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unknown"/>
  <Default Extension="jpg" ContentType="image/jpeg"/>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1.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40"/>
  </p:notesMasterIdLst>
  <p:handoutMasterIdLst>
    <p:handoutMasterId r:id="rId41"/>
  </p:handoutMasterIdLst>
  <p:sldIdLst>
    <p:sldId id="427" r:id="rId3"/>
    <p:sldId id="386" r:id="rId4"/>
    <p:sldId id="400" r:id="rId5"/>
    <p:sldId id="401" r:id="rId6"/>
    <p:sldId id="402" r:id="rId7"/>
    <p:sldId id="399" r:id="rId8"/>
    <p:sldId id="404" r:id="rId9"/>
    <p:sldId id="405" r:id="rId10"/>
    <p:sldId id="407" r:id="rId11"/>
    <p:sldId id="406" r:id="rId12"/>
    <p:sldId id="408" r:id="rId13"/>
    <p:sldId id="409" r:id="rId14"/>
    <p:sldId id="411" r:id="rId15"/>
    <p:sldId id="412" r:id="rId16"/>
    <p:sldId id="428" r:id="rId17"/>
    <p:sldId id="414" r:id="rId18"/>
    <p:sldId id="415" r:id="rId19"/>
    <p:sldId id="429" r:id="rId20"/>
    <p:sldId id="430" r:id="rId21"/>
    <p:sldId id="416" r:id="rId22"/>
    <p:sldId id="417" r:id="rId23"/>
    <p:sldId id="418" r:id="rId24"/>
    <p:sldId id="431" r:id="rId25"/>
    <p:sldId id="432" r:id="rId26"/>
    <p:sldId id="410" r:id="rId27"/>
    <p:sldId id="420" r:id="rId28"/>
    <p:sldId id="421" r:id="rId29"/>
    <p:sldId id="422" r:id="rId30"/>
    <p:sldId id="423" r:id="rId31"/>
    <p:sldId id="424" r:id="rId32"/>
    <p:sldId id="426" r:id="rId33"/>
    <p:sldId id="433" r:id="rId34"/>
    <p:sldId id="425" r:id="rId35"/>
    <p:sldId id="434" r:id="rId36"/>
    <p:sldId id="435" r:id="rId37"/>
    <p:sldId id="436" r:id="rId38"/>
    <p:sldId id="39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Pursley" initial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3E38"/>
    <a:srgbClr val="F6C3FD"/>
    <a:srgbClr val="FF8027"/>
    <a:srgbClr val="FF6666"/>
    <a:srgbClr val="7F9E3A"/>
    <a:srgbClr val="9FC54A"/>
    <a:srgbClr val="B2A936"/>
    <a:srgbClr val="1E8029"/>
    <a:srgbClr val="FEC3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13"/>
    <p:restoredTop sz="75652" autoAdjust="0"/>
  </p:normalViewPr>
  <p:slideViewPr>
    <p:cSldViewPr snapToGrid="0" snapToObjects="1">
      <p:cViewPr>
        <p:scale>
          <a:sx n="55" d="100"/>
          <a:sy n="55" d="100"/>
        </p:scale>
        <p:origin x="-103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38" d="100"/>
          <a:sy n="138" d="100"/>
        </p:scale>
        <p:origin x="3776" y="20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DD0230-4CE9-EA44-8993-84AC1D263AF3}" type="datetimeFigureOut">
              <a:rPr lang="en-US" smtClean="0"/>
              <a:t>2/15/18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C46FB9-2576-2249-B8CD-FA45537EB6E5}" type="slidenum">
              <a:rPr lang="en-US" smtClean="0"/>
              <a:t>‹#›</a:t>
            </a:fld>
            <a:endParaRPr lang="en-US"/>
          </a:p>
        </p:txBody>
      </p:sp>
    </p:spTree>
    <p:extLst>
      <p:ext uri="{BB962C8B-B14F-4D97-AF65-F5344CB8AC3E}">
        <p14:creationId xmlns:p14="http://schemas.microsoft.com/office/powerpoint/2010/main" val="2425720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7EFB0-5823-FD49-B134-E3891A863056}" type="datetimeFigureOut">
              <a:rPr lang="en-US" smtClean="0"/>
              <a:t>2/15/18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2D4D3-0704-A149-86CD-B6B4BA468A63}" type="slidenum">
              <a:rPr lang="en-US" smtClean="0"/>
              <a:t>‹#›</a:t>
            </a:fld>
            <a:endParaRPr lang="en-US"/>
          </a:p>
        </p:txBody>
      </p:sp>
    </p:spTree>
    <p:extLst>
      <p:ext uri="{BB962C8B-B14F-4D97-AF65-F5344CB8AC3E}">
        <p14:creationId xmlns:p14="http://schemas.microsoft.com/office/powerpoint/2010/main" val="39039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en.wikipedia.org/wiki/Gen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en.wikipedia.org/wiki/Gen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en.wikipedia.org/wiki/Gen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en.wikipedia.org/wiki/Gen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en.wikipedia.org/wiki/Gen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en.wikipedia.org/wiki/Gen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en.wikipedia.org/wiki/Gen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en.wikipedia.org/wiki/Gen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en.wikipedia.org/wiki/Gen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en.wikipedia.org/wiki/Gen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en.wikipedia.org/wiki/Gen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en.wikipedia.org/wiki/Gene"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en.wikipedia.org/wiki/Gen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en.wikipedia.org/wiki/Gen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en.wikipedia.org/wiki/Gen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en.wikipedia.org/wiki/Gen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en.wikipedia.org/wiki/Gen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en.wikipedia.org/wiki/Gen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en.wikipedia.org/wiki/Gen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en.wikipedia.org/wiki/Gen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en.wikipedia.org/wiki/Gen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en.wikipedia.org/wiki/Gene"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en.wikipedia.org/wiki/Gen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en.wikipedia.org/wiki/Gen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en.wikipedia.org/wiki/Gen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en.wikipedia.org/wiki/Gene"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en.wikipedia.org/wiki/Gen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en.wikipedia.org/wiki/Gen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n.wikipedia.org/wiki/Gen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Quantitative_property" TargetMode="External"/><Relationship Id="rId4" Type="http://schemas.openxmlformats.org/officeDocument/2006/relationships/hyperlink" Target="https://en.wikipedia.org/wiki/Chemical_affinity" TargetMode="External"/><Relationship Id="rId5" Type="http://schemas.openxmlformats.org/officeDocument/2006/relationships/hyperlink" Target="https://en.wikipedia.org/wiki/Enthalpy" TargetMode="External"/><Relationship Id="rId6" Type="http://schemas.openxmlformats.org/officeDocument/2006/relationships/hyperlink" Target="https://en.wikipedia.org/wiki/Stoichiometry" TargetMode="External"/><Relationship Id="rId7" Type="http://schemas.openxmlformats.org/officeDocument/2006/relationships/hyperlink" Target="https://en.wikipedia.org/wiki/Gibbs_energy" TargetMode="External"/><Relationship Id="rId8" Type="http://schemas.openxmlformats.org/officeDocument/2006/relationships/hyperlink" Target="https://en.wikipedia.org/wiki/Entropy" TargetMode="External"/><Relationship Id="rId9" Type="http://schemas.openxmlformats.org/officeDocument/2006/relationships/hyperlink" Target="https://en.wikipedia.org/wiki/Gene" TargetMode="External"/><Relationship Id="rId10" Type="http://schemas.openxmlformats.org/officeDocument/2006/relationships/hyperlink" Target="https://en.wikipedia.org/wiki/Gas_constant" TargetMode="External"/><Relationship Id="rId11" Type="http://schemas.openxmlformats.org/officeDocument/2006/relationships/hyperlink" Target="https://en.wikipedia.org/wiki/Absolute_temperature"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we will talk about the method we are using to search for small molecules to bind to FKBP12. This is a method that is near and dear to my heart because it goes all the way back to 1998, probably when most of you were still in diapers.</a:t>
            </a:r>
          </a:p>
        </p:txBody>
      </p:sp>
      <p:sp>
        <p:nvSpPr>
          <p:cNvPr id="4" name="Slide Number Placeholder 3"/>
          <p:cNvSpPr>
            <a:spLocks noGrp="1"/>
          </p:cNvSpPr>
          <p:nvPr>
            <p:ph type="sldNum" sz="quarter" idx="10"/>
          </p:nvPr>
        </p:nvSpPr>
        <p:spPr/>
        <p:txBody>
          <a:bodyPr/>
          <a:lstStyle/>
          <a:p>
            <a:fld id="{6552D4D3-0704-A149-86CD-B6B4BA468A63}" type="slidenum">
              <a:rPr lang="en-US" smtClean="0"/>
              <a:t>1</a:t>
            </a:fld>
            <a:endParaRPr lang="en-US"/>
          </a:p>
        </p:txBody>
      </p:sp>
    </p:spTree>
    <p:extLst>
      <p:ext uri="{BB962C8B-B14F-4D97-AF65-F5344CB8AC3E}">
        <p14:creationId xmlns:p14="http://schemas.microsoft.com/office/powerpoint/2010/main" val="36063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Briefly, thousands of discrete DNA sequences (e.g. all of the 6,200 known and predicted genes in s. cerevisiae) are robotically printed onto a glass microscope slide using an arrayer (X-Y-Z robot). To compare the relative abundance of genes in two samples (for example the total mRNA populations isolated from 2 cell populations) two smaples are labeled with different fluorescent dyes (e.g. a red and gree dye). The samples are mixed and applied to the array (called hybridization) and fluorescence measurements are made to determine a ratio of red to green.</a:t>
            </a:r>
          </a:p>
          <a:p>
            <a:endParaRPr lang="en-US" sz="1200" b="0" i="0" kern="1200" baseline="0" dirty="0" smtClean="0">
              <a:solidFill>
                <a:schemeClr val="tx1"/>
              </a:solidFill>
              <a:latin typeface="+mn-lt"/>
              <a:ea typeface="+mn-ea"/>
              <a:cs typeface="+mn-cs"/>
              <a:hlinkClick r:id="rId3"/>
            </a:endParaRPr>
          </a:p>
          <a:p>
            <a:r>
              <a:rPr lang="en-US" sz="1200" b="0" i="0" kern="1200" baseline="0" dirty="0" smtClean="0">
                <a:solidFill>
                  <a:schemeClr val="tx1"/>
                </a:solidFill>
                <a:latin typeface="+mn-lt"/>
                <a:ea typeface="+mn-ea"/>
                <a:cs typeface="+mn-cs"/>
                <a:hlinkClick r:id="rId3"/>
              </a:rPr>
              <a:t>This was one of a couple of array-based methods that were being developed in the mid-90s, mostly in companies, but the simplicity of this design took hold in academia. TheStanford team went so far as to publish all of the methods for making the robot on the Brown lab website. </a:t>
            </a:r>
          </a:p>
          <a:p>
            <a:endParaRPr lang="en-US" sz="1200" b="0" i="0" kern="1200" baseline="0" dirty="0" smtClean="0">
              <a:solidFill>
                <a:schemeClr val="tx1"/>
              </a:solidFill>
              <a:latin typeface="+mn-lt"/>
              <a:ea typeface="+mn-ea"/>
              <a:cs typeface="+mn-cs"/>
              <a:hlinkClick r:id="rId3"/>
            </a:endParaRPr>
          </a:p>
          <a:p>
            <a:r>
              <a:rPr lang="en-US" sz="1200" b="0" i="0" kern="1200" baseline="0" dirty="0" smtClean="0">
                <a:solidFill>
                  <a:schemeClr val="tx1"/>
                </a:solidFill>
                <a:latin typeface="+mn-lt"/>
                <a:ea typeface="+mn-ea"/>
                <a:cs typeface="+mn-cs"/>
                <a:hlinkClick r:id="rId3"/>
              </a:rPr>
              <a:t>One week after running my bead screen, we started constuction of a clean room to make the robot.</a:t>
            </a:r>
          </a:p>
        </p:txBody>
      </p:sp>
    </p:spTree>
    <p:extLst>
      <p:ext uri="{BB962C8B-B14F-4D97-AF65-F5344CB8AC3E}">
        <p14:creationId xmlns:p14="http://schemas.microsoft.com/office/powerpoint/2010/main" val="53240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29217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2030669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772187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234664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865332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509272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68284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269604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206539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2015621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76944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632735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323819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373802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010979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768372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2099086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066588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753066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60018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1503884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69374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035590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061085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318351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365687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180980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435657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71305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32537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207545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u="none" kern="1200" baseline="0" dirty="0" smtClean="0">
                <a:solidFill>
                  <a:schemeClr val="tx1"/>
                </a:solidFill>
                <a:latin typeface="+mn-lt"/>
                <a:ea typeface="+mn-ea"/>
                <a:cs typeface="+mn-cs"/>
              </a:rPr>
              <a:t>Why does someone like me care so much about small molecules? Probes of biology!</a:t>
            </a:r>
          </a:p>
          <a:p>
            <a:endParaRPr lang="en-US" sz="1600" u="none" kern="1200" baseline="0" dirty="0" smtClean="0">
              <a:solidFill>
                <a:schemeClr val="tx1"/>
              </a:solidFill>
              <a:latin typeface="+mn-lt"/>
              <a:ea typeface="+mn-ea"/>
              <a:cs typeface="+mn-cs"/>
            </a:endParaRPr>
          </a:p>
          <a:p>
            <a:r>
              <a:rPr lang="en-US" sz="1600" u="none" kern="1200" baseline="0" dirty="0" smtClean="0">
                <a:solidFill>
                  <a:schemeClr val="tx1"/>
                </a:solidFill>
                <a:latin typeface="+mn-lt"/>
                <a:ea typeface="+mn-ea"/>
                <a:cs typeface="+mn-cs"/>
              </a:rPr>
              <a:t>Unlike other types of probes dose control, temporal control, spatial control, </a:t>
            </a:r>
            <a:r>
              <a:rPr lang="en-US" sz="1600" b="1" u="none" kern="1200" baseline="0" dirty="0" smtClean="0">
                <a:solidFill>
                  <a:schemeClr val="tx1"/>
                </a:solidFill>
                <a:latin typeface="+mn-lt"/>
                <a:ea typeface="+mn-ea"/>
                <a:cs typeface="+mn-cs"/>
              </a:rPr>
              <a:t>MANY PROTEINS HAVE MORE THAN ONE FUNCTION, Modulate individual functions</a:t>
            </a:r>
          </a:p>
          <a:p>
            <a:endParaRPr lang="en-US" sz="1600" dirty="0" smtClean="0"/>
          </a:p>
          <a:p>
            <a:r>
              <a:rPr lang="en-US" sz="1600" dirty="0" smtClean="0"/>
              <a:t>Finally, small molecules can serve</a:t>
            </a:r>
            <a:r>
              <a:rPr lang="en-US" sz="1600" baseline="0" dirty="0" smtClean="0"/>
              <a:t> as leads for drug development or lower the activation barrier for the development of other drugs against a target.</a:t>
            </a:r>
            <a:endParaRPr lang="en-US" sz="1600" dirty="0" smtClean="0"/>
          </a:p>
          <a:p>
            <a:endParaRPr lang="en-US" sz="1600" baseline="0" dirty="0" smtClean="0"/>
          </a:p>
        </p:txBody>
      </p:sp>
    </p:spTree>
    <p:extLst>
      <p:ext uri="{BB962C8B-B14F-4D97-AF65-F5344CB8AC3E}">
        <p14:creationId xmlns:p14="http://schemas.microsoft.com/office/powerpoint/2010/main" val="154026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15614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smtClean="0">
              <a:solidFill>
                <a:schemeClr val="tx1"/>
              </a:solidFill>
              <a:latin typeface="+mn-lt"/>
              <a:ea typeface="+mn-ea"/>
              <a:cs typeface="+mn-cs"/>
              <a:hlinkClick r:id="rId3"/>
            </a:endParaRPr>
          </a:p>
        </p:txBody>
      </p:sp>
    </p:spTree>
    <p:extLst>
      <p:ext uri="{BB962C8B-B14F-4D97-AF65-F5344CB8AC3E}">
        <p14:creationId xmlns:p14="http://schemas.microsoft.com/office/powerpoint/2010/main" val="51974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latin typeface="+mn-lt"/>
                <a:ea typeface="+mn-ea"/>
                <a:cs typeface="+mn-cs"/>
              </a:rPr>
              <a:t>ITC is a </a:t>
            </a:r>
            <a:r>
              <a:rPr lang="en-US" sz="1200" kern="1200" dirty="0" smtClean="0">
                <a:solidFill>
                  <a:schemeClr val="tx1"/>
                </a:solidFill>
                <a:latin typeface="+mn-lt"/>
                <a:ea typeface="+mn-ea"/>
                <a:cs typeface="+mn-cs"/>
                <a:hlinkClick r:id="rId3"/>
              </a:rPr>
              <a:t>quantitative technique that can determine the </a:t>
            </a:r>
            <a:r>
              <a:rPr lang="en-US" sz="1200" kern="1200" dirty="0" smtClean="0">
                <a:solidFill>
                  <a:schemeClr val="tx1"/>
                </a:solidFill>
                <a:latin typeface="+mn-lt"/>
                <a:ea typeface="+mn-ea"/>
                <a:cs typeface="+mn-cs"/>
                <a:hlinkClick r:id="rId4"/>
              </a:rPr>
              <a:t>binding affinity (</a:t>
            </a:r>
            <a:r>
              <a:rPr lang="en-US" sz="1200" i="1" kern="1200" dirty="0" smtClean="0">
                <a:solidFill>
                  <a:schemeClr val="tx1"/>
                </a:solidFill>
                <a:latin typeface="+mn-lt"/>
                <a:ea typeface="+mn-ea"/>
                <a:cs typeface="+mn-cs"/>
                <a:hlinkClick r:id="rId4"/>
              </a:rPr>
              <a:t>K</a:t>
            </a:r>
            <a:r>
              <a:rPr lang="en-US" sz="1200" i="0" kern="1200" baseline="-25000" dirty="0" smtClean="0">
                <a:solidFill>
                  <a:schemeClr val="tx1"/>
                </a:solidFill>
                <a:latin typeface="+mn-lt"/>
                <a:ea typeface="+mn-ea"/>
                <a:cs typeface="+mn-cs"/>
                <a:hlinkClick r:id="rId4"/>
              </a:rPr>
              <a:t>a</a:t>
            </a:r>
            <a:r>
              <a:rPr lang="en-US" sz="1200" i="0" kern="1200" baseline="0" dirty="0" smtClean="0">
                <a:solidFill>
                  <a:schemeClr val="tx1"/>
                </a:solidFill>
                <a:latin typeface="+mn-lt"/>
                <a:ea typeface="+mn-ea"/>
                <a:cs typeface="+mn-cs"/>
                <a:hlinkClick r:id="rId4"/>
              </a:rPr>
              <a:t>), </a:t>
            </a:r>
            <a:r>
              <a:rPr lang="en-US" sz="1200" i="0" kern="1200" baseline="0" dirty="0" smtClean="0">
                <a:solidFill>
                  <a:schemeClr val="tx1"/>
                </a:solidFill>
                <a:latin typeface="+mn-lt"/>
                <a:ea typeface="+mn-ea"/>
                <a:cs typeface="+mn-cs"/>
                <a:hlinkClick r:id="rId5"/>
              </a:rPr>
              <a:t>enthalpy changes (Δ</a:t>
            </a:r>
            <a:r>
              <a:rPr lang="en-US" sz="1200" i="1" kern="1200" baseline="0" dirty="0" smtClean="0">
                <a:solidFill>
                  <a:schemeClr val="tx1"/>
                </a:solidFill>
                <a:latin typeface="+mn-lt"/>
                <a:ea typeface="+mn-ea"/>
                <a:cs typeface="+mn-cs"/>
                <a:hlinkClick r:id="rId5"/>
              </a:rPr>
              <a:t>H</a:t>
            </a:r>
            <a:r>
              <a:rPr lang="en-US" sz="1200" i="0" kern="1200" baseline="0" dirty="0" smtClean="0">
                <a:solidFill>
                  <a:schemeClr val="tx1"/>
                </a:solidFill>
                <a:latin typeface="+mn-lt"/>
                <a:ea typeface="+mn-ea"/>
                <a:cs typeface="+mn-cs"/>
                <a:hlinkClick r:id="rId5"/>
              </a:rPr>
              <a:t>), and binding </a:t>
            </a:r>
            <a:r>
              <a:rPr lang="en-US" sz="1200" i="0" kern="1200" baseline="0" dirty="0" smtClean="0">
                <a:solidFill>
                  <a:schemeClr val="tx1"/>
                </a:solidFill>
                <a:latin typeface="+mn-lt"/>
                <a:ea typeface="+mn-ea"/>
                <a:cs typeface="+mn-cs"/>
                <a:hlinkClick r:id="rId6"/>
              </a:rPr>
              <a:t>stoichiometry (n) of the interaction between two or more molecules in solution. From these initial measurements, </a:t>
            </a:r>
            <a:r>
              <a:rPr lang="en-US" sz="1200" i="0" kern="1200" baseline="0" dirty="0" smtClean="0">
                <a:solidFill>
                  <a:schemeClr val="tx1"/>
                </a:solidFill>
                <a:latin typeface="+mn-lt"/>
                <a:ea typeface="+mn-ea"/>
                <a:cs typeface="+mn-cs"/>
                <a:hlinkClick r:id="rId7"/>
              </a:rPr>
              <a:t>Gibbs energy changes (Δ</a:t>
            </a:r>
            <a:r>
              <a:rPr lang="en-US" sz="1200" i="1" kern="1200" baseline="0" dirty="0" smtClean="0">
                <a:solidFill>
                  <a:schemeClr val="tx1"/>
                </a:solidFill>
                <a:latin typeface="+mn-lt"/>
                <a:ea typeface="+mn-ea"/>
                <a:cs typeface="+mn-cs"/>
                <a:hlinkClick r:id="rId7"/>
              </a:rPr>
              <a:t>G</a:t>
            </a:r>
            <a:r>
              <a:rPr lang="en-US" sz="1200" i="0" kern="1200" baseline="0" dirty="0" smtClean="0">
                <a:solidFill>
                  <a:schemeClr val="tx1"/>
                </a:solidFill>
                <a:latin typeface="+mn-lt"/>
                <a:ea typeface="+mn-ea"/>
                <a:cs typeface="+mn-cs"/>
                <a:hlinkClick r:id="rId7"/>
              </a:rPr>
              <a:t>) and </a:t>
            </a:r>
            <a:r>
              <a:rPr lang="en-US" sz="1200" i="0" kern="1200" baseline="0" dirty="0" smtClean="0">
                <a:solidFill>
                  <a:schemeClr val="tx1"/>
                </a:solidFill>
                <a:latin typeface="+mn-lt"/>
                <a:ea typeface="+mn-ea"/>
                <a:cs typeface="+mn-cs"/>
                <a:hlinkClick r:id="rId8"/>
              </a:rPr>
              <a:t>entropy changes (Δ</a:t>
            </a:r>
            <a:r>
              <a:rPr lang="en-US" sz="1200" i="1" kern="1200" baseline="0" dirty="0" smtClean="0">
                <a:solidFill>
                  <a:schemeClr val="tx1"/>
                </a:solidFill>
                <a:latin typeface="+mn-lt"/>
                <a:ea typeface="+mn-ea"/>
                <a:cs typeface="+mn-cs"/>
                <a:hlinkClick r:id="rId8"/>
              </a:rPr>
              <a:t>S</a:t>
            </a:r>
            <a:r>
              <a:rPr lang="en-US" sz="1200" i="0" kern="1200" baseline="0" dirty="0" smtClean="0">
                <a:solidFill>
                  <a:schemeClr val="tx1"/>
                </a:solidFill>
                <a:latin typeface="+mn-lt"/>
                <a:ea typeface="+mn-ea"/>
                <a:cs typeface="+mn-cs"/>
                <a:hlinkClick r:id="rId8"/>
              </a:rPr>
              <a:t>) can be determined using the relationship:</a:t>
            </a:r>
            <a:endParaRPr lang="en-US" sz="1200" i="0" kern="1200" baseline="0" dirty="0" smtClean="0">
              <a:solidFill>
                <a:schemeClr val="tx1"/>
              </a:solidFill>
              <a:latin typeface="+mn-lt"/>
              <a:ea typeface="+mn-ea"/>
              <a:cs typeface="+mn-cs"/>
            </a:endParaRPr>
          </a:p>
          <a:p>
            <a:endParaRPr lang="en-US" sz="1200" b="0" i="0" kern="1200" baseline="0" dirty="0" smtClean="0">
              <a:solidFill>
                <a:schemeClr val="tx1"/>
              </a:solidFill>
              <a:latin typeface="+mn-lt"/>
              <a:ea typeface="+mn-ea"/>
              <a:cs typeface="+mn-cs"/>
              <a:hlinkClick r:id="rId9"/>
            </a:endParaRPr>
          </a:p>
          <a:p>
            <a:r>
              <a:rPr lang="el-GR" sz="1200" kern="1200" dirty="0" smtClean="0">
                <a:solidFill>
                  <a:schemeClr val="tx1"/>
                </a:solidFill>
                <a:latin typeface="+mn-lt"/>
                <a:ea typeface="+mn-ea"/>
                <a:cs typeface="+mn-cs"/>
              </a:rPr>
              <a:t>Δ</a:t>
            </a:r>
            <a:r>
              <a:rPr lang="el-GR" sz="1200" i="1" kern="1200" dirty="0" smtClean="0">
                <a:solidFill>
                  <a:schemeClr val="tx1"/>
                </a:solidFill>
                <a:latin typeface="+mn-lt"/>
                <a:ea typeface="+mn-ea"/>
                <a:cs typeface="+mn-cs"/>
              </a:rPr>
              <a:t>G</a:t>
            </a:r>
            <a:r>
              <a:rPr lang="el-GR" sz="1200" i="0" kern="1200" dirty="0" smtClean="0">
                <a:solidFill>
                  <a:schemeClr val="tx1"/>
                </a:solidFill>
                <a:latin typeface="+mn-lt"/>
                <a:ea typeface="+mn-ea"/>
                <a:cs typeface="+mn-cs"/>
              </a:rPr>
              <a:t> = -</a:t>
            </a:r>
            <a:r>
              <a:rPr lang="el-GR" sz="1200" i="1" kern="1200" dirty="0" err="1" smtClean="0">
                <a:solidFill>
                  <a:schemeClr val="tx1"/>
                </a:solidFill>
                <a:latin typeface="+mn-lt"/>
                <a:ea typeface="+mn-ea"/>
                <a:cs typeface="+mn-cs"/>
              </a:rPr>
              <a:t>RT</a:t>
            </a:r>
            <a:r>
              <a:rPr lang="el-GR" sz="1200" i="0" kern="1200" dirty="0" err="1" smtClean="0">
                <a:solidFill>
                  <a:schemeClr val="tx1"/>
                </a:solidFill>
                <a:latin typeface="+mn-lt"/>
                <a:ea typeface="+mn-ea"/>
                <a:cs typeface="+mn-cs"/>
              </a:rPr>
              <a:t>ln</a:t>
            </a:r>
            <a:r>
              <a:rPr lang="el-GR" sz="1200" i="1" kern="1200" dirty="0" err="1" smtClean="0">
                <a:solidFill>
                  <a:schemeClr val="tx1"/>
                </a:solidFill>
                <a:latin typeface="+mn-lt"/>
                <a:ea typeface="+mn-ea"/>
                <a:cs typeface="+mn-cs"/>
              </a:rPr>
              <a:t>K</a:t>
            </a:r>
            <a:r>
              <a:rPr lang="el-GR" sz="1200" i="0" kern="1200" baseline="-25000" dirty="0" err="1" smtClean="0">
                <a:solidFill>
                  <a:schemeClr val="tx1"/>
                </a:solidFill>
                <a:latin typeface="+mn-lt"/>
                <a:ea typeface="+mn-ea"/>
                <a:cs typeface="+mn-cs"/>
              </a:rPr>
              <a:t>a</a:t>
            </a:r>
            <a:r>
              <a:rPr lang="el-GR" sz="1200" i="0" kern="1200" baseline="0" dirty="0" smtClean="0">
                <a:solidFill>
                  <a:schemeClr val="tx1"/>
                </a:solidFill>
                <a:latin typeface="+mn-lt"/>
                <a:ea typeface="+mn-ea"/>
                <a:cs typeface="+mn-cs"/>
              </a:rPr>
              <a:t> = Δ</a:t>
            </a:r>
            <a:r>
              <a:rPr lang="el-GR" sz="1200" i="1" kern="1200" baseline="0" dirty="0" smtClean="0">
                <a:solidFill>
                  <a:schemeClr val="tx1"/>
                </a:solidFill>
                <a:latin typeface="+mn-lt"/>
                <a:ea typeface="+mn-ea"/>
                <a:cs typeface="+mn-cs"/>
              </a:rPr>
              <a:t>H</a:t>
            </a:r>
            <a:r>
              <a:rPr lang="el-GR" sz="1200" i="0" kern="1200" baseline="0" dirty="0" smtClean="0">
                <a:solidFill>
                  <a:schemeClr val="tx1"/>
                </a:solidFill>
                <a:latin typeface="+mn-lt"/>
                <a:ea typeface="+mn-ea"/>
                <a:cs typeface="+mn-cs"/>
              </a:rPr>
              <a:t>-</a:t>
            </a:r>
            <a:r>
              <a:rPr lang="el-GR" sz="1200" i="1" kern="1200" baseline="0" dirty="0" smtClean="0">
                <a:solidFill>
                  <a:schemeClr val="tx1"/>
                </a:solidFill>
                <a:latin typeface="+mn-lt"/>
                <a:ea typeface="+mn-ea"/>
                <a:cs typeface="+mn-cs"/>
              </a:rPr>
              <a:t>T</a:t>
            </a:r>
            <a:r>
              <a:rPr lang="el-GR" sz="1200" i="0" kern="1200" baseline="0" dirty="0" smtClean="0">
                <a:solidFill>
                  <a:schemeClr val="tx1"/>
                </a:solidFill>
                <a:latin typeface="+mn-lt"/>
                <a:ea typeface="+mn-ea"/>
                <a:cs typeface="+mn-cs"/>
              </a:rPr>
              <a:t>Δ</a:t>
            </a:r>
            <a:r>
              <a:rPr lang="el-GR" sz="1200" i="1" kern="1200" baseline="0" dirty="0" smtClean="0">
                <a:solidFill>
                  <a:schemeClr val="tx1"/>
                </a:solidFill>
                <a:latin typeface="+mn-lt"/>
                <a:ea typeface="+mn-ea"/>
                <a:cs typeface="+mn-cs"/>
              </a:rPr>
              <a:t>S</a:t>
            </a:r>
            <a:r>
              <a:rPr lang="en-US" sz="1200" i="0" kern="1200" baseline="0" dirty="0" smtClean="0">
                <a:solidFill>
                  <a:schemeClr val="tx1"/>
                </a:solidFill>
                <a:latin typeface="+mn-lt"/>
                <a:ea typeface="+mn-ea"/>
                <a:cs typeface="+mn-cs"/>
              </a:rPr>
              <a:t>    where </a:t>
            </a:r>
            <a:r>
              <a:rPr lang="en-US" sz="1200" i="1" kern="1200" baseline="0" dirty="0" smtClean="0">
                <a:solidFill>
                  <a:schemeClr val="tx1"/>
                </a:solidFill>
                <a:latin typeface="+mn-lt"/>
                <a:ea typeface="+mn-ea"/>
                <a:cs typeface="+mn-cs"/>
              </a:rPr>
              <a:t>R</a:t>
            </a:r>
            <a:r>
              <a:rPr lang="en-US" sz="1200" i="0" kern="1200" baseline="0" dirty="0" smtClean="0">
                <a:solidFill>
                  <a:schemeClr val="tx1"/>
                </a:solidFill>
                <a:latin typeface="+mn-lt"/>
                <a:ea typeface="+mn-ea"/>
                <a:cs typeface="+mn-cs"/>
              </a:rPr>
              <a:t> is the </a:t>
            </a:r>
            <a:r>
              <a:rPr lang="en-US" sz="1200" i="0" kern="1200" baseline="0" dirty="0" smtClean="0">
                <a:solidFill>
                  <a:schemeClr val="tx1"/>
                </a:solidFill>
                <a:latin typeface="+mn-lt"/>
                <a:ea typeface="+mn-ea"/>
                <a:cs typeface="+mn-cs"/>
                <a:hlinkClick r:id="rId10"/>
              </a:rPr>
              <a:t>gas constant and </a:t>
            </a:r>
            <a:r>
              <a:rPr lang="en-US" sz="1200" i="1" kern="1200" baseline="0" dirty="0" smtClean="0">
                <a:solidFill>
                  <a:schemeClr val="tx1"/>
                </a:solidFill>
                <a:latin typeface="+mn-lt"/>
                <a:ea typeface="+mn-ea"/>
                <a:cs typeface="+mn-cs"/>
                <a:hlinkClick r:id="rId10"/>
              </a:rPr>
              <a:t>T</a:t>
            </a:r>
            <a:r>
              <a:rPr lang="en-US" sz="1200" i="0" kern="1200" baseline="0" dirty="0" smtClean="0">
                <a:solidFill>
                  <a:schemeClr val="tx1"/>
                </a:solidFill>
                <a:latin typeface="+mn-lt"/>
                <a:ea typeface="+mn-ea"/>
                <a:cs typeface="+mn-cs"/>
                <a:hlinkClick r:id="rId10"/>
              </a:rPr>
              <a:t> is the </a:t>
            </a:r>
            <a:r>
              <a:rPr lang="en-US" sz="1200" i="0" kern="1200" baseline="0" dirty="0" smtClean="0">
                <a:solidFill>
                  <a:schemeClr val="tx1"/>
                </a:solidFill>
                <a:latin typeface="+mn-lt"/>
                <a:ea typeface="+mn-ea"/>
                <a:cs typeface="+mn-cs"/>
                <a:hlinkClick r:id="rId11"/>
              </a:rPr>
              <a:t>absolute temperature).</a:t>
            </a:r>
            <a:endParaRPr lang="en-US" sz="1200" i="0" kern="1200" baseline="0" dirty="0" smtClean="0">
              <a:solidFill>
                <a:schemeClr val="tx1"/>
              </a:solidFill>
              <a:latin typeface="+mn-lt"/>
              <a:ea typeface="+mn-ea"/>
              <a:cs typeface="+mn-cs"/>
            </a:endParaRPr>
          </a:p>
          <a:p>
            <a:endParaRPr lang="en-US" sz="1200" b="0" i="0" kern="1200" baseline="0" dirty="0" smtClean="0">
              <a:solidFill>
                <a:schemeClr val="tx1"/>
              </a:solidFill>
              <a:latin typeface="+mn-lt"/>
              <a:ea typeface="+mn-ea"/>
              <a:cs typeface="+mn-cs"/>
              <a:hlinkClick r:id="rId9"/>
            </a:endParaRPr>
          </a:p>
          <a:p>
            <a:r>
              <a:rPr lang="en-US" sz="1200" kern="1200" dirty="0" smtClean="0">
                <a:solidFill>
                  <a:schemeClr val="tx1"/>
                </a:solidFill>
                <a:latin typeface="+mn-lt"/>
                <a:ea typeface="+mn-ea"/>
                <a:cs typeface="+mn-cs"/>
              </a:rPr>
              <a:t>ITC is one of the latest techniques to be used in characterizing binding affinity of ligands for proteins. It is typically used as a secondary screening technique in high throughput screening. ITC is particularly useful as it gives not only the binding affinity, but also the thermodynamics of the binding. This thermodynamic characterization allows for further optimization of compounds.</a:t>
            </a:r>
            <a:r>
              <a:rPr lang="en-US" sz="1200" kern="1200" baseline="30000" dirty="0" smtClean="0">
                <a:solidFill>
                  <a:schemeClr val="tx1"/>
                </a:solidFill>
                <a:latin typeface="+mn-lt"/>
                <a:ea typeface="+mn-ea"/>
                <a:cs typeface="+mn-cs"/>
              </a:rPr>
              <a:t>[4]</a:t>
            </a:r>
          </a:p>
          <a:p>
            <a:endParaRPr lang="en-US" sz="1200" b="0" i="0" kern="1200" baseline="30000" dirty="0" smtClean="0">
              <a:solidFill>
                <a:schemeClr val="tx1"/>
              </a:solidFill>
              <a:latin typeface="+mn-lt"/>
              <a:ea typeface="+mn-ea"/>
              <a:cs typeface="+mn-cs"/>
              <a:hlinkClick r:id="rId9"/>
            </a:endParaRPr>
          </a:p>
          <a:p>
            <a:r>
              <a:rPr lang="en-US" sz="1200" b="1" kern="1200" dirty="0" smtClean="0">
                <a:solidFill>
                  <a:schemeClr val="tx1"/>
                </a:solidFill>
                <a:latin typeface="+mn-lt"/>
                <a:ea typeface="+mn-ea"/>
                <a:cs typeface="+mn-cs"/>
              </a:rPr>
              <a:t>Observations are plotted as the power needed to maintain the reference and the sample cell at an identical temperature against time.</a:t>
            </a:r>
            <a:r>
              <a:rPr lang="en-US" sz="1200" kern="1200" dirty="0" smtClean="0">
                <a:solidFill>
                  <a:schemeClr val="tx1"/>
                </a:solidFill>
                <a:latin typeface="+mn-lt"/>
                <a:ea typeface="+mn-ea"/>
                <a:cs typeface="+mn-cs"/>
              </a:rPr>
              <a:t> As a result, the experimental raw data consists of a series of spikes of heat flow (power), with every spike corresponding to one ligand injection. These heat flow spikes/pulses are integrated with respect to time, giving the total heat exchanged per injection. The pattern of these heat effects as a function of the molar ratio [ligand]/[macromolecule] can then be </a:t>
            </a:r>
            <a:r>
              <a:rPr lang="en-US" sz="1200" kern="1200" dirty="0" err="1" smtClean="0">
                <a:solidFill>
                  <a:schemeClr val="tx1"/>
                </a:solidFill>
                <a:latin typeface="+mn-lt"/>
                <a:ea typeface="+mn-ea"/>
                <a:cs typeface="+mn-cs"/>
              </a:rPr>
              <a:t>analysed</a:t>
            </a:r>
            <a:r>
              <a:rPr lang="en-US" sz="1200" kern="1200" dirty="0" smtClean="0">
                <a:solidFill>
                  <a:schemeClr val="tx1"/>
                </a:solidFill>
                <a:latin typeface="+mn-lt"/>
                <a:ea typeface="+mn-ea"/>
                <a:cs typeface="+mn-cs"/>
              </a:rPr>
              <a:t> to give the thermodynamic parameters of the interaction under study. It should be noted that degassing samples is often necessary in order to obtain good measurements as the presence of gas bubbles within the sample cell will lead to abnormal data plots in the recorded results. The entire experiment takes place under computer control.</a:t>
            </a:r>
            <a:endParaRPr lang="en-US" sz="1200" b="0" i="0" kern="1200" baseline="0" dirty="0" smtClean="0">
              <a:solidFill>
                <a:schemeClr val="tx1"/>
              </a:solidFill>
              <a:latin typeface="+mn-lt"/>
              <a:ea typeface="+mn-ea"/>
              <a:cs typeface="+mn-cs"/>
              <a:hlinkClick r:id="rId9"/>
            </a:endParaRPr>
          </a:p>
        </p:txBody>
      </p:sp>
    </p:spTree>
    <p:extLst>
      <p:ext uri="{BB962C8B-B14F-4D97-AF65-F5344CB8AC3E}">
        <p14:creationId xmlns:p14="http://schemas.microsoft.com/office/powerpoint/2010/main" val="7174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97C9C2-F0BC-1446-9DFF-ECDC3B83B615}"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43102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C59EC-D291-2B40-8A57-DC81441B6236}"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9185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F9CBC-403B-5946-8211-55C008061161}"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6033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40491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12347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6"/>
            </a:lvl1pPr>
            <a:lvl2pPr marL="321440" indent="0">
              <a:buNone/>
              <a:defRPr sz="1266"/>
            </a:lvl2pPr>
            <a:lvl3pPr marL="642882" indent="0">
              <a:buNone/>
              <a:defRPr sz="1125"/>
            </a:lvl3pPr>
            <a:lvl4pPr marL="964323" indent="0">
              <a:buNone/>
              <a:defRPr sz="984"/>
            </a:lvl4pPr>
            <a:lvl5pPr marL="1285763" indent="0">
              <a:buNone/>
              <a:defRPr sz="984"/>
            </a:lvl5pPr>
            <a:lvl6pPr marL="1607205" indent="0">
              <a:buNone/>
              <a:defRPr sz="984"/>
            </a:lvl6pPr>
            <a:lvl7pPr marL="1928645" indent="0">
              <a:buNone/>
              <a:defRPr sz="984"/>
            </a:lvl7pPr>
            <a:lvl8pPr marL="2250086" indent="0">
              <a:buNone/>
              <a:defRPr sz="984"/>
            </a:lvl8pPr>
            <a:lvl9pPr marL="2571527" indent="0">
              <a:buNone/>
              <a:defRPr sz="984"/>
            </a:lvl9pPr>
          </a:lstStyle>
          <a:p>
            <a:pPr lvl="0"/>
            <a:r>
              <a:rPr lang="en-US" smtClean="0"/>
              <a:t>Click to edit Master text styles</a:t>
            </a:r>
          </a:p>
        </p:txBody>
      </p:sp>
    </p:spTree>
    <p:extLst>
      <p:ext uri="{BB962C8B-B14F-4D97-AF65-F5344CB8AC3E}">
        <p14:creationId xmlns:p14="http://schemas.microsoft.com/office/powerpoint/2010/main" val="76068034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414"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7168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324209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912739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5593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smtClean="0"/>
              <a:t>Click to edit Master text styles</a:t>
            </a:r>
          </a:p>
        </p:txBody>
      </p:sp>
    </p:spTree>
    <p:extLst>
      <p:ext uri="{BB962C8B-B14F-4D97-AF65-F5344CB8AC3E}">
        <p14:creationId xmlns:p14="http://schemas.microsoft.com/office/powerpoint/2010/main" val="17492247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D10D35-55C1-784A-A1D1-FE333D364BDE}"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7268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180"/>
            </a:lvl1pPr>
            <a:lvl2pPr marL="321440" indent="0">
              <a:buNone/>
              <a:defRPr sz="1969"/>
            </a:lvl2pPr>
            <a:lvl3pPr marL="642882" indent="0">
              <a:buNone/>
              <a:defRPr sz="1687"/>
            </a:lvl3pPr>
            <a:lvl4pPr marL="964323" indent="0">
              <a:buNone/>
              <a:defRPr sz="1406"/>
            </a:lvl4pPr>
            <a:lvl5pPr marL="1285763" indent="0">
              <a:buNone/>
              <a:defRPr sz="1406"/>
            </a:lvl5pPr>
            <a:lvl6pPr marL="1607205" indent="0">
              <a:buNone/>
              <a:defRPr sz="1406"/>
            </a:lvl6pPr>
            <a:lvl7pPr marL="1928645" indent="0">
              <a:buNone/>
              <a:defRPr sz="1406"/>
            </a:lvl7pPr>
            <a:lvl8pPr marL="2250086" indent="0">
              <a:buNone/>
              <a:defRPr sz="1406"/>
            </a:lvl8pPr>
            <a:lvl9pPr marL="2571527" indent="0">
              <a:buNone/>
              <a:defRPr sz="1406"/>
            </a:lvl9pPr>
          </a:lstStyle>
          <a:p>
            <a:pPr lvl="0"/>
            <a:endParaRPr lang="en-US" noProof="0" smtClean="0">
              <a:sym typeface="Arial"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smtClean="0"/>
              <a:t>Click to edit Master text styles</a:t>
            </a:r>
          </a:p>
        </p:txBody>
      </p:sp>
    </p:spTree>
    <p:extLst>
      <p:ext uri="{BB962C8B-B14F-4D97-AF65-F5344CB8AC3E}">
        <p14:creationId xmlns:p14="http://schemas.microsoft.com/office/powerpoint/2010/main" val="550497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9296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03610"/>
            <a:ext cx="2058293" cy="655439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303610"/>
            <a:ext cx="6067723" cy="65543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02621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2380CE-9CB3-6F48-AF8D-779F24ADB796}"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1749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3DB8C0-102F-7D4C-A8C8-1D8B13CD48C7}" type="datetime1">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29681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16FE42-795D-1A4E-9611-E7A91ED8E1D2}" type="datetime1">
              <a:rPr lang="en-US" smtClean="0"/>
              <a:t>2/15/18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98507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0775BB-E9BB-C741-A9D5-F799B7C58BDD}" type="datetime1">
              <a:rPr lang="en-US" smtClean="0"/>
              <a:t>2/15/18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9418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7DD6-76C1-6843-BB3B-C563899B6AEA}" type="datetime1">
              <a:rPr lang="en-US" smtClean="0"/>
              <a:t>2/15/18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48769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9041DC-EF41-8A47-BB87-45EA999B2532}" type="datetime1">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9328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76AA5-D477-CA4D-8A17-6452AAE46FB7}" type="datetime1">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0746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90A09-456C-064E-8BF8-5D81CABE0983}" type="datetime1">
              <a:rPr lang="en-US" smtClean="0"/>
              <a:t>2/15/18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C1B8-6D03-DD4E-B6F3-221F6741FCA2}" type="slidenum">
              <a:rPr lang="en-US" smtClean="0"/>
              <a:t>‹#›</a:t>
            </a:fld>
            <a:endParaRPr lang="en-US"/>
          </a:p>
        </p:txBody>
      </p:sp>
    </p:spTree>
    <p:extLst>
      <p:ext uri="{BB962C8B-B14F-4D97-AF65-F5344CB8AC3E}">
        <p14:creationId xmlns:p14="http://schemas.microsoft.com/office/powerpoint/2010/main" val="183546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5414" y="303610"/>
            <a:ext cx="8233172"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ctr" anchorCtr="0" compatLnSpc="1">
            <a:prstTxWarp prst="textNoShape">
              <a:avLst/>
            </a:prstTxWarp>
          </a:bodyPr>
          <a:lstStyle/>
          <a:p>
            <a:pPr lvl="0"/>
            <a:r>
              <a:rPr lang="en-US" altLang="en-US">
                <a:sym typeface="Arial" charset="0"/>
              </a:rPr>
              <a:t>Click to edit Master title style</a:t>
            </a:r>
          </a:p>
        </p:txBody>
      </p:sp>
      <p:sp>
        <p:nvSpPr>
          <p:cNvPr id="2051" name="Rectangle 2"/>
          <p:cNvSpPr>
            <a:spLocks noGrp="1" noChangeArrowheads="1"/>
          </p:cNvSpPr>
          <p:nvPr>
            <p:ph type="body" idx="1"/>
          </p:nvPr>
        </p:nvSpPr>
        <p:spPr bwMode="auto">
          <a:xfrm>
            <a:off x="455414" y="1982391"/>
            <a:ext cx="8233172"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t" anchorCtr="0" compatLnSpc="1">
            <a:prstTxWarp prst="textNoShape">
              <a:avLst/>
            </a:prstTxWarp>
          </a:bodyPr>
          <a:lstStyle/>
          <a:p>
            <a:pPr lvl="0"/>
            <a:r>
              <a:rPr lang="en-US" altLang="en-US">
                <a:sym typeface="Arial" charset="0"/>
              </a:rPr>
              <a:t>Click to edit Master text styles</a:t>
            </a:r>
          </a:p>
          <a:p>
            <a:pPr lvl="1"/>
            <a:r>
              <a:rPr lang="en-US" altLang="en-US">
                <a:sym typeface="Arial" charset="0"/>
              </a:rPr>
              <a:t>Second level</a:t>
            </a:r>
          </a:p>
          <a:p>
            <a:pPr lvl="2"/>
            <a:r>
              <a:rPr lang="en-US" altLang="en-US">
                <a:sym typeface="Arial" charset="0"/>
              </a:rPr>
              <a:t>Third level</a:t>
            </a:r>
          </a:p>
          <a:p>
            <a:pPr lvl="3"/>
            <a:r>
              <a:rPr lang="en-US" altLang="en-US">
                <a:sym typeface="Arial" charset="0"/>
              </a:rPr>
              <a:t>Fourth level</a:t>
            </a:r>
          </a:p>
          <a:p>
            <a:pPr lvl="4"/>
            <a:r>
              <a:rPr lang="en-US" altLang="en-US">
                <a:sym typeface="Arial" charset="0"/>
              </a:rPr>
              <a:t>Fifth level</a:t>
            </a:r>
          </a:p>
        </p:txBody>
      </p:sp>
    </p:spTree>
    <p:extLst>
      <p:ext uri="{BB962C8B-B14F-4D97-AF65-F5344CB8AC3E}">
        <p14:creationId xmlns:p14="http://schemas.microsoft.com/office/powerpoint/2010/main" val="1916617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4465" indent="-4465" algn="l" rtl="0" eaLnBrk="0" fontAlgn="base" hangingPunct="0">
        <a:spcBef>
          <a:spcPct val="0"/>
        </a:spcBef>
        <a:spcAft>
          <a:spcPct val="0"/>
        </a:spcAft>
        <a:defRPr sz="4430">
          <a:solidFill>
            <a:schemeClr val="tx1"/>
          </a:solidFill>
          <a:latin typeface="+mj-lt"/>
          <a:ea typeface="+mj-ea"/>
          <a:cs typeface="+mj-cs"/>
          <a:sym typeface="Arial" charset="0"/>
        </a:defRPr>
      </a:lvl1pPr>
      <a:lvl2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2pPr>
      <a:lvl3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3pPr>
      <a:lvl4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4pPr>
      <a:lvl5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5pPr>
      <a:lvl6pPr marL="325905"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6pPr>
      <a:lvl7pPr marL="647346"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7pPr>
      <a:lvl8pPr marL="968787"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8pPr>
      <a:lvl9pPr marL="1290228"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9pPr>
    </p:titleStyle>
    <p:bodyStyle>
      <a:lvl1pPr marL="267881" indent="-239977" algn="l" rtl="0" eaLnBrk="0" fontAlgn="base" hangingPunct="0">
        <a:spcBef>
          <a:spcPts val="773"/>
        </a:spcBef>
        <a:spcAft>
          <a:spcPct val="0"/>
        </a:spcAft>
        <a:buClr>
          <a:srgbClr val="00007D"/>
        </a:buClr>
        <a:buSzPct val="75000"/>
        <a:buFont typeface="Wingdings" charset="2"/>
        <a:buChar char="n"/>
        <a:defRPr sz="3094">
          <a:solidFill>
            <a:schemeClr val="tx1"/>
          </a:solidFill>
          <a:latin typeface="+mn-lt"/>
          <a:ea typeface="+mn-ea"/>
          <a:cs typeface="+mn-cs"/>
          <a:sym typeface="Arial" charset="0"/>
        </a:defRPr>
      </a:lvl1pPr>
      <a:lvl2pPr marL="513439" indent="-199795" algn="l" rtl="0" eaLnBrk="0" fontAlgn="base" hangingPunct="0">
        <a:spcBef>
          <a:spcPts val="633"/>
        </a:spcBef>
        <a:spcAft>
          <a:spcPct val="0"/>
        </a:spcAft>
        <a:buClr>
          <a:srgbClr val="9999CC"/>
        </a:buClr>
        <a:buSzPct val="80000"/>
        <a:buFont typeface="Wingdings" charset="2"/>
        <a:buChar char="¨"/>
        <a:defRPr sz="2672">
          <a:solidFill>
            <a:schemeClr val="tx1"/>
          </a:solidFill>
          <a:latin typeface="+mn-lt"/>
          <a:ea typeface="+mn-ea"/>
          <a:cs typeface="+mn-cs"/>
          <a:sym typeface="Arial" charset="0"/>
        </a:defRPr>
      </a:lvl2pPr>
      <a:lvl3pPr marL="794714" indent="-159613" algn="l" rtl="0" eaLnBrk="0" fontAlgn="base" hangingPunct="0">
        <a:spcBef>
          <a:spcPts val="562"/>
        </a:spcBef>
        <a:spcAft>
          <a:spcPct val="0"/>
        </a:spcAft>
        <a:buClr>
          <a:srgbClr val="00007D"/>
        </a:buClr>
        <a:buSzPct val="64000"/>
        <a:buFont typeface="Wingdings" charset="2"/>
        <a:buChar char="n"/>
        <a:defRPr sz="2391">
          <a:solidFill>
            <a:schemeClr val="tx1"/>
          </a:solidFill>
          <a:latin typeface="+mn-lt"/>
          <a:ea typeface="+mn-ea"/>
          <a:cs typeface="+mn-cs"/>
          <a:sym typeface="Arial" charset="0"/>
        </a:defRPr>
      </a:lvl3pPr>
      <a:lvl4pPr marL="1116171" indent="-159613" algn="l" rtl="0" eaLnBrk="0" fontAlgn="base" hangingPunct="0">
        <a:spcBef>
          <a:spcPts val="492"/>
        </a:spcBef>
        <a:spcAft>
          <a:spcPct val="0"/>
        </a:spcAft>
        <a:buClr>
          <a:srgbClr val="9999CC"/>
        </a:buClr>
        <a:buSzPct val="69000"/>
        <a:buFont typeface="Wingdings" charset="2"/>
        <a:buChar char="¨"/>
        <a:defRPr sz="1969">
          <a:solidFill>
            <a:schemeClr val="tx1"/>
          </a:solidFill>
          <a:latin typeface="+mn-lt"/>
          <a:ea typeface="+mn-ea"/>
          <a:cs typeface="+mn-cs"/>
          <a:sym typeface="Arial" charset="0"/>
        </a:defRPr>
      </a:lvl4pPr>
      <a:lvl5pPr marL="1437629" indent="-159613" algn="l" rtl="0" eaLnBrk="0" fontAlgn="base" hangingPunct="0">
        <a:spcBef>
          <a:spcPts val="492"/>
        </a:spcBef>
        <a:spcAft>
          <a:spcPct val="0"/>
        </a:spcAft>
        <a:buClr>
          <a:srgbClr val="00007D"/>
        </a:buClr>
        <a:buSzPct val="100000"/>
        <a:buFont typeface="Wingdings" charset="2"/>
        <a:buChar char="§"/>
        <a:defRPr sz="1969">
          <a:solidFill>
            <a:schemeClr val="tx1"/>
          </a:solidFill>
          <a:latin typeface="+mn-lt"/>
          <a:ea typeface="+mn-ea"/>
          <a:cs typeface="+mn-cs"/>
          <a:sym typeface="Arial" charset="0"/>
        </a:defRPr>
      </a:lvl5pPr>
      <a:lvl6pPr marL="1760112"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6pPr>
      <a:lvl7pPr marL="208155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7pPr>
      <a:lvl8pPr marL="240299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8pPr>
      <a:lvl9pPr marL="272443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9pPr>
    </p:bodyStyle>
    <p:otherStyle>
      <a:defPPr>
        <a:defRPr lang="en-US"/>
      </a:defPPr>
      <a:lvl1pPr marL="0" algn="l" defTabSz="321440" rtl="0" eaLnBrk="1" latinLnBrk="0" hangingPunct="1">
        <a:defRPr sz="1266" kern="1200">
          <a:solidFill>
            <a:schemeClr val="tx1"/>
          </a:solidFill>
          <a:latin typeface="+mn-lt"/>
          <a:ea typeface="+mn-ea"/>
          <a:cs typeface="+mn-cs"/>
        </a:defRPr>
      </a:lvl1pPr>
      <a:lvl2pPr marL="321440" algn="l" defTabSz="321440" rtl="0" eaLnBrk="1" latinLnBrk="0" hangingPunct="1">
        <a:defRPr sz="1266" kern="1200">
          <a:solidFill>
            <a:schemeClr val="tx1"/>
          </a:solidFill>
          <a:latin typeface="+mn-lt"/>
          <a:ea typeface="+mn-ea"/>
          <a:cs typeface="+mn-cs"/>
        </a:defRPr>
      </a:lvl2pPr>
      <a:lvl3pPr marL="642882" algn="l" defTabSz="321440" rtl="0" eaLnBrk="1" latinLnBrk="0" hangingPunct="1">
        <a:defRPr sz="1266" kern="1200">
          <a:solidFill>
            <a:schemeClr val="tx1"/>
          </a:solidFill>
          <a:latin typeface="+mn-lt"/>
          <a:ea typeface="+mn-ea"/>
          <a:cs typeface="+mn-cs"/>
        </a:defRPr>
      </a:lvl3pPr>
      <a:lvl4pPr marL="964323" algn="l" defTabSz="321440" rtl="0" eaLnBrk="1" latinLnBrk="0" hangingPunct="1">
        <a:defRPr sz="1266" kern="1200">
          <a:solidFill>
            <a:schemeClr val="tx1"/>
          </a:solidFill>
          <a:latin typeface="+mn-lt"/>
          <a:ea typeface="+mn-ea"/>
          <a:cs typeface="+mn-cs"/>
        </a:defRPr>
      </a:lvl4pPr>
      <a:lvl5pPr marL="1285763" algn="l" defTabSz="321440" rtl="0" eaLnBrk="1" latinLnBrk="0" hangingPunct="1">
        <a:defRPr sz="1266" kern="1200">
          <a:solidFill>
            <a:schemeClr val="tx1"/>
          </a:solidFill>
          <a:latin typeface="+mn-lt"/>
          <a:ea typeface="+mn-ea"/>
          <a:cs typeface="+mn-cs"/>
        </a:defRPr>
      </a:lvl5pPr>
      <a:lvl6pPr marL="1607205" algn="l" defTabSz="321440" rtl="0" eaLnBrk="1" latinLnBrk="0" hangingPunct="1">
        <a:defRPr sz="1266" kern="1200">
          <a:solidFill>
            <a:schemeClr val="tx1"/>
          </a:solidFill>
          <a:latin typeface="+mn-lt"/>
          <a:ea typeface="+mn-ea"/>
          <a:cs typeface="+mn-cs"/>
        </a:defRPr>
      </a:lvl6pPr>
      <a:lvl7pPr marL="1928645" algn="l" defTabSz="321440" rtl="0" eaLnBrk="1" latinLnBrk="0" hangingPunct="1">
        <a:defRPr sz="1266" kern="1200">
          <a:solidFill>
            <a:schemeClr val="tx1"/>
          </a:solidFill>
          <a:latin typeface="+mn-lt"/>
          <a:ea typeface="+mn-ea"/>
          <a:cs typeface="+mn-cs"/>
        </a:defRPr>
      </a:lvl7pPr>
      <a:lvl8pPr marL="2250086" algn="l" defTabSz="321440" rtl="0" eaLnBrk="1" latinLnBrk="0" hangingPunct="1">
        <a:defRPr sz="1266" kern="1200">
          <a:solidFill>
            <a:schemeClr val="tx1"/>
          </a:solidFill>
          <a:latin typeface="+mn-lt"/>
          <a:ea typeface="+mn-ea"/>
          <a:cs typeface="+mn-cs"/>
        </a:defRPr>
      </a:lvl8pPr>
      <a:lvl9pPr marL="2571527" algn="l" defTabSz="321440"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6" Type="http://schemas.openxmlformats.org/officeDocument/2006/relationships/image" Target="../media/image22.emf"/><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emf"/><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13.xml"/><Relationship Id="rId4" Type="http://schemas.openxmlformats.org/officeDocument/2006/relationships/notesSlide" Target="../notesSlides/notesSlide11.xml"/><Relationship Id="rId5" Type="http://schemas.openxmlformats.org/officeDocument/2006/relationships/image" Target="../media/image25.emf"/><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12.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emf"/><Relationship Id="rId7" Type="http://schemas.openxmlformats.org/officeDocument/2006/relationships/image" Target="../media/image55.emf"/><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emf"/><Relationship Id="rId7" Type="http://schemas.openxmlformats.org/officeDocument/2006/relationships/image" Target="../media/image55.emf"/><Relationship Id="rId8"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8.emf"/></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emf"/><Relationship Id="rId6" Type="http://schemas.openxmlformats.org/officeDocument/2006/relationships/image" Target="../media/image71.jpeg"/><Relationship Id="rId7" Type="http://schemas.openxmlformats.org/officeDocument/2006/relationships/image" Target="../media/image72.emf"/><Relationship Id="rId8"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jpeg"/><Relationship Id="rId7" Type="http://schemas.openxmlformats.org/officeDocument/2006/relationships/image" Target="../media/image79.jpe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7.pn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emf"/><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jpeg"/><Relationship Id="rId11" Type="http://schemas.openxmlformats.org/officeDocument/2006/relationships/image" Target="../media/image84.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8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88.png"/></Relationships>
</file>

<file path=ppt/slides/_rels/slide28.xml.rels><?xml version="1.0" encoding="UTF-8" standalone="yes"?>
<Relationships xmlns="http://schemas.openxmlformats.org/package/2006/relationships"><Relationship Id="rId11" Type="http://schemas.openxmlformats.org/officeDocument/2006/relationships/image" Target="../media/image97.emf"/><Relationship Id="rId12" Type="http://schemas.openxmlformats.org/officeDocument/2006/relationships/image" Target="../media/image98.emf"/><Relationship Id="rId13" Type="http://schemas.openxmlformats.org/officeDocument/2006/relationships/image" Target="../media/image99.emf"/><Relationship Id="rId14" Type="http://schemas.openxmlformats.org/officeDocument/2006/relationships/image" Target="../media/image100.emf"/><Relationship Id="rId15" Type="http://schemas.openxmlformats.org/officeDocument/2006/relationships/image" Target="../media/image101.emf"/><Relationship Id="rId16" Type="http://schemas.openxmlformats.org/officeDocument/2006/relationships/image" Target="../media/image102.emf"/><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6" Type="http://schemas.openxmlformats.org/officeDocument/2006/relationships/image" Target="../media/image92.emf"/><Relationship Id="rId7" Type="http://schemas.openxmlformats.org/officeDocument/2006/relationships/image" Target="../media/image93.emf"/><Relationship Id="rId8" Type="http://schemas.openxmlformats.org/officeDocument/2006/relationships/image" Target="../media/image94.emf"/><Relationship Id="rId9" Type="http://schemas.openxmlformats.org/officeDocument/2006/relationships/image" Target="../media/image95.emf"/><Relationship Id="rId10" Type="http://schemas.openxmlformats.org/officeDocument/2006/relationships/image" Target="../media/image9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0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tiff"/><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tiff"/><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10.emf"/><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oleObject" Target="../embeddings/oleObject1.bin"/><Relationship Id="rId9" Type="http://schemas.openxmlformats.org/officeDocument/2006/relationships/image" Target="../media/image111.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16.emf"/></Relationships>
</file>

<file path=ppt/slides/_rels/slide36.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image" Target="../media/image118.png"/><Relationship Id="rId5" Type="http://schemas.openxmlformats.org/officeDocument/2006/relationships/image" Target="../media/image119.tiff"/><Relationship Id="rId6" Type="http://schemas.openxmlformats.org/officeDocument/2006/relationships/image" Target="../media/image120.tiff"/><Relationship Id="rId7" Type="http://schemas.openxmlformats.org/officeDocument/2006/relationships/image" Target="../media/image121.tiff"/><Relationship Id="rId8" Type="http://schemas.openxmlformats.org/officeDocument/2006/relationships/image" Target="../media/image122.tiff"/><Relationship Id="rId9" Type="http://schemas.openxmlformats.org/officeDocument/2006/relationships/image" Target="../media/image123.tiff"/><Relationship Id="rId10" Type="http://schemas.openxmlformats.org/officeDocument/2006/relationships/image" Target="../media/image124.tiff"/><Relationship Id="rId11" Type="http://schemas.openxmlformats.org/officeDocument/2006/relationships/image" Target="../media/image125.tiff"/><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tif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tiff"/><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emf"/><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834" y="4319302"/>
            <a:ext cx="8588328" cy="1087693"/>
          </a:xfrm>
        </p:spPr>
        <p:txBody>
          <a:bodyPr>
            <a:noAutofit/>
          </a:bodyPr>
          <a:lstStyle/>
          <a:p>
            <a:r>
              <a:rPr lang="en-US" sz="4000" dirty="0" smtClean="0">
                <a:solidFill>
                  <a:schemeClr val="bg1">
                    <a:lumMod val="95000"/>
                  </a:schemeClr>
                </a:solidFill>
                <a:latin typeface="Avenir Book" charset="0"/>
                <a:ea typeface="Avenir Book" charset="0"/>
                <a:cs typeface="Avenir Book" charset="0"/>
              </a:rPr>
              <a:t>L3 – Small Molecule Microarrays</a:t>
            </a:r>
            <a:endParaRPr lang="en-US" sz="4000" dirty="0">
              <a:solidFill>
                <a:schemeClr val="bg1">
                  <a:lumMod val="95000"/>
                </a:schemeClr>
              </a:solidFill>
              <a:latin typeface="Avenir Book"/>
              <a:cs typeface="Avenir Book"/>
            </a:endParaRPr>
          </a:p>
          <a:p>
            <a:endParaRPr lang="en-US" sz="3600" dirty="0" smtClean="0">
              <a:solidFill>
                <a:schemeClr val="bg1">
                  <a:lumMod val="95000"/>
                </a:schemeClr>
              </a:solidFill>
              <a:latin typeface="Avenir Book"/>
              <a:cs typeface="Avenir Book"/>
            </a:endParaRPr>
          </a:p>
          <a:p>
            <a:endParaRPr lang="en-US" sz="2000" dirty="0">
              <a:solidFill>
                <a:schemeClr val="bg1">
                  <a:lumMod val="95000"/>
                </a:schemeClr>
              </a:solidFill>
              <a:latin typeface="Avenir Book"/>
              <a:cs typeface="Avenir Book"/>
            </a:endParaRPr>
          </a:p>
          <a:p>
            <a:endParaRPr lang="en-US" sz="1800" dirty="0" smtClean="0">
              <a:solidFill>
                <a:schemeClr val="bg1">
                  <a:lumMod val="95000"/>
                </a:schemeClr>
              </a:solidFill>
              <a:latin typeface="Avenir Book"/>
              <a:cs typeface="Avenir Book"/>
            </a:endParaRPr>
          </a:p>
          <a:p>
            <a:r>
              <a:rPr lang="en-US" sz="1800" dirty="0" smtClean="0">
                <a:solidFill>
                  <a:schemeClr val="bg1">
                    <a:lumMod val="95000"/>
                  </a:schemeClr>
                </a:solidFill>
                <a:latin typeface="Avenir Book"/>
                <a:cs typeface="Avenir Book"/>
              </a:rPr>
              <a:t>February 15, 2018</a:t>
            </a:r>
            <a:endParaRPr lang="en-US" sz="3600" dirty="0">
              <a:solidFill>
                <a:schemeClr val="bg1">
                  <a:lumMod val="95000"/>
                </a:schemeClr>
              </a:solidFill>
              <a:latin typeface="Avenir Book"/>
              <a:cs typeface="Avenir Book"/>
            </a:endParaRPr>
          </a:p>
        </p:txBody>
      </p:sp>
      <p:pic>
        <p:nvPicPr>
          <p:cNvPr id="7" name="Picture 6"/>
          <p:cNvPicPr>
            <a:picLocks noChangeAspect="1"/>
          </p:cNvPicPr>
          <p:nvPr/>
        </p:nvPicPr>
        <p:blipFill>
          <a:blip r:embed="rId3"/>
          <a:stretch>
            <a:fillRect/>
          </a:stretch>
        </p:blipFill>
        <p:spPr>
          <a:xfrm>
            <a:off x="5719156" y="2857417"/>
            <a:ext cx="3424844" cy="751387"/>
          </a:xfrm>
          <a:prstGeom prst="rect">
            <a:avLst/>
          </a:prstGeom>
          <a:ln>
            <a:noFill/>
          </a:ln>
        </p:spPr>
      </p:pic>
      <p:pic>
        <p:nvPicPr>
          <p:cNvPr id="13" name="Picture 12"/>
          <p:cNvPicPr>
            <a:picLocks noChangeAspect="1"/>
          </p:cNvPicPr>
          <p:nvPr/>
        </p:nvPicPr>
        <p:blipFill>
          <a:blip r:embed="rId3"/>
          <a:stretch>
            <a:fillRect/>
          </a:stretch>
        </p:blipFill>
        <p:spPr>
          <a:xfrm>
            <a:off x="2712719" y="2857416"/>
            <a:ext cx="3424844" cy="751387"/>
          </a:xfrm>
          <a:prstGeom prst="rect">
            <a:avLst/>
          </a:prstGeom>
          <a:ln>
            <a:noFill/>
          </a:ln>
        </p:spPr>
      </p:pic>
      <p:pic>
        <p:nvPicPr>
          <p:cNvPr id="14" name="Picture 13"/>
          <p:cNvPicPr>
            <a:picLocks noChangeAspect="1"/>
          </p:cNvPicPr>
          <p:nvPr/>
        </p:nvPicPr>
        <p:blipFill rotWithShape="1">
          <a:blip r:embed="rId3"/>
          <a:srcRect l="8576"/>
          <a:stretch/>
        </p:blipFill>
        <p:spPr>
          <a:xfrm>
            <a:off x="0" y="2857415"/>
            <a:ext cx="3131126" cy="751387"/>
          </a:xfrm>
          <a:prstGeom prst="rect">
            <a:avLst/>
          </a:prstGeom>
          <a:ln>
            <a:noFill/>
          </a:ln>
        </p:spPr>
      </p:pic>
      <p:pic>
        <p:nvPicPr>
          <p:cNvPr id="18" name="Picture 17"/>
          <p:cNvPicPr>
            <a:picLocks noChangeAspect="1"/>
          </p:cNvPicPr>
          <p:nvPr/>
        </p:nvPicPr>
        <p:blipFill rotWithShape="1">
          <a:blip r:embed="rId3"/>
          <a:srcRect r="8819"/>
          <a:stretch/>
        </p:blipFill>
        <p:spPr>
          <a:xfrm>
            <a:off x="6021188" y="2122653"/>
            <a:ext cx="3122812" cy="751387"/>
          </a:xfrm>
          <a:prstGeom prst="rect">
            <a:avLst/>
          </a:prstGeom>
          <a:ln>
            <a:noFill/>
          </a:ln>
        </p:spPr>
      </p:pic>
      <p:pic>
        <p:nvPicPr>
          <p:cNvPr id="23" name="Picture 22"/>
          <p:cNvPicPr>
            <a:picLocks noChangeAspect="1"/>
          </p:cNvPicPr>
          <p:nvPr/>
        </p:nvPicPr>
        <p:blipFill>
          <a:blip r:embed="rId3"/>
          <a:stretch>
            <a:fillRect/>
          </a:stretch>
        </p:blipFill>
        <p:spPr>
          <a:xfrm>
            <a:off x="5655439" y="2128666"/>
            <a:ext cx="3424844" cy="751387"/>
          </a:xfrm>
          <a:prstGeom prst="rect">
            <a:avLst/>
          </a:prstGeom>
          <a:ln>
            <a:noFill/>
          </a:ln>
        </p:spPr>
      </p:pic>
      <p:pic>
        <p:nvPicPr>
          <p:cNvPr id="24" name="Picture 23"/>
          <p:cNvPicPr>
            <a:picLocks noChangeAspect="1"/>
          </p:cNvPicPr>
          <p:nvPr/>
        </p:nvPicPr>
        <p:blipFill>
          <a:blip r:embed="rId3"/>
          <a:stretch>
            <a:fillRect/>
          </a:stretch>
        </p:blipFill>
        <p:spPr>
          <a:xfrm>
            <a:off x="2648993" y="2128667"/>
            <a:ext cx="3424844" cy="751387"/>
          </a:xfrm>
          <a:prstGeom prst="rect">
            <a:avLst/>
          </a:prstGeom>
          <a:ln>
            <a:noFill/>
          </a:ln>
        </p:spPr>
      </p:pic>
      <p:pic>
        <p:nvPicPr>
          <p:cNvPr id="25" name="Picture 24"/>
          <p:cNvPicPr>
            <a:picLocks noChangeAspect="1"/>
          </p:cNvPicPr>
          <p:nvPr/>
        </p:nvPicPr>
        <p:blipFill rotWithShape="1">
          <a:blip r:embed="rId3"/>
          <a:srcRect l="10436"/>
          <a:stretch/>
        </p:blipFill>
        <p:spPr>
          <a:xfrm>
            <a:off x="-29028" y="2128666"/>
            <a:ext cx="3067400" cy="751387"/>
          </a:xfrm>
          <a:prstGeom prst="rect">
            <a:avLst/>
          </a:prstGeom>
          <a:ln>
            <a:noFill/>
          </a:ln>
        </p:spPr>
      </p:pic>
    </p:spTree>
    <p:extLst>
      <p:ext uri="{BB962C8B-B14F-4D97-AF65-F5344CB8AC3E}">
        <p14:creationId xmlns:p14="http://schemas.microsoft.com/office/powerpoint/2010/main" val="16465065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557538" y="1464028"/>
            <a:ext cx="1665689" cy="2218396"/>
          </a:xfrm>
          <a:prstGeom prst="rect">
            <a:avLst/>
          </a:prstGeom>
          <a:noFill/>
          <a:ln>
            <a:solidFill>
              <a:schemeClr val="bg1">
                <a:lumMod val="75000"/>
              </a:schemeClr>
            </a:solidFill>
          </a:ln>
        </p:spPr>
      </p:pic>
      <p:sp>
        <p:nvSpPr>
          <p:cNvPr id="26" name="Rectangle 48"/>
          <p:cNvSpPr>
            <a:spLocks noChangeArrowheads="1"/>
          </p:cNvSpPr>
          <p:nvPr/>
        </p:nvSpPr>
        <p:spPr bwMode="auto">
          <a:xfrm>
            <a:off x="6425008" y="1102263"/>
            <a:ext cx="1994714"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600" dirty="0" smtClean="0">
                <a:latin typeface="Avenir Book" charset="0"/>
                <a:ea typeface="Avenir Book" charset="0"/>
                <a:cs typeface="Avenir Book" charset="0"/>
              </a:rPr>
              <a:t>Pat Brown, Stanford</a:t>
            </a:r>
            <a:endParaRPr lang="en-US" altLang="en-US" sz="1600" i="0" dirty="0">
              <a:latin typeface="Avenir Book" charset="0"/>
              <a:ea typeface="Avenir Book" charset="0"/>
              <a:cs typeface="Avenir Book" charset="0"/>
            </a:endParaRPr>
          </a:p>
        </p:txBody>
      </p:sp>
      <p:pic>
        <p:nvPicPr>
          <p:cNvPr id="2" name="Picture 1"/>
          <p:cNvPicPr>
            <a:picLocks noChangeAspect="1"/>
          </p:cNvPicPr>
          <p:nvPr/>
        </p:nvPicPr>
        <p:blipFill>
          <a:blip r:embed="rId4"/>
          <a:stretch>
            <a:fillRect/>
          </a:stretch>
        </p:blipFill>
        <p:spPr>
          <a:xfrm>
            <a:off x="5299661" y="3708201"/>
            <a:ext cx="3230711" cy="2613414"/>
          </a:xfrm>
          <a:prstGeom prst="rect">
            <a:avLst/>
          </a:prstGeom>
        </p:spPr>
      </p:pic>
      <p:pic>
        <p:nvPicPr>
          <p:cNvPr id="14" name="Picture 13"/>
          <p:cNvPicPr>
            <a:picLocks noChangeAspect="1"/>
          </p:cNvPicPr>
          <p:nvPr/>
        </p:nvPicPr>
        <p:blipFill>
          <a:blip r:embed="rId5"/>
          <a:stretch>
            <a:fillRect/>
          </a:stretch>
        </p:blipFill>
        <p:spPr>
          <a:xfrm>
            <a:off x="7493335" y="3479506"/>
            <a:ext cx="1459783" cy="938865"/>
          </a:xfrm>
          <a:prstGeom prst="rect">
            <a:avLst/>
          </a:prstGeom>
          <a:ln>
            <a:solidFill>
              <a:schemeClr val="accent5">
                <a:lumMod val="75000"/>
              </a:schemeClr>
            </a:solidFill>
          </a:ln>
        </p:spPr>
      </p:pic>
      <p:pic>
        <p:nvPicPr>
          <p:cNvPr id="5" name="Picture 4"/>
          <p:cNvPicPr>
            <a:picLocks noChangeAspect="1"/>
          </p:cNvPicPr>
          <p:nvPr/>
        </p:nvPicPr>
        <p:blipFill>
          <a:blip r:embed="rId6"/>
          <a:stretch>
            <a:fillRect/>
          </a:stretch>
        </p:blipFill>
        <p:spPr>
          <a:xfrm>
            <a:off x="194117" y="4048056"/>
            <a:ext cx="4637645" cy="2401968"/>
          </a:xfrm>
          <a:prstGeom prst="rect">
            <a:avLst/>
          </a:prstGeom>
          <a:ln>
            <a:solidFill>
              <a:schemeClr val="bg1">
                <a:lumMod val="75000"/>
              </a:schemeClr>
            </a:solidFill>
          </a:ln>
        </p:spPr>
      </p:pic>
      <p:sp>
        <p:nvSpPr>
          <p:cNvPr id="15" name="TextBox 14"/>
          <p:cNvSpPr txBox="1"/>
          <p:nvPr/>
        </p:nvSpPr>
        <p:spPr>
          <a:xfrm>
            <a:off x="4788438" y="6450024"/>
            <a:ext cx="4355562" cy="261610"/>
          </a:xfrm>
          <a:prstGeom prst="rect">
            <a:avLst/>
          </a:prstGeom>
          <a:noFill/>
        </p:spPr>
        <p:txBody>
          <a:bodyPr wrap="square" rtlCol="0">
            <a:spAutoFit/>
          </a:bodyPr>
          <a:lstStyle/>
          <a:p>
            <a:pPr algn="ctr"/>
            <a:r>
              <a:rPr lang="en-US" sz="1100" dirty="0" smtClean="0">
                <a:latin typeface="Avenir Book" charset="0"/>
                <a:ea typeface="Avenir Book" charset="0"/>
                <a:cs typeface="Avenir Book" charset="0"/>
              </a:rPr>
              <a:t>follow changes in gene expression during yeast sporulation</a:t>
            </a:r>
          </a:p>
        </p:txBody>
      </p:sp>
      <p:pic>
        <p:nvPicPr>
          <p:cNvPr id="16" name="Picture 15"/>
          <p:cNvPicPr>
            <a:picLocks noChangeAspect="1"/>
          </p:cNvPicPr>
          <p:nvPr/>
        </p:nvPicPr>
        <p:blipFill>
          <a:blip r:embed="rId7"/>
          <a:stretch>
            <a:fillRect/>
          </a:stretch>
        </p:blipFill>
        <p:spPr>
          <a:xfrm>
            <a:off x="311833" y="1167370"/>
            <a:ext cx="5148868" cy="2623271"/>
          </a:xfrm>
          <a:prstGeom prst="rect">
            <a:avLst/>
          </a:prstGeom>
          <a:ln>
            <a:solidFill>
              <a:schemeClr val="bg1">
                <a:lumMod val="75000"/>
              </a:schemeClr>
            </a:solidFill>
          </a:ln>
        </p:spPr>
      </p:pic>
      <p:pic>
        <p:nvPicPr>
          <p:cNvPr id="17" name="Picture 16"/>
          <p:cNvPicPr>
            <a:picLocks noChangeAspect="1"/>
          </p:cNvPicPr>
          <p:nvPr/>
        </p:nvPicPr>
        <p:blipFill>
          <a:blip r:embed="rId8"/>
          <a:stretch>
            <a:fillRect/>
          </a:stretch>
        </p:blipFill>
        <p:spPr>
          <a:xfrm>
            <a:off x="1952877" y="3500374"/>
            <a:ext cx="3016094" cy="269595"/>
          </a:xfrm>
          <a:prstGeom prst="rect">
            <a:avLst/>
          </a:prstGeom>
        </p:spPr>
      </p:pic>
      <p:sp>
        <p:nvSpPr>
          <p:cNvPr id="18" name="TextBox 2"/>
          <p:cNvSpPr txBox="1">
            <a:spLocks noChangeArrowheads="1"/>
          </p:cNvSpPr>
          <p:nvPr/>
        </p:nvSpPr>
        <p:spPr bwMode="auto">
          <a:xfrm>
            <a:off x="0" y="-15432"/>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smtClean="0">
                <a:latin typeface="Avenir Book" charset="0"/>
                <a:ea typeface="Avenir Book" charset="0"/>
                <a:cs typeface="Avenir Book" charset="0"/>
              </a:rPr>
              <a:t>Late 1990s </a:t>
            </a:r>
            <a:r>
              <a:rPr lang="en-US" altLang="en-US" sz="2800" dirty="0" smtClean="0">
                <a:latin typeface="Avenir Book" charset="0"/>
                <a:ea typeface="Avenir Book" charset="0"/>
                <a:cs typeface="Avenir Book" charset="0"/>
              </a:rPr>
              <a:t>- ‘Spatially addressable systems’</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507546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smtClean="0">
                <a:solidFill>
                  <a:schemeClr val="accent5">
                    <a:lumMod val="50000"/>
                  </a:schemeClr>
                </a:solidFill>
                <a:latin typeface="Avenir Book" charset="0"/>
                <a:ea typeface="Avenir Book" charset="0"/>
                <a:cs typeface="Avenir Book" charset="0"/>
              </a:rPr>
              <a:t>S</a:t>
            </a:r>
            <a:r>
              <a:rPr lang="en-US" altLang="en-US" sz="2800" dirty="0" smtClean="0">
                <a:latin typeface="Avenir Book" charset="0"/>
                <a:ea typeface="Avenir Book" charset="0"/>
                <a:cs typeface="Avenir Book" charset="0"/>
              </a:rPr>
              <a:t>mall </a:t>
            </a:r>
            <a:r>
              <a:rPr lang="en-US" altLang="en-US" sz="2800" b="1" dirty="0" smtClean="0">
                <a:solidFill>
                  <a:schemeClr val="accent5">
                    <a:lumMod val="50000"/>
                  </a:schemeClr>
                </a:solidFill>
                <a:latin typeface="Avenir Book" charset="0"/>
                <a:ea typeface="Avenir Book" charset="0"/>
                <a:cs typeface="Avenir Book" charset="0"/>
              </a:rPr>
              <a:t>M</a:t>
            </a:r>
            <a:r>
              <a:rPr lang="en-US" altLang="en-US" sz="2800" dirty="0" smtClean="0">
                <a:latin typeface="Avenir Book" charset="0"/>
                <a:ea typeface="Avenir Book" charset="0"/>
                <a:cs typeface="Avenir Book" charset="0"/>
              </a:rPr>
              <a:t>olecule </a:t>
            </a:r>
            <a:r>
              <a:rPr lang="en-US" altLang="en-US" sz="2800" b="1" dirty="0" smtClean="0">
                <a:solidFill>
                  <a:schemeClr val="accent5">
                    <a:lumMod val="50000"/>
                  </a:schemeClr>
                </a:solidFill>
                <a:latin typeface="Avenir Book" charset="0"/>
                <a:ea typeface="Avenir Book" charset="0"/>
                <a:cs typeface="Avenir Book" charset="0"/>
              </a:rPr>
              <a:t>M</a:t>
            </a:r>
            <a:r>
              <a:rPr lang="en-US" altLang="en-US" sz="2800" dirty="0" smtClean="0">
                <a:latin typeface="Avenir Book" charset="0"/>
                <a:ea typeface="Avenir Book" charset="0"/>
                <a:cs typeface="Avenir Book" charset="0"/>
              </a:rPr>
              <a:t>icroarrays (</a:t>
            </a:r>
            <a:r>
              <a:rPr lang="en-US" altLang="en-US" sz="2800" b="1" dirty="0" smtClean="0">
                <a:solidFill>
                  <a:schemeClr val="accent5">
                    <a:lumMod val="50000"/>
                  </a:schemeClr>
                </a:solidFill>
                <a:latin typeface="Avenir Book" charset="0"/>
                <a:ea typeface="Avenir Book" charset="0"/>
                <a:cs typeface="Avenir Book" charset="0"/>
              </a:rPr>
              <a:t>SMM</a:t>
            </a:r>
            <a:r>
              <a:rPr lang="en-US" altLang="en-US" sz="2800" dirty="0" smtClean="0">
                <a:latin typeface="Avenir Book" charset="0"/>
                <a:ea typeface="Avenir Book" charset="0"/>
                <a:cs typeface="Avenir Book" charset="0"/>
              </a:rPr>
              <a:t>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13" name="Rectangle 31"/>
          <p:cNvSpPr>
            <a:spLocks noChangeArrowheads="1"/>
          </p:cNvSpPr>
          <p:nvPr/>
        </p:nvSpPr>
        <p:spPr bwMode="auto">
          <a:xfrm>
            <a:off x="433691" y="3745612"/>
            <a:ext cx="2888612" cy="366767"/>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dirty="0" smtClean="0">
                <a:latin typeface="Avenir Book" charset="0"/>
                <a:ea typeface="Avenir Book" charset="0"/>
                <a:cs typeface="Avenir Book" charset="0"/>
              </a:rPr>
              <a:t>compound stock solutions</a:t>
            </a:r>
            <a:endParaRPr lang="en-US" dirty="0">
              <a:latin typeface="Avenir Book" charset="0"/>
              <a:ea typeface="Avenir Book" charset="0"/>
              <a:cs typeface="Avenir Book" charset="0"/>
            </a:endParaRPr>
          </a:p>
        </p:txBody>
      </p:sp>
      <p:sp>
        <p:nvSpPr>
          <p:cNvPr id="14" name="Rectangle 44"/>
          <p:cNvSpPr>
            <a:spLocks noChangeArrowheads="1"/>
          </p:cNvSpPr>
          <p:nvPr/>
        </p:nvSpPr>
        <p:spPr bwMode="auto">
          <a:xfrm>
            <a:off x="4719500" y="3754669"/>
            <a:ext cx="3582788" cy="366767"/>
          </a:xfrm>
          <a:prstGeom prst="rect">
            <a:avLst/>
          </a:prstGeom>
          <a:noFill/>
          <a:ln w="12700">
            <a:noFill/>
            <a:miter lim="800000"/>
            <a:headEnd/>
            <a:tailEnd/>
          </a:ln>
        </p:spPr>
        <p:txBody>
          <a:bodyPr wrap="none" lIns="90488" tIns="44450" rIns="90488" bIns="44450">
            <a:prstTxWarp prst="textNoShape">
              <a:avLst/>
            </a:prstTxWarp>
            <a:spAutoFit/>
          </a:bodyPr>
          <a:lstStyle/>
          <a:p>
            <a:r>
              <a:rPr lang="en-US" dirty="0" smtClean="0">
                <a:solidFill>
                  <a:srgbClr val="000000"/>
                </a:solidFill>
                <a:latin typeface="Avenir Book" charset="0"/>
                <a:ea typeface="Avenir Book" charset="0"/>
                <a:cs typeface="Avenir Book" charset="0"/>
              </a:rPr>
              <a:t>SMM manufacture and screening</a:t>
            </a:r>
            <a:endParaRPr lang="en-US" dirty="0">
              <a:solidFill>
                <a:srgbClr val="000000"/>
              </a:solidFill>
              <a:latin typeface="Avenir Book" charset="0"/>
              <a:ea typeface="Avenir Book" charset="0"/>
              <a:cs typeface="Avenir Book" charset="0"/>
            </a:endParaRPr>
          </a:p>
        </p:txBody>
      </p:sp>
      <p:pic>
        <p:nvPicPr>
          <p:cNvPr id="15" name="Picture 47"/>
          <p:cNvPicPr>
            <a:picLocks noChangeAspect="1" noChangeArrowheads="1"/>
          </p:cNvPicPr>
          <p:nvPr/>
        </p:nvPicPr>
        <p:blipFill>
          <a:blip r:embed="rId5"/>
          <a:srcRect/>
          <a:stretch>
            <a:fillRect/>
          </a:stretch>
        </p:blipFill>
        <p:spPr bwMode="auto">
          <a:xfrm>
            <a:off x="625461" y="2736092"/>
            <a:ext cx="2595563" cy="792162"/>
          </a:xfrm>
          <a:prstGeom prst="rect">
            <a:avLst/>
          </a:prstGeom>
          <a:noFill/>
          <a:ln w="9525">
            <a:noFill/>
            <a:miter lim="800000"/>
            <a:headEnd/>
            <a:tailEnd/>
          </a:ln>
        </p:spPr>
      </p:pic>
      <p:pic>
        <p:nvPicPr>
          <p:cNvPr id="20" name="Picture 48" descr="NFkBAI"/>
          <p:cNvPicPr>
            <a:picLocks noChangeAspect="1" noChangeArrowheads="1"/>
          </p:cNvPicPr>
          <p:nvPr/>
        </p:nvPicPr>
        <p:blipFill>
          <a:blip r:embed="rId6"/>
          <a:srcRect/>
          <a:stretch>
            <a:fillRect/>
          </a:stretch>
        </p:blipFill>
        <p:spPr bwMode="auto">
          <a:xfrm>
            <a:off x="2068499" y="2355092"/>
            <a:ext cx="833437" cy="330200"/>
          </a:xfrm>
          <a:prstGeom prst="rect">
            <a:avLst/>
          </a:prstGeom>
          <a:noFill/>
          <a:ln w="9525">
            <a:noFill/>
            <a:miter lim="800000"/>
            <a:headEnd/>
            <a:tailEnd/>
          </a:ln>
        </p:spPr>
      </p:pic>
      <p:pic>
        <p:nvPicPr>
          <p:cNvPr id="21" name="Picture 49" descr="Jervine"/>
          <p:cNvPicPr>
            <a:picLocks noChangeAspect="1" noChangeArrowheads="1"/>
          </p:cNvPicPr>
          <p:nvPr/>
        </p:nvPicPr>
        <p:blipFill>
          <a:blip r:embed="rId7"/>
          <a:srcRect/>
          <a:stretch>
            <a:fillRect/>
          </a:stretch>
        </p:blipFill>
        <p:spPr bwMode="auto">
          <a:xfrm>
            <a:off x="2449499" y="1856617"/>
            <a:ext cx="785812" cy="498475"/>
          </a:xfrm>
          <a:prstGeom prst="rect">
            <a:avLst/>
          </a:prstGeom>
          <a:noFill/>
          <a:ln w="9525">
            <a:noFill/>
            <a:miter lim="800000"/>
            <a:headEnd/>
            <a:tailEnd/>
          </a:ln>
        </p:spPr>
      </p:pic>
      <p:pic>
        <p:nvPicPr>
          <p:cNvPr id="22" name="Picture 50" descr="L696474"/>
          <p:cNvPicPr>
            <a:picLocks noChangeAspect="1" noChangeArrowheads="1"/>
          </p:cNvPicPr>
          <p:nvPr/>
        </p:nvPicPr>
        <p:blipFill>
          <a:blip r:embed="rId8"/>
          <a:srcRect/>
          <a:stretch>
            <a:fillRect/>
          </a:stretch>
        </p:blipFill>
        <p:spPr bwMode="auto">
          <a:xfrm>
            <a:off x="854061" y="2223329"/>
            <a:ext cx="773113" cy="436563"/>
          </a:xfrm>
          <a:prstGeom prst="rect">
            <a:avLst/>
          </a:prstGeom>
          <a:noFill/>
          <a:ln w="9525">
            <a:noFill/>
            <a:miter lim="800000"/>
            <a:headEnd/>
            <a:tailEnd/>
          </a:ln>
        </p:spPr>
      </p:pic>
      <p:pic>
        <p:nvPicPr>
          <p:cNvPr id="24" name="Picture 51" descr="HaptamideB"/>
          <p:cNvPicPr>
            <a:picLocks noChangeAspect="1" noChangeArrowheads="1"/>
          </p:cNvPicPr>
          <p:nvPr/>
        </p:nvPicPr>
        <p:blipFill>
          <a:blip r:embed="rId9"/>
          <a:srcRect/>
          <a:stretch>
            <a:fillRect/>
          </a:stretch>
        </p:blipFill>
        <p:spPr bwMode="auto">
          <a:xfrm>
            <a:off x="1916099" y="1648654"/>
            <a:ext cx="614362" cy="630238"/>
          </a:xfrm>
          <a:prstGeom prst="rect">
            <a:avLst/>
          </a:prstGeom>
          <a:noFill/>
          <a:ln w="9525">
            <a:noFill/>
            <a:miter lim="800000"/>
            <a:headEnd/>
            <a:tailEnd/>
          </a:ln>
        </p:spPr>
      </p:pic>
      <p:pic>
        <p:nvPicPr>
          <p:cNvPr id="25" name="Picture 52" descr="Arctigenin"/>
          <p:cNvPicPr>
            <a:picLocks noChangeAspect="1" noChangeArrowheads="1"/>
          </p:cNvPicPr>
          <p:nvPr/>
        </p:nvPicPr>
        <p:blipFill>
          <a:blip r:embed="rId10"/>
          <a:srcRect/>
          <a:stretch>
            <a:fillRect/>
          </a:stretch>
        </p:blipFill>
        <p:spPr bwMode="auto">
          <a:xfrm>
            <a:off x="2408224" y="1288292"/>
            <a:ext cx="503237" cy="550862"/>
          </a:xfrm>
          <a:prstGeom prst="rect">
            <a:avLst/>
          </a:prstGeom>
          <a:noFill/>
          <a:ln w="9525">
            <a:noFill/>
            <a:miter lim="800000"/>
            <a:headEnd/>
            <a:tailEnd/>
          </a:ln>
        </p:spPr>
      </p:pic>
      <p:pic>
        <p:nvPicPr>
          <p:cNvPr id="27" name="Picture 53" descr="ICCB6_000016"/>
          <p:cNvPicPr>
            <a:picLocks noChangeAspect="1" noChangeArrowheads="1"/>
          </p:cNvPicPr>
          <p:nvPr/>
        </p:nvPicPr>
        <p:blipFill>
          <a:blip r:embed="rId11"/>
          <a:srcRect/>
          <a:stretch>
            <a:fillRect/>
          </a:stretch>
        </p:blipFill>
        <p:spPr bwMode="auto">
          <a:xfrm>
            <a:off x="1633524" y="1254954"/>
            <a:ext cx="744537" cy="338138"/>
          </a:xfrm>
          <a:prstGeom prst="rect">
            <a:avLst/>
          </a:prstGeom>
          <a:noFill/>
          <a:ln w="9525">
            <a:noFill/>
            <a:miter lim="800000"/>
            <a:headEnd/>
            <a:tailEnd/>
          </a:ln>
        </p:spPr>
      </p:pic>
      <p:pic>
        <p:nvPicPr>
          <p:cNvPr id="28" name="Picture 62"/>
          <p:cNvPicPr>
            <a:picLocks noChangeAspect="1" noChangeArrowheads="1"/>
          </p:cNvPicPr>
          <p:nvPr/>
        </p:nvPicPr>
        <p:blipFill>
          <a:blip r:embed="rId12"/>
          <a:srcRect/>
          <a:stretch>
            <a:fillRect/>
          </a:stretch>
        </p:blipFill>
        <p:spPr bwMode="auto">
          <a:xfrm>
            <a:off x="1839899" y="2431292"/>
            <a:ext cx="152400" cy="457200"/>
          </a:xfrm>
          <a:prstGeom prst="rect">
            <a:avLst/>
          </a:prstGeom>
          <a:noFill/>
          <a:ln w="9525">
            <a:noFill/>
            <a:miter lim="800000"/>
            <a:headEnd/>
            <a:tailEnd/>
          </a:ln>
        </p:spPr>
      </p:pic>
      <p:sp>
        <p:nvSpPr>
          <p:cNvPr id="31" name="AutoShape 63"/>
          <p:cNvSpPr>
            <a:spLocks noChangeArrowheads="1"/>
          </p:cNvSpPr>
          <p:nvPr/>
        </p:nvSpPr>
        <p:spPr bwMode="auto">
          <a:xfrm>
            <a:off x="3484550" y="2260616"/>
            <a:ext cx="914400" cy="209550"/>
          </a:xfrm>
          <a:prstGeom prst="rightArrow">
            <a:avLst>
              <a:gd name="adj1" fmla="val 50000"/>
              <a:gd name="adj2" fmla="val 218202"/>
            </a:avLst>
          </a:prstGeom>
          <a:solidFill>
            <a:schemeClr val="bg1">
              <a:lumMod val="75000"/>
            </a:schemeClr>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Avenir Book" charset="0"/>
              <a:ea typeface="Avenir Book" charset="0"/>
              <a:cs typeface="Avenir Book" charset="0"/>
            </a:endParaRPr>
          </a:p>
        </p:txBody>
      </p:sp>
      <p:pic>
        <p:nvPicPr>
          <p:cNvPr id="32" name="Picture 68" descr="HoltOH"/>
          <p:cNvPicPr>
            <a:picLocks noChangeAspect="1" noChangeArrowheads="1"/>
          </p:cNvPicPr>
          <p:nvPr/>
        </p:nvPicPr>
        <p:blipFill>
          <a:blip r:embed="rId13"/>
          <a:srcRect/>
          <a:stretch>
            <a:fillRect/>
          </a:stretch>
        </p:blipFill>
        <p:spPr bwMode="auto">
          <a:xfrm>
            <a:off x="777861" y="1675642"/>
            <a:ext cx="1055688" cy="603250"/>
          </a:xfrm>
          <a:prstGeom prst="rect">
            <a:avLst/>
          </a:prstGeom>
          <a:noFill/>
          <a:ln w="9525">
            <a:noFill/>
            <a:miter lim="800000"/>
            <a:headEnd/>
            <a:tailEnd/>
          </a:ln>
        </p:spPr>
      </p:pic>
      <p:pic>
        <p:nvPicPr>
          <p:cNvPr id="33" name="Picture 69" descr="CMLD2_000058"/>
          <p:cNvPicPr>
            <a:picLocks noChangeAspect="1" noChangeArrowheads="1"/>
          </p:cNvPicPr>
          <p:nvPr/>
        </p:nvPicPr>
        <p:blipFill>
          <a:blip r:embed="rId14"/>
          <a:srcRect/>
          <a:stretch>
            <a:fillRect/>
          </a:stretch>
        </p:blipFill>
        <p:spPr bwMode="auto">
          <a:xfrm>
            <a:off x="930261" y="1294642"/>
            <a:ext cx="552450" cy="527050"/>
          </a:xfrm>
          <a:prstGeom prst="rect">
            <a:avLst/>
          </a:prstGeom>
          <a:noFill/>
          <a:ln w="9525">
            <a:noFill/>
            <a:miter lim="800000"/>
            <a:headEnd/>
            <a:tailEnd/>
          </a:ln>
        </p:spPr>
      </p:pic>
      <p:pic>
        <p:nvPicPr>
          <p:cNvPr id="34" name="SMM_DaR8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4719500" y="1119226"/>
            <a:ext cx="3442686" cy="2582015"/>
          </a:xfrm>
          <a:prstGeom prst="rect">
            <a:avLst/>
          </a:prstGeom>
        </p:spPr>
      </p:pic>
      <p:pic>
        <p:nvPicPr>
          <p:cNvPr id="2" name="Picture 1"/>
          <p:cNvPicPr>
            <a:picLocks noChangeAspect="1"/>
          </p:cNvPicPr>
          <p:nvPr/>
        </p:nvPicPr>
        <p:blipFill>
          <a:blip r:embed="rId16"/>
          <a:stretch>
            <a:fillRect/>
          </a:stretch>
        </p:blipFill>
        <p:spPr>
          <a:xfrm>
            <a:off x="268941" y="4465870"/>
            <a:ext cx="3689323" cy="1829336"/>
          </a:xfrm>
          <a:prstGeom prst="rect">
            <a:avLst/>
          </a:prstGeom>
        </p:spPr>
      </p:pic>
      <p:pic>
        <p:nvPicPr>
          <p:cNvPr id="3" name="Picture 2"/>
          <p:cNvPicPr>
            <a:picLocks noChangeAspect="1"/>
          </p:cNvPicPr>
          <p:nvPr/>
        </p:nvPicPr>
        <p:blipFill>
          <a:blip r:embed="rId17"/>
          <a:stretch>
            <a:fillRect/>
          </a:stretch>
        </p:blipFill>
        <p:spPr>
          <a:xfrm>
            <a:off x="5044887" y="4696434"/>
            <a:ext cx="3044276" cy="1963337"/>
          </a:xfrm>
          <a:prstGeom prst="rect">
            <a:avLst/>
          </a:prstGeom>
        </p:spPr>
      </p:pic>
      <p:sp>
        <p:nvSpPr>
          <p:cNvPr id="5" name="Rounded Rectangle 4"/>
          <p:cNvSpPr/>
          <p:nvPr/>
        </p:nvSpPr>
        <p:spPr bwMode="auto">
          <a:xfrm>
            <a:off x="3430763" y="5450624"/>
            <a:ext cx="559825" cy="209549"/>
          </a:xfrm>
          <a:prstGeom prst="round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9108141" y="5629835"/>
            <a:ext cx="184731" cy="369332"/>
          </a:xfrm>
          <a:prstGeom prst="rect">
            <a:avLst/>
          </a:prstGeom>
          <a:noFill/>
        </p:spPr>
        <p:txBody>
          <a:bodyPr wrap="none" rtlCol="0">
            <a:spAutoFit/>
          </a:bodyPr>
          <a:lstStyle/>
          <a:p>
            <a:endParaRPr lang="en-US" dirty="0"/>
          </a:p>
        </p:txBody>
      </p:sp>
      <p:sp>
        <p:nvSpPr>
          <p:cNvPr id="37" name="Rectangle 44"/>
          <p:cNvSpPr>
            <a:spLocks noChangeArrowheads="1"/>
          </p:cNvSpPr>
          <p:nvPr/>
        </p:nvSpPr>
        <p:spPr bwMode="auto">
          <a:xfrm>
            <a:off x="7286625" y="6111822"/>
            <a:ext cx="1751121" cy="366767"/>
          </a:xfrm>
          <a:prstGeom prst="rect">
            <a:avLst/>
          </a:prstGeom>
          <a:noFill/>
          <a:ln w="12700">
            <a:noFill/>
            <a:miter lim="800000"/>
            <a:headEnd/>
            <a:tailEnd/>
          </a:ln>
        </p:spPr>
        <p:txBody>
          <a:bodyPr wrap="none" lIns="90488" tIns="44450" rIns="90488" bIns="44450">
            <a:prstTxWarp prst="textNoShape">
              <a:avLst/>
            </a:prstTxWarp>
            <a:spAutoFit/>
          </a:bodyPr>
          <a:lstStyle/>
          <a:p>
            <a:r>
              <a:rPr lang="en-US" smtClean="0">
                <a:solidFill>
                  <a:srgbClr val="000000"/>
                </a:solidFill>
                <a:latin typeface="Avenir Book" charset="0"/>
                <a:ea typeface="Avenir Book" charset="0"/>
                <a:cs typeface="Avenir Book" charset="0"/>
              </a:rPr>
              <a:t>screened SMM</a:t>
            </a:r>
            <a:endParaRPr lang="en-US" dirty="0">
              <a:solidFill>
                <a:srgbClr val="000000"/>
              </a:solidFill>
              <a:latin typeface="Avenir Book" charset="0"/>
              <a:ea typeface="Avenir Book" charset="0"/>
              <a:cs typeface="Avenir Book" charset="0"/>
            </a:endParaRPr>
          </a:p>
        </p:txBody>
      </p:sp>
      <p:sp>
        <p:nvSpPr>
          <p:cNvPr id="38" name="AutoShape 63"/>
          <p:cNvSpPr>
            <a:spLocks noChangeArrowheads="1"/>
          </p:cNvSpPr>
          <p:nvPr/>
        </p:nvSpPr>
        <p:spPr bwMode="auto">
          <a:xfrm>
            <a:off x="3571013" y="5356748"/>
            <a:ext cx="914400" cy="209550"/>
          </a:xfrm>
          <a:prstGeom prst="rightArrow">
            <a:avLst>
              <a:gd name="adj1" fmla="val 50000"/>
              <a:gd name="adj2" fmla="val 218202"/>
            </a:avLst>
          </a:prstGeom>
          <a:solidFill>
            <a:schemeClr val="bg1">
              <a:lumMod val="75000"/>
            </a:schemeClr>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2173595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
                                        </p:tgtEl>
                                      </p:cBhvr>
                                    </p:cmd>
                                  </p:childTnLst>
                                </p:cTn>
                              </p:par>
                            </p:childTnLst>
                          </p:cTn>
                        </p:par>
                      </p:childTnLst>
                    </p:cTn>
                  </p:par>
                </p:childTnLst>
              </p:cTn>
              <p:nextCondLst>
                <p:cond evt="onClick" delay="0">
                  <p:tgtEl>
                    <p:spTgt spid="34"/>
                  </p:tgtEl>
                </p:cond>
              </p:nextCondLst>
            </p:seq>
            <p:video>
              <p:cMediaNode vol="80000">
                <p:cTn id="7" fill="hold" display="0">
                  <p:stCondLst>
                    <p:cond delay="indefinite"/>
                  </p:stCondLst>
                </p:cTn>
                <p:tgtEl>
                  <p:spTgt spid="3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Proof-of-concept experiments for SMMs</a:t>
            </a:r>
          </a:p>
          <a:p>
            <a:pPr algn="ctr"/>
            <a:r>
              <a:rPr lang="en-US" altLang="en-US" sz="1800" dirty="0" smtClean="0">
                <a:solidFill>
                  <a:schemeClr val="tx1">
                    <a:lumMod val="50000"/>
                    <a:lumOff val="50000"/>
                  </a:schemeClr>
                </a:solidFill>
                <a:latin typeface="Avenir Book" charset="0"/>
                <a:ea typeface="Avenir Book" charset="0"/>
                <a:cs typeface="Avenir Book" charset="0"/>
                <a:sym typeface="Arial Italic" charset="0"/>
              </a:rPr>
              <a:t>detecting known protein-ligand interactions</a:t>
            </a:r>
            <a:endParaRPr lang="en-US" altLang="en-US" sz="1800" dirty="0">
              <a:solidFill>
                <a:schemeClr val="tx1">
                  <a:lumMod val="50000"/>
                  <a:lumOff val="50000"/>
                </a:schemeClr>
              </a:solidFill>
              <a:latin typeface="Avenir Book" charset="0"/>
              <a:ea typeface="Avenir Book" charset="0"/>
              <a:cs typeface="Avenir Book" charset="0"/>
              <a:sym typeface="Arial Italic" charset="0"/>
            </a:endParaRPr>
          </a:p>
        </p:txBody>
      </p:sp>
      <p:sp>
        <p:nvSpPr>
          <p:cNvPr id="26" name="Rectangle 7"/>
          <p:cNvSpPr>
            <a:spLocks noChangeArrowheads="1"/>
          </p:cNvSpPr>
          <p:nvPr/>
        </p:nvSpPr>
        <p:spPr bwMode="auto">
          <a:xfrm>
            <a:off x="6524625" y="6562161"/>
            <a:ext cx="2520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000">
                <a:latin typeface="Avenir Book" charset="0"/>
                <a:ea typeface="Avenir Book" charset="0"/>
                <a:cs typeface="Avenir Book" charset="0"/>
              </a:rPr>
              <a:t>J. Am. Chem. Soc.</a:t>
            </a:r>
            <a:r>
              <a:rPr lang="en-US" altLang="en-US" sz="1000" i="0">
                <a:latin typeface="Avenir Book" charset="0"/>
                <a:ea typeface="Avenir Book" charset="0"/>
                <a:cs typeface="Avenir Book" charset="0"/>
              </a:rPr>
              <a:t> </a:t>
            </a:r>
            <a:r>
              <a:rPr lang="en-US" altLang="en-US" sz="1000" b="1" i="0">
                <a:latin typeface="Avenir Book" charset="0"/>
                <a:ea typeface="Avenir Book" charset="0"/>
                <a:cs typeface="Avenir Book" charset="0"/>
              </a:rPr>
              <a:t>121</a:t>
            </a:r>
            <a:r>
              <a:rPr lang="en-US" altLang="en-US" sz="1000" i="0">
                <a:latin typeface="Avenir Book" charset="0"/>
                <a:ea typeface="Avenir Book" charset="0"/>
                <a:cs typeface="Avenir Book" charset="0"/>
              </a:rPr>
              <a:t>, 7967-7968, 1999</a:t>
            </a:r>
          </a:p>
        </p:txBody>
      </p:sp>
      <p:pic>
        <p:nvPicPr>
          <p:cNvPr id="29"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450" y="1420901"/>
            <a:ext cx="46037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2"/>
                </a:solidFill>
                <a:miter lim="800000"/>
                <a:headEnd/>
                <a:tailEnd/>
              </a14:hiddenLine>
            </a:ext>
          </a:extLst>
        </p:spPr>
      </p:pic>
      <p:pic>
        <p:nvPicPr>
          <p:cNvPr id="3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470364"/>
            <a:ext cx="2147888" cy="107473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5"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7913" y="4689564"/>
            <a:ext cx="2147887" cy="107473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6"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913" y="3470364"/>
            <a:ext cx="2147887" cy="107473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9" name="Rectangle 27"/>
          <p:cNvSpPr>
            <a:spLocks noChangeArrowheads="1"/>
          </p:cNvSpPr>
          <p:nvPr/>
        </p:nvSpPr>
        <p:spPr bwMode="auto">
          <a:xfrm>
            <a:off x="4648200" y="4697501"/>
            <a:ext cx="2133600" cy="1066800"/>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latin typeface="Avenir Book" charset="0"/>
              <a:ea typeface="Avenir Book" charset="0"/>
              <a:cs typeface="Avenir Book" charset="0"/>
            </a:endParaRPr>
          </a:p>
        </p:txBody>
      </p:sp>
      <p:pic>
        <p:nvPicPr>
          <p:cNvPr id="40"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575139"/>
            <a:ext cx="868363" cy="8175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175" y="4687976"/>
            <a:ext cx="1417638" cy="11763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8663" y="3251289"/>
            <a:ext cx="1379537" cy="11414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64400" y="4764176"/>
            <a:ext cx="1041400" cy="110172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33"/>
          <p:cNvSpPr txBox="1">
            <a:spLocks noChangeArrowheads="1"/>
          </p:cNvSpPr>
          <p:nvPr/>
        </p:nvSpPr>
        <p:spPr bwMode="auto">
          <a:xfrm>
            <a:off x="2971800" y="3217951"/>
            <a:ext cx="87395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b="1" i="0">
                <a:solidFill>
                  <a:srgbClr val="FF0000"/>
                </a:solidFill>
                <a:latin typeface="Avenir Book" charset="0"/>
                <a:ea typeface="Avenir Book" charset="0"/>
                <a:cs typeface="Avenir Book" charset="0"/>
              </a:rPr>
              <a:t>Streptavidin</a:t>
            </a:r>
          </a:p>
        </p:txBody>
      </p:sp>
      <p:sp>
        <p:nvSpPr>
          <p:cNvPr id="45" name="Text Box 34"/>
          <p:cNvSpPr txBox="1">
            <a:spLocks noChangeArrowheads="1"/>
          </p:cNvSpPr>
          <p:nvPr/>
        </p:nvSpPr>
        <p:spPr bwMode="auto">
          <a:xfrm>
            <a:off x="2781300" y="5824626"/>
            <a:ext cx="12557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b="1" i="0">
                <a:solidFill>
                  <a:srgbClr val="FF0000"/>
                </a:solidFill>
                <a:latin typeface="Avenir Book" charset="0"/>
                <a:ea typeface="Avenir Book" charset="0"/>
                <a:cs typeface="Avenir Book" charset="0"/>
              </a:rPr>
              <a:t>Anti-Digoxin mAb</a:t>
            </a:r>
          </a:p>
        </p:txBody>
      </p:sp>
      <p:sp>
        <p:nvSpPr>
          <p:cNvPr id="46" name="Text Box 35"/>
          <p:cNvSpPr txBox="1">
            <a:spLocks noChangeArrowheads="1"/>
          </p:cNvSpPr>
          <p:nvPr/>
        </p:nvSpPr>
        <p:spPr bwMode="auto">
          <a:xfrm>
            <a:off x="5410200" y="3217951"/>
            <a:ext cx="6303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b="1" i="0">
                <a:solidFill>
                  <a:srgbClr val="FF0000"/>
                </a:solidFill>
                <a:latin typeface="Avenir Book" charset="0"/>
                <a:ea typeface="Avenir Book" charset="0"/>
                <a:cs typeface="Avenir Book" charset="0"/>
              </a:rPr>
              <a:t>FKBP12</a:t>
            </a:r>
          </a:p>
        </p:txBody>
      </p:sp>
      <p:pic>
        <p:nvPicPr>
          <p:cNvPr id="47"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4773701"/>
            <a:ext cx="1828800" cy="9032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0" y="6086564"/>
            <a:ext cx="1524000" cy="59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98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Proof-of-concept experiments for SMMs</a:t>
            </a:r>
          </a:p>
          <a:p>
            <a:pPr algn="ctr"/>
            <a:r>
              <a:rPr lang="en-US" altLang="en-US" sz="1800" dirty="0" smtClean="0">
                <a:solidFill>
                  <a:schemeClr val="tx1">
                    <a:lumMod val="50000"/>
                    <a:lumOff val="50000"/>
                  </a:schemeClr>
                </a:solidFill>
                <a:latin typeface="Avenir Book" charset="0"/>
                <a:ea typeface="Avenir Book" charset="0"/>
                <a:cs typeface="Avenir Book" charset="0"/>
                <a:sym typeface="Arial Italic" charset="0"/>
              </a:rPr>
              <a:t>evaluating affinities and multiplexed formats</a:t>
            </a:r>
            <a:endParaRPr lang="en-US" altLang="en-US" sz="1800" dirty="0">
              <a:solidFill>
                <a:schemeClr val="tx1">
                  <a:lumMod val="50000"/>
                  <a:lumOff val="50000"/>
                </a:schemeClr>
              </a:solidFill>
              <a:latin typeface="Avenir Book" charset="0"/>
              <a:ea typeface="Avenir Book" charset="0"/>
              <a:cs typeface="Avenir Book" charset="0"/>
              <a:sym typeface="Arial Italic" charset="0"/>
            </a:endParaRPr>
          </a:p>
        </p:txBody>
      </p:sp>
      <p:sp>
        <p:nvSpPr>
          <p:cNvPr id="26" name="Rectangle 7"/>
          <p:cNvSpPr>
            <a:spLocks noChangeArrowheads="1"/>
          </p:cNvSpPr>
          <p:nvPr/>
        </p:nvSpPr>
        <p:spPr bwMode="auto">
          <a:xfrm>
            <a:off x="6524625" y="6562161"/>
            <a:ext cx="2520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000" dirty="0">
                <a:latin typeface="Avenir Book" charset="0"/>
                <a:ea typeface="Avenir Book" charset="0"/>
                <a:cs typeface="Avenir Book" charset="0"/>
              </a:rPr>
              <a:t>J. Am. Chem. Soc.</a:t>
            </a:r>
            <a:r>
              <a:rPr lang="en-US" altLang="en-US" sz="1000" i="0" dirty="0">
                <a:latin typeface="Avenir Book" charset="0"/>
                <a:ea typeface="Avenir Book" charset="0"/>
                <a:cs typeface="Avenir Book" charset="0"/>
              </a:rPr>
              <a:t> </a:t>
            </a:r>
            <a:r>
              <a:rPr lang="en-US" altLang="en-US" sz="1000" b="1" i="0" dirty="0">
                <a:latin typeface="Avenir Book" charset="0"/>
                <a:ea typeface="Avenir Book" charset="0"/>
                <a:cs typeface="Avenir Book" charset="0"/>
              </a:rPr>
              <a:t>121</a:t>
            </a:r>
            <a:r>
              <a:rPr lang="en-US" altLang="en-US" sz="1000" i="0" dirty="0">
                <a:latin typeface="Avenir Book" charset="0"/>
                <a:ea typeface="Avenir Book" charset="0"/>
                <a:cs typeface="Avenir Book" charset="0"/>
              </a:rPr>
              <a:t>, 7967-7968, 1999</a:t>
            </a:r>
          </a:p>
        </p:txBody>
      </p:sp>
      <p:pic>
        <p:nvPicPr>
          <p:cNvPr id="18"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54" y="1482749"/>
            <a:ext cx="43434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67" y="4178324"/>
            <a:ext cx="4129087" cy="17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667" y="1892324"/>
            <a:ext cx="3609975" cy="44196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3"/>
          <p:cNvSpPr>
            <a:spLocks noChangeArrowheads="1"/>
          </p:cNvSpPr>
          <p:nvPr/>
        </p:nvSpPr>
        <p:spPr bwMode="auto">
          <a:xfrm>
            <a:off x="5015754" y="1936774"/>
            <a:ext cx="3638550" cy="260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Rectangle 25"/>
          <p:cNvSpPr>
            <a:spLocks noChangeArrowheads="1"/>
          </p:cNvSpPr>
          <p:nvPr/>
        </p:nvSpPr>
        <p:spPr bwMode="auto">
          <a:xfrm>
            <a:off x="1281954" y="3340124"/>
            <a:ext cx="2667000" cy="152400"/>
          </a:xfrm>
          <a:prstGeom prst="rect">
            <a:avLst/>
          </a:prstGeom>
          <a:solidFill>
            <a:schemeClr val="bg1"/>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Text Box 26"/>
          <p:cNvSpPr txBox="1">
            <a:spLocks noChangeArrowheads="1"/>
          </p:cNvSpPr>
          <p:nvPr/>
        </p:nvSpPr>
        <p:spPr bwMode="auto">
          <a:xfrm>
            <a:off x="1281954" y="3340124"/>
            <a:ext cx="25828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900" i="0">
                <a:latin typeface="Arial" charset="0"/>
              </a:rPr>
              <a:t>K</a:t>
            </a:r>
            <a:r>
              <a:rPr lang="en-US" altLang="en-US" sz="900" i="0" baseline="-25000">
                <a:latin typeface="Arial" charset="0"/>
              </a:rPr>
              <a:t>D</a:t>
            </a:r>
            <a:r>
              <a:rPr lang="en-US" altLang="en-US" sz="900" i="0">
                <a:latin typeface="Arial" charset="0"/>
              </a:rPr>
              <a:t> (nM):                    2,600           140           8.8</a:t>
            </a:r>
          </a:p>
        </p:txBody>
      </p:sp>
    </p:spTree>
    <p:extLst>
      <p:ext uri="{BB962C8B-B14F-4D97-AF65-F5344CB8AC3E}">
        <p14:creationId xmlns:p14="http://schemas.microsoft.com/office/powerpoint/2010/main" val="3147512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5824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Capture chemistries for making SMMs</a:t>
            </a:r>
          </a:p>
        </p:txBody>
      </p:sp>
      <p:pic>
        <p:nvPicPr>
          <p:cNvPr id="4" name="Picture 32"/>
          <p:cNvPicPr>
            <a:picLocks noChangeAspect="1" noChangeArrowheads="1"/>
          </p:cNvPicPr>
          <p:nvPr/>
        </p:nvPicPr>
        <p:blipFill>
          <a:blip r:embed="rId3"/>
          <a:srcRect/>
          <a:stretch>
            <a:fillRect/>
          </a:stretch>
        </p:blipFill>
        <p:spPr bwMode="auto">
          <a:xfrm>
            <a:off x="6769099" y="3991428"/>
            <a:ext cx="895350" cy="2301875"/>
          </a:xfrm>
          <a:prstGeom prst="rect">
            <a:avLst/>
          </a:prstGeom>
          <a:noFill/>
          <a:ln w="9525">
            <a:noFill/>
            <a:miter lim="800000"/>
            <a:headEnd/>
            <a:tailEnd/>
          </a:ln>
        </p:spPr>
      </p:pic>
      <p:sp>
        <p:nvSpPr>
          <p:cNvPr id="5" name="Text Box 33"/>
          <p:cNvSpPr txBox="1">
            <a:spLocks noChangeArrowheads="1"/>
          </p:cNvSpPr>
          <p:nvPr/>
        </p:nvSpPr>
        <p:spPr bwMode="auto">
          <a:xfrm>
            <a:off x="7553324" y="4212090"/>
            <a:ext cx="1125538" cy="461963"/>
          </a:xfrm>
          <a:prstGeom prst="rect">
            <a:avLst/>
          </a:prstGeom>
          <a:noFill/>
          <a:ln w="9525">
            <a:noFill/>
            <a:miter lim="800000"/>
            <a:headEnd/>
            <a:tailEnd/>
          </a:ln>
        </p:spPr>
        <p:txBody>
          <a:bodyPr wrap="none">
            <a:prstTxWarp prst="textNoShape">
              <a:avLst/>
            </a:prstTxWarp>
            <a:spAutoFit/>
          </a:bodyPr>
          <a:lstStyle/>
          <a:p>
            <a:pPr algn="ctr"/>
            <a:r>
              <a:rPr lang="en-US" sz="1200" b="1" dirty="0">
                <a:latin typeface="Arial" pitchFamily="27" charset="0"/>
                <a:ea typeface="Arial" pitchFamily="27" charset="0"/>
                <a:cs typeface="Arial" pitchFamily="27" charset="0"/>
              </a:rPr>
              <a:t>Photoaffinity</a:t>
            </a:r>
          </a:p>
          <a:p>
            <a:pPr algn="ctr"/>
            <a:r>
              <a:rPr lang="en-US" sz="1200" b="1" dirty="0">
                <a:latin typeface="Arial" pitchFamily="27" charset="0"/>
                <a:ea typeface="Arial" pitchFamily="27" charset="0"/>
                <a:cs typeface="Arial" pitchFamily="27" charset="0"/>
              </a:rPr>
              <a:t>capture</a:t>
            </a:r>
          </a:p>
        </p:txBody>
      </p:sp>
      <p:sp>
        <p:nvSpPr>
          <p:cNvPr id="6" name="Rectangle 34"/>
          <p:cNvSpPr>
            <a:spLocks noChangeArrowheads="1"/>
          </p:cNvSpPr>
          <p:nvPr/>
        </p:nvSpPr>
        <p:spPr bwMode="auto">
          <a:xfrm>
            <a:off x="5707062" y="6352040"/>
            <a:ext cx="3132138"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Kanoh et al., </a:t>
            </a:r>
            <a:r>
              <a:rPr lang="en-US" sz="900" i="1" dirty="0">
                <a:latin typeface="Arial" pitchFamily="27" charset="0"/>
                <a:ea typeface="Arial" pitchFamily="27" charset="0"/>
                <a:cs typeface="Arial" pitchFamily="27" charset="0"/>
              </a:rPr>
              <a:t>Angew. Chem. Int. Ed.</a:t>
            </a:r>
            <a:r>
              <a:rPr lang="en-US" sz="900" dirty="0">
                <a:latin typeface="Arial" pitchFamily="27" charset="0"/>
                <a:ea typeface="Arial" pitchFamily="27" charset="0"/>
                <a:cs typeface="Arial" pitchFamily="27" charset="0"/>
              </a:rPr>
              <a:t> 42, 5584-5597, 2003</a:t>
            </a:r>
            <a:endParaRPr lang="en-US" sz="900" i="1" dirty="0">
              <a:latin typeface="Arial" pitchFamily="27" charset="0"/>
              <a:ea typeface="Arial" pitchFamily="27" charset="0"/>
              <a:cs typeface="Arial" pitchFamily="27" charset="0"/>
            </a:endParaRPr>
          </a:p>
        </p:txBody>
      </p:sp>
      <p:pic>
        <p:nvPicPr>
          <p:cNvPr id="7" name="Picture 36"/>
          <p:cNvPicPr>
            <a:picLocks noChangeAspect="1" noChangeArrowheads="1"/>
          </p:cNvPicPr>
          <p:nvPr/>
        </p:nvPicPr>
        <p:blipFill>
          <a:blip r:embed="rId4"/>
          <a:srcRect/>
          <a:stretch>
            <a:fillRect/>
          </a:stretch>
        </p:blipFill>
        <p:spPr bwMode="auto">
          <a:xfrm>
            <a:off x="533400" y="1019628"/>
            <a:ext cx="3529013" cy="2690813"/>
          </a:xfrm>
          <a:prstGeom prst="rect">
            <a:avLst/>
          </a:prstGeom>
          <a:noFill/>
          <a:ln w="9525">
            <a:noFill/>
            <a:miter lim="800000"/>
            <a:headEnd/>
            <a:tailEnd/>
          </a:ln>
        </p:spPr>
      </p:pic>
      <p:sp>
        <p:nvSpPr>
          <p:cNvPr id="8" name="Text Box 37"/>
          <p:cNvSpPr txBox="1">
            <a:spLocks noChangeArrowheads="1"/>
          </p:cNvSpPr>
          <p:nvPr/>
        </p:nvSpPr>
        <p:spPr bwMode="auto">
          <a:xfrm>
            <a:off x="1828800" y="1095828"/>
            <a:ext cx="996950" cy="276225"/>
          </a:xfrm>
          <a:prstGeom prst="rect">
            <a:avLst/>
          </a:prstGeom>
          <a:noFill/>
          <a:ln w="9525">
            <a:noFill/>
            <a:miter lim="800000"/>
            <a:headEnd/>
            <a:tailEnd/>
          </a:ln>
        </p:spPr>
        <p:txBody>
          <a:bodyPr wrap="none">
            <a:prstTxWarp prst="textNoShape">
              <a:avLst/>
            </a:prstTxWarp>
            <a:spAutoFit/>
          </a:bodyPr>
          <a:lstStyle/>
          <a:p>
            <a:r>
              <a:rPr lang="en-US" sz="1200" b="1" dirty="0">
                <a:latin typeface="Arial" pitchFamily="27" charset="0"/>
                <a:ea typeface="Arial" pitchFamily="27" charset="0"/>
                <a:cs typeface="Arial" pitchFamily="27" charset="0"/>
              </a:rPr>
              <a:t>Diels-Alder</a:t>
            </a:r>
          </a:p>
        </p:txBody>
      </p:sp>
      <p:sp>
        <p:nvSpPr>
          <p:cNvPr id="9" name="AutoShape 38"/>
          <p:cNvSpPr>
            <a:spLocks noChangeArrowheads="1"/>
          </p:cNvSpPr>
          <p:nvPr/>
        </p:nvSpPr>
        <p:spPr bwMode="auto">
          <a:xfrm>
            <a:off x="1936750" y="2619828"/>
            <a:ext cx="609600" cy="182563"/>
          </a:xfrm>
          <a:prstGeom prst="rightArrow">
            <a:avLst>
              <a:gd name="adj1" fmla="val 50000"/>
              <a:gd name="adj2" fmla="val 166972"/>
            </a:avLst>
          </a:prstGeom>
          <a:solidFill>
            <a:srgbClr val="8C8272"/>
          </a:solidFill>
          <a:ln w="12700">
            <a:noFill/>
            <a:miter lim="800000"/>
            <a:headEnd/>
            <a:tailEnd/>
          </a:ln>
        </p:spPr>
        <p:txBody>
          <a:bodyPr>
            <a:prstTxWarp prst="textNoShape">
              <a:avLst/>
            </a:prstTxWarp>
          </a:bodyPr>
          <a:lstStyle/>
          <a:p>
            <a:endParaRPr lang="en-US" dirty="0"/>
          </a:p>
        </p:txBody>
      </p:sp>
      <p:sp>
        <p:nvSpPr>
          <p:cNvPr id="10" name="Text Box 39"/>
          <p:cNvSpPr txBox="1">
            <a:spLocks noChangeArrowheads="1"/>
          </p:cNvSpPr>
          <p:nvPr/>
        </p:nvSpPr>
        <p:spPr bwMode="auto">
          <a:xfrm>
            <a:off x="309428" y="1324428"/>
            <a:ext cx="909906" cy="3693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benzoquinone </a:t>
            </a:r>
          </a:p>
          <a:p>
            <a:pPr algn="ctr"/>
            <a:r>
              <a:rPr lang="en-US" sz="900" dirty="0">
                <a:latin typeface="Arial" pitchFamily="27" charset="0"/>
                <a:ea typeface="Arial" pitchFamily="27" charset="0"/>
                <a:cs typeface="Arial" pitchFamily="27" charset="0"/>
              </a:rPr>
              <a:t>SAM</a:t>
            </a:r>
            <a:endParaRPr lang="en-US" sz="900" i="1" dirty="0">
              <a:latin typeface="Arial" pitchFamily="27" charset="0"/>
              <a:ea typeface="Arial" pitchFamily="27" charset="0"/>
              <a:cs typeface="Arial" pitchFamily="27" charset="0"/>
            </a:endParaRPr>
          </a:p>
        </p:txBody>
      </p:sp>
      <p:sp>
        <p:nvSpPr>
          <p:cNvPr id="11" name="Rectangle 40"/>
          <p:cNvSpPr>
            <a:spLocks noChangeArrowheads="1"/>
          </p:cNvSpPr>
          <p:nvPr/>
        </p:nvSpPr>
        <p:spPr bwMode="auto">
          <a:xfrm>
            <a:off x="823912" y="3761240"/>
            <a:ext cx="3214688"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Houseman, B.T., Mrksich, M. </a:t>
            </a:r>
            <a:r>
              <a:rPr lang="en-US" sz="900" i="1" dirty="0">
                <a:latin typeface="Arial" pitchFamily="27" charset="0"/>
                <a:ea typeface="Arial" pitchFamily="27" charset="0"/>
                <a:cs typeface="Arial" pitchFamily="27" charset="0"/>
              </a:rPr>
              <a:t>Chem. Biol. </a:t>
            </a:r>
            <a:r>
              <a:rPr lang="en-US" sz="900" dirty="0">
                <a:latin typeface="Arial" pitchFamily="27" charset="0"/>
                <a:ea typeface="Arial" pitchFamily="27" charset="0"/>
                <a:cs typeface="Arial" pitchFamily="27" charset="0"/>
              </a:rPr>
              <a:t>9, 443-454, 2002</a:t>
            </a:r>
            <a:endParaRPr lang="en-US" sz="900" i="1" dirty="0">
              <a:latin typeface="Arial" pitchFamily="27" charset="0"/>
              <a:ea typeface="Arial" pitchFamily="27" charset="0"/>
              <a:cs typeface="Arial" pitchFamily="27" charset="0"/>
            </a:endParaRPr>
          </a:p>
        </p:txBody>
      </p:sp>
      <p:pic>
        <p:nvPicPr>
          <p:cNvPr id="12" name="Picture 41"/>
          <p:cNvPicPr>
            <a:picLocks noChangeAspect="1" noChangeArrowheads="1"/>
          </p:cNvPicPr>
          <p:nvPr/>
        </p:nvPicPr>
        <p:blipFill>
          <a:blip r:embed="rId5"/>
          <a:srcRect/>
          <a:stretch>
            <a:fillRect/>
          </a:stretch>
        </p:blipFill>
        <p:spPr bwMode="auto">
          <a:xfrm>
            <a:off x="4876800" y="1021215"/>
            <a:ext cx="3721100" cy="2006600"/>
          </a:xfrm>
          <a:prstGeom prst="rect">
            <a:avLst/>
          </a:prstGeom>
          <a:noFill/>
          <a:ln w="9525">
            <a:noFill/>
            <a:miter lim="800000"/>
            <a:headEnd/>
            <a:tailEnd/>
          </a:ln>
        </p:spPr>
      </p:pic>
      <p:sp>
        <p:nvSpPr>
          <p:cNvPr id="13" name="Rectangle 42"/>
          <p:cNvSpPr>
            <a:spLocks noChangeArrowheads="1"/>
          </p:cNvSpPr>
          <p:nvPr/>
        </p:nvSpPr>
        <p:spPr bwMode="auto">
          <a:xfrm>
            <a:off x="5257800" y="3307215"/>
            <a:ext cx="3063875"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Köhn et al.</a:t>
            </a:r>
            <a:r>
              <a:rPr lang="en-US" sz="900" i="1" dirty="0">
                <a:latin typeface="Arial" pitchFamily="27" charset="0"/>
                <a:ea typeface="Arial" pitchFamily="27" charset="0"/>
                <a:cs typeface="Arial" pitchFamily="27" charset="0"/>
              </a:rPr>
              <a:t>, Angew. Chem. Int. Ed.</a:t>
            </a:r>
            <a:r>
              <a:rPr lang="en-US" sz="900" dirty="0">
                <a:latin typeface="Arial" pitchFamily="27" charset="0"/>
                <a:ea typeface="Arial" pitchFamily="27" charset="0"/>
                <a:cs typeface="Arial" pitchFamily="27" charset="0"/>
              </a:rPr>
              <a:t> 42, 5830-5834, 2003</a:t>
            </a:r>
            <a:endParaRPr lang="en-US" sz="900" i="1" dirty="0">
              <a:latin typeface="Arial" pitchFamily="27" charset="0"/>
              <a:ea typeface="Arial" pitchFamily="27" charset="0"/>
              <a:cs typeface="Arial" pitchFamily="27" charset="0"/>
            </a:endParaRPr>
          </a:p>
        </p:txBody>
      </p:sp>
      <p:sp>
        <p:nvSpPr>
          <p:cNvPr id="14" name="AutoShape 43"/>
          <p:cNvSpPr>
            <a:spLocks noChangeArrowheads="1"/>
          </p:cNvSpPr>
          <p:nvPr/>
        </p:nvSpPr>
        <p:spPr bwMode="auto">
          <a:xfrm>
            <a:off x="6324600" y="2369003"/>
            <a:ext cx="609600" cy="182562"/>
          </a:xfrm>
          <a:prstGeom prst="rightArrow">
            <a:avLst>
              <a:gd name="adj1" fmla="val 50000"/>
              <a:gd name="adj2" fmla="val 166972"/>
            </a:avLst>
          </a:prstGeom>
          <a:solidFill>
            <a:srgbClr val="8C8272"/>
          </a:solidFill>
          <a:ln w="12700">
            <a:noFill/>
            <a:miter lim="800000"/>
            <a:headEnd/>
            <a:tailEnd/>
          </a:ln>
        </p:spPr>
        <p:txBody>
          <a:bodyPr>
            <a:prstTxWarp prst="textNoShape">
              <a:avLst/>
            </a:prstTxWarp>
          </a:bodyPr>
          <a:lstStyle/>
          <a:p>
            <a:endParaRPr lang="en-US" dirty="0"/>
          </a:p>
        </p:txBody>
      </p:sp>
      <p:sp>
        <p:nvSpPr>
          <p:cNvPr id="15" name="Text Box 44"/>
          <p:cNvSpPr txBox="1">
            <a:spLocks noChangeArrowheads="1"/>
          </p:cNvSpPr>
          <p:nvPr/>
        </p:nvSpPr>
        <p:spPr bwMode="auto">
          <a:xfrm>
            <a:off x="4873230" y="2999240"/>
            <a:ext cx="1040603" cy="2308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a:rPr>
              <a:t>phosphine glass</a:t>
            </a:r>
            <a:endParaRPr lang="en-US" sz="900" i="1" dirty="0">
              <a:latin typeface="Arial"/>
            </a:endParaRPr>
          </a:p>
        </p:txBody>
      </p:sp>
      <p:sp>
        <p:nvSpPr>
          <p:cNvPr id="16" name="Text Box 45"/>
          <p:cNvSpPr txBox="1">
            <a:spLocks noChangeArrowheads="1"/>
          </p:cNvSpPr>
          <p:nvPr/>
        </p:nvSpPr>
        <p:spPr bwMode="auto">
          <a:xfrm>
            <a:off x="5867400" y="1121228"/>
            <a:ext cx="1577975" cy="276225"/>
          </a:xfrm>
          <a:prstGeom prst="rect">
            <a:avLst/>
          </a:prstGeom>
          <a:noFill/>
          <a:ln w="9525">
            <a:noFill/>
            <a:miter lim="800000"/>
            <a:headEnd/>
            <a:tailEnd/>
          </a:ln>
        </p:spPr>
        <p:txBody>
          <a:bodyPr wrap="none">
            <a:prstTxWarp prst="textNoShape">
              <a:avLst/>
            </a:prstTxWarp>
            <a:spAutoFit/>
          </a:bodyPr>
          <a:lstStyle/>
          <a:p>
            <a:r>
              <a:rPr lang="en-US" sz="1200" b="1" dirty="0">
                <a:latin typeface="Arial" pitchFamily="27" charset="0"/>
                <a:ea typeface="Arial" pitchFamily="27" charset="0"/>
                <a:cs typeface="Arial" pitchFamily="27" charset="0"/>
              </a:rPr>
              <a:t>Staudinger ligation</a:t>
            </a:r>
          </a:p>
        </p:txBody>
      </p:sp>
      <p:sp>
        <p:nvSpPr>
          <p:cNvPr id="17" name="Rounded Rectangle 16"/>
          <p:cNvSpPr/>
          <p:nvPr/>
        </p:nvSpPr>
        <p:spPr bwMode="auto">
          <a:xfrm>
            <a:off x="4724400" y="943428"/>
            <a:ext cx="3962400" cy="23622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18" name="Rounded Rectangle 17"/>
          <p:cNvSpPr/>
          <p:nvPr/>
        </p:nvSpPr>
        <p:spPr bwMode="auto">
          <a:xfrm>
            <a:off x="304800" y="943428"/>
            <a:ext cx="4006850" cy="28194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19" name="Rounded Rectangle 18"/>
          <p:cNvSpPr/>
          <p:nvPr/>
        </p:nvSpPr>
        <p:spPr bwMode="auto">
          <a:xfrm>
            <a:off x="5783262" y="3916816"/>
            <a:ext cx="2971800" cy="2436812"/>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pic>
        <p:nvPicPr>
          <p:cNvPr id="20" name="Picture 4" descr="&#10;TC_Scheme.pct                                                  0018EF76Macintosh HD                   BB703780:"/>
          <p:cNvPicPr>
            <a:picLocks noChangeAspect="1" noChangeArrowheads="1"/>
          </p:cNvPicPr>
          <p:nvPr/>
        </p:nvPicPr>
        <p:blipFill>
          <a:blip r:embed="rId6"/>
          <a:srcRect/>
          <a:stretch>
            <a:fillRect/>
          </a:stretch>
        </p:blipFill>
        <p:spPr bwMode="auto">
          <a:xfrm>
            <a:off x="533400" y="4143828"/>
            <a:ext cx="4495800" cy="848030"/>
          </a:xfrm>
          <a:prstGeom prst="rect">
            <a:avLst/>
          </a:prstGeom>
          <a:noFill/>
          <a:ln w="19050">
            <a:noFill/>
            <a:miter lim="800000"/>
            <a:headEnd/>
            <a:tailEnd/>
          </a:ln>
        </p:spPr>
      </p:pic>
      <p:sp>
        <p:nvSpPr>
          <p:cNvPr id="21" name="Rounded Rectangle 20"/>
          <p:cNvSpPr/>
          <p:nvPr/>
        </p:nvSpPr>
        <p:spPr bwMode="auto">
          <a:xfrm>
            <a:off x="381000" y="4067628"/>
            <a:ext cx="4953000" cy="9906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pic>
        <p:nvPicPr>
          <p:cNvPr id="22" name="Picture 18" descr="&#10;DB_Scheme.pct                                                  0018EF76Macintosh HD                   BB703780:"/>
          <p:cNvPicPr>
            <a:picLocks noChangeAspect="1" noChangeArrowheads="1"/>
          </p:cNvPicPr>
          <p:nvPr/>
        </p:nvPicPr>
        <p:blipFill>
          <a:blip r:embed="rId7"/>
          <a:srcRect/>
          <a:stretch>
            <a:fillRect/>
          </a:stretch>
        </p:blipFill>
        <p:spPr bwMode="auto">
          <a:xfrm>
            <a:off x="609600" y="5363028"/>
            <a:ext cx="4417314" cy="1211199"/>
          </a:xfrm>
          <a:prstGeom prst="rect">
            <a:avLst/>
          </a:prstGeom>
          <a:noFill/>
        </p:spPr>
      </p:pic>
      <p:sp>
        <p:nvSpPr>
          <p:cNvPr id="24" name="Rounded Rectangle 23"/>
          <p:cNvSpPr/>
          <p:nvPr/>
        </p:nvSpPr>
        <p:spPr bwMode="auto">
          <a:xfrm>
            <a:off x="381000" y="5363028"/>
            <a:ext cx="4953000" cy="12192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25" name="Rectangle 40"/>
          <p:cNvSpPr>
            <a:spLocks noChangeArrowheads="1"/>
          </p:cNvSpPr>
          <p:nvPr/>
        </p:nvSpPr>
        <p:spPr bwMode="auto">
          <a:xfrm>
            <a:off x="457200" y="5058228"/>
            <a:ext cx="4433888" cy="230832"/>
          </a:xfrm>
          <a:prstGeom prst="rect">
            <a:avLst/>
          </a:prstGeom>
          <a:noFill/>
          <a:ln w="9525">
            <a:noFill/>
            <a:miter lim="800000"/>
            <a:headEnd/>
            <a:tailEnd/>
          </a:ln>
        </p:spPr>
        <p:txBody>
          <a:bodyPr wrap="square">
            <a:prstTxWarp prst="textNoShape">
              <a:avLst/>
            </a:prstTxWarp>
            <a:spAutoFit/>
          </a:bodyPr>
          <a:lstStyle/>
          <a:p>
            <a:pPr algn="ctr"/>
            <a:r>
              <a:rPr lang="en-US" sz="900" dirty="0" smtClean="0">
                <a:latin typeface="Arial" pitchFamily="27" charset="0"/>
                <a:ea typeface="Arial" pitchFamily="27" charset="0"/>
                <a:cs typeface="Arial" pitchFamily="27" charset="0"/>
              </a:rPr>
              <a:t>Hergenrother et al., </a:t>
            </a:r>
            <a:r>
              <a:rPr lang="en-US" sz="900" i="1" dirty="0" smtClean="0">
                <a:latin typeface="Arial" pitchFamily="27" charset="0"/>
                <a:ea typeface="Arial" pitchFamily="27" charset="0"/>
                <a:cs typeface="Arial" pitchFamily="27" charset="0"/>
              </a:rPr>
              <a:t>J. Am. Chem. Soc. </a:t>
            </a:r>
            <a:r>
              <a:rPr lang="en-US" sz="900" dirty="0" smtClean="0">
                <a:latin typeface="Arial" pitchFamily="27" charset="0"/>
                <a:ea typeface="Arial" pitchFamily="27" charset="0"/>
                <a:cs typeface="Arial" pitchFamily="27" charset="0"/>
              </a:rPr>
              <a:t>122, 7849-7850, 1999</a:t>
            </a:r>
            <a:endParaRPr lang="en-US" sz="900" i="1" dirty="0">
              <a:latin typeface="Arial" pitchFamily="27" charset="0"/>
              <a:ea typeface="Arial" pitchFamily="27" charset="0"/>
              <a:cs typeface="Arial" pitchFamily="27" charset="0"/>
            </a:endParaRPr>
          </a:p>
        </p:txBody>
      </p:sp>
      <p:sp>
        <p:nvSpPr>
          <p:cNvPr id="26" name="Rectangle 40"/>
          <p:cNvSpPr>
            <a:spLocks noChangeArrowheads="1"/>
          </p:cNvSpPr>
          <p:nvPr/>
        </p:nvSpPr>
        <p:spPr bwMode="auto">
          <a:xfrm>
            <a:off x="918015" y="6580640"/>
            <a:ext cx="3664687" cy="230832"/>
          </a:xfrm>
          <a:prstGeom prst="rect">
            <a:avLst/>
          </a:prstGeom>
          <a:noFill/>
          <a:ln w="9525">
            <a:noFill/>
            <a:miter lim="800000"/>
            <a:headEnd/>
            <a:tailEnd/>
          </a:ln>
        </p:spPr>
        <p:txBody>
          <a:bodyPr wrap="none">
            <a:prstTxWarp prst="textNoShape">
              <a:avLst/>
            </a:prstTxWarp>
            <a:spAutoFit/>
          </a:bodyPr>
          <a:lstStyle/>
          <a:p>
            <a:pPr algn="ctr"/>
            <a:r>
              <a:rPr lang="en-US" sz="900" dirty="0" smtClean="0">
                <a:latin typeface="Arial" pitchFamily="27" charset="0"/>
                <a:ea typeface="Arial" pitchFamily="27" charset="0"/>
                <a:cs typeface="Arial" pitchFamily="27" charset="0"/>
              </a:rPr>
              <a:t>Barnes-Seeman et al., </a:t>
            </a:r>
            <a:r>
              <a:rPr lang="en-US" sz="900" i="1" dirty="0" smtClean="0">
                <a:latin typeface="Arial" pitchFamily="27" charset="0"/>
                <a:ea typeface="Arial" pitchFamily="27" charset="0"/>
                <a:cs typeface="Arial" pitchFamily="27" charset="0"/>
              </a:rPr>
              <a:t>Angew. Chem. Int. Ed. </a:t>
            </a:r>
            <a:r>
              <a:rPr lang="en-US" sz="900" dirty="0" smtClean="0">
                <a:latin typeface="Arial" pitchFamily="27" charset="0"/>
                <a:ea typeface="Arial" pitchFamily="27" charset="0"/>
                <a:cs typeface="Arial" pitchFamily="27" charset="0"/>
              </a:rPr>
              <a:t>42, 2376-2379, 2003</a:t>
            </a:r>
            <a:endParaRPr lang="en-US" sz="900" i="1" dirty="0">
              <a:latin typeface="Arial" pitchFamily="27" charset="0"/>
              <a:ea typeface="Arial" pitchFamily="27" charset="0"/>
              <a:cs typeface="Arial" pitchFamily="27" charset="0"/>
            </a:endParaRPr>
          </a:p>
        </p:txBody>
      </p:sp>
    </p:spTree>
    <p:extLst>
      <p:ext uri="{BB962C8B-B14F-4D97-AF65-F5344CB8AC3E}">
        <p14:creationId xmlns:p14="http://schemas.microsoft.com/office/powerpoint/2010/main" val="945535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2"/>
          <p:cNvPicPr>
            <a:picLocks noChangeAspect="1" noChangeArrowheads="1"/>
          </p:cNvPicPr>
          <p:nvPr/>
        </p:nvPicPr>
        <p:blipFill>
          <a:blip r:embed="rId3"/>
          <a:srcRect/>
          <a:stretch>
            <a:fillRect/>
          </a:stretch>
        </p:blipFill>
        <p:spPr bwMode="auto">
          <a:xfrm>
            <a:off x="6769099" y="3991428"/>
            <a:ext cx="895350" cy="2301875"/>
          </a:xfrm>
          <a:prstGeom prst="rect">
            <a:avLst/>
          </a:prstGeom>
          <a:noFill/>
          <a:ln w="9525">
            <a:noFill/>
            <a:miter lim="800000"/>
            <a:headEnd/>
            <a:tailEnd/>
          </a:ln>
        </p:spPr>
      </p:pic>
      <p:sp>
        <p:nvSpPr>
          <p:cNvPr id="5" name="Text Box 33"/>
          <p:cNvSpPr txBox="1">
            <a:spLocks noChangeArrowheads="1"/>
          </p:cNvSpPr>
          <p:nvPr/>
        </p:nvSpPr>
        <p:spPr bwMode="auto">
          <a:xfrm>
            <a:off x="7553324" y="4212090"/>
            <a:ext cx="1125538" cy="461963"/>
          </a:xfrm>
          <a:prstGeom prst="rect">
            <a:avLst/>
          </a:prstGeom>
          <a:noFill/>
          <a:ln w="9525">
            <a:noFill/>
            <a:miter lim="800000"/>
            <a:headEnd/>
            <a:tailEnd/>
          </a:ln>
        </p:spPr>
        <p:txBody>
          <a:bodyPr wrap="none">
            <a:prstTxWarp prst="textNoShape">
              <a:avLst/>
            </a:prstTxWarp>
            <a:spAutoFit/>
          </a:bodyPr>
          <a:lstStyle/>
          <a:p>
            <a:pPr algn="ctr"/>
            <a:r>
              <a:rPr lang="en-US" sz="1200" b="1" dirty="0">
                <a:latin typeface="Arial" pitchFamily="27" charset="0"/>
                <a:ea typeface="Arial" pitchFamily="27" charset="0"/>
                <a:cs typeface="Arial" pitchFamily="27" charset="0"/>
              </a:rPr>
              <a:t>Photoaffinity</a:t>
            </a:r>
          </a:p>
          <a:p>
            <a:pPr algn="ctr"/>
            <a:r>
              <a:rPr lang="en-US" sz="1200" b="1" dirty="0">
                <a:latin typeface="Arial" pitchFamily="27" charset="0"/>
                <a:ea typeface="Arial" pitchFamily="27" charset="0"/>
                <a:cs typeface="Arial" pitchFamily="27" charset="0"/>
              </a:rPr>
              <a:t>capture</a:t>
            </a:r>
          </a:p>
        </p:txBody>
      </p:sp>
      <p:sp>
        <p:nvSpPr>
          <p:cNvPr id="6" name="Rectangle 34"/>
          <p:cNvSpPr>
            <a:spLocks noChangeArrowheads="1"/>
          </p:cNvSpPr>
          <p:nvPr/>
        </p:nvSpPr>
        <p:spPr bwMode="auto">
          <a:xfrm>
            <a:off x="5707062" y="6352040"/>
            <a:ext cx="3132138"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Kanoh et al., </a:t>
            </a:r>
            <a:r>
              <a:rPr lang="en-US" sz="900" i="1" dirty="0">
                <a:latin typeface="Arial" pitchFamily="27" charset="0"/>
                <a:ea typeface="Arial" pitchFamily="27" charset="0"/>
                <a:cs typeface="Arial" pitchFamily="27" charset="0"/>
              </a:rPr>
              <a:t>Angew. Chem. Int. Ed.</a:t>
            </a:r>
            <a:r>
              <a:rPr lang="en-US" sz="900" dirty="0">
                <a:latin typeface="Arial" pitchFamily="27" charset="0"/>
                <a:ea typeface="Arial" pitchFamily="27" charset="0"/>
                <a:cs typeface="Arial" pitchFamily="27" charset="0"/>
              </a:rPr>
              <a:t> 42, 5584-5597, 2003</a:t>
            </a:r>
            <a:endParaRPr lang="en-US" sz="900" i="1" dirty="0">
              <a:latin typeface="Arial" pitchFamily="27" charset="0"/>
              <a:ea typeface="Arial" pitchFamily="27" charset="0"/>
              <a:cs typeface="Arial" pitchFamily="27" charset="0"/>
            </a:endParaRPr>
          </a:p>
        </p:txBody>
      </p:sp>
      <p:pic>
        <p:nvPicPr>
          <p:cNvPr id="7" name="Picture 36"/>
          <p:cNvPicPr>
            <a:picLocks noChangeAspect="1" noChangeArrowheads="1"/>
          </p:cNvPicPr>
          <p:nvPr/>
        </p:nvPicPr>
        <p:blipFill>
          <a:blip r:embed="rId4"/>
          <a:srcRect/>
          <a:stretch>
            <a:fillRect/>
          </a:stretch>
        </p:blipFill>
        <p:spPr bwMode="auto">
          <a:xfrm>
            <a:off x="533400" y="1019628"/>
            <a:ext cx="3529013" cy="2690813"/>
          </a:xfrm>
          <a:prstGeom prst="rect">
            <a:avLst/>
          </a:prstGeom>
          <a:noFill/>
          <a:ln w="9525">
            <a:noFill/>
            <a:miter lim="800000"/>
            <a:headEnd/>
            <a:tailEnd/>
          </a:ln>
        </p:spPr>
      </p:pic>
      <p:sp>
        <p:nvSpPr>
          <p:cNvPr id="8" name="Text Box 37"/>
          <p:cNvSpPr txBox="1">
            <a:spLocks noChangeArrowheads="1"/>
          </p:cNvSpPr>
          <p:nvPr/>
        </p:nvSpPr>
        <p:spPr bwMode="auto">
          <a:xfrm>
            <a:off x="1828800" y="1095828"/>
            <a:ext cx="996950" cy="276225"/>
          </a:xfrm>
          <a:prstGeom prst="rect">
            <a:avLst/>
          </a:prstGeom>
          <a:noFill/>
          <a:ln w="9525">
            <a:noFill/>
            <a:miter lim="800000"/>
            <a:headEnd/>
            <a:tailEnd/>
          </a:ln>
        </p:spPr>
        <p:txBody>
          <a:bodyPr wrap="none">
            <a:prstTxWarp prst="textNoShape">
              <a:avLst/>
            </a:prstTxWarp>
            <a:spAutoFit/>
          </a:bodyPr>
          <a:lstStyle/>
          <a:p>
            <a:r>
              <a:rPr lang="en-US" sz="1200" b="1" dirty="0">
                <a:latin typeface="Arial" pitchFamily="27" charset="0"/>
                <a:ea typeface="Arial" pitchFamily="27" charset="0"/>
                <a:cs typeface="Arial" pitchFamily="27" charset="0"/>
              </a:rPr>
              <a:t>Diels-Alder</a:t>
            </a:r>
          </a:p>
        </p:txBody>
      </p:sp>
      <p:sp>
        <p:nvSpPr>
          <p:cNvPr id="9" name="AutoShape 38"/>
          <p:cNvSpPr>
            <a:spLocks noChangeArrowheads="1"/>
          </p:cNvSpPr>
          <p:nvPr/>
        </p:nvSpPr>
        <p:spPr bwMode="auto">
          <a:xfrm>
            <a:off x="1936750" y="2619828"/>
            <a:ext cx="609600" cy="182563"/>
          </a:xfrm>
          <a:prstGeom prst="rightArrow">
            <a:avLst>
              <a:gd name="adj1" fmla="val 50000"/>
              <a:gd name="adj2" fmla="val 166972"/>
            </a:avLst>
          </a:prstGeom>
          <a:solidFill>
            <a:srgbClr val="8C8272"/>
          </a:solidFill>
          <a:ln w="12700">
            <a:noFill/>
            <a:miter lim="800000"/>
            <a:headEnd/>
            <a:tailEnd/>
          </a:ln>
        </p:spPr>
        <p:txBody>
          <a:bodyPr>
            <a:prstTxWarp prst="textNoShape">
              <a:avLst/>
            </a:prstTxWarp>
          </a:bodyPr>
          <a:lstStyle/>
          <a:p>
            <a:endParaRPr lang="en-US" dirty="0"/>
          </a:p>
        </p:txBody>
      </p:sp>
      <p:sp>
        <p:nvSpPr>
          <p:cNvPr id="10" name="Text Box 39"/>
          <p:cNvSpPr txBox="1">
            <a:spLocks noChangeArrowheads="1"/>
          </p:cNvSpPr>
          <p:nvPr/>
        </p:nvSpPr>
        <p:spPr bwMode="auto">
          <a:xfrm>
            <a:off x="309428" y="1324428"/>
            <a:ext cx="909906" cy="3693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benzoquinone </a:t>
            </a:r>
          </a:p>
          <a:p>
            <a:pPr algn="ctr"/>
            <a:r>
              <a:rPr lang="en-US" sz="900" dirty="0">
                <a:latin typeface="Arial" pitchFamily="27" charset="0"/>
                <a:ea typeface="Arial" pitchFamily="27" charset="0"/>
                <a:cs typeface="Arial" pitchFamily="27" charset="0"/>
              </a:rPr>
              <a:t>SAM</a:t>
            </a:r>
            <a:endParaRPr lang="en-US" sz="900" i="1" dirty="0">
              <a:latin typeface="Arial" pitchFamily="27" charset="0"/>
              <a:ea typeface="Arial" pitchFamily="27" charset="0"/>
              <a:cs typeface="Arial" pitchFamily="27" charset="0"/>
            </a:endParaRPr>
          </a:p>
        </p:txBody>
      </p:sp>
      <p:sp>
        <p:nvSpPr>
          <p:cNvPr id="11" name="Rectangle 40"/>
          <p:cNvSpPr>
            <a:spLocks noChangeArrowheads="1"/>
          </p:cNvSpPr>
          <p:nvPr/>
        </p:nvSpPr>
        <p:spPr bwMode="auto">
          <a:xfrm>
            <a:off x="823912" y="3761240"/>
            <a:ext cx="3214688"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Houseman, B.T., Mrksich, M. </a:t>
            </a:r>
            <a:r>
              <a:rPr lang="en-US" sz="900" i="1" dirty="0">
                <a:latin typeface="Arial" pitchFamily="27" charset="0"/>
                <a:ea typeface="Arial" pitchFamily="27" charset="0"/>
                <a:cs typeface="Arial" pitchFamily="27" charset="0"/>
              </a:rPr>
              <a:t>Chem. Biol. </a:t>
            </a:r>
            <a:r>
              <a:rPr lang="en-US" sz="900" dirty="0">
                <a:latin typeface="Arial" pitchFamily="27" charset="0"/>
                <a:ea typeface="Arial" pitchFamily="27" charset="0"/>
                <a:cs typeface="Arial" pitchFamily="27" charset="0"/>
              </a:rPr>
              <a:t>9, 443-454, 2002</a:t>
            </a:r>
            <a:endParaRPr lang="en-US" sz="900" i="1" dirty="0">
              <a:latin typeface="Arial" pitchFamily="27" charset="0"/>
              <a:ea typeface="Arial" pitchFamily="27" charset="0"/>
              <a:cs typeface="Arial" pitchFamily="27" charset="0"/>
            </a:endParaRPr>
          </a:p>
        </p:txBody>
      </p:sp>
      <p:pic>
        <p:nvPicPr>
          <p:cNvPr id="12" name="Picture 41"/>
          <p:cNvPicPr>
            <a:picLocks noChangeAspect="1" noChangeArrowheads="1"/>
          </p:cNvPicPr>
          <p:nvPr/>
        </p:nvPicPr>
        <p:blipFill>
          <a:blip r:embed="rId5"/>
          <a:srcRect/>
          <a:stretch>
            <a:fillRect/>
          </a:stretch>
        </p:blipFill>
        <p:spPr bwMode="auto">
          <a:xfrm>
            <a:off x="4876800" y="1021215"/>
            <a:ext cx="3721100" cy="2006600"/>
          </a:xfrm>
          <a:prstGeom prst="rect">
            <a:avLst/>
          </a:prstGeom>
          <a:noFill/>
          <a:ln w="9525">
            <a:noFill/>
            <a:miter lim="800000"/>
            <a:headEnd/>
            <a:tailEnd/>
          </a:ln>
        </p:spPr>
      </p:pic>
      <p:sp>
        <p:nvSpPr>
          <p:cNvPr id="13" name="Rectangle 42"/>
          <p:cNvSpPr>
            <a:spLocks noChangeArrowheads="1"/>
          </p:cNvSpPr>
          <p:nvPr/>
        </p:nvSpPr>
        <p:spPr bwMode="auto">
          <a:xfrm>
            <a:off x="5257800" y="3307215"/>
            <a:ext cx="3063875" cy="230188"/>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pitchFamily="27" charset="0"/>
                <a:ea typeface="Arial" pitchFamily="27" charset="0"/>
                <a:cs typeface="Arial" pitchFamily="27" charset="0"/>
              </a:rPr>
              <a:t>Köhn et al.</a:t>
            </a:r>
            <a:r>
              <a:rPr lang="en-US" sz="900" i="1" dirty="0">
                <a:latin typeface="Arial" pitchFamily="27" charset="0"/>
                <a:ea typeface="Arial" pitchFamily="27" charset="0"/>
                <a:cs typeface="Arial" pitchFamily="27" charset="0"/>
              </a:rPr>
              <a:t>, Angew. Chem. Int. Ed.</a:t>
            </a:r>
            <a:r>
              <a:rPr lang="en-US" sz="900" dirty="0">
                <a:latin typeface="Arial" pitchFamily="27" charset="0"/>
                <a:ea typeface="Arial" pitchFamily="27" charset="0"/>
                <a:cs typeface="Arial" pitchFamily="27" charset="0"/>
              </a:rPr>
              <a:t> 42, 5830-5834, 2003</a:t>
            </a:r>
            <a:endParaRPr lang="en-US" sz="900" i="1" dirty="0">
              <a:latin typeface="Arial" pitchFamily="27" charset="0"/>
              <a:ea typeface="Arial" pitchFamily="27" charset="0"/>
              <a:cs typeface="Arial" pitchFamily="27" charset="0"/>
            </a:endParaRPr>
          </a:p>
        </p:txBody>
      </p:sp>
      <p:sp>
        <p:nvSpPr>
          <p:cNvPr id="14" name="AutoShape 43"/>
          <p:cNvSpPr>
            <a:spLocks noChangeArrowheads="1"/>
          </p:cNvSpPr>
          <p:nvPr/>
        </p:nvSpPr>
        <p:spPr bwMode="auto">
          <a:xfrm>
            <a:off x="6324600" y="2369003"/>
            <a:ext cx="609600" cy="182562"/>
          </a:xfrm>
          <a:prstGeom prst="rightArrow">
            <a:avLst>
              <a:gd name="adj1" fmla="val 50000"/>
              <a:gd name="adj2" fmla="val 166972"/>
            </a:avLst>
          </a:prstGeom>
          <a:solidFill>
            <a:srgbClr val="8C8272"/>
          </a:solidFill>
          <a:ln w="12700">
            <a:noFill/>
            <a:miter lim="800000"/>
            <a:headEnd/>
            <a:tailEnd/>
          </a:ln>
        </p:spPr>
        <p:txBody>
          <a:bodyPr>
            <a:prstTxWarp prst="textNoShape">
              <a:avLst/>
            </a:prstTxWarp>
          </a:bodyPr>
          <a:lstStyle/>
          <a:p>
            <a:endParaRPr lang="en-US" dirty="0"/>
          </a:p>
        </p:txBody>
      </p:sp>
      <p:sp>
        <p:nvSpPr>
          <p:cNvPr id="15" name="Text Box 44"/>
          <p:cNvSpPr txBox="1">
            <a:spLocks noChangeArrowheads="1"/>
          </p:cNvSpPr>
          <p:nvPr/>
        </p:nvSpPr>
        <p:spPr bwMode="auto">
          <a:xfrm>
            <a:off x="4873230" y="2999240"/>
            <a:ext cx="1040603" cy="230832"/>
          </a:xfrm>
          <a:prstGeom prst="rect">
            <a:avLst/>
          </a:prstGeom>
          <a:noFill/>
          <a:ln w="9525">
            <a:noFill/>
            <a:miter lim="800000"/>
            <a:headEnd/>
            <a:tailEnd/>
          </a:ln>
        </p:spPr>
        <p:txBody>
          <a:bodyPr wrap="none">
            <a:prstTxWarp prst="textNoShape">
              <a:avLst/>
            </a:prstTxWarp>
            <a:spAutoFit/>
          </a:bodyPr>
          <a:lstStyle/>
          <a:p>
            <a:pPr algn="ctr"/>
            <a:r>
              <a:rPr lang="en-US" sz="900" dirty="0">
                <a:latin typeface="Arial"/>
              </a:rPr>
              <a:t>phosphine glass</a:t>
            </a:r>
            <a:endParaRPr lang="en-US" sz="900" i="1" dirty="0">
              <a:latin typeface="Arial"/>
            </a:endParaRPr>
          </a:p>
        </p:txBody>
      </p:sp>
      <p:sp>
        <p:nvSpPr>
          <p:cNvPr id="16" name="Text Box 45"/>
          <p:cNvSpPr txBox="1">
            <a:spLocks noChangeArrowheads="1"/>
          </p:cNvSpPr>
          <p:nvPr/>
        </p:nvSpPr>
        <p:spPr bwMode="auto">
          <a:xfrm>
            <a:off x="5867400" y="1121228"/>
            <a:ext cx="1577975" cy="276225"/>
          </a:xfrm>
          <a:prstGeom prst="rect">
            <a:avLst/>
          </a:prstGeom>
          <a:noFill/>
          <a:ln w="9525">
            <a:noFill/>
            <a:miter lim="800000"/>
            <a:headEnd/>
            <a:tailEnd/>
          </a:ln>
        </p:spPr>
        <p:txBody>
          <a:bodyPr wrap="none">
            <a:prstTxWarp prst="textNoShape">
              <a:avLst/>
            </a:prstTxWarp>
            <a:spAutoFit/>
          </a:bodyPr>
          <a:lstStyle/>
          <a:p>
            <a:r>
              <a:rPr lang="en-US" sz="1200" b="1" dirty="0">
                <a:latin typeface="Arial" pitchFamily="27" charset="0"/>
                <a:ea typeface="Arial" pitchFamily="27" charset="0"/>
                <a:cs typeface="Arial" pitchFamily="27" charset="0"/>
              </a:rPr>
              <a:t>Staudinger ligation</a:t>
            </a:r>
          </a:p>
        </p:txBody>
      </p:sp>
      <p:sp>
        <p:nvSpPr>
          <p:cNvPr id="17" name="Rounded Rectangle 16"/>
          <p:cNvSpPr/>
          <p:nvPr/>
        </p:nvSpPr>
        <p:spPr bwMode="auto">
          <a:xfrm>
            <a:off x="4724400" y="943428"/>
            <a:ext cx="3962400" cy="23622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18" name="Rounded Rectangle 17"/>
          <p:cNvSpPr/>
          <p:nvPr/>
        </p:nvSpPr>
        <p:spPr bwMode="auto">
          <a:xfrm>
            <a:off x="304800" y="943428"/>
            <a:ext cx="4006850" cy="28194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19" name="Rounded Rectangle 18"/>
          <p:cNvSpPr/>
          <p:nvPr/>
        </p:nvSpPr>
        <p:spPr bwMode="auto">
          <a:xfrm>
            <a:off x="5783262" y="3916816"/>
            <a:ext cx="2971800" cy="2436812"/>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pic>
        <p:nvPicPr>
          <p:cNvPr id="20" name="Picture 4" descr="&#10;TC_Scheme.pct                                                  0018EF76Macintosh HD                   BB703780:"/>
          <p:cNvPicPr>
            <a:picLocks noChangeAspect="1" noChangeArrowheads="1"/>
          </p:cNvPicPr>
          <p:nvPr/>
        </p:nvPicPr>
        <p:blipFill>
          <a:blip r:embed="rId6"/>
          <a:srcRect/>
          <a:stretch>
            <a:fillRect/>
          </a:stretch>
        </p:blipFill>
        <p:spPr bwMode="auto">
          <a:xfrm>
            <a:off x="533400" y="4143828"/>
            <a:ext cx="4495800" cy="848030"/>
          </a:xfrm>
          <a:prstGeom prst="rect">
            <a:avLst/>
          </a:prstGeom>
          <a:noFill/>
          <a:ln w="19050">
            <a:noFill/>
            <a:miter lim="800000"/>
            <a:headEnd/>
            <a:tailEnd/>
          </a:ln>
        </p:spPr>
      </p:pic>
      <p:sp>
        <p:nvSpPr>
          <p:cNvPr id="21" name="Rounded Rectangle 20"/>
          <p:cNvSpPr/>
          <p:nvPr/>
        </p:nvSpPr>
        <p:spPr bwMode="auto">
          <a:xfrm>
            <a:off x="381000" y="4067628"/>
            <a:ext cx="4953000" cy="9906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pic>
        <p:nvPicPr>
          <p:cNvPr id="22" name="Picture 18" descr="&#10;DB_Scheme.pct                                                  0018EF76Macintosh HD                   BB703780:"/>
          <p:cNvPicPr>
            <a:picLocks noChangeAspect="1" noChangeArrowheads="1"/>
          </p:cNvPicPr>
          <p:nvPr/>
        </p:nvPicPr>
        <p:blipFill>
          <a:blip r:embed="rId7"/>
          <a:srcRect/>
          <a:stretch>
            <a:fillRect/>
          </a:stretch>
        </p:blipFill>
        <p:spPr bwMode="auto">
          <a:xfrm>
            <a:off x="609600" y="5363028"/>
            <a:ext cx="4417314" cy="1211199"/>
          </a:xfrm>
          <a:prstGeom prst="rect">
            <a:avLst/>
          </a:prstGeom>
          <a:noFill/>
        </p:spPr>
      </p:pic>
      <p:sp>
        <p:nvSpPr>
          <p:cNvPr id="24" name="Rounded Rectangle 23"/>
          <p:cNvSpPr/>
          <p:nvPr/>
        </p:nvSpPr>
        <p:spPr bwMode="auto">
          <a:xfrm>
            <a:off x="381000" y="5363028"/>
            <a:ext cx="4953000" cy="1219200"/>
          </a:xfrm>
          <a:prstGeom prst="roundRect">
            <a:avLst/>
          </a:prstGeom>
          <a:no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Lucida Fax" pitchFamily="-107" charset="0"/>
              <a:ea typeface="ＭＳ Ｐゴシック" pitchFamily="-107" charset="-128"/>
              <a:cs typeface="ＭＳ Ｐゴシック" pitchFamily="-107" charset="-128"/>
            </a:endParaRPr>
          </a:p>
        </p:txBody>
      </p:sp>
      <p:sp>
        <p:nvSpPr>
          <p:cNvPr id="25" name="Rectangle 40"/>
          <p:cNvSpPr>
            <a:spLocks noChangeArrowheads="1"/>
          </p:cNvSpPr>
          <p:nvPr/>
        </p:nvSpPr>
        <p:spPr bwMode="auto">
          <a:xfrm>
            <a:off x="457200" y="5058228"/>
            <a:ext cx="4433888" cy="230832"/>
          </a:xfrm>
          <a:prstGeom prst="rect">
            <a:avLst/>
          </a:prstGeom>
          <a:noFill/>
          <a:ln w="9525">
            <a:noFill/>
            <a:miter lim="800000"/>
            <a:headEnd/>
            <a:tailEnd/>
          </a:ln>
        </p:spPr>
        <p:txBody>
          <a:bodyPr wrap="square">
            <a:prstTxWarp prst="textNoShape">
              <a:avLst/>
            </a:prstTxWarp>
            <a:spAutoFit/>
          </a:bodyPr>
          <a:lstStyle/>
          <a:p>
            <a:pPr algn="ctr"/>
            <a:r>
              <a:rPr lang="en-US" sz="900" dirty="0" smtClean="0">
                <a:latin typeface="Arial" pitchFamily="27" charset="0"/>
                <a:ea typeface="Arial" pitchFamily="27" charset="0"/>
                <a:cs typeface="Arial" pitchFamily="27" charset="0"/>
              </a:rPr>
              <a:t>Hergenrother et al., </a:t>
            </a:r>
            <a:r>
              <a:rPr lang="en-US" sz="900" i="1" dirty="0" smtClean="0">
                <a:latin typeface="Arial" pitchFamily="27" charset="0"/>
                <a:ea typeface="Arial" pitchFamily="27" charset="0"/>
                <a:cs typeface="Arial" pitchFamily="27" charset="0"/>
              </a:rPr>
              <a:t>J. Am. Chem. Soc. </a:t>
            </a:r>
            <a:r>
              <a:rPr lang="en-US" sz="900" dirty="0" smtClean="0">
                <a:latin typeface="Arial" pitchFamily="27" charset="0"/>
                <a:ea typeface="Arial" pitchFamily="27" charset="0"/>
                <a:cs typeface="Arial" pitchFamily="27" charset="0"/>
              </a:rPr>
              <a:t>122, 7849-7850, 1999</a:t>
            </a:r>
            <a:endParaRPr lang="en-US" sz="900" i="1" dirty="0">
              <a:latin typeface="Arial" pitchFamily="27" charset="0"/>
              <a:ea typeface="Arial" pitchFamily="27" charset="0"/>
              <a:cs typeface="Arial" pitchFamily="27" charset="0"/>
            </a:endParaRPr>
          </a:p>
        </p:txBody>
      </p:sp>
      <p:sp>
        <p:nvSpPr>
          <p:cNvPr id="26" name="Rectangle 40"/>
          <p:cNvSpPr>
            <a:spLocks noChangeArrowheads="1"/>
          </p:cNvSpPr>
          <p:nvPr/>
        </p:nvSpPr>
        <p:spPr bwMode="auto">
          <a:xfrm>
            <a:off x="918015" y="6580640"/>
            <a:ext cx="3664687" cy="230832"/>
          </a:xfrm>
          <a:prstGeom prst="rect">
            <a:avLst/>
          </a:prstGeom>
          <a:noFill/>
          <a:ln w="9525">
            <a:noFill/>
            <a:miter lim="800000"/>
            <a:headEnd/>
            <a:tailEnd/>
          </a:ln>
        </p:spPr>
        <p:txBody>
          <a:bodyPr wrap="none">
            <a:prstTxWarp prst="textNoShape">
              <a:avLst/>
            </a:prstTxWarp>
            <a:spAutoFit/>
          </a:bodyPr>
          <a:lstStyle/>
          <a:p>
            <a:pPr algn="ctr"/>
            <a:r>
              <a:rPr lang="en-US" sz="900" dirty="0" smtClean="0">
                <a:latin typeface="Arial" pitchFamily="27" charset="0"/>
                <a:ea typeface="Arial" pitchFamily="27" charset="0"/>
                <a:cs typeface="Arial" pitchFamily="27" charset="0"/>
              </a:rPr>
              <a:t>Barnes-Seeman et al., </a:t>
            </a:r>
            <a:r>
              <a:rPr lang="en-US" sz="900" i="1" dirty="0" smtClean="0">
                <a:latin typeface="Arial" pitchFamily="27" charset="0"/>
                <a:ea typeface="Arial" pitchFamily="27" charset="0"/>
                <a:cs typeface="Arial" pitchFamily="27" charset="0"/>
              </a:rPr>
              <a:t>Angew. Chem. Int. Ed. </a:t>
            </a:r>
            <a:r>
              <a:rPr lang="en-US" sz="900" dirty="0" smtClean="0">
                <a:latin typeface="Arial" pitchFamily="27" charset="0"/>
                <a:ea typeface="Arial" pitchFamily="27" charset="0"/>
                <a:cs typeface="Arial" pitchFamily="27" charset="0"/>
              </a:rPr>
              <a:t>42, 2376-2379, 2003</a:t>
            </a:r>
            <a:endParaRPr lang="en-US" sz="900" i="1" dirty="0">
              <a:latin typeface="Arial" pitchFamily="27" charset="0"/>
              <a:ea typeface="Arial" pitchFamily="27" charset="0"/>
              <a:cs typeface="Arial" pitchFamily="27" charset="0"/>
            </a:endParaRPr>
          </a:p>
        </p:txBody>
      </p:sp>
      <p:sp>
        <p:nvSpPr>
          <p:cNvPr id="27" name="TextBox 2"/>
          <p:cNvSpPr txBox="1">
            <a:spLocks noChangeArrowheads="1"/>
          </p:cNvSpPr>
          <p:nvPr/>
        </p:nvSpPr>
        <p:spPr bwMode="auto">
          <a:xfrm>
            <a:off x="0" y="-15824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Capture chemistries for making SMMs</a:t>
            </a:r>
          </a:p>
        </p:txBody>
      </p:sp>
      <p:pic>
        <p:nvPicPr>
          <p:cNvPr id="28" name="Picture 27" descr="41AHAMglufL._SL500_AA300_.jpg"/>
          <p:cNvPicPr>
            <a:picLocks noChangeAspect="1"/>
          </p:cNvPicPr>
          <p:nvPr/>
        </p:nvPicPr>
        <p:blipFill>
          <a:blip r:embed="rId8"/>
          <a:stretch>
            <a:fillRect/>
          </a:stretch>
        </p:blipFill>
        <p:spPr>
          <a:xfrm>
            <a:off x="2671763" y="1639888"/>
            <a:ext cx="3810000" cy="3810000"/>
          </a:xfrm>
          <a:prstGeom prst="rect">
            <a:avLst/>
          </a:prstGeom>
          <a:ln>
            <a:solidFill>
              <a:srgbClr val="0F9A2B"/>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055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Capture chemistries for making SMMs</a:t>
            </a:r>
          </a:p>
        </p:txBody>
      </p:sp>
      <p:pic>
        <p:nvPicPr>
          <p:cNvPr id="4" name="Picture 3"/>
          <p:cNvPicPr>
            <a:picLocks noChangeAspect="1"/>
          </p:cNvPicPr>
          <p:nvPr/>
        </p:nvPicPr>
        <p:blipFill>
          <a:blip r:embed="rId3"/>
          <a:stretch>
            <a:fillRect/>
          </a:stretch>
        </p:blipFill>
        <p:spPr>
          <a:xfrm>
            <a:off x="1308847" y="1403749"/>
            <a:ext cx="6662834" cy="3724063"/>
          </a:xfrm>
          <a:prstGeom prst="rect">
            <a:avLst/>
          </a:prstGeom>
        </p:spPr>
      </p:pic>
      <p:sp>
        <p:nvSpPr>
          <p:cNvPr id="7" name="Rectangle 6"/>
          <p:cNvSpPr/>
          <p:nvPr/>
        </p:nvSpPr>
        <p:spPr>
          <a:xfrm>
            <a:off x="1672946" y="6060467"/>
            <a:ext cx="5934635" cy="646331"/>
          </a:xfrm>
          <a:prstGeom prst="rect">
            <a:avLst/>
          </a:prstGeom>
        </p:spPr>
        <p:txBody>
          <a:bodyPr wrap="square">
            <a:spAutoFit/>
          </a:bodyPr>
          <a:lstStyle/>
          <a:p>
            <a:pPr algn="ctr"/>
            <a:r>
              <a:rPr lang="en-US" sz="900" dirty="0" err="1">
                <a:latin typeface="Avenir Book" charset="0"/>
                <a:ea typeface="Avenir Book" charset="0"/>
                <a:cs typeface="Avenir Book" charset="0"/>
              </a:rPr>
              <a:t>Bradner</a:t>
            </a:r>
            <a:r>
              <a:rPr lang="en-US" sz="900" dirty="0">
                <a:latin typeface="Avenir Book" charset="0"/>
                <a:ea typeface="Avenir Book" charset="0"/>
                <a:cs typeface="Avenir Book" charset="0"/>
              </a:rPr>
              <a:t>, J. E., McPherson, O. M., </a:t>
            </a:r>
            <a:r>
              <a:rPr lang="en-US" sz="900" dirty="0" err="1">
                <a:latin typeface="Avenir Book" charset="0"/>
                <a:ea typeface="Avenir Book" charset="0"/>
                <a:cs typeface="Avenir Book" charset="0"/>
              </a:rPr>
              <a:t>Mazitschek</a:t>
            </a:r>
            <a:r>
              <a:rPr lang="en-US" sz="900" dirty="0">
                <a:latin typeface="Avenir Book" charset="0"/>
                <a:ea typeface="Avenir Book" charset="0"/>
                <a:cs typeface="Avenir Book" charset="0"/>
              </a:rPr>
              <a:t>, R. M., Barnes-</a:t>
            </a:r>
            <a:r>
              <a:rPr lang="en-US" sz="900" dirty="0" err="1">
                <a:latin typeface="Avenir Book" charset="0"/>
                <a:ea typeface="Avenir Book" charset="0"/>
                <a:cs typeface="Avenir Book" charset="0"/>
              </a:rPr>
              <a:t>Seeman</a:t>
            </a:r>
            <a:r>
              <a:rPr lang="en-US" sz="900" dirty="0">
                <a:latin typeface="Avenir Book" charset="0"/>
                <a:ea typeface="Avenir Book" charset="0"/>
                <a:cs typeface="Avenir Book" charset="0"/>
              </a:rPr>
              <a:t>, D., Shen, J. P., Dhaliwal, J., Stevenson, K., </a:t>
            </a:r>
            <a:r>
              <a:rPr lang="en-US" sz="900" dirty="0" err="1">
                <a:latin typeface="Avenir Book" charset="0"/>
                <a:ea typeface="Avenir Book" charset="0"/>
                <a:cs typeface="Avenir Book" charset="0"/>
              </a:rPr>
              <a:t>Duffner</a:t>
            </a:r>
            <a:r>
              <a:rPr lang="en-US" sz="900" dirty="0">
                <a:latin typeface="Avenir Book" charset="0"/>
                <a:ea typeface="Avenir Book" charset="0"/>
                <a:cs typeface="Avenir Book" charset="0"/>
              </a:rPr>
              <a:t>, J. L., Park, S. B., Nghiem, P.  T., Schreiber, S. L., Koehler,  A. N., </a:t>
            </a:r>
            <a:r>
              <a:rPr lang="en-US" sz="900" dirty="0" err="1">
                <a:latin typeface="Avenir Book" charset="0"/>
                <a:ea typeface="Avenir Book" charset="0"/>
                <a:cs typeface="Avenir Book" charset="0"/>
              </a:rPr>
              <a:t>Chem</a:t>
            </a:r>
            <a:r>
              <a:rPr lang="en-US" sz="900" dirty="0">
                <a:latin typeface="Avenir Book" charset="0"/>
                <a:ea typeface="Avenir Book" charset="0"/>
                <a:cs typeface="Avenir Book" charset="0"/>
              </a:rPr>
              <a:t> </a:t>
            </a:r>
            <a:r>
              <a:rPr lang="en-US" sz="900" dirty="0" err="1">
                <a:latin typeface="Avenir Book" charset="0"/>
                <a:ea typeface="Avenir Book" charset="0"/>
                <a:cs typeface="Avenir Book" charset="0"/>
              </a:rPr>
              <a:t>Biol</a:t>
            </a:r>
            <a:r>
              <a:rPr lang="en-US" sz="900" dirty="0">
                <a:latin typeface="Avenir Book" charset="0"/>
                <a:ea typeface="Avenir Book" charset="0"/>
                <a:cs typeface="Avenir Book" charset="0"/>
              </a:rPr>
              <a:t>, 13, 493-504 (2006) </a:t>
            </a:r>
            <a:endParaRPr lang="en-US" sz="900" dirty="0" smtClean="0">
              <a:latin typeface="Avenir Book" charset="0"/>
              <a:ea typeface="Avenir Book" charset="0"/>
              <a:cs typeface="Avenir Book" charset="0"/>
            </a:endParaRPr>
          </a:p>
          <a:p>
            <a:pPr algn="ctr"/>
            <a:endParaRPr lang="en-US" sz="900" dirty="0">
              <a:latin typeface="Avenir Book" charset="0"/>
              <a:ea typeface="Avenir Book" charset="0"/>
              <a:cs typeface="Avenir Book" charset="0"/>
            </a:endParaRPr>
          </a:p>
          <a:p>
            <a:pPr algn="ctr"/>
            <a:r>
              <a:rPr lang="de-DE" sz="900" dirty="0" err="1"/>
              <a:t>Bradner</a:t>
            </a:r>
            <a:r>
              <a:rPr lang="de-DE" sz="900" dirty="0"/>
              <a:t>, J. E., McPherson, O. M., Koehler,  A. N., Nature </a:t>
            </a:r>
            <a:r>
              <a:rPr lang="de-DE" sz="900" dirty="0" err="1"/>
              <a:t>Protocols</a:t>
            </a:r>
            <a:r>
              <a:rPr lang="de-DE" sz="900" dirty="0"/>
              <a:t>, 1, 2344-2352 (2006)</a:t>
            </a:r>
            <a:endParaRPr lang="en-US" sz="900" dirty="0">
              <a:latin typeface="Avenir Book" charset="0"/>
              <a:ea typeface="Avenir Book" charset="0"/>
              <a:cs typeface="Avenir Book" charset="0"/>
            </a:endParaRPr>
          </a:p>
        </p:txBody>
      </p:sp>
    </p:spTree>
    <p:extLst>
      <p:ext uri="{BB962C8B-B14F-4D97-AF65-F5344CB8AC3E}">
        <p14:creationId xmlns:p14="http://schemas.microsoft.com/office/powerpoint/2010/main" val="161211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SMMs contain compounds from a variety of sources</a:t>
            </a:r>
          </a:p>
        </p:txBody>
      </p:sp>
      <p:sp>
        <p:nvSpPr>
          <p:cNvPr id="6" name="Rectangle 44"/>
          <p:cNvSpPr>
            <a:spLocks noChangeArrowheads="1"/>
          </p:cNvSpPr>
          <p:nvPr/>
        </p:nvSpPr>
        <p:spPr bwMode="auto">
          <a:xfrm>
            <a:off x="1560436" y="6034384"/>
            <a:ext cx="6023125" cy="643766"/>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dirty="0" smtClean="0">
                <a:latin typeface="Avenir Book" charset="0"/>
                <a:ea typeface="Avenir Book" charset="0"/>
                <a:cs typeface="Avenir Book" charset="0"/>
              </a:rPr>
              <a:t>In silico analysis of 400,000 ‘National Library’ for screens:</a:t>
            </a:r>
          </a:p>
          <a:p>
            <a:pPr algn="ctr"/>
            <a:r>
              <a:rPr lang="en-US" dirty="0" smtClean="0">
                <a:solidFill>
                  <a:srgbClr val="00B050"/>
                </a:solidFill>
                <a:latin typeface="Avenir Book" charset="0"/>
                <a:ea typeface="Avenir Book" charset="0"/>
                <a:cs typeface="Avenir Book" charset="0"/>
              </a:rPr>
              <a:t>&gt;75% isocyanate-reactive</a:t>
            </a:r>
            <a:endParaRPr lang="en-US" dirty="0">
              <a:solidFill>
                <a:srgbClr val="00B050"/>
              </a:solidFill>
              <a:latin typeface="Avenir Book" charset="0"/>
              <a:ea typeface="Avenir Book" charset="0"/>
              <a:cs typeface="Avenir Book" charset="0"/>
            </a:endParaRPr>
          </a:p>
        </p:txBody>
      </p:sp>
      <p:pic>
        <p:nvPicPr>
          <p:cNvPr id="3" name="Picture 2"/>
          <p:cNvPicPr>
            <a:picLocks noChangeAspect="1"/>
          </p:cNvPicPr>
          <p:nvPr/>
        </p:nvPicPr>
        <p:blipFill>
          <a:blip r:embed="rId3"/>
          <a:stretch>
            <a:fillRect/>
          </a:stretch>
        </p:blipFill>
        <p:spPr>
          <a:xfrm>
            <a:off x="939798" y="1056549"/>
            <a:ext cx="7264400" cy="4876800"/>
          </a:xfrm>
          <a:prstGeom prst="rect">
            <a:avLst/>
          </a:prstGeom>
        </p:spPr>
      </p:pic>
    </p:spTree>
    <p:extLst>
      <p:ext uri="{BB962C8B-B14F-4D97-AF65-F5344CB8AC3E}">
        <p14:creationId xmlns:p14="http://schemas.microsoft.com/office/powerpoint/2010/main" val="987088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Interactions with varying kinetics can be visualized</a:t>
            </a:r>
          </a:p>
        </p:txBody>
      </p:sp>
      <p:pic>
        <p:nvPicPr>
          <p:cNvPr id="5" name="Picture 88"/>
          <p:cNvPicPr>
            <a:picLocks noChangeAspect="1" noChangeArrowheads="1"/>
          </p:cNvPicPr>
          <p:nvPr/>
        </p:nvPicPr>
        <p:blipFill>
          <a:blip r:embed="rId3"/>
          <a:srcRect/>
          <a:stretch>
            <a:fillRect/>
          </a:stretch>
        </p:blipFill>
        <p:spPr bwMode="auto">
          <a:xfrm>
            <a:off x="3276600" y="1258726"/>
            <a:ext cx="2590800" cy="189865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7" name="Line 89"/>
          <p:cNvSpPr>
            <a:spLocks noChangeShapeType="1"/>
          </p:cNvSpPr>
          <p:nvPr/>
        </p:nvSpPr>
        <p:spPr bwMode="auto">
          <a:xfrm rot="5400000">
            <a:off x="5741194" y="3107370"/>
            <a:ext cx="0" cy="271462"/>
          </a:xfrm>
          <a:prstGeom prst="line">
            <a:avLst/>
          </a:prstGeom>
          <a:noFill/>
          <a:ln w="9525">
            <a:solidFill>
              <a:schemeClr val="tx1"/>
            </a:solidFill>
            <a:round/>
            <a:headEnd/>
            <a:tailEnd/>
          </a:ln>
          <a:effectLst/>
        </p:spPr>
        <p:txBody>
          <a:bodyPr wrap="none" anchor="ctr">
            <a:prstTxWarp prst="textNoShape">
              <a:avLst/>
            </a:prstTxWarp>
          </a:bodyPr>
          <a:lstStyle/>
          <a:p>
            <a:endParaRPr lang="en-US" dirty="0"/>
          </a:p>
        </p:txBody>
      </p:sp>
      <p:sp>
        <p:nvSpPr>
          <p:cNvPr id="8" name="Text Box 90"/>
          <p:cNvSpPr txBox="1">
            <a:spLocks noChangeArrowheads="1"/>
          </p:cNvSpPr>
          <p:nvPr/>
        </p:nvSpPr>
        <p:spPr bwMode="auto">
          <a:xfrm>
            <a:off x="5453063" y="3233576"/>
            <a:ext cx="568325" cy="228600"/>
          </a:xfrm>
          <a:prstGeom prst="rect">
            <a:avLst/>
          </a:prstGeom>
          <a:noFill/>
          <a:ln w="9525">
            <a:noFill/>
            <a:miter lim="800000"/>
            <a:headEnd/>
            <a:tailEnd/>
          </a:ln>
          <a:effectLst/>
        </p:spPr>
        <p:txBody>
          <a:bodyPr wrap="none">
            <a:prstTxWarp prst="textNoShape">
              <a:avLst/>
            </a:prstTxWarp>
            <a:spAutoFit/>
          </a:bodyPr>
          <a:lstStyle/>
          <a:p>
            <a:r>
              <a:rPr lang="en-US" sz="900" i="0" dirty="0">
                <a:latin typeface="Arial" pitchFamily="-108" charset="0"/>
              </a:rPr>
              <a:t>350 µm</a:t>
            </a:r>
          </a:p>
        </p:txBody>
      </p:sp>
      <p:pic>
        <p:nvPicPr>
          <p:cNvPr id="9" name="Picture 91"/>
          <p:cNvPicPr>
            <a:picLocks noChangeAspect="1" noChangeArrowheads="1"/>
          </p:cNvPicPr>
          <p:nvPr/>
        </p:nvPicPr>
        <p:blipFill>
          <a:blip r:embed="rId4"/>
          <a:srcRect/>
          <a:stretch>
            <a:fillRect/>
          </a:stretch>
        </p:blipFill>
        <p:spPr bwMode="auto">
          <a:xfrm>
            <a:off x="595755" y="1791661"/>
            <a:ext cx="2050394" cy="1685548"/>
          </a:xfrm>
          <a:prstGeom prst="rect">
            <a:avLst/>
          </a:prstGeom>
          <a:noFill/>
        </p:spPr>
      </p:pic>
      <p:pic>
        <p:nvPicPr>
          <p:cNvPr id="10" name="Picture 92"/>
          <p:cNvPicPr>
            <a:picLocks noChangeAspect="1" noChangeArrowheads="1"/>
          </p:cNvPicPr>
          <p:nvPr/>
        </p:nvPicPr>
        <p:blipFill>
          <a:blip r:embed="rId5"/>
          <a:srcRect/>
          <a:stretch>
            <a:fillRect/>
          </a:stretch>
        </p:blipFill>
        <p:spPr bwMode="auto">
          <a:xfrm>
            <a:off x="6378369" y="1120384"/>
            <a:ext cx="2065329" cy="1124409"/>
          </a:xfrm>
          <a:prstGeom prst="rect">
            <a:avLst/>
          </a:prstGeom>
          <a:noFill/>
        </p:spPr>
      </p:pic>
      <p:pic>
        <p:nvPicPr>
          <p:cNvPr id="11" name="Picture 93"/>
          <p:cNvPicPr>
            <a:picLocks noChangeAspect="1" noChangeArrowheads="1"/>
          </p:cNvPicPr>
          <p:nvPr/>
        </p:nvPicPr>
        <p:blipFill>
          <a:blip r:embed="rId6"/>
          <a:srcRect/>
          <a:stretch>
            <a:fillRect/>
          </a:stretch>
        </p:blipFill>
        <p:spPr bwMode="auto">
          <a:xfrm>
            <a:off x="6497851" y="2425037"/>
            <a:ext cx="1945847" cy="1124409"/>
          </a:xfrm>
          <a:prstGeom prst="rect">
            <a:avLst/>
          </a:prstGeom>
          <a:noFill/>
        </p:spPr>
      </p:pic>
      <p:pic>
        <p:nvPicPr>
          <p:cNvPr id="12" name="Picture 99"/>
          <p:cNvPicPr>
            <a:picLocks noChangeAspect="1" noChangeArrowheads="1"/>
          </p:cNvPicPr>
          <p:nvPr/>
        </p:nvPicPr>
        <p:blipFill>
          <a:blip r:embed="rId7"/>
          <a:srcRect/>
          <a:stretch>
            <a:fillRect/>
          </a:stretch>
        </p:blipFill>
        <p:spPr bwMode="auto">
          <a:xfrm>
            <a:off x="609600" y="4076767"/>
            <a:ext cx="3581400" cy="2117725"/>
          </a:xfrm>
          <a:prstGeom prst="rect">
            <a:avLst/>
          </a:prstGeom>
          <a:noFill/>
        </p:spPr>
      </p:pic>
      <p:pic>
        <p:nvPicPr>
          <p:cNvPr id="13" name="Picture 101"/>
          <p:cNvPicPr>
            <a:picLocks noChangeAspect="1" noChangeArrowheads="1"/>
          </p:cNvPicPr>
          <p:nvPr/>
        </p:nvPicPr>
        <p:blipFill>
          <a:blip r:embed="rId8"/>
          <a:srcRect/>
          <a:stretch>
            <a:fillRect/>
          </a:stretch>
        </p:blipFill>
        <p:spPr bwMode="auto">
          <a:xfrm>
            <a:off x="5029200" y="4137092"/>
            <a:ext cx="3524250" cy="2057400"/>
          </a:xfrm>
          <a:prstGeom prst="rect">
            <a:avLst/>
          </a:prstGeom>
          <a:noFill/>
        </p:spPr>
      </p:pic>
      <p:sp>
        <p:nvSpPr>
          <p:cNvPr id="14" name="Line 102"/>
          <p:cNvSpPr>
            <a:spLocks noChangeShapeType="1"/>
          </p:cNvSpPr>
          <p:nvPr/>
        </p:nvSpPr>
        <p:spPr bwMode="auto">
          <a:xfrm>
            <a:off x="2743200" y="2928776"/>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dirty="0"/>
          </a:p>
        </p:txBody>
      </p:sp>
      <p:sp>
        <p:nvSpPr>
          <p:cNvPr id="15" name="Line 104"/>
          <p:cNvSpPr>
            <a:spLocks noChangeShapeType="1"/>
          </p:cNvSpPr>
          <p:nvPr/>
        </p:nvSpPr>
        <p:spPr bwMode="auto">
          <a:xfrm flipH="1">
            <a:off x="6019800" y="3004976"/>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dirty="0"/>
          </a:p>
        </p:txBody>
      </p:sp>
      <p:sp>
        <p:nvSpPr>
          <p:cNvPr id="16" name="Text Box 105"/>
          <p:cNvSpPr txBox="1">
            <a:spLocks noChangeArrowheads="1"/>
          </p:cNvSpPr>
          <p:nvPr/>
        </p:nvSpPr>
        <p:spPr bwMode="auto">
          <a:xfrm>
            <a:off x="1834730" y="3845256"/>
            <a:ext cx="1131139" cy="338554"/>
          </a:xfrm>
          <a:prstGeom prst="rect">
            <a:avLst/>
          </a:prstGeom>
          <a:noFill/>
          <a:ln w="9525">
            <a:noFill/>
            <a:miter lim="800000"/>
            <a:headEnd/>
            <a:tailEnd/>
          </a:ln>
          <a:effectLst/>
        </p:spPr>
        <p:txBody>
          <a:bodyPr wrap="none">
            <a:prstTxWarp prst="textNoShape">
              <a:avLst/>
            </a:prstTxWarp>
            <a:spAutoFit/>
          </a:bodyPr>
          <a:lstStyle/>
          <a:p>
            <a:r>
              <a:rPr lang="en-US" sz="1600" b="1" i="0" dirty="0" smtClean="0">
                <a:latin typeface="Avenir Book" charset="0"/>
                <a:ea typeface="Avenir Book" charset="0"/>
                <a:cs typeface="Avenir Book" charset="0"/>
              </a:rPr>
              <a:t>rapamycin</a:t>
            </a:r>
            <a:endParaRPr lang="en-US" sz="1600" b="1" i="0" dirty="0">
              <a:latin typeface="Avenir Book" charset="0"/>
              <a:ea typeface="Avenir Book" charset="0"/>
              <a:cs typeface="Avenir Book" charset="0"/>
            </a:endParaRPr>
          </a:p>
        </p:txBody>
      </p:sp>
      <p:sp>
        <p:nvSpPr>
          <p:cNvPr id="17" name="Text Box 106"/>
          <p:cNvSpPr txBox="1">
            <a:spLocks noChangeArrowheads="1"/>
          </p:cNvSpPr>
          <p:nvPr/>
        </p:nvSpPr>
        <p:spPr bwMode="auto">
          <a:xfrm>
            <a:off x="6019800" y="3820137"/>
            <a:ext cx="908050" cy="336550"/>
          </a:xfrm>
          <a:prstGeom prst="rect">
            <a:avLst/>
          </a:prstGeom>
          <a:noFill/>
          <a:ln w="9525">
            <a:noFill/>
            <a:miter lim="800000"/>
            <a:headEnd/>
            <a:tailEnd/>
          </a:ln>
          <a:effectLst/>
        </p:spPr>
        <p:txBody>
          <a:bodyPr wrap="none">
            <a:prstTxWarp prst="textNoShape">
              <a:avLst/>
            </a:prstTxWarp>
            <a:spAutoFit/>
          </a:bodyPr>
          <a:lstStyle/>
          <a:p>
            <a:r>
              <a:rPr lang="en-US" sz="1600" b="1" i="0" dirty="0">
                <a:latin typeface="Avenir Book" charset="0"/>
                <a:ea typeface="Avenir Book" charset="0"/>
                <a:cs typeface="Avenir Book" charset="0"/>
              </a:rPr>
              <a:t>AP1497</a:t>
            </a:r>
          </a:p>
        </p:txBody>
      </p:sp>
      <p:sp>
        <p:nvSpPr>
          <p:cNvPr id="18" name="Text Box 107"/>
          <p:cNvSpPr txBox="1">
            <a:spLocks noChangeArrowheads="1"/>
          </p:cNvSpPr>
          <p:nvPr/>
        </p:nvSpPr>
        <p:spPr bwMode="auto">
          <a:xfrm>
            <a:off x="6172200" y="6270692"/>
            <a:ext cx="1298575" cy="457200"/>
          </a:xfrm>
          <a:prstGeom prst="rect">
            <a:avLst/>
          </a:prstGeom>
          <a:noFill/>
          <a:ln w="9525">
            <a:noFill/>
            <a:miter lim="800000"/>
            <a:headEnd/>
            <a:tailEnd/>
          </a:ln>
          <a:effectLst/>
        </p:spPr>
        <p:txBody>
          <a:bodyPr wrap="none">
            <a:prstTxWarp prst="textNoShape">
              <a:avLst/>
            </a:prstTxWarp>
            <a:spAutoFit/>
          </a:bodyPr>
          <a:lstStyle/>
          <a:p>
            <a:r>
              <a:rPr lang="en-US" sz="1200" i="0" dirty="0">
                <a:latin typeface="Avenir Book" charset="0"/>
                <a:ea typeface="Avenir Book" charset="0"/>
                <a:cs typeface="Avenir Book" charset="0"/>
              </a:rPr>
              <a:t>K</a:t>
            </a:r>
            <a:r>
              <a:rPr lang="en-US" sz="1200" i="0" baseline="-25000" dirty="0">
                <a:latin typeface="Avenir Book" charset="0"/>
                <a:ea typeface="Avenir Book" charset="0"/>
                <a:cs typeface="Avenir Book" charset="0"/>
              </a:rPr>
              <a:t>D</a:t>
            </a:r>
            <a:r>
              <a:rPr lang="en-US" sz="1200" i="0" dirty="0">
                <a:latin typeface="Avenir Book" charset="0"/>
                <a:ea typeface="Avenir Book" charset="0"/>
                <a:cs typeface="Avenir Book" charset="0"/>
              </a:rPr>
              <a:t> = 18 nM</a:t>
            </a:r>
          </a:p>
          <a:p>
            <a:r>
              <a:rPr lang="en-US" sz="1200" i="0" dirty="0">
                <a:latin typeface="Avenir Book" charset="0"/>
                <a:ea typeface="Avenir Book" charset="0"/>
                <a:cs typeface="Avenir Book" charset="0"/>
              </a:rPr>
              <a:t>K</a:t>
            </a:r>
            <a:r>
              <a:rPr lang="en-US" sz="1200" i="0" baseline="-25000" dirty="0">
                <a:latin typeface="Avenir Book" charset="0"/>
                <a:ea typeface="Avenir Book" charset="0"/>
                <a:cs typeface="Avenir Book" charset="0"/>
              </a:rPr>
              <a:t>d</a:t>
            </a:r>
            <a:r>
              <a:rPr lang="en-US" sz="1200" i="0" dirty="0">
                <a:latin typeface="Avenir Book" charset="0"/>
                <a:ea typeface="Avenir Book" charset="0"/>
                <a:cs typeface="Avenir Book" charset="0"/>
              </a:rPr>
              <a:t> = 0.226 sec</a:t>
            </a:r>
            <a:r>
              <a:rPr lang="en-US" sz="1200" i="0" baseline="30000" dirty="0">
                <a:latin typeface="Avenir Book" charset="0"/>
                <a:ea typeface="Avenir Book" charset="0"/>
                <a:cs typeface="Avenir Book" charset="0"/>
              </a:rPr>
              <a:t>-1</a:t>
            </a:r>
            <a:endParaRPr lang="en-US" sz="1200" i="0" dirty="0">
              <a:latin typeface="Avenir Book" charset="0"/>
              <a:ea typeface="Avenir Book" charset="0"/>
              <a:cs typeface="Avenir Book" charset="0"/>
            </a:endParaRPr>
          </a:p>
        </p:txBody>
      </p:sp>
      <p:sp>
        <p:nvSpPr>
          <p:cNvPr id="19" name="Text Box 108"/>
          <p:cNvSpPr txBox="1">
            <a:spLocks noChangeArrowheads="1"/>
          </p:cNvSpPr>
          <p:nvPr/>
        </p:nvSpPr>
        <p:spPr bwMode="auto">
          <a:xfrm>
            <a:off x="1881188" y="6270692"/>
            <a:ext cx="1552575" cy="457200"/>
          </a:xfrm>
          <a:prstGeom prst="rect">
            <a:avLst/>
          </a:prstGeom>
          <a:noFill/>
          <a:ln w="9525">
            <a:noFill/>
            <a:miter lim="800000"/>
            <a:headEnd/>
            <a:tailEnd/>
          </a:ln>
          <a:effectLst/>
        </p:spPr>
        <p:txBody>
          <a:bodyPr wrap="none">
            <a:prstTxWarp prst="textNoShape">
              <a:avLst/>
            </a:prstTxWarp>
            <a:spAutoFit/>
          </a:bodyPr>
          <a:lstStyle/>
          <a:p>
            <a:r>
              <a:rPr lang="en-US" sz="1200" i="0" dirty="0">
                <a:latin typeface="Avenir Book" charset="0"/>
                <a:ea typeface="Avenir Book" charset="0"/>
                <a:cs typeface="Avenir Book" charset="0"/>
              </a:rPr>
              <a:t>K</a:t>
            </a:r>
            <a:r>
              <a:rPr lang="en-US" sz="1200" i="0" baseline="-25000" dirty="0">
                <a:latin typeface="Avenir Book" charset="0"/>
                <a:ea typeface="Avenir Book" charset="0"/>
                <a:cs typeface="Avenir Book" charset="0"/>
              </a:rPr>
              <a:t>D</a:t>
            </a:r>
            <a:r>
              <a:rPr lang="en-US" sz="1200" i="0" dirty="0">
                <a:latin typeface="Avenir Book" charset="0"/>
                <a:ea typeface="Avenir Book" charset="0"/>
                <a:cs typeface="Avenir Book" charset="0"/>
              </a:rPr>
              <a:t> = 0.5 nM</a:t>
            </a:r>
          </a:p>
          <a:p>
            <a:r>
              <a:rPr lang="en-US" sz="1200" i="0" dirty="0">
                <a:latin typeface="Avenir Book" charset="0"/>
                <a:ea typeface="Avenir Book" charset="0"/>
                <a:cs typeface="Avenir Book" charset="0"/>
              </a:rPr>
              <a:t>K</a:t>
            </a:r>
            <a:r>
              <a:rPr lang="en-US" sz="1200" i="0" baseline="-25000" dirty="0">
                <a:latin typeface="Avenir Book" charset="0"/>
                <a:ea typeface="Avenir Book" charset="0"/>
                <a:cs typeface="Avenir Book" charset="0"/>
              </a:rPr>
              <a:t>d</a:t>
            </a:r>
            <a:r>
              <a:rPr lang="en-US" sz="1200" i="0" dirty="0">
                <a:latin typeface="Avenir Book" charset="0"/>
                <a:ea typeface="Avenir Book" charset="0"/>
                <a:cs typeface="Avenir Book" charset="0"/>
              </a:rPr>
              <a:t> = 0.000965 sec</a:t>
            </a:r>
            <a:r>
              <a:rPr lang="en-US" sz="1200" i="0" baseline="30000" dirty="0">
                <a:latin typeface="Avenir Book" charset="0"/>
                <a:ea typeface="Avenir Book" charset="0"/>
                <a:cs typeface="Avenir Book" charset="0"/>
              </a:rPr>
              <a:t>-1</a:t>
            </a:r>
            <a:endParaRPr lang="en-US" sz="1200" i="0" dirty="0">
              <a:latin typeface="Avenir Book" charset="0"/>
              <a:ea typeface="Avenir Book" charset="0"/>
              <a:cs typeface="Avenir Book" charset="0"/>
            </a:endParaRPr>
          </a:p>
        </p:txBody>
      </p:sp>
      <p:sp>
        <p:nvSpPr>
          <p:cNvPr id="20" name="Text Box 109"/>
          <p:cNvSpPr txBox="1">
            <a:spLocks noChangeArrowheads="1"/>
          </p:cNvSpPr>
          <p:nvPr/>
        </p:nvSpPr>
        <p:spPr bwMode="auto">
          <a:xfrm>
            <a:off x="3276600" y="4449149"/>
            <a:ext cx="728084" cy="307777"/>
          </a:xfrm>
          <a:prstGeom prst="rect">
            <a:avLst/>
          </a:prstGeom>
          <a:noFill/>
          <a:ln w="9525">
            <a:noFill/>
            <a:miter lim="800000"/>
            <a:headEnd/>
            <a:tailEnd/>
          </a:ln>
          <a:effectLst/>
        </p:spPr>
        <p:txBody>
          <a:bodyPr wrap="none">
            <a:prstTxWarp prst="textNoShape">
              <a:avLst/>
            </a:prstTxWarp>
            <a:spAutoFit/>
          </a:bodyPr>
          <a:lstStyle/>
          <a:p>
            <a:r>
              <a:rPr lang="en-US" sz="1400" i="0" dirty="0">
                <a:latin typeface="Avenir Book" charset="0"/>
                <a:ea typeface="Avenir Book" charset="0"/>
                <a:cs typeface="Avenir Book" charset="0"/>
              </a:rPr>
              <a:t>42 min</a:t>
            </a:r>
          </a:p>
        </p:txBody>
      </p:sp>
      <p:sp>
        <p:nvSpPr>
          <p:cNvPr id="21" name="Text Box 110"/>
          <p:cNvSpPr txBox="1">
            <a:spLocks noChangeArrowheads="1"/>
          </p:cNvSpPr>
          <p:nvPr/>
        </p:nvSpPr>
        <p:spPr bwMode="auto">
          <a:xfrm>
            <a:off x="7924800" y="5280092"/>
            <a:ext cx="628698" cy="307777"/>
          </a:xfrm>
          <a:prstGeom prst="rect">
            <a:avLst/>
          </a:prstGeom>
          <a:noFill/>
          <a:ln w="9525">
            <a:noFill/>
            <a:miter lim="800000"/>
            <a:headEnd/>
            <a:tailEnd/>
          </a:ln>
          <a:effectLst/>
        </p:spPr>
        <p:txBody>
          <a:bodyPr wrap="none">
            <a:prstTxWarp prst="textNoShape">
              <a:avLst/>
            </a:prstTxWarp>
            <a:spAutoFit/>
          </a:bodyPr>
          <a:lstStyle/>
          <a:p>
            <a:r>
              <a:rPr lang="en-US" sz="1400" i="0" dirty="0">
                <a:latin typeface="Avenir Book" charset="0"/>
                <a:ea typeface="Avenir Book" charset="0"/>
                <a:cs typeface="Avenir Book" charset="0"/>
              </a:rPr>
              <a:t>2 min</a:t>
            </a:r>
          </a:p>
        </p:txBody>
      </p:sp>
      <p:sp>
        <p:nvSpPr>
          <p:cNvPr id="22" name="Line 111"/>
          <p:cNvSpPr>
            <a:spLocks noChangeShapeType="1"/>
          </p:cNvSpPr>
          <p:nvPr/>
        </p:nvSpPr>
        <p:spPr bwMode="auto">
          <a:xfrm flipH="1">
            <a:off x="6019800" y="1328576"/>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3974500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Detecting multiple interactions with Rapamycin</a:t>
            </a:r>
          </a:p>
        </p:txBody>
      </p:sp>
      <p:pic>
        <p:nvPicPr>
          <p:cNvPr id="24" name="Picture 5"/>
          <p:cNvPicPr>
            <a:picLocks noChangeAspect="1" noChangeArrowheads="1"/>
          </p:cNvPicPr>
          <p:nvPr/>
        </p:nvPicPr>
        <p:blipFill>
          <a:blip r:embed="rId3"/>
          <a:srcRect/>
          <a:stretch>
            <a:fillRect/>
          </a:stretch>
        </p:blipFill>
        <p:spPr bwMode="auto">
          <a:xfrm>
            <a:off x="5414963" y="1526268"/>
            <a:ext cx="2895600" cy="2379663"/>
          </a:xfrm>
          <a:prstGeom prst="rect">
            <a:avLst/>
          </a:prstGeom>
          <a:noFill/>
        </p:spPr>
      </p:pic>
      <p:sp>
        <p:nvSpPr>
          <p:cNvPr id="25" name="Text Box 20"/>
          <p:cNvSpPr txBox="1">
            <a:spLocks noChangeArrowheads="1"/>
          </p:cNvSpPr>
          <p:nvPr/>
        </p:nvSpPr>
        <p:spPr bwMode="auto">
          <a:xfrm>
            <a:off x="8023944" y="5829981"/>
            <a:ext cx="803425" cy="646331"/>
          </a:xfrm>
          <a:prstGeom prst="rect">
            <a:avLst/>
          </a:prstGeom>
          <a:noFill/>
          <a:ln w="9525">
            <a:noFill/>
            <a:miter lim="800000"/>
            <a:headEnd/>
            <a:tailEnd/>
          </a:ln>
          <a:effectLst/>
        </p:spPr>
        <p:txBody>
          <a:bodyPr wrap="none">
            <a:prstTxWarp prst="textNoShape">
              <a:avLst/>
            </a:prstTxWarp>
            <a:spAutoFit/>
          </a:bodyPr>
          <a:lstStyle/>
          <a:p>
            <a:pPr algn="ctr"/>
            <a:r>
              <a:rPr lang="en-US" sz="1200" b="1" i="0" dirty="0">
                <a:solidFill>
                  <a:srgbClr val="FB3437"/>
                </a:solidFill>
                <a:latin typeface="Avenir Book" charset="0"/>
                <a:ea typeface="Avenir Book" charset="0"/>
                <a:cs typeface="Avenir Book" charset="0"/>
              </a:rPr>
              <a:t>FRB</a:t>
            </a:r>
          </a:p>
          <a:p>
            <a:pPr algn="ctr"/>
            <a:r>
              <a:rPr lang="en-US" sz="1200" b="1" i="0" dirty="0">
                <a:solidFill>
                  <a:srgbClr val="FB3437"/>
                </a:solidFill>
                <a:latin typeface="Avenir Book" charset="0"/>
                <a:ea typeface="Avenir Book" charset="0"/>
                <a:cs typeface="Avenir Book" charset="0"/>
              </a:rPr>
              <a:t> domain </a:t>
            </a:r>
            <a:br>
              <a:rPr lang="en-US" sz="1200" b="1" i="0" dirty="0">
                <a:solidFill>
                  <a:srgbClr val="FB3437"/>
                </a:solidFill>
                <a:latin typeface="Avenir Book" charset="0"/>
                <a:ea typeface="Avenir Book" charset="0"/>
                <a:cs typeface="Avenir Book" charset="0"/>
              </a:rPr>
            </a:br>
            <a:r>
              <a:rPr lang="en-US" sz="1200" b="1" i="0" dirty="0">
                <a:solidFill>
                  <a:srgbClr val="FB3437"/>
                </a:solidFill>
                <a:latin typeface="Avenir Book" charset="0"/>
                <a:ea typeface="Avenir Book" charset="0"/>
                <a:cs typeface="Avenir Book" charset="0"/>
              </a:rPr>
              <a:t>of mTOR</a:t>
            </a:r>
          </a:p>
        </p:txBody>
      </p:sp>
      <p:sp>
        <p:nvSpPr>
          <p:cNvPr id="26" name="Text Box 22"/>
          <p:cNvSpPr txBox="1">
            <a:spLocks noChangeArrowheads="1"/>
          </p:cNvSpPr>
          <p:nvPr/>
        </p:nvSpPr>
        <p:spPr bwMode="auto">
          <a:xfrm>
            <a:off x="7954963" y="5310868"/>
            <a:ext cx="960437" cy="274638"/>
          </a:xfrm>
          <a:prstGeom prst="rect">
            <a:avLst/>
          </a:prstGeom>
          <a:noFill/>
          <a:ln w="9525">
            <a:noFill/>
            <a:miter lim="800000"/>
            <a:headEnd/>
            <a:tailEnd/>
          </a:ln>
          <a:effectLst/>
        </p:spPr>
        <p:txBody>
          <a:bodyPr>
            <a:prstTxWarp prst="textNoShape">
              <a:avLst/>
            </a:prstTxWarp>
            <a:spAutoFit/>
          </a:bodyPr>
          <a:lstStyle/>
          <a:p>
            <a:pPr algn="ctr"/>
            <a:r>
              <a:rPr lang="en-US" sz="1200" b="1" i="0" dirty="0">
                <a:solidFill>
                  <a:schemeClr val="accent2"/>
                </a:solidFill>
                <a:latin typeface="Avenir Book" charset="0"/>
                <a:ea typeface="Avenir Book" charset="0"/>
                <a:cs typeface="Avenir Book" charset="0"/>
              </a:rPr>
              <a:t>FKBP12</a:t>
            </a:r>
          </a:p>
        </p:txBody>
      </p:sp>
      <p:pic>
        <p:nvPicPr>
          <p:cNvPr id="27" name="Picture 26"/>
          <p:cNvPicPr>
            <a:picLocks noChangeArrowheads="1"/>
          </p:cNvPicPr>
          <p:nvPr/>
        </p:nvPicPr>
        <p:blipFill>
          <a:blip r:embed="rId4"/>
          <a:srcRect/>
          <a:stretch>
            <a:fillRect/>
          </a:stretch>
        </p:blipFill>
        <p:spPr bwMode="auto">
          <a:xfrm>
            <a:off x="381000" y="1364343"/>
            <a:ext cx="4038600" cy="3352800"/>
          </a:xfrm>
          <a:prstGeom prst="rect">
            <a:avLst/>
          </a:prstGeom>
          <a:noFill/>
          <a:ln w="25400">
            <a:noFill/>
            <a:miter lim="800000"/>
            <a:headEnd/>
            <a:tailEnd/>
          </a:ln>
          <a:effectLst>
            <a:outerShdw blurRad="63500" dist="38099" dir="2700000" algn="ctr" rotWithShape="0">
              <a:schemeClr val="bg2">
                <a:alpha val="74998"/>
              </a:schemeClr>
            </a:outerShdw>
          </a:effectLst>
        </p:spPr>
      </p:pic>
      <p:sp>
        <p:nvSpPr>
          <p:cNvPr id="28" name="Text Box 27"/>
          <p:cNvSpPr txBox="1">
            <a:spLocks noChangeArrowheads="1"/>
          </p:cNvSpPr>
          <p:nvPr/>
        </p:nvSpPr>
        <p:spPr bwMode="auto">
          <a:xfrm>
            <a:off x="533400" y="1380218"/>
            <a:ext cx="3810000" cy="365125"/>
          </a:xfrm>
          <a:prstGeom prst="rect">
            <a:avLst/>
          </a:prstGeom>
          <a:noFill/>
          <a:ln w="9525">
            <a:noFill/>
            <a:miter lim="800000"/>
            <a:headEnd/>
            <a:tailEnd/>
          </a:ln>
          <a:effectLst/>
        </p:spPr>
        <p:txBody>
          <a:bodyPr>
            <a:prstTxWarp prst="textNoShape">
              <a:avLst/>
            </a:prstTxWarp>
            <a:spAutoFit/>
          </a:bodyPr>
          <a:lstStyle/>
          <a:p>
            <a:pPr algn="ctr"/>
            <a:r>
              <a:rPr lang="en-US" sz="900" i="0" dirty="0">
                <a:solidFill>
                  <a:schemeClr val="bg1"/>
                </a:solidFill>
                <a:latin typeface="Arial" pitchFamily="-108" charset="0"/>
              </a:rPr>
              <a:t>J Choi, J Chen, S L Schreiber, J Clardy, </a:t>
            </a:r>
            <a:r>
              <a:rPr lang="en-US" sz="900" dirty="0">
                <a:solidFill>
                  <a:schemeClr val="bg1"/>
                </a:solidFill>
                <a:latin typeface="Arial" pitchFamily="-108" charset="0"/>
              </a:rPr>
              <a:t>Science</a:t>
            </a:r>
            <a:r>
              <a:rPr lang="en-US" sz="900" i="0" dirty="0">
                <a:solidFill>
                  <a:schemeClr val="bg1"/>
                </a:solidFill>
                <a:latin typeface="Arial" pitchFamily="-108" charset="0"/>
              </a:rPr>
              <a:t> </a:t>
            </a:r>
            <a:r>
              <a:rPr lang="en-US" sz="900" b="1" i="0" dirty="0">
                <a:solidFill>
                  <a:schemeClr val="bg1"/>
                </a:solidFill>
                <a:latin typeface="Arial" pitchFamily="-108" charset="0"/>
              </a:rPr>
              <a:t>1996</a:t>
            </a:r>
            <a:r>
              <a:rPr lang="en-US" sz="900" i="0" dirty="0">
                <a:solidFill>
                  <a:schemeClr val="bg1"/>
                </a:solidFill>
                <a:latin typeface="Arial" pitchFamily="-108" charset="0"/>
              </a:rPr>
              <a:t>, </a:t>
            </a:r>
            <a:r>
              <a:rPr lang="en-US" sz="900" dirty="0">
                <a:solidFill>
                  <a:schemeClr val="bg1"/>
                </a:solidFill>
                <a:latin typeface="Arial" pitchFamily="-108" charset="0"/>
              </a:rPr>
              <a:t>273</a:t>
            </a:r>
            <a:r>
              <a:rPr lang="en-US" sz="900" i="0" dirty="0">
                <a:solidFill>
                  <a:schemeClr val="bg1"/>
                </a:solidFill>
                <a:latin typeface="Arial" pitchFamily="-108" charset="0"/>
              </a:rPr>
              <a:t>, 239-242.</a:t>
            </a:r>
          </a:p>
          <a:p>
            <a:pPr algn="ctr"/>
            <a:endParaRPr lang="en-US" sz="900" i="0" dirty="0">
              <a:solidFill>
                <a:schemeClr val="bg1"/>
              </a:solidFill>
              <a:latin typeface="Arial" pitchFamily="-108" charset="0"/>
            </a:endParaRPr>
          </a:p>
        </p:txBody>
      </p:sp>
      <p:sp>
        <p:nvSpPr>
          <p:cNvPr id="29" name="Text Box 33"/>
          <p:cNvSpPr txBox="1">
            <a:spLocks noChangeArrowheads="1"/>
          </p:cNvSpPr>
          <p:nvPr/>
        </p:nvSpPr>
        <p:spPr bwMode="auto">
          <a:xfrm>
            <a:off x="7893050" y="1516743"/>
            <a:ext cx="813043" cy="307777"/>
          </a:xfrm>
          <a:prstGeom prst="rect">
            <a:avLst/>
          </a:prstGeom>
          <a:noFill/>
          <a:ln w="9525">
            <a:noFill/>
            <a:miter lim="800000"/>
            <a:headEnd/>
            <a:tailEnd/>
          </a:ln>
          <a:effectLst/>
        </p:spPr>
        <p:txBody>
          <a:bodyPr wrap="none">
            <a:prstTxWarp prst="textNoShape">
              <a:avLst/>
            </a:prstTxWarp>
            <a:spAutoFit/>
          </a:bodyPr>
          <a:lstStyle/>
          <a:p>
            <a:r>
              <a:rPr lang="en-US" sz="1400" b="1" i="0" dirty="0">
                <a:solidFill>
                  <a:schemeClr val="accent2"/>
                </a:solidFill>
                <a:latin typeface="Avenir Book" charset="0"/>
                <a:ea typeface="Avenir Book" charset="0"/>
                <a:cs typeface="Avenir Book" charset="0"/>
              </a:rPr>
              <a:t>FKBP12</a:t>
            </a:r>
          </a:p>
        </p:txBody>
      </p:sp>
      <p:sp>
        <p:nvSpPr>
          <p:cNvPr id="30" name="AutoShape 35"/>
          <p:cNvSpPr>
            <a:spLocks/>
          </p:cNvSpPr>
          <p:nvPr/>
        </p:nvSpPr>
        <p:spPr bwMode="auto">
          <a:xfrm rot="19200000">
            <a:off x="7759700" y="1135743"/>
            <a:ext cx="195263" cy="2057400"/>
          </a:xfrm>
          <a:prstGeom prst="rightBracket">
            <a:avLst>
              <a:gd name="adj" fmla="val 272975"/>
            </a:avLst>
          </a:prstGeom>
          <a:noFill/>
          <a:ln w="9525">
            <a:solidFill>
              <a:schemeClr val="accent2"/>
            </a:solidFill>
            <a:round/>
            <a:headEnd/>
            <a:tailEnd/>
          </a:ln>
          <a:effectLst/>
        </p:spPr>
        <p:txBody>
          <a:bodyPr wrap="none" anchor="ctr">
            <a:prstTxWarp prst="textNoShape">
              <a:avLst/>
            </a:prstTxWarp>
          </a:bodyPr>
          <a:lstStyle/>
          <a:p>
            <a:pPr algn="ctr"/>
            <a:endParaRPr lang="en-US" dirty="0">
              <a:latin typeface="Avenir Book" charset="0"/>
              <a:ea typeface="Avenir Book" charset="0"/>
              <a:cs typeface="Avenir Book" charset="0"/>
            </a:endParaRPr>
          </a:p>
        </p:txBody>
      </p:sp>
      <p:sp>
        <p:nvSpPr>
          <p:cNvPr id="31" name="AutoShape 36"/>
          <p:cNvSpPr>
            <a:spLocks/>
          </p:cNvSpPr>
          <p:nvPr/>
        </p:nvSpPr>
        <p:spPr bwMode="auto">
          <a:xfrm rot="1620000" flipH="1">
            <a:off x="5554663" y="1718356"/>
            <a:ext cx="317500" cy="1577975"/>
          </a:xfrm>
          <a:prstGeom prst="rightBracket">
            <a:avLst>
              <a:gd name="adj" fmla="val 182624"/>
            </a:avLst>
          </a:prstGeom>
          <a:noFill/>
          <a:ln w="9525">
            <a:solidFill>
              <a:srgbClr val="DE3134"/>
            </a:solidFill>
            <a:round/>
            <a:headEnd/>
            <a:tailEnd/>
          </a:ln>
          <a:effectLst/>
        </p:spPr>
        <p:txBody>
          <a:bodyPr wrap="none" anchor="ctr">
            <a:prstTxWarp prst="textNoShape">
              <a:avLst/>
            </a:prstTxWarp>
          </a:bodyPr>
          <a:lstStyle/>
          <a:p>
            <a:pPr algn="ctr"/>
            <a:endParaRPr lang="en-US" dirty="0">
              <a:latin typeface="Avenir Book" charset="0"/>
              <a:ea typeface="Avenir Book" charset="0"/>
              <a:cs typeface="Avenir Book" charset="0"/>
            </a:endParaRPr>
          </a:p>
        </p:txBody>
      </p:sp>
      <p:sp>
        <p:nvSpPr>
          <p:cNvPr id="32" name="Text Box 37"/>
          <p:cNvSpPr txBox="1">
            <a:spLocks noChangeArrowheads="1"/>
          </p:cNvSpPr>
          <p:nvPr/>
        </p:nvSpPr>
        <p:spPr bwMode="auto">
          <a:xfrm>
            <a:off x="4805363" y="1543731"/>
            <a:ext cx="503664" cy="307777"/>
          </a:xfrm>
          <a:prstGeom prst="rect">
            <a:avLst/>
          </a:prstGeom>
          <a:noFill/>
          <a:ln w="9525">
            <a:noFill/>
            <a:miter lim="800000"/>
            <a:headEnd/>
            <a:tailEnd/>
          </a:ln>
          <a:effectLst/>
        </p:spPr>
        <p:txBody>
          <a:bodyPr wrap="none">
            <a:prstTxWarp prst="textNoShape">
              <a:avLst/>
            </a:prstTxWarp>
            <a:spAutoFit/>
          </a:bodyPr>
          <a:lstStyle/>
          <a:p>
            <a:r>
              <a:rPr lang="en-US" sz="1400" b="1" i="0" dirty="0">
                <a:solidFill>
                  <a:srgbClr val="FB3437"/>
                </a:solidFill>
                <a:latin typeface="Avenir Book" charset="0"/>
                <a:ea typeface="Avenir Book" charset="0"/>
                <a:cs typeface="Avenir Book" charset="0"/>
              </a:rPr>
              <a:t>FRB</a:t>
            </a:r>
          </a:p>
        </p:txBody>
      </p:sp>
      <p:sp>
        <p:nvSpPr>
          <p:cNvPr id="33" name="Rectangle 38"/>
          <p:cNvSpPr>
            <a:spLocks noChangeArrowheads="1"/>
          </p:cNvSpPr>
          <p:nvPr/>
        </p:nvSpPr>
        <p:spPr bwMode="auto">
          <a:xfrm>
            <a:off x="7804150" y="1731056"/>
            <a:ext cx="1016000" cy="274637"/>
          </a:xfrm>
          <a:prstGeom prst="rect">
            <a:avLst/>
          </a:prstGeom>
          <a:noFill/>
          <a:ln w="9525">
            <a:noFill/>
            <a:miter lim="800000"/>
            <a:headEnd/>
            <a:tailEnd/>
          </a:ln>
          <a:effectLst/>
        </p:spPr>
        <p:txBody>
          <a:bodyPr wrap="none">
            <a:prstTxWarp prst="textNoShape">
              <a:avLst/>
            </a:prstTxWarp>
            <a:spAutoFit/>
          </a:bodyPr>
          <a:lstStyle/>
          <a:p>
            <a:r>
              <a:rPr lang="en-US" sz="1200" b="1" i="0" dirty="0">
                <a:latin typeface="Avenir Book" charset="0"/>
                <a:ea typeface="Avenir Book" charset="0"/>
                <a:cs typeface="Avenir Book" charset="0"/>
              </a:rPr>
              <a:t>K</a:t>
            </a:r>
            <a:r>
              <a:rPr lang="en-US" sz="1200" b="1" i="0" baseline="-25000" dirty="0">
                <a:latin typeface="Avenir Book" charset="0"/>
                <a:ea typeface="Avenir Book" charset="0"/>
                <a:cs typeface="Avenir Book" charset="0"/>
              </a:rPr>
              <a:t>D</a:t>
            </a:r>
            <a:r>
              <a:rPr lang="en-US" sz="1200" b="1" i="0" dirty="0">
                <a:latin typeface="Avenir Book" charset="0"/>
                <a:ea typeface="Avenir Book" charset="0"/>
                <a:cs typeface="Avenir Book" charset="0"/>
              </a:rPr>
              <a:t> = 0.5 nM</a:t>
            </a:r>
          </a:p>
        </p:txBody>
      </p:sp>
      <p:sp>
        <p:nvSpPr>
          <p:cNvPr id="34" name="Rectangle 39"/>
          <p:cNvSpPr>
            <a:spLocks noChangeArrowheads="1"/>
          </p:cNvSpPr>
          <p:nvPr/>
        </p:nvSpPr>
        <p:spPr bwMode="auto">
          <a:xfrm>
            <a:off x="4642510" y="1746931"/>
            <a:ext cx="979756" cy="276999"/>
          </a:xfrm>
          <a:prstGeom prst="rect">
            <a:avLst/>
          </a:prstGeom>
          <a:noFill/>
          <a:ln w="9525">
            <a:noFill/>
            <a:miter lim="800000"/>
            <a:headEnd/>
            <a:tailEnd/>
          </a:ln>
          <a:effectLst/>
        </p:spPr>
        <p:txBody>
          <a:bodyPr wrap="none">
            <a:prstTxWarp prst="textNoShape">
              <a:avLst/>
            </a:prstTxWarp>
            <a:spAutoFit/>
          </a:bodyPr>
          <a:lstStyle/>
          <a:p>
            <a:pPr algn="ctr"/>
            <a:r>
              <a:rPr lang="en-US" sz="1200" b="1" i="0" dirty="0">
                <a:latin typeface="Avenir Book" charset="0"/>
                <a:ea typeface="Avenir Book" charset="0"/>
                <a:cs typeface="Avenir Book" charset="0"/>
              </a:rPr>
              <a:t>K</a:t>
            </a:r>
            <a:r>
              <a:rPr lang="en-US" sz="1200" b="1" i="0" baseline="-25000" dirty="0">
                <a:latin typeface="Avenir Book" charset="0"/>
                <a:ea typeface="Avenir Book" charset="0"/>
                <a:cs typeface="Avenir Book" charset="0"/>
              </a:rPr>
              <a:t>D</a:t>
            </a:r>
            <a:r>
              <a:rPr lang="en-US" sz="1200" b="1" i="0" dirty="0">
                <a:latin typeface="Avenir Book" charset="0"/>
                <a:ea typeface="Avenir Book" charset="0"/>
                <a:cs typeface="Avenir Book" charset="0"/>
              </a:rPr>
              <a:t> = 26 µM</a:t>
            </a:r>
          </a:p>
        </p:txBody>
      </p:sp>
      <p:pic>
        <p:nvPicPr>
          <p:cNvPr id="35" name="Picture 47"/>
          <p:cNvPicPr>
            <a:picLocks noChangeAspect="1" noChangeArrowheads="1"/>
          </p:cNvPicPr>
          <p:nvPr/>
        </p:nvPicPr>
        <p:blipFill>
          <a:blip r:embed="rId5"/>
          <a:srcRect/>
          <a:stretch>
            <a:fillRect/>
          </a:stretch>
        </p:blipFill>
        <p:spPr bwMode="auto">
          <a:xfrm>
            <a:off x="5340350" y="5145768"/>
            <a:ext cx="2584450" cy="569913"/>
          </a:xfrm>
          <a:prstGeom prst="rect">
            <a:avLst/>
          </a:prstGeom>
          <a:noFill/>
          <a:effectLst>
            <a:outerShdw blurRad="63500" dist="38099" dir="2700000" algn="ctr" rotWithShape="0">
              <a:srgbClr val="000000">
                <a:alpha val="74998"/>
              </a:srgbClr>
            </a:outerShdw>
          </a:effectLst>
        </p:spPr>
      </p:pic>
      <p:pic>
        <p:nvPicPr>
          <p:cNvPr id="36" name="Picture 48"/>
          <p:cNvPicPr>
            <a:picLocks noChangeAspect="1" noChangeArrowheads="1"/>
          </p:cNvPicPr>
          <p:nvPr/>
        </p:nvPicPr>
        <p:blipFill>
          <a:blip r:embed="rId6"/>
          <a:srcRect/>
          <a:stretch>
            <a:fillRect/>
          </a:stretch>
        </p:blipFill>
        <p:spPr bwMode="auto">
          <a:xfrm>
            <a:off x="5334000" y="5860143"/>
            <a:ext cx="2590800" cy="558800"/>
          </a:xfrm>
          <a:prstGeom prst="rect">
            <a:avLst/>
          </a:prstGeom>
          <a:noFill/>
          <a:effectLst>
            <a:outerShdw blurRad="63500" dist="38099" dir="2700000" algn="ctr" rotWithShape="0">
              <a:srgbClr val="000000">
                <a:alpha val="74998"/>
              </a:srgbClr>
            </a:outerShdw>
          </a:effectLst>
        </p:spPr>
      </p:pic>
      <p:sp>
        <p:nvSpPr>
          <p:cNvPr id="37" name="Text Box 50"/>
          <p:cNvSpPr txBox="1">
            <a:spLocks noChangeArrowheads="1"/>
          </p:cNvSpPr>
          <p:nvPr/>
        </p:nvSpPr>
        <p:spPr bwMode="auto">
          <a:xfrm>
            <a:off x="7239000" y="6545943"/>
            <a:ext cx="609600" cy="244475"/>
          </a:xfrm>
          <a:prstGeom prst="rect">
            <a:avLst/>
          </a:prstGeom>
          <a:noFill/>
          <a:ln w="9525">
            <a:noFill/>
            <a:miter lim="800000"/>
            <a:headEnd/>
            <a:tailEnd/>
          </a:ln>
          <a:effectLst/>
        </p:spPr>
        <p:txBody>
          <a:bodyPr wrap="none">
            <a:prstTxWarp prst="textNoShape">
              <a:avLst/>
            </a:prstTxWarp>
            <a:spAutoFit/>
          </a:bodyPr>
          <a:lstStyle/>
          <a:p>
            <a:r>
              <a:rPr lang="en-US" sz="1000" i="0" dirty="0">
                <a:latin typeface="Avenir Book" charset="0"/>
                <a:ea typeface="Avenir Book" charset="0"/>
                <a:cs typeface="Avenir Book" charset="0"/>
              </a:rPr>
              <a:t>300 µm</a:t>
            </a:r>
          </a:p>
        </p:txBody>
      </p:sp>
      <p:sp>
        <p:nvSpPr>
          <p:cNvPr id="38" name="Line 51"/>
          <p:cNvSpPr>
            <a:spLocks noChangeShapeType="1"/>
          </p:cNvSpPr>
          <p:nvPr/>
        </p:nvSpPr>
        <p:spPr bwMode="auto">
          <a:xfrm rot="5400000">
            <a:off x="7505700" y="6279243"/>
            <a:ext cx="0" cy="533400"/>
          </a:xfrm>
          <a:prstGeom prst="line">
            <a:avLst/>
          </a:prstGeom>
          <a:noFill/>
          <a:ln w="9525">
            <a:solidFill>
              <a:schemeClr val="tx1"/>
            </a:solidFill>
            <a:round/>
            <a:headEnd/>
            <a:tailEn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
        <p:nvSpPr>
          <p:cNvPr id="39" name="Rectangle 56"/>
          <p:cNvSpPr>
            <a:spLocks noChangeArrowheads="1"/>
          </p:cNvSpPr>
          <p:nvPr/>
        </p:nvSpPr>
        <p:spPr bwMode="auto">
          <a:xfrm>
            <a:off x="5334000" y="4472668"/>
            <a:ext cx="1170193"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b="1" i="0" dirty="0">
                <a:latin typeface="Avenir Book" charset="0"/>
                <a:ea typeface="Avenir Book" charset="0"/>
                <a:cs typeface="Avenir Book" charset="0"/>
              </a:rPr>
              <a:t>1 mM Rapamycin</a:t>
            </a:r>
            <a:endParaRPr lang="en-US" sz="1000" i="0" dirty="0">
              <a:latin typeface="Avenir Book" charset="0"/>
              <a:ea typeface="Avenir Book" charset="0"/>
              <a:cs typeface="Avenir Book" charset="0"/>
            </a:endParaRPr>
          </a:p>
        </p:txBody>
      </p:sp>
      <p:sp>
        <p:nvSpPr>
          <p:cNvPr id="40" name="Rectangle 57"/>
          <p:cNvSpPr>
            <a:spLocks noChangeArrowheads="1"/>
          </p:cNvSpPr>
          <p:nvPr/>
        </p:nvSpPr>
        <p:spPr bwMode="auto">
          <a:xfrm>
            <a:off x="6600825" y="4472668"/>
            <a:ext cx="1323975" cy="241300"/>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b="1" i="0" dirty="0">
                <a:latin typeface="Avenir Book" charset="0"/>
                <a:ea typeface="Avenir Book" charset="0"/>
                <a:cs typeface="Avenir Book" charset="0"/>
              </a:rPr>
              <a:t>0.2 mM Rapamycin</a:t>
            </a:r>
            <a:endParaRPr lang="en-US" sz="1000" i="0" dirty="0">
              <a:latin typeface="Avenir Book" charset="0"/>
              <a:ea typeface="Avenir Book" charset="0"/>
              <a:cs typeface="Avenir Book" charset="0"/>
            </a:endParaRPr>
          </a:p>
        </p:txBody>
      </p:sp>
      <p:sp>
        <p:nvSpPr>
          <p:cNvPr id="41" name="AutoShape 58"/>
          <p:cNvSpPr>
            <a:spLocks/>
          </p:cNvSpPr>
          <p:nvPr/>
        </p:nvSpPr>
        <p:spPr bwMode="auto">
          <a:xfrm rot="16200000">
            <a:off x="5861844" y="4314712"/>
            <a:ext cx="304800" cy="1230312"/>
          </a:xfrm>
          <a:prstGeom prst="rightBrace">
            <a:avLst>
              <a:gd name="adj1" fmla="val 33637"/>
              <a:gd name="adj2" fmla="val 50000"/>
            </a:avLst>
          </a:prstGeom>
          <a:noFill/>
          <a:ln w="9525">
            <a:solidFill>
              <a:schemeClr val="tx1"/>
            </a:solidFill>
            <a:round/>
            <a:headEnd/>
            <a:tailEn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
        <p:nvSpPr>
          <p:cNvPr id="42" name="AutoShape 59"/>
          <p:cNvSpPr>
            <a:spLocks/>
          </p:cNvSpPr>
          <p:nvPr/>
        </p:nvSpPr>
        <p:spPr bwMode="auto">
          <a:xfrm rot="16200000">
            <a:off x="7086600" y="4320268"/>
            <a:ext cx="304800" cy="1219200"/>
          </a:xfrm>
          <a:prstGeom prst="rightBrace">
            <a:avLst>
              <a:gd name="adj1" fmla="val 33333"/>
              <a:gd name="adj2" fmla="val 50000"/>
            </a:avLst>
          </a:prstGeom>
          <a:noFill/>
          <a:ln w="9525">
            <a:solidFill>
              <a:schemeClr val="tx1"/>
            </a:solidFill>
            <a:round/>
            <a:headEnd/>
            <a:tailEn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
        <p:nvSpPr>
          <p:cNvPr id="43" name="Line 60"/>
          <p:cNvSpPr>
            <a:spLocks noChangeShapeType="1"/>
          </p:cNvSpPr>
          <p:nvPr/>
        </p:nvSpPr>
        <p:spPr bwMode="auto">
          <a:xfrm rot="10800000">
            <a:off x="8081963" y="3372531"/>
            <a:ext cx="0" cy="457200"/>
          </a:xfrm>
          <a:prstGeom prst="line">
            <a:avLst/>
          </a:prstGeom>
          <a:noFill/>
          <a:ln w="9525">
            <a:solidFill>
              <a:srgbClr val="7F7309"/>
            </a:solidFill>
            <a:round/>
            <a:headEnd/>
            <a:tailEnd type="triangle" w="med" len="me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
        <p:nvSpPr>
          <p:cNvPr id="44" name="Line 61"/>
          <p:cNvSpPr>
            <a:spLocks noChangeShapeType="1"/>
          </p:cNvSpPr>
          <p:nvPr/>
        </p:nvSpPr>
        <p:spPr bwMode="auto">
          <a:xfrm>
            <a:off x="6329363" y="2458131"/>
            <a:ext cx="0" cy="457200"/>
          </a:xfrm>
          <a:prstGeom prst="line">
            <a:avLst/>
          </a:prstGeom>
          <a:noFill/>
          <a:ln w="9525">
            <a:solidFill>
              <a:srgbClr val="7F7309"/>
            </a:solidFill>
            <a:round/>
            <a:headEnd/>
            <a:tailEnd type="triangle" w="med" len="med"/>
          </a:ln>
          <a:effectLst/>
        </p:spPr>
        <p:txBody>
          <a:bodyPr wrap="none" anchor="ctr">
            <a:prstTxWarp prst="textNoShape">
              <a:avLst/>
            </a:prstTxWarp>
          </a:bodyPr>
          <a:lstStyle/>
          <a:p>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1545667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The view from 2000</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59268" y="896248"/>
            <a:ext cx="8325782" cy="5834754"/>
          </a:xfrm>
          <a:prstGeom prst="rect">
            <a:avLst/>
          </a:prstGeom>
        </p:spPr>
      </p:pic>
    </p:spTree>
    <p:extLst>
      <p:ext uri="{BB962C8B-B14F-4D97-AF65-F5344CB8AC3E}">
        <p14:creationId xmlns:p14="http://schemas.microsoft.com/office/powerpoint/2010/main" val="8735773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SMMs containing natural product extracts</a:t>
            </a:r>
          </a:p>
        </p:txBody>
      </p:sp>
      <p:sp>
        <p:nvSpPr>
          <p:cNvPr id="14" name="Rectangle 5"/>
          <p:cNvSpPr>
            <a:spLocks noChangeArrowheads="1"/>
          </p:cNvSpPr>
          <p:nvPr/>
        </p:nvSpPr>
        <p:spPr bwMode="auto">
          <a:xfrm>
            <a:off x="3886200" y="19050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5" name="Rectangle 6"/>
          <p:cNvSpPr>
            <a:spLocks noChangeArrowheads="1"/>
          </p:cNvSpPr>
          <p:nvPr/>
        </p:nvSpPr>
        <p:spPr bwMode="auto">
          <a:xfrm>
            <a:off x="2209800" y="2438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6" name="Rectangle 7"/>
          <p:cNvSpPr>
            <a:spLocks noChangeArrowheads="1"/>
          </p:cNvSpPr>
          <p:nvPr/>
        </p:nvSpPr>
        <p:spPr bwMode="auto">
          <a:xfrm>
            <a:off x="5334000" y="1828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7" name="Rectangle 8"/>
          <p:cNvSpPr>
            <a:spLocks noChangeArrowheads="1"/>
          </p:cNvSpPr>
          <p:nvPr/>
        </p:nvSpPr>
        <p:spPr bwMode="auto">
          <a:xfrm>
            <a:off x="3886200" y="27432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8" name="Rectangle 9"/>
          <p:cNvSpPr>
            <a:spLocks noChangeArrowheads="1"/>
          </p:cNvSpPr>
          <p:nvPr/>
        </p:nvSpPr>
        <p:spPr bwMode="auto">
          <a:xfrm>
            <a:off x="2971800" y="2819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19" name="Rectangle 10"/>
          <p:cNvSpPr>
            <a:spLocks noChangeArrowheads="1"/>
          </p:cNvSpPr>
          <p:nvPr/>
        </p:nvSpPr>
        <p:spPr bwMode="auto">
          <a:xfrm>
            <a:off x="4800600" y="2819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0" name="Rectangle 11"/>
          <p:cNvSpPr>
            <a:spLocks noChangeArrowheads="1"/>
          </p:cNvSpPr>
          <p:nvPr/>
        </p:nvSpPr>
        <p:spPr bwMode="auto">
          <a:xfrm>
            <a:off x="5867400" y="2819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1" name="Rectangle 12"/>
          <p:cNvSpPr>
            <a:spLocks noChangeArrowheads="1"/>
          </p:cNvSpPr>
          <p:nvPr/>
        </p:nvSpPr>
        <p:spPr bwMode="auto">
          <a:xfrm>
            <a:off x="6781800" y="21336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2" name="Rectangle 13"/>
          <p:cNvSpPr>
            <a:spLocks noChangeArrowheads="1"/>
          </p:cNvSpPr>
          <p:nvPr/>
        </p:nvSpPr>
        <p:spPr bwMode="auto">
          <a:xfrm>
            <a:off x="1295400" y="30480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4" name="Rectangle 14"/>
          <p:cNvSpPr>
            <a:spLocks noChangeArrowheads="1"/>
          </p:cNvSpPr>
          <p:nvPr/>
        </p:nvSpPr>
        <p:spPr bwMode="auto">
          <a:xfrm>
            <a:off x="4419600" y="57912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5" name="Rectangle 15"/>
          <p:cNvSpPr>
            <a:spLocks noChangeArrowheads="1"/>
          </p:cNvSpPr>
          <p:nvPr/>
        </p:nvSpPr>
        <p:spPr bwMode="auto">
          <a:xfrm>
            <a:off x="7848600" y="26670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6" name="Rectangle 16"/>
          <p:cNvSpPr>
            <a:spLocks noChangeArrowheads="1"/>
          </p:cNvSpPr>
          <p:nvPr/>
        </p:nvSpPr>
        <p:spPr bwMode="auto">
          <a:xfrm>
            <a:off x="1219200" y="4114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7" name="Rectangle 17"/>
          <p:cNvSpPr>
            <a:spLocks noChangeArrowheads="1"/>
          </p:cNvSpPr>
          <p:nvPr/>
        </p:nvSpPr>
        <p:spPr bwMode="auto">
          <a:xfrm>
            <a:off x="4495800" y="53340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8" name="Rectangle 18"/>
          <p:cNvSpPr>
            <a:spLocks noChangeArrowheads="1"/>
          </p:cNvSpPr>
          <p:nvPr/>
        </p:nvSpPr>
        <p:spPr bwMode="auto">
          <a:xfrm>
            <a:off x="3352800" y="5257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29" name="Rectangle 19"/>
          <p:cNvSpPr>
            <a:spLocks noChangeArrowheads="1"/>
          </p:cNvSpPr>
          <p:nvPr/>
        </p:nvSpPr>
        <p:spPr bwMode="auto">
          <a:xfrm>
            <a:off x="2057400" y="40386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0" name="Rectangle 20"/>
          <p:cNvSpPr>
            <a:spLocks noChangeArrowheads="1"/>
          </p:cNvSpPr>
          <p:nvPr/>
        </p:nvSpPr>
        <p:spPr bwMode="auto">
          <a:xfrm>
            <a:off x="1143000" y="48006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1" name="Rectangle 21"/>
          <p:cNvSpPr>
            <a:spLocks noChangeArrowheads="1"/>
          </p:cNvSpPr>
          <p:nvPr/>
        </p:nvSpPr>
        <p:spPr bwMode="auto">
          <a:xfrm>
            <a:off x="2057400" y="54864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2" name="Rectangle 22"/>
          <p:cNvSpPr>
            <a:spLocks noChangeArrowheads="1"/>
          </p:cNvSpPr>
          <p:nvPr/>
        </p:nvSpPr>
        <p:spPr bwMode="auto">
          <a:xfrm>
            <a:off x="2667000" y="57912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3" name="Rectangle 23"/>
          <p:cNvSpPr>
            <a:spLocks noChangeArrowheads="1"/>
          </p:cNvSpPr>
          <p:nvPr/>
        </p:nvSpPr>
        <p:spPr bwMode="auto">
          <a:xfrm>
            <a:off x="5638800" y="5257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4" name="Rectangle 24"/>
          <p:cNvSpPr>
            <a:spLocks noChangeArrowheads="1"/>
          </p:cNvSpPr>
          <p:nvPr/>
        </p:nvSpPr>
        <p:spPr bwMode="auto">
          <a:xfrm>
            <a:off x="6477000" y="5638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5" name="Rectangle 25"/>
          <p:cNvSpPr>
            <a:spLocks noChangeArrowheads="1"/>
          </p:cNvSpPr>
          <p:nvPr/>
        </p:nvSpPr>
        <p:spPr bwMode="auto">
          <a:xfrm>
            <a:off x="6705600" y="40386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6" name="Rectangle 26"/>
          <p:cNvSpPr>
            <a:spLocks noChangeArrowheads="1"/>
          </p:cNvSpPr>
          <p:nvPr/>
        </p:nvSpPr>
        <p:spPr bwMode="auto">
          <a:xfrm>
            <a:off x="7543800" y="3733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7" name="Rectangle 27"/>
          <p:cNvSpPr>
            <a:spLocks noChangeArrowheads="1"/>
          </p:cNvSpPr>
          <p:nvPr/>
        </p:nvSpPr>
        <p:spPr bwMode="auto">
          <a:xfrm>
            <a:off x="7543800" y="5257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8" name="Rectangle 28"/>
          <p:cNvSpPr>
            <a:spLocks noChangeArrowheads="1"/>
          </p:cNvSpPr>
          <p:nvPr/>
        </p:nvSpPr>
        <p:spPr bwMode="auto">
          <a:xfrm>
            <a:off x="7848600" y="4495800"/>
            <a:ext cx="2286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p>
        </p:txBody>
      </p:sp>
      <p:sp>
        <p:nvSpPr>
          <p:cNvPr id="39" name="Rectangle 29"/>
          <p:cNvSpPr>
            <a:spLocks noChangeArrowheads="1"/>
          </p:cNvSpPr>
          <p:nvPr/>
        </p:nvSpPr>
        <p:spPr bwMode="auto">
          <a:xfrm>
            <a:off x="1219200" y="6273800"/>
            <a:ext cx="6856413" cy="400050"/>
          </a:xfrm>
          <a:prstGeom prst="rect">
            <a:avLst/>
          </a:prstGeom>
          <a:noFill/>
          <a:ln w="9525">
            <a:noFill/>
            <a:miter lim="800000"/>
            <a:headEnd/>
            <a:tailEnd/>
          </a:ln>
        </p:spPr>
        <p:txBody>
          <a:bodyPr wrap="none">
            <a:prstTxWarp prst="textNoShape">
              <a:avLst/>
            </a:prstTxWarp>
            <a:spAutoFit/>
          </a:bodyPr>
          <a:lstStyle/>
          <a:p>
            <a:pPr algn="ctr"/>
            <a:endParaRPr lang="en-US" sz="1000" dirty="0">
              <a:latin typeface="Arial" pitchFamily="36" charset="0"/>
              <a:ea typeface="Arial" pitchFamily="36" charset="0"/>
              <a:cs typeface="Arial" pitchFamily="36" charset="0"/>
            </a:endParaRPr>
          </a:p>
          <a:p>
            <a:pPr algn="ctr"/>
            <a:r>
              <a:rPr lang="en-US" sz="1000" dirty="0">
                <a:latin typeface="Arial" pitchFamily="36" charset="0"/>
                <a:ea typeface="Arial" pitchFamily="36" charset="0"/>
                <a:cs typeface="Arial" pitchFamily="36" charset="0"/>
              </a:rPr>
              <a:t>Schmitz, K., Haggarty, S.J., McPherson, O. M., Clardy, J., Koehler, A. N.,</a:t>
            </a:r>
            <a:r>
              <a:rPr lang="en-US" sz="1000" i="1" dirty="0">
                <a:latin typeface="Arial" pitchFamily="36" charset="0"/>
                <a:ea typeface="Arial" pitchFamily="36" charset="0"/>
                <a:cs typeface="Arial" pitchFamily="36" charset="0"/>
              </a:rPr>
              <a:t> J. Am. Chem. Soc.</a:t>
            </a:r>
            <a:r>
              <a:rPr lang="en-US" sz="1000" dirty="0">
                <a:latin typeface="Arial" pitchFamily="36" charset="0"/>
                <a:ea typeface="Arial" pitchFamily="36" charset="0"/>
                <a:cs typeface="Arial" pitchFamily="36" charset="0"/>
              </a:rPr>
              <a:t>, </a:t>
            </a:r>
            <a:r>
              <a:rPr lang="en-US" sz="1000" i="1" dirty="0">
                <a:latin typeface="Arial" pitchFamily="36" charset="0"/>
                <a:ea typeface="Arial" pitchFamily="36" charset="0"/>
                <a:cs typeface="Arial" pitchFamily="36" charset="0"/>
              </a:rPr>
              <a:t>129</a:t>
            </a:r>
            <a:r>
              <a:rPr lang="en-US" sz="1000" dirty="0">
                <a:latin typeface="Arial" pitchFamily="36" charset="0"/>
                <a:ea typeface="Arial" pitchFamily="36" charset="0"/>
                <a:cs typeface="Arial" pitchFamily="36" charset="0"/>
              </a:rPr>
              <a:t>, 11346-11347, 2007</a:t>
            </a:r>
          </a:p>
        </p:txBody>
      </p:sp>
      <p:pic>
        <p:nvPicPr>
          <p:cNvPr id="40" name="Picture 30"/>
          <p:cNvPicPr>
            <a:picLocks noChangeAspect="1" noChangeArrowheads="1"/>
          </p:cNvPicPr>
          <p:nvPr/>
        </p:nvPicPr>
        <p:blipFill>
          <a:blip r:embed="rId3"/>
          <a:srcRect/>
          <a:stretch>
            <a:fillRect/>
          </a:stretch>
        </p:blipFill>
        <p:spPr bwMode="auto">
          <a:xfrm>
            <a:off x="533400" y="1219200"/>
            <a:ext cx="1817688" cy="1576388"/>
          </a:xfrm>
          <a:prstGeom prst="rect">
            <a:avLst/>
          </a:prstGeom>
          <a:noFill/>
          <a:ln w="12700">
            <a:solidFill>
              <a:schemeClr val="bg2"/>
            </a:solidFill>
            <a:miter lim="800000"/>
            <a:headEnd/>
            <a:tailEnd/>
          </a:ln>
          <a:effectLst>
            <a:outerShdw blurRad="25400" dist="25399" dir="2700000" algn="ctr" rotWithShape="0">
              <a:schemeClr val="bg2">
                <a:alpha val="75000"/>
              </a:schemeClr>
            </a:outerShdw>
          </a:effectLst>
        </p:spPr>
      </p:pic>
      <p:pic>
        <p:nvPicPr>
          <p:cNvPr id="41" name="Picture 31"/>
          <p:cNvPicPr>
            <a:picLocks noChangeAspect="1" noChangeArrowheads="1"/>
          </p:cNvPicPr>
          <p:nvPr/>
        </p:nvPicPr>
        <p:blipFill>
          <a:blip r:embed="rId4"/>
          <a:srcRect/>
          <a:stretch>
            <a:fillRect/>
          </a:stretch>
        </p:blipFill>
        <p:spPr bwMode="auto">
          <a:xfrm>
            <a:off x="5943600" y="1330325"/>
            <a:ext cx="1981200" cy="1327150"/>
          </a:xfrm>
          <a:prstGeom prst="rect">
            <a:avLst/>
          </a:prstGeom>
          <a:noFill/>
          <a:ln w="12700">
            <a:solidFill>
              <a:srgbClr val="D0D0D0"/>
            </a:solidFill>
            <a:miter lim="800000"/>
            <a:headEnd/>
            <a:tailEnd/>
          </a:ln>
          <a:effectLst>
            <a:outerShdw blurRad="25400" dist="25399" dir="2700000" algn="ctr" rotWithShape="0">
              <a:srgbClr val="000000">
                <a:alpha val="75000"/>
              </a:srgbClr>
            </a:outerShdw>
          </a:effectLst>
        </p:spPr>
      </p:pic>
      <p:sp>
        <p:nvSpPr>
          <p:cNvPr id="42" name="Text Box 36"/>
          <p:cNvSpPr txBox="1">
            <a:spLocks noChangeArrowheads="1"/>
          </p:cNvSpPr>
          <p:nvPr/>
        </p:nvSpPr>
        <p:spPr bwMode="auto">
          <a:xfrm>
            <a:off x="793750" y="2863850"/>
            <a:ext cx="1333500" cy="261938"/>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100" i="1" dirty="0">
                <a:latin typeface="Arial" pitchFamily="36" charset="0"/>
                <a:ea typeface="Arial" pitchFamily="36" charset="0"/>
                <a:cs typeface="Arial" pitchFamily="36" charset="0"/>
              </a:rPr>
              <a:t>Didemnum roberti</a:t>
            </a:r>
            <a:endParaRPr lang="en-US" sz="1100" dirty="0">
              <a:latin typeface="Arial" pitchFamily="36" charset="0"/>
              <a:ea typeface="Arial" pitchFamily="36" charset="0"/>
              <a:cs typeface="Arial" pitchFamily="36" charset="0"/>
            </a:endParaRPr>
          </a:p>
        </p:txBody>
      </p:sp>
      <p:pic>
        <p:nvPicPr>
          <p:cNvPr id="43" name="Picture 37"/>
          <p:cNvPicPr>
            <a:picLocks noChangeAspect="1" noChangeArrowheads="1"/>
          </p:cNvPicPr>
          <p:nvPr/>
        </p:nvPicPr>
        <p:blipFill>
          <a:blip r:embed="rId5"/>
          <a:srcRect/>
          <a:stretch>
            <a:fillRect/>
          </a:stretch>
        </p:blipFill>
        <p:spPr bwMode="auto">
          <a:xfrm>
            <a:off x="4572000" y="3733800"/>
            <a:ext cx="739775" cy="1127125"/>
          </a:xfrm>
          <a:prstGeom prst="rect">
            <a:avLst/>
          </a:prstGeom>
          <a:noFill/>
          <a:ln w="9525">
            <a:noFill/>
            <a:miter lim="800000"/>
            <a:headEnd/>
            <a:tailEnd/>
          </a:ln>
        </p:spPr>
      </p:pic>
      <p:sp>
        <p:nvSpPr>
          <p:cNvPr id="44" name="Rectangle 38"/>
          <p:cNvSpPr>
            <a:spLocks noChangeArrowheads="1"/>
          </p:cNvSpPr>
          <p:nvPr/>
        </p:nvSpPr>
        <p:spPr bwMode="auto">
          <a:xfrm>
            <a:off x="7396162" y="5461000"/>
            <a:ext cx="1171575" cy="584200"/>
          </a:xfrm>
          <a:prstGeom prst="rect">
            <a:avLst/>
          </a:prstGeom>
          <a:noFill/>
          <a:ln w="9525">
            <a:noFill/>
            <a:miter lim="800000"/>
            <a:headEnd/>
            <a:tailEnd/>
          </a:ln>
        </p:spPr>
        <p:txBody>
          <a:bodyPr wrap="none">
            <a:prstTxWarp prst="textNoShape">
              <a:avLst/>
            </a:prstTxWarp>
            <a:spAutoFit/>
          </a:bodyPr>
          <a:lstStyle/>
          <a:p>
            <a:pPr algn="ctr"/>
            <a:r>
              <a:rPr lang="en-US" sz="1200" dirty="0">
                <a:solidFill>
                  <a:srgbClr val="0070C0"/>
                </a:solidFill>
                <a:latin typeface="Arial" pitchFamily="36" charset="0"/>
                <a:ea typeface="Arial" pitchFamily="36" charset="0"/>
                <a:cs typeface="Arial" pitchFamily="36" charset="0"/>
              </a:rPr>
              <a:t>misakinolide A</a:t>
            </a:r>
            <a:endParaRPr lang="en-US" sz="1400" dirty="0">
              <a:solidFill>
                <a:srgbClr val="0070C0"/>
              </a:solidFill>
              <a:latin typeface="Arial" pitchFamily="36" charset="0"/>
              <a:ea typeface="Arial" pitchFamily="36" charset="0"/>
              <a:cs typeface="Arial" pitchFamily="36" charset="0"/>
            </a:endParaRPr>
          </a:p>
          <a:p>
            <a:pPr algn="ctr"/>
            <a:endParaRPr lang="en-US" sz="1000" dirty="0" smtClean="0">
              <a:latin typeface="Arial" pitchFamily="36" charset="0"/>
              <a:ea typeface="Arial" pitchFamily="36" charset="0"/>
              <a:cs typeface="Arial" pitchFamily="36" charset="0"/>
            </a:endParaRPr>
          </a:p>
          <a:p>
            <a:pPr algn="ctr"/>
            <a:r>
              <a:rPr lang="en-US" sz="1000" i="1" dirty="0" smtClean="0">
                <a:latin typeface="Arial" pitchFamily="36" charset="0"/>
                <a:ea typeface="Arial" pitchFamily="36" charset="0"/>
                <a:cs typeface="Arial" pitchFamily="36" charset="0"/>
              </a:rPr>
              <a:t>tubulin </a:t>
            </a:r>
            <a:r>
              <a:rPr lang="en-US" sz="1000" i="1" dirty="0">
                <a:latin typeface="Arial" pitchFamily="36" charset="0"/>
                <a:ea typeface="Arial" pitchFamily="36" charset="0"/>
                <a:cs typeface="Arial" pitchFamily="36" charset="0"/>
              </a:rPr>
              <a:t>binder</a:t>
            </a:r>
            <a:endParaRPr lang="en-US" sz="1000" dirty="0">
              <a:latin typeface="Arial" pitchFamily="36" charset="0"/>
              <a:ea typeface="Arial" pitchFamily="36" charset="0"/>
              <a:cs typeface="Arial" pitchFamily="36" charset="0"/>
            </a:endParaRPr>
          </a:p>
        </p:txBody>
      </p:sp>
      <p:sp>
        <p:nvSpPr>
          <p:cNvPr id="45" name="Rectangle 39"/>
          <p:cNvSpPr>
            <a:spLocks noChangeArrowheads="1"/>
          </p:cNvSpPr>
          <p:nvPr/>
        </p:nvSpPr>
        <p:spPr bwMode="auto">
          <a:xfrm>
            <a:off x="4160838" y="5045075"/>
            <a:ext cx="1673225" cy="892175"/>
          </a:xfrm>
          <a:prstGeom prst="rect">
            <a:avLst/>
          </a:prstGeom>
          <a:noFill/>
          <a:ln w="9525">
            <a:noFill/>
            <a:miter lim="800000"/>
            <a:headEnd/>
            <a:tailEnd/>
          </a:ln>
        </p:spPr>
        <p:txBody>
          <a:bodyPr wrap="none">
            <a:prstTxWarp prst="textNoShape">
              <a:avLst/>
            </a:prstTxWarp>
            <a:spAutoFit/>
          </a:bodyPr>
          <a:lstStyle/>
          <a:p>
            <a:pPr algn="ctr"/>
            <a:r>
              <a:rPr lang="en-US" sz="1200" dirty="0">
                <a:solidFill>
                  <a:srgbClr val="0070C0"/>
                </a:solidFill>
                <a:latin typeface="Arial" pitchFamily="36" charset="0"/>
                <a:ea typeface="Arial" pitchFamily="36" charset="0"/>
                <a:cs typeface="Arial" pitchFamily="36" charset="0"/>
              </a:rPr>
              <a:t>manzamine A</a:t>
            </a:r>
            <a:endParaRPr lang="en-US" sz="1400" dirty="0">
              <a:solidFill>
                <a:srgbClr val="0070C0"/>
              </a:solidFill>
              <a:latin typeface="Arial" pitchFamily="36" charset="0"/>
              <a:ea typeface="Arial" pitchFamily="36" charset="0"/>
              <a:cs typeface="Arial" pitchFamily="36" charset="0"/>
            </a:endParaRPr>
          </a:p>
          <a:p>
            <a:pPr algn="ctr"/>
            <a:endParaRPr lang="en-US" sz="1000" dirty="0">
              <a:latin typeface="Arial" pitchFamily="36" charset="0"/>
              <a:ea typeface="Arial" pitchFamily="36" charset="0"/>
              <a:cs typeface="Arial" pitchFamily="36" charset="0"/>
            </a:endParaRPr>
          </a:p>
          <a:p>
            <a:pPr algn="ctr"/>
            <a:r>
              <a:rPr lang="en-US" sz="1000" i="1" dirty="0">
                <a:latin typeface="Arial" pitchFamily="36" charset="0"/>
                <a:ea typeface="Arial" pitchFamily="36" charset="0"/>
                <a:cs typeface="Arial" pitchFamily="36" charset="0"/>
              </a:rPr>
              <a:t>eIF4a binder</a:t>
            </a:r>
          </a:p>
          <a:p>
            <a:pPr algn="ctr"/>
            <a:r>
              <a:rPr lang="en-US" sz="1000" i="1" dirty="0">
                <a:latin typeface="Arial" pitchFamily="36" charset="0"/>
                <a:ea typeface="Arial" pitchFamily="36" charset="0"/>
                <a:cs typeface="Arial" pitchFamily="36" charset="0"/>
              </a:rPr>
              <a:t>stimulates IRES- and </a:t>
            </a:r>
          </a:p>
          <a:p>
            <a:pPr algn="ctr"/>
            <a:r>
              <a:rPr lang="en-US" sz="1000" i="1" dirty="0">
                <a:latin typeface="Arial" pitchFamily="36" charset="0"/>
                <a:ea typeface="Arial" pitchFamily="36" charset="0"/>
                <a:cs typeface="Arial" pitchFamily="36" charset="0"/>
              </a:rPr>
              <a:t>cap-dependent translation</a:t>
            </a:r>
            <a:endParaRPr lang="en-US" sz="1000" dirty="0">
              <a:latin typeface="Arial" pitchFamily="36" charset="0"/>
              <a:ea typeface="Arial" pitchFamily="36" charset="0"/>
              <a:cs typeface="Arial" pitchFamily="36" charset="0"/>
            </a:endParaRPr>
          </a:p>
        </p:txBody>
      </p:sp>
      <p:pic>
        <p:nvPicPr>
          <p:cNvPr id="46" name="Picture 40"/>
          <p:cNvPicPr>
            <a:picLocks noChangeAspect="1" noChangeArrowheads="1"/>
          </p:cNvPicPr>
          <p:nvPr/>
        </p:nvPicPr>
        <p:blipFill>
          <a:blip r:embed="rId6"/>
          <a:srcRect/>
          <a:stretch>
            <a:fillRect/>
          </a:stretch>
        </p:blipFill>
        <p:spPr bwMode="auto">
          <a:xfrm>
            <a:off x="3048000" y="1295400"/>
            <a:ext cx="2133600" cy="1393825"/>
          </a:xfrm>
          <a:prstGeom prst="rect">
            <a:avLst/>
          </a:prstGeom>
          <a:noFill/>
          <a:ln w="12700">
            <a:solidFill>
              <a:srgbClr val="D0D0D0"/>
            </a:solidFill>
            <a:miter lim="800000"/>
            <a:headEnd/>
            <a:tailEnd/>
          </a:ln>
          <a:effectLst>
            <a:outerShdw blurRad="25400" dist="25399" dir="2700000" algn="ctr" rotWithShape="0">
              <a:srgbClr val="000000">
                <a:alpha val="75000"/>
              </a:srgbClr>
            </a:outerShdw>
          </a:effectLst>
        </p:spPr>
      </p:pic>
      <p:sp>
        <p:nvSpPr>
          <p:cNvPr id="47" name="Rectangle 41"/>
          <p:cNvSpPr>
            <a:spLocks noChangeArrowheads="1"/>
          </p:cNvSpPr>
          <p:nvPr/>
        </p:nvSpPr>
        <p:spPr bwMode="auto">
          <a:xfrm>
            <a:off x="3559175" y="2863850"/>
            <a:ext cx="1062038" cy="260350"/>
          </a:xfrm>
          <a:prstGeom prst="rect">
            <a:avLst/>
          </a:prstGeom>
          <a:noFill/>
          <a:ln w="9525">
            <a:noFill/>
            <a:miter lim="800000"/>
            <a:headEnd/>
            <a:tailEnd/>
          </a:ln>
        </p:spPr>
        <p:txBody>
          <a:bodyPr wrap="none">
            <a:prstTxWarp prst="textNoShape">
              <a:avLst/>
            </a:prstTxWarp>
            <a:spAutoFit/>
          </a:bodyPr>
          <a:lstStyle/>
          <a:p>
            <a:pPr algn="ctr"/>
            <a:r>
              <a:rPr lang="en-US" sz="1100" dirty="0">
                <a:latin typeface="Arial" pitchFamily="36" charset="0"/>
                <a:ea typeface="Arial" pitchFamily="36" charset="0"/>
                <a:cs typeface="Arial" pitchFamily="36" charset="0"/>
              </a:rPr>
              <a:t>crude extracts</a:t>
            </a:r>
          </a:p>
        </p:txBody>
      </p:sp>
      <p:sp>
        <p:nvSpPr>
          <p:cNvPr id="48" name="Rectangle 42"/>
          <p:cNvSpPr>
            <a:spLocks noChangeArrowheads="1"/>
          </p:cNvSpPr>
          <p:nvPr/>
        </p:nvSpPr>
        <p:spPr bwMode="auto">
          <a:xfrm>
            <a:off x="6100763" y="2863850"/>
            <a:ext cx="1736725" cy="260350"/>
          </a:xfrm>
          <a:prstGeom prst="rect">
            <a:avLst/>
          </a:prstGeom>
          <a:noFill/>
          <a:ln w="9525">
            <a:noFill/>
            <a:miter lim="800000"/>
            <a:headEnd/>
            <a:tailEnd/>
          </a:ln>
        </p:spPr>
        <p:txBody>
          <a:bodyPr wrap="none">
            <a:prstTxWarp prst="textNoShape">
              <a:avLst/>
            </a:prstTxWarp>
            <a:spAutoFit/>
          </a:bodyPr>
          <a:lstStyle/>
          <a:p>
            <a:pPr algn="ctr"/>
            <a:r>
              <a:rPr lang="en-US" sz="1100" dirty="0">
                <a:latin typeface="Arial" pitchFamily="36" charset="0"/>
                <a:ea typeface="Arial" pitchFamily="36" charset="0"/>
                <a:cs typeface="Arial" pitchFamily="36" charset="0"/>
              </a:rPr>
              <a:t>fractions of varying purity</a:t>
            </a:r>
          </a:p>
        </p:txBody>
      </p:sp>
      <p:pic>
        <p:nvPicPr>
          <p:cNvPr id="49" name="Picture 43"/>
          <p:cNvPicPr>
            <a:picLocks noChangeAspect="1" noChangeArrowheads="1"/>
          </p:cNvPicPr>
          <p:nvPr/>
        </p:nvPicPr>
        <p:blipFill>
          <a:blip r:embed="rId7"/>
          <a:srcRect/>
          <a:stretch>
            <a:fillRect/>
          </a:stretch>
        </p:blipFill>
        <p:spPr bwMode="auto">
          <a:xfrm>
            <a:off x="6242050" y="3505200"/>
            <a:ext cx="1682750" cy="2249488"/>
          </a:xfrm>
          <a:prstGeom prst="rect">
            <a:avLst/>
          </a:prstGeom>
          <a:noFill/>
          <a:ln w="9525">
            <a:noFill/>
            <a:miter lim="800000"/>
            <a:headEnd/>
            <a:tailEnd/>
          </a:ln>
        </p:spPr>
      </p:pic>
      <p:pic>
        <p:nvPicPr>
          <p:cNvPr id="50" name="Picture 44"/>
          <p:cNvPicPr>
            <a:picLocks noChangeAspect="1" noChangeArrowheads="1"/>
          </p:cNvPicPr>
          <p:nvPr/>
        </p:nvPicPr>
        <p:blipFill>
          <a:blip r:embed="rId8"/>
          <a:srcRect/>
          <a:stretch>
            <a:fillRect/>
          </a:stretch>
        </p:blipFill>
        <p:spPr bwMode="auto">
          <a:xfrm>
            <a:off x="533400" y="3505200"/>
            <a:ext cx="3124200" cy="2476500"/>
          </a:xfrm>
          <a:prstGeom prst="rect">
            <a:avLst/>
          </a:prstGeom>
          <a:noFill/>
          <a:effectLst>
            <a:outerShdw blurRad="25400" dist="25399" dir="2700000" algn="ctr" rotWithShape="0">
              <a:srgbClr val="000000">
                <a:alpha val="75000"/>
              </a:srgbClr>
            </a:outerShdw>
          </a:effectLst>
        </p:spPr>
      </p:pic>
      <p:sp>
        <p:nvSpPr>
          <p:cNvPr id="51" name="Rectangle 45"/>
          <p:cNvSpPr>
            <a:spLocks noChangeArrowheads="1"/>
          </p:cNvSpPr>
          <p:nvPr/>
        </p:nvSpPr>
        <p:spPr bwMode="auto">
          <a:xfrm>
            <a:off x="1243013" y="3498850"/>
            <a:ext cx="1827212" cy="274638"/>
          </a:xfrm>
          <a:prstGeom prst="rect">
            <a:avLst/>
          </a:prstGeom>
          <a:noFill/>
          <a:ln w="9525">
            <a:noFill/>
            <a:miter lim="800000"/>
            <a:headEnd/>
            <a:tailEnd/>
          </a:ln>
        </p:spPr>
        <p:txBody>
          <a:bodyPr wrap="none">
            <a:prstTxWarp prst="textNoShape">
              <a:avLst/>
            </a:prstTxWarp>
            <a:spAutoFit/>
          </a:bodyPr>
          <a:lstStyle/>
          <a:p>
            <a:pPr algn="ctr"/>
            <a:r>
              <a:rPr lang="en-US" sz="1200" dirty="0">
                <a:solidFill>
                  <a:schemeClr val="bg1"/>
                </a:solidFill>
                <a:latin typeface="Arial" pitchFamily="36" charset="0"/>
                <a:ea typeface="Arial" pitchFamily="36" charset="0"/>
                <a:cs typeface="Arial" pitchFamily="36" charset="0"/>
              </a:rPr>
              <a:t>SMM of extract fractions</a:t>
            </a:r>
          </a:p>
        </p:txBody>
      </p:sp>
      <p:sp>
        <p:nvSpPr>
          <p:cNvPr id="52" name="Line 46"/>
          <p:cNvSpPr>
            <a:spLocks noChangeShapeType="1"/>
          </p:cNvSpPr>
          <p:nvPr/>
        </p:nvSpPr>
        <p:spPr bwMode="auto">
          <a:xfrm rot="5400000">
            <a:off x="821532" y="5655468"/>
            <a:ext cx="0" cy="271463"/>
          </a:xfrm>
          <a:prstGeom prst="line">
            <a:avLst/>
          </a:prstGeom>
          <a:noFill/>
          <a:ln w="9525">
            <a:solidFill>
              <a:schemeClr val="bg1"/>
            </a:solidFill>
            <a:round/>
            <a:headEnd/>
            <a:tailEnd/>
          </a:ln>
        </p:spPr>
        <p:txBody>
          <a:bodyPr wrap="none" anchor="ctr">
            <a:prstTxWarp prst="textNoShape">
              <a:avLst/>
            </a:prstTxWarp>
          </a:bodyPr>
          <a:lstStyle/>
          <a:p>
            <a:endParaRPr lang="en-US" dirty="0"/>
          </a:p>
        </p:txBody>
      </p:sp>
      <p:sp>
        <p:nvSpPr>
          <p:cNvPr id="53" name="Text Box 47"/>
          <p:cNvSpPr txBox="1">
            <a:spLocks noChangeArrowheads="1"/>
          </p:cNvSpPr>
          <p:nvPr/>
        </p:nvSpPr>
        <p:spPr bwMode="auto">
          <a:xfrm>
            <a:off x="514350" y="5791200"/>
            <a:ext cx="628650" cy="228600"/>
          </a:xfrm>
          <a:prstGeom prst="rect">
            <a:avLst/>
          </a:prstGeom>
          <a:noFill/>
          <a:ln w="9525">
            <a:noFill/>
            <a:miter lim="800000"/>
            <a:headEnd/>
            <a:tailEnd/>
          </a:ln>
        </p:spPr>
        <p:txBody>
          <a:bodyPr wrap="none">
            <a:prstTxWarp prst="textNoShape">
              <a:avLst/>
            </a:prstTxWarp>
            <a:spAutoFit/>
          </a:bodyPr>
          <a:lstStyle/>
          <a:p>
            <a:r>
              <a:rPr lang="en-US" sz="900" dirty="0">
                <a:solidFill>
                  <a:schemeClr val="bg1"/>
                </a:solidFill>
                <a:latin typeface="Optima" pitchFamily="36" charset="0"/>
              </a:rPr>
              <a:t>1000 µm</a:t>
            </a:r>
          </a:p>
        </p:txBody>
      </p:sp>
      <p:sp>
        <p:nvSpPr>
          <p:cNvPr id="54" name="AutoShape 63"/>
          <p:cNvSpPr>
            <a:spLocks noChangeArrowheads="1"/>
          </p:cNvSpPr>
          <p:nvPr/>
        </p:nvSpPr>
        <p:spPr bwMode="auto">
          <a:xfrm>
            <a:off x="2286000" y="1905000"/>
            <a:ext cx="914400" cy="209550"/>
          </a:xfrm>
          <a:prstGeom prst="rightArrow">
            <a:avLst>
              <a:gd name="adj1" fmla="val 50000"/>
              <a:gd name="adj2" fmla="val 218202"/>
            </a:avLst>
          </a:prstGeom>
          <a:solidFill>
            <a:srgbClr val="8C827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Lucida Fax" pitchFamily="-107" charset="0"/>
              <a:ea typeface="ＭＳ Ｐゴシック" pitchFamily="-107" charset="-128"/>
              <a:cs typeface="ＭＳ Ｐゴシック" pitchFamily="-107" charset="-128"/>
            </a:endParaRPr>
          </a:p>
        </p:txBody>
      </p:sp>
      <p:sp>
        <p:nvSpPr>
          <p:cNvPr id="55" name="AutoShape 63"/>
          <p:cNvSpPr>
            <a:spLocks noChangeArrowheads="1"/>
          </p:cNvSpPr>
          <p:nvPr/>
        </p:nvSpPr>
        <p:spPr bwMode="auto">
          <a:xfrm>
            <a:off x="5181600" y="1905000"/>
            <a:ext cx="914400" cy="209550"/>
          </a:xfrm>
          <a:prstGeom prst="rightArrow">
            <a:avLst>
              <a:gd name="adj1" fmla="val 50000"/>
              <a:gd name="adj2" fmla="val 218202"/>
            </a:avLst>
          </a:prstGeom>
          <a:solidFill>
            <a:srgbClr val="8C827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Lucida Fax" pitchFamily="-107" charset="0"/>
              <a:ea typeface="ＭＳ Ｐゴシック" pitchFamily="-107" charset="-128"/>
              <a:cs typeface="ＭＳ Ｐゴシック" pitchFamily="-107" charset="-128"/>
            </a:endParaRPr>
          </a:p>
        </p:txBody>
      </p:sp>
      <p:sp>
        <p:nvSpPr>
          <p:cNvPr id="56" name="AutoShape 63"/>
          <p:cNvSpPr>
            <a:spLocks noChangeArrowheads="1"/>
          </p:cNvSpPr>
          <p:nvPr/>
        </p:nvSpPr>
        <p:spPr bwMode="auto">
          <a:xfrm>
            <a:off x="7848600" y="1905000"/>
            <a:ext cx="914400" cy="209550"/>
          </a:xfrm>
          <a:prstGeom prst="rightArrow">
            <a:avLst>
              <a:gd name="adj1" fmla="val 50000"/>
              <a:gd name="adj2" fmla="val 218202"/>
            </a:avLst>
          </a:prstGeom>
          <a:solidFill>
            <a:srgbClr val="8C827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Lucida Fax" pitchFamily="-107" charset="0"/>
              <a:ea typeface="ＭＳ Ｐゴシック" pitchFamily="-107" charset="-128"/>
              <a:cs typeface="ＭＳ Ｐゴシック" pitchFamily="-107" charset="-128"/>
            </a:endParaRPr>
          </a:p>
        </p:txBody>
      </p:sp>
      <p:sp>
        <p:nvSpPr>
          <p:cNvPr id="57" name="AutoShape 63"/>
          <p:cNvSpPr>
            <a:spLocks noChangeArrowheads="1"/>
          </p:cNvSpPr>
          <p:nvPr/>
        </p:nvSpPr>
        <p:spPr bwMode="auto">
          <a:xfrm>
            <a:off x="3429000" y="4648200"/>
            <a:ext cx="914400" cy="209550"/>
          </a:xfrm>
          <a:prstGeom prst="rightArrow">
            <a:avLst>
              <a:gd name="adj1" fmla="val 50000"/>
              <a:gd name="adj2" fmla="val 218202"/>
            </a:avLst>
          </a:prstGeom>
          <a:solidFill>
            <a:srgbClr val="8C827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pPr>
              <a:defRPr/>
            </a:pPr>
            <a:endParaRPr lang="en-US" dirty="0">
              <a:latin typeface="Lucida Fax"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073257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SMMs enable a new type of screen</a:t>
            </a:r>
          </a:p>
          <a:p>
            <a:pPr algn="ctr"/>
            <a:r>
              <a:rPr lang="en-US" sz="1800" dirty="0">
                <a:solidFill>
                  <a:schemeClr val="tx1">
                    <a:lumMod val="50000"/>
                    <a:lumOff val="50000"/>
                  </a:schemeClr>
                </a:solidFill>
                <a:latin typeface="Avenir Book" charset="0"/>
                <a:ea typeface="Avenir Book" charset="0"/>
                <a:cs typeface="Avenir Book" charset="0"/>
              </a:rPr>
              <a:t>target-directed assays in a native environment</a:t>
            </a:r>
            <a:endParaRPr lang="en-US" altLang="en-US" sz="1800" dirty="0" smtClean="0">
              <a:solidFill>
                <a:schemeClr val="tx1"/>
              </a:solidFill>
              <a:latin typeface="Avenir Book" charset="0"/>
              <a:ea typeface="Avenir Book" charset="0"/>
              <a:cs typeface="Avenir Book"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342" y="1504758"/>
            <a:ext cx="6667614" cy="4884699"/>
          </a:xfrm>
          <a:prstGeom prst="rect">
            <a:avLst/>
          </a:prstGeom>
        </p:spPr>
      </p:pic>
    </p:spTree>
    <p:extLst>
      <p:ext uri="{BB962C8B-B14F-4D97-AF65-F5344CB8AC3E}">
        <p14:creationId xmlns:p14="http://schemas.microsoft.com/office/powerpoint/2010/main" val="1933944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Binding screens involving cell lysates</a:t>
            </a:r>
          </a:p>
        </p:txBody>
      </p:sp>
      <p:sp>
        <p:nvSpPr>
          <p:cNvPr id="14" name="Rectangle 13"/>
          <p:cNvSpPr/>
          <p:nvPr/>
        </p:nvSpPr>
        <p:spPr>
          <a:xfrm>
            <a:off x="1566582" y="6581911"/>
            <a:ext cx="5934635" cy="230832"/>
          </a:xfrm>
          <a:prstGeom prst="rect">
            <a:avLst/>
          </a:prstGeom>
        </p:spPr>
        <p:txBody>
          <a:bodyPr wrap="square">
            <a:spAutoFit/>
          </a:bodyPr>
          <a:lstStyle/>
          <a:p>
            <a:pPr algn="ctr"/>
            <a:r>
              <a:rPr lang="de-DE" sz="900" smtClean="0"/>
              <a:t>Bradner</a:t>
            </a:r>
            <a:r>
              <a:rPr lang="de-DE" sz="900" dirty="0"/>
              <a:t>, J. E., McPherson, O. M., Koehler,  A. N., Nature </a:t>
            </a:r>
            <a:r>
              <a:rPr lang="de-DE" sz="900" dirty="0" err="1"/>
              <a:t>Protocols</a:t>
            </a:r>
            <a:r>
              <a:rPr lang="de-DE" sz="900" dirty="0"/>
              <a:t>, 1, 2344-2352 (2006)</a:t>
            </a:r>
            <a:endParaRPr lang="en-US" sz="900" dirty="0">
              <a:latin typeface="Avenir Book" charset="0"/>
              <a:ea typeface="Avenir Book" charset="0"/>
              <a:cs typeface="Avenir Book" charset="0"/>
            </a:endParaRPr>
          </a:p>
        </p:txBody>
      </p:sp>
      <p:pic>
        <p:nvPicPr>
          <p:cNvPr id="4"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5714635"/>
            <a:ext cx="2286000" cy="517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346335"/>
            <a:ext cx="520700" cy="319088"/>
          </a:xfrm>
          <a:prstGeom prst="rect">
            <a:avLst/>
          </a:prstGeom>
          <a:noFill/>
          <a:extLst>
            <a:ext uri="{909E8E84-426E-40dd-AFC4-6F175D3DCCD1}">
              <a14:hiddenFill xmlns:a14="http://schemas.microsoft.com/office/drawing/2010/main">
                <a:solidFill>
                  <a:srgbClr val="FFFFFF"/>
                </a:solidFill>
              </a14:hiddenFill>
            </a:ext>
          </a:extLst>
        </p:spPr>
      </p:pic>
      <p:sp>
        <p:nvSpPr>
          <p:cNvPr id="6" name="Line 70"/>
          <p:cNvSpPr>
            <a:spLocks noChangeShapeType="1"/>
          </p:cNvSpPr>
          <p:nvPr/>
        </p:nvSpPr>
        <p:spPr bwMode="auto">
          <a:xfrm>
            <a:off x="2959100" y="5651135"/>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71"/>
          <p:cNvSpPr>
            <a:spLocks noChangeShapeType="1"/>
          </p:cNvSpPr>
          <p:nvPr/>
        </p:nvSpPr>
        <p:spPr bwMode="auto">
          <a:xfrm>
            <a:off x="1676400" y="585116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963" y="5714635"/>
            <a:ext cx="2286000" cy="5175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73"/>
          <p:cNvSpPr>
            <a:spLocks noChangeArrowheads="1"/>
          </p:cNvSpPr>
          <p:nvPr/>
        </p:nvSpPr>
        <p:spPr bwMode="auto">
          <a:xfrm>
            <a:off x="3429000" y="1291650"/>
            <a:ext cx="2057400" cy="762000"/>
          </a:xfrm>
          <a:prstGeom prst="ellipse">
            <a:avLst/>
          </a:prstGeom>
          <a:solidFill>
            <a:srgbClr val="FF99CC"/>
          </a:soli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endParaRPr lang="en-US"/>
          </a:p>
        </p:txBody>
      </p:sp>
      <p:sp>
        <p:nvSpPr>
          <p:cNvPr id="10" name="Line 74"/>
          <p:cNvSpPr>
            <a:spLocks noChangeShapeType="1"/>
          </p:cNvSpPr>
          <p:nvPr/>
        </p:nvSpPr>
        <p:spPr bwMode="auto">
          <a:xfrm>
            <a:off x="5486400" y="152025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Line 75"/>
          <p:cNvSpPr>
            <a:spLocks noChangeShapeType="1"/>
          </p:cNvSpPr>
          <p:nvPr/>
        </p:nvSpPr>
        <p:spPr bwMode="auto">
          <a:xfrm>
            <a:off x="3429000" y="152025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Oval 76"/>
          <p:cNvSpPr>
            <a:spLocks noChangeArrowheads="1"/>
          </p:cNvSpPr>
          <p:nvPr/>
        </p:nvSpPr>
        <p:spPr bwMode="auto">
          <a:xfrm>
            <a:off x="3962400" y="1520250"/>
            <a:ext cx="76200" cy="76200"/>
          </a:xfrm>
          <a:prstGeom prst="ellipse">
            <a:avLst/>
          </a:prstGeom>
          <a:solidFill>
            <a:srgbClr val="FDFFE5"/>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Freeform 77"/>
          <p:cNvSpPr>
            <a:spLocks/>
          </p:cNvSpPr>
          <p:nvPr/>
        </p:nvSpPr>
        <p:spPr bwMode="auto">
          <a:xfrm>
            <a:off x="3830638" y="1453575"/>
            <a:ext cx="387350" cy="309563"/>
          </a:xfrm>
          <a:custGeom>
            <a:avLst/>
            <a:gdLst>
              <a:gd name="T0" fmla="*/ 8 w 244"/>
              <a:gd name="T1" fmla="*/ 0 h 195"/>
              <a:gd name="T2" fmla="*/ 35 w 244"/>
              <a:gd name="T3" fmla="*/ 24 h 195"/>
              <a:gd name="T4" fmla="*/ 53 w 244"/>
              <a:gd name="T5" fmla="*/ 30 h 195"/>
              <a:gd name="T6" fmla="*/ 140 w 244"/>
              <a:gd name="T7" fmla="*/ 27 h 195"/>
              <a:gd name="T8" fmla="*/ 173 w 244"/>
              <a:gd name="T9" fmla="*/ 81 h 195"/>
              <a:gd name="T10" fmla="*/ 215 w 244"/>
              <a:gd name="T11" fmla="*/ 105 h 195"/>
              <a:gd name="T12" fmla="*/ 227 w 244"/>
              <a:gd name="T13" fmla="*/ 132 h 195"/>
              <a:gd name="T14" fmla="*/ 230 w 244"/>
              <a:gd name="T15" fmla="*/ 141 h 195"/>
              <a:gd name="T16" fmla="*/ 218 w 244"/>
              <a:gd name="T17" fmla="*/ 195 h 195"/>
              <a:gd name="T18" fmla="*/ 167 w 244"/>
              <a:gd name="T19" fmla="*/ 171 h 195"/>
              <a:gd name="T20" fmla="*/ 86 w 244"/>
              <a:gd name="T21" fmla="*/ 156 h 195"/>
              <a:gd name="T22" fmla="*/ 23 w 244"/>
              <a:gd name="T23" fmla="*/ 147 h 195"/>
              <a:gd name="T24" fmla="*/ 5 w 244"/>
              <a:gd name="T25" fmla="*/ 138 h 195"/>
              <a:gd name="T26" fmla="*/ 26 w 244"/>
              <a:gd name="T27" fmla="*/ 45 h 195"/>
              <a:gd name="T28" fmla="*/ 23 w 244"/>
              <a:gd name="T29" fmla="*/ 18 h 195"/>
              <a:gd name="T30" fmla="*/ 8 w 244"/>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195">
                <a:moveTo>
                  <a:pt x="8" y="0"/>
                </a:moveTo>
                <a:cubicBezTo>
                  <a:pt x="19" y="7"/>
                  <a:pt x="23" y="19"/>
                  <a:pt x="35" y="24"/>
                </a:cubicBezTo>
                <a:cubicBezTo>
                  <a:pt x="41" y="27"/>
                  <a:pt x="53" y="30"/>
                  <a:pt x="53" y="30"/>
                </a:cubicBezTo>
                <a:cubicBezTo>
                  <a:pt x="93" y="17"/>
                  <a:pt x="65" y="24"/>
                  <a:pt x="140" y="27"/>
                </a:cubicBezTo>
                <a:cubicBezTo>
                  <a:pt x="160" y="40"/>
                  <a:pt x="151" y="74"/>
                  <a:pt x="173" y="81"/>
                </a:cubicBezTo>
                <a:cubicBezTo>
                  <a:pt x="179" y="100"/>
                  <a:pt x="198" y="99"/>
                  <a:pt x="215" y="105"/>
                </a:cubicBezTo>
                <a:cubicBezTo>
                  <a:pt x="225" y="119"/>
                  <a:pt x="220" y="111"/>
                  <a:pt x="227" y="132"/>
                </a:cubicBezTo>
                <a:cubicBezTo>
                  <a:pt x="228" y="135"/>
                  <a:pt x="230" y="141"/>
                  <a:pt x="230" y="141"/>
                </a:cubicBezTo>
                <a:cubicBezTo>
                  <a:pt x="233" y="162"/>
                  <a:pt x="244" y="186"/>
                  <a:pt x="218" y="195"/>
                </a:cubicBezTo>
                <a:cubicBezTo>
                  <a:pt x="162" y="189"/>
                  <a:pt x="199" y="189"/>
                  <a:pt x="167" y="171"/>
                </a:cubicBezTo>
                <a:cubicBezTo>
                  <a:pt x="144" y="158"/>
                  <a:pt x="111" y="160"/>
                  <a:pt x="86" y="156"/>
                </a:cubicBezTo>
                <a:cubicBezTo>
                  <a:pt x="66" y="149"/>
                  <a:pt x="44" y="149"/>
                  <a:pt x="23" y="147"/>
                </a:cubicBezTo>
                <a:cubicBezTo>
                  <a:pt x="20" y="146"/>
                  <a:pt x="6" y="142"/>
                  <a:pt x="5" y="138"/>
                </a:cubicBezTo>
                <a:cubicBezTo>
                  <a:pt x="0" y="112"/>
                  <a:pt x="21" y="72"/>
                  <a:pt x="26" y="45"/>
                </a:cubicBezTo>
                <a:cubicBezTo>
                  <a:pt x="25" y="36"/>
                  <a:pt x="25" y="27"/>
                  <a:pt x="23" y="18"/>
                </a:cubicBezTo>
                <a:cubicBezTo>
                  <a:pt x="20" y="4"/>
                  <a:pt x="8" y="13"/>
                  <a:pt x="8" y="0"/>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5921" dir="2700000" algn="ctr" rotWithShape="0">
                    <a:schemeClr val="bg2">
                      <a:alpha val="74998"/>
                    </a:schemeClr>
                  </a:outerShdw>
                </a:effectLst>
              </a14:hiddenEffects>
            </a:ext>
          </a:extLst>
        </p:spPr>
        <p:txBody>
          <a:bodyPr/>
          <a:lstStyle/>
          <a:p>
            <a:endParaRPr lang="en-US"/>
          </a:p>
        </p:txBody>
      </p:sp>
      <p:sp>
        <p:nvSpPr>
          <p:cNvPr id="15" name="Freeform 78"/>
          <p:cNvSpPr>
            <a:spLocks/>
          </p:cNvSpPr>
          <p:nvPr/>
        </p:nvSpPr>
        <p:spPr bwMode="auto">
          <a:xfrm>
            <a:off x="4267200" y="1367850"/>
            <a:ext cx="404813" cy="290513"/>
          </a:xfrm>
          <a:custGeom>
            <a:avLst/>
            <a:gdLst>
              <a:gd name="T0" fmla="*/ 51 w 255"/>
              <a:gd name="T1" fmla="*/ 0 h 183"/>
              <a:gd name="T2" fmla="*/ 87 w 255"/>
              <a:gd name="T3" fmla="*/ 18 h 183"/>
              <a:gd name="T4" fmla="*/ 96 w 255"/>
              <a:gd name="T5" fmla="*/ 24 h 183"/>
              <a:gd name="T6" fmla="*/ 162 w 255"/>
              <a:gd name="T7" fmla="*/ 24 h 183"/>
              <a:gd name="T8" fmla="*/ 189 w 255"/>
              <a:gd name="T9" fmla="*/ 72 h 183"/>
              <a:gd name="T10" fmla="*/ 228 w 255"/>
              <a:gd name="T11" fmla="*/ 114 h 183"/>
              <a:gd name="T12" fmla="*/ 246 w 255"/>
              <a:gd name="T13" fmla="*/ 129 h 183"/>
              <a:gd name="T14" fmla="*/ 255 w 255"/>
              <a:gd name="T15" fmla="*/ 147 h 183"/>
              <a:gd name="T16" fmla="*/ 225 w 255"/>
              <a:gd name="T17" fmla="*/ 168 h 183"/>
              <a:gd name="T18" fmla="*/ 195 w 255"/>
              <a:gd name="T19" fmla="*/ 165 h 183"/>
              <a:gd name="T20" fmla="*/ 177 w 255"/>
              <a:gd name="T21" fmla="*/ 150 h 183"/>
              <a:gd name="T22" fmla="*/ 135 w 255"/>
              <a:gd name="T23" fmla="*/ 132 h 183"/>
              <a:gd name="T24" fmla="*/ 87 w 255"/>
              <a:gd name="T25" fmla="*/ 135 h 183"/>
              <a:gd name="T26" fmla="*/ 69 w 255"/>
              <a:gd name="T27" fmla="*/ 165 h 183"/>
              <a:gd name="T28" fmla="*/ 57 w 255"/>
              <a:gd name="T29" fmla="*/ 183 h 183"/>
              <a:gd name="T30" fmla="*/ 0 w 255"/>
              <a:gd name="T31" fmla="*/ 171 h 183"/>
              <a:gd name="T32" fmla="*/ 24 w 255"/>
              <a:gd name="T33" fmla="*/ 132 h 183"/>
              <a:gd name="T34" fmla="*/ 24 w 255"/>
              <a:gd name="T35" fmla="*/ 96 h 183"/>
              <a:gd name="T36" fmla="*/ 15 w 255"/>
              <a:gd name="T37" fmla="*/ 51 h 183"/>
              <a:gd name="T38" fmla="*/ 30 w 255"/>
              <a:gd name="T39" fmla="*/ 15 h 183"/>
              <a:gd name="T40" fmla="*/ 51 w 255"/>
              <a:gd name="T41"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5" h="183">
                <a:moveTo>
                  <a:pt x="51" y="0"/>
                </a:moveTo>
                <a:cubicBezTo>
                  <a:pt x="76" y="8"/>
                  <a:pt x="64" y="2"/>
                  <a:pt x="87" y="18"/>
                </a:cubicBezTo>
                <a:cubicBezTo>
                  <a:pt x="90" y="20"/>
                  <a:pt x="96" y="24"/>
                  <a:pt x="96" y="24"/>
                </a:cubicBezTo>
                <a:cubicBezTo>
                  <a:pt x="123" y="22"/>
                  <a:pt x="138" y="16"/>
                  <a:pt x="162" y="24"/>
                </a:cubicBezTo>
                <a:cubicBezTo>
                  <a:pt x="176" y="38"/>
                  <a:pt x="178" y="56"/>
                  <a:pt x="189" y="72"/>
                </a:cubicBezTo>
                <a:cubicBezTo>
                  <a:pt x="196" y="106"/>
                  <a:pt x="204" y="98"/>
                  <a:pt x="228" y="114"/>
                </a:cubicBezTo>
                <a:cubicBezTo>
                  <a:pt x="249" y="145"/>
                  <a:pt x="216" y="99"/>
                  <a:pt x="246" y="129"/>
                </a:cubicBezTo>
                <a:cubicBezTo>
                  <a:pt x="251" y="134"/>
                  <a:pt x="251" y="141"/>
                  <a:pt x="255" y="147"/>
                </a:cubicBezTo>
                <a:cubicBezTo>
                  <a:pt x="248" y="157"/>
                  <a:pt x="225" y="168"/>
                  <a:pt x="225" y="168"/>
                </a:cubicBezTo>
                <a:cubicBezTo>
                  <a:pt x="215" y="167"/>
                  <a:pt x="205" y="167"/>
                  <a:pt x="195" y="165"/>
                </a:cubicBezTo>
                <a:cubicBezTo>
                  <a:pt x="189" y="164"/>
                  <a:pt x="181" y="153"/>
                  <a:pt x="177" y="150"/>
                </a:cubicBezTo>
                <a:cubicBezTo>
                  <a:pt x="166" y="141"/>
                  <a:pt x="148" y="136"/>
                  <a:pt x="135" y="132"/>
                </a:cubicBezTo>
                <a:cubicBezTo>
                  <a:pt x="122" y="112"/>
                  <a:pt x="104" y="129"/>
                  <a:pt x="87" y="135"/>
                </a:cubicBezTo>
                <a:cubicBezTo>
                  <a:pt x="80" y="146"/>
                  <a:pt x="75" y="153"/>
                  <a:pt x="69" y="165"/>
                </a:cubicBezTo>
                <a:cubicBezTo>
                  <a:pt x="66" y="171"/>
                  <a:pt x="57" y="183"/>
                  <a:pt x="57" y="183"/>
                </a:cubicBezTo>
                <a:cubicBezTo>
                  <a:pt x="34" y="181"/>
                  <a:pt x="18" y="183"/>
                  <a:pt x="0" y="171"/>
                </a:cubicBezTo>
                <a:cubicBezTo>
                  <a:pt x="6" y="152"/>
                  <a:pt x="10" y="146"/>
                  <a:pt x="24" y="132"/>
                </a:cubicBezTo>
                <a:cubicBezTo>
                  <a:pt x="30" y="114"/>
                  <a:pt x="35" y="113"/>
                  <a:pt x="24" y="96"/>
                </a:cubicBezTo>
                <a:cubicBezTo>
                  <a:pt x="16" y="65"/>
                  <a:pt x="19" y="80"/>
                  <a:pt x="15" y="51"/>
                </a:cubicBezTo>
                <a:cubicBezTo>
                  <a:pt x="17" y="45"/>
                  <a:pt x="22" y="20"/>
                  <a:pt x="30" y="15"/>
                </a:cubicBezTo>
                <a:cubicBezTo>
                  <a:pt x="54" y="0"/>
                  <a:pt x="45" y="19"/>
                  <a:pt x="51" y="0"/>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5921" dir="2700000" algn="ctr" rotWithShape="0">
                    <a:schemeClr val="bg2">
                      <a:alpha val="74998"/>
                    </a:schemeClr>
                  </a:outerShdw>
                </a:effectLst>
              </a14:hiddenEffects>
            </a:ext>
          </a:extLst>
        </p:spPr>
        <p:txBody>
          <a:bodyPr/>
          <a:lstStyle/>
          <a:p>
            <a:endParaRPr lang="en-US"/>
          </a:p>
        </p:txBody>
      </p:sp>
      <p:sp>
        <p:nvSpPr>
          <p:cNvPr id="16" name="Freeform 79"/>
          <p:cNvSpPr>
            <a:spLocks/>
          </p:cNvSpPr>
          <p:nvPr/>
        </p:nvSpPr>
        <p:spPr bwMode="auto">
          <a:xfrm>
            <a:off x="4725988" y="1391663"/>
            <a:ext cx="341312" cy="234950"/>
          </a:xfrm>
          <a:custGeom>
            <a:avLst/>
            <a:gdLst>
              <a:gd name="T0" fmla="*/ 29 w 215"/>
              <a:gd name="T1" fmla="*/ 51 h 148"/>
              <a:gd name="T2" fmla="*/ 65 w 215"/>
              <a:gd name="T3" fmla="*/ 90 h 148"/>
              <a:gd name="T4" fmla="*/ 110 w 215"/>
              <a:gd name="T5" fmla="*/ 78 h 148"/>
              <a:gd name="T6" fmla="*/ 146 w 215"/>
              <a:gd name="T7" fmla="*/ 132 h 148"/>
              <a:gd name="T8" fmla="*/ 158 w 215"/>
              <a:gd name="T9" fmla="*/ 144 h 148"/>
              <a:gd name="T10" fmla="*/ 173 w 215"/>
              <a:gd name="T11" fmla="*/ 114 h 148"/>
              <a:gd name="T12" fmla="*/ 194 w 215"/>
              <a:gd name="T13" fmla="*/ 78 h 148"/>
              <a:gd name="T14" fmla="*/ 212 w 215"/>
              <a:gd name="T15" fmla="*/ 69 h 148"/>
              <a:gd name="T16" fmla="*/ 191 w 215"/>
              <a:gd name="T17" fmla="*/ 24 h 148"/>
              <a:gd name="T18" fmla="*/ 155 w 215"/>
              <a:gd name="T19" fmla="*/ 45 h 148"/>
              <a:gd name="T20" fmla="*/ 125 w 215"/>
              <a:gd name="T21" fmla="*/ 33 h 148"/>
              <a:gd name="T22" fmla="*/ 80 w 215"/>
              <a:gd name="T23" fmla="*/ 9 h 148"/>
              <a:gd name="T24" fmla="*/ 47 w 215"/>
              <a:gd name="T25" fmla="*/ 0 h 148"/>
              <a:gd name="T26" fmla="*/ 17 w 215"/>
              <a:gd name="T27" fmla="*/ 6 h 148"/>
              <a:gd name="T28" fmla="*/ 5 w 215"/>
              <a:gd name="T29" fmla="*/ 33 h 148"/>
              <a:gd name="T30" fmla="*/ 32 w 215"/>
              <a:gd name="T31" fmla="*/ 45 h 148"/>
              <a:gd name="T32" fmla="*/ 29 w 215"/>
              <a:gd name="T33" fmla="*/ 5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148">
                <a:moveTo>
                  <a:pt x="29" y="51"/>
                </a:moveTo>
                <a:cubicBezTo>
                  <a:pt x="45" y="56"/>
                  <a:pt x="50" y="80"/>
                  <a:pt x="65" y="90"/>
                </a:cubicBezTo>
                <a:cubicBezTo>
                  <a:pt x="89" y="87"/>
                  <a:pt x="91" y="84"/>
                  <a:pt x="110" y="78"/>
                </a:cubicBezTo>
                <a:cubicBezTo>
                  <a:pt x="143" y="86"/>
                  <a:pt x="106" y="119"/>
                  <a:pt x="146" y="132"/>
                </a:cubicBezTo>
                <a:cubicBezTo>
                  <a:pt x="147" y="136"/>
                  <a:pt x="149" y="148"/>
                  <a:pt x="158" y="144"/>
                </a:cubicBezTo>
                <a:cubicBezTo>
                  <a:pt x="164" y="141"/>
                  <a:pt x="170" y="119"/>
                  <a:pt x="173" y="114"/>
                </a:cubicBezTo>
                <a:cubicBezTo>
                  <a:pt x="176" y="110"/>
                  <a:pt x="188" y="84"/>
                  <a:pt x="194" y="78"/>
                </a:cubicBezTo>
                <a:cubicBezTo>
                  <a:pt x="199" y="73"/>
                  <a:pt x="206" y="73"/>
                  <a:pt x="212" y="69"/>
                </a:cubicBezTo>
                <a:cubicBezTo>
                  <a:pt x="210" y="43"/>
                  <a:pt x="215" y="32"/>
                  <a:pt x="191" y="24"/>
                </a:cubicBezTo>
                <a:cubicBezTo>
                  <a:pt x="177" y="29"/>
                  <a:pt x="169" y="40"/>
                  <a:pt x="155" y="45"/>
                </a:cubicBezTo>
                <a:cubicBezTo>
                  <a:pt x="145" y="38"/>
                  <a:pt x="135" y="39"/>
                  <a:pt x="125" y="33"/>
                </a:cubicBezTo>
                <a:cubicBezTo>
                  <a:pt x="106" y="22"/>
                  <a:pt x="100" y="16"/>
                  <a:pt x="80" y="9"/>
                </a:cubicBezTo>
                <a:cubicBezTo>
                  <a:pt x="69" y="5"/>
                  <a:pt x="47" y="0"/>
                  <a:pt x="47" y="0"/>
                </a:cubicBezTo>
                <a:cubicBezTo>
                  <a:pt x="37" y="1"/>
                  <a:pt x="25" y="0"/>
                  <a:pt x="17" y="6"/>
                </a:cubicBezTo>
                <a:cubicBezTo>
                  <a:pt x="9" y="12"/>
                  <a:pt x="5" y="33"/>
                  <a:pt x="5" y="33"/>
                </a:cubicBezTo>
                <a:cubicBezTo>
                  <a:pt x="13" y="56"/>
                  <a:pt x="0" y="27"/>
                  <a:pt x="32" y="45"/>
                </a:cubicBezTo>
                <a:cubicBezTo>
                  <a:pt x="34" y="46"/>
                  <a:pt x="29" y="53"/>
                  <a:pt x="29" y="51"/>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Freeform 80"/>
          <p:cNvSpPr>
            <a:spLocks/>
          </p:cNvSpPr>
          <p:nvPr/>
        </p:nvSpPr>
        <p:spPr bwMode="auto">
          <a:xfrm>
            <a:off x="4310063" y="1744088"/>
            <a:ext cx="433387" cy="185737"/>
          </a:xfrm>
          <a:custGeom>
            <a:avLst/>
            <a:gdLst>
              <a:gd name="T0" fmla="*/ 0 w 273"/>
              <a:gd name="T1" fmla="*/ 0 h 117"/>
              <a:gd name="T2" fmla="*/ 84 w 273"/>
              <a:gd name="T3" fmla="*/ 15 h 117"/>
              <a:gd name="T4" fmla="*/ 153 w 273"/>
              <a:gd name="T5" fmla="*/ 42 h 117"/>
              <a:gd name="T6" fmla="*/ 189 w 273"/>
              <a:gd name="T7" fmla="*/ 48 h 117"/>
              <a:gd name="T8" fmla="*/ 210 w 273"/>
              <a:gd name="T9" fmla="*/ 78 h 117"/>
              <a:gd name="T10" fmla="*/ 273 w 273"/>
              <a:gd name="T11" fmla="*/ 90 h 117"/>
              <a:gd name="T12" fmla="*/ 243 w 273"/>
              <a:gd name="T13" fmla="*/ 117 h 117"/>
              <a:gd name="T14" fmla="*/ 174 w 273"/>
              <a:gd name="T15" fmla="*/ 114 h 117"/>
              <a:gd name="T16" fmla="*/ 117 w 273"/>
              <a:gd name="T17" fmla="*/ 99 h 117"/>
              <a:gd name="T18" fmla="*/ 96 w 273"/>
              <a:gd name="T19" fmla="*/ 93 h 117"/>
              <a:gd name="T20" fmla="*/ 75 w 273"/>
              <a:gd name="T21" fmla="*/ 54 h 117"/>
              <a:gd name="T22" fmla="*/ 45 w 273"/>
              <a:gd name="T23" fmla="*/ 39 h 117"/>
              <a:gd name="T24" fmla="*/ 0 w 273"/>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117">
                <a:moveTo>
                  <a:pt x="0" y="0"/>
                </a:moveTo>
                <a:cubicBezTo>
                  <a:pt x="23" y="34"/>
                  <a:pt x="26" y="18"/>
                  <a:pt x="84" y="15"/>
                </a:cubicBezTo>
                <a:cubicBezTo>
                  <a:pt x="117" y="7"/>
                  <a:pt x="125" y="30"/>
                  <a:pt x="153" y="42"/>
                </a:cubicBezTo>
                <a:cubicBezTo>
                  <a:pt x="161" y="45"/>
                  <a:pt x="184" y="47"/>
                  <a:pt x="189" y="48"/>
                </a:cubicBezTo>
                <a:cubicBezTo>
                  <a:pt x="211" y="55"/>
                  <a:pt x="199" y="73"/>
                  <a:pt x="210" y="78"/>
                </a:cubicBezTo>
                <a:cubicBezTo>
                  <a:pt x="232" y="89"/>
                  <a:pt x="246" y="88"/>
                  <a:pt x="273" y="90"/>
                </a:cubicBezTo>
                <a:cubicBezTo>
                  <a:pt x="269" y="107"/>
                  <a:pt x="258" y="112"/>
                  <a:pt x="243" y="117"/>
                </a:cubicBezTo>
                <a:cubicBezTo>
                  <a:pt x="220" y="116"/>
                  <a:pt x="197" y="117"/>
                  <a:pt x="174" y="114"/>
                </a:cubicBezTo>
                <a:cubicBezTo>
                  <a:pt x="156" y="112"/>
                  <a:pt x="137" y="101"/>
                  <a:pt x="117" y="99"/>
                </a:cubicBezTo>
                <a:cubicBezTo>
                  <a:pt x="116" y="99"/>
                  <a:pt x="98" y="95"/>
                  <a:pt x="96" y="93"/>
                </a:cubicBezTo>
                <a:cubicBezTo>
                  <a:pt x="85" y="84"/>
                  <a:pt x="85" y="64"/>
                  <a:pt x="75" y="54"/>
                </a:cubicBezTo>
                <a:cubicBezTo>
                  <a:pt x="67" y="46"/>
                  <a:pt x="55" y="42"/>
                  <a:pt x="45" y="39"/>
                </a:cubicBezTo>
                <a:cubicBezTo>
                  <a:pt x="33" y="21"/>
                  <a:pt x="5" y="21"/>
                  <a:pt x="0" y="0"/>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Freeform 81"/>
          <p:cNvSpPr>
            <a:spLocks/>
          </p:cNvSpPr>
          <p:nvPr/>
        </p:nvSpPr>
        <p:spPr bwMode="auto">
          <a:xfrm>
            <a:off x="4657725" y="1644075"/>
            <a:ext cx="485775" cy="252413"/>
          </a:xfrm>
          <a:custGeom>
            <a:avLst/>
            <a:gdLst>
              <a:gd name="T0" fmla="*/ 0 w 306"/>
              <a:gd name="T1" fmla="*/ 15 h 159"/>
              <a:gd name="T2" fmla="*/ 45 w 306"/>
              <a:gd name="T3" fmla="*/ 30 h 159"/>
              <a:gd name="T4" fmla="*/ 72 w 306"/>
              <a:gd name="T5" fmla="*/ 39 h 159"/>
              <a:gd name="T6" fmla="*/ 132 w 306"/>
              <a:gd name="T7" fmla="*/ 24 h 159"/>
              <a:gd name="T8" fmla="*/ 165 w 306"/>
              <a:gd name="T9" fmla="*/ 30 h 159"/>
              <a:gd name="T10" fmla="*/ 168 w 306"/>
              <a:gd name="T11" fmla="*/ 39 h 159"/>
              <a:gd name="T12" fmla="*/ 198 w 306"/>
              <a:gd name="T13" fmla="*/ 48 h 159"/>
              <a:gd name="T14" fmla="*/ 240 w 306"/>
              <a:gd name="T15" fmla="*/ 42 h 159"/>
              <a:gd name="T16" fmla="*/ 288 w 306"/>
              <a:gd name="T17" fmla="*/ 0 h 159"/>
              <a:gd name="T18" fmla="*/ 297 w 306"/>
              <a:gd name="T19" fmla="*/ 24 h 159"/>
              <a:gd name="T20" fmla="*/ 228 w 306"/>
              <a:gd name="T21" fmla="*/ 90 h 159"/>
              <a:gd name="T22" fmla="*/ 201 w 306"/>
              <a:gd name="T23" fmla="*/ 159 h 159"/>
              <a:gd name="T24" fmla="*/ 168 w 306"/>
              <a:gd name="T25" fmla="*/ 153 h 159"/>
              <a:gd name="T26" fmla="*/ 150 w 306"/>
              <a:gd name="T27" fmla="*/ 141 h 159"/>
              <a:gd name="T28" fmla="*/ 105 w 306"/>
              <a:gd name="T29" fmla="*/ 102 h 159"/>
              <a:gd name="T30" fmla="*/ 81 w 306"/>
              <a:gd name="T31" fmla="*/ 84 h 159"/>
              <a:gd name="T32" fmla="*/ 33 w 306"/>
              <a:gd name="T33" fmla="*/ 57 h 159"/>
              <a:gd name="T34" fmla="*/ 0 w 306"/>
              <a:gd name="T35" fmla="*/ 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159">
                <a:moveTo>
                  <a:pt x="0" y="15"/>
                </a:moveTo>
                <a:cubicBezTo>
                  <a:pt x="18" y="18"/>
                  <a:pt x="28" y="24"/>
                  <a:pt x="45" y="30"/>
                </a:cubicBezTo>
                <a:cubicBezTo>
                  <a:pt x="54" y="33"/>
                  <a:pt x="72" y="39"/>
                  <a:pt x="72" y="39"/>
                </a:cubicBezTo>
                <a:cubicBezTo>
                  <a:pt x="93" y="34"/>
                  <a:pt x="110" y="27"/>
                  <a:pt x="132" y="24"/>
                </a:cubicBezTo>
                <a:cubicBezTo>
                  <a:pt x="143" y="25"/>
                  <a:pt x="157" y="22"/>
                  <a:pt x="165" y="30"/>
                </a:cubicBezTo>
                <a:cubicBezTo>
                  <a:pt x="167" y="32"/>
                  <a:pt x="165" y="37"/>
                  <a:pt x="168" y="39"/>
                </a:cubicBezTo>
                <a:cubicBezTo>
                  <a:pt x="172" y="42"/>
                  <a:pt x="192" y="46"/>
                  <a:pt x="198" y="48"/>
                </a:cubicBezTo>
                <a:cubicBezTo>
                  <a:pt x="200" y="48"/>
                  <a:pt x="230" y="48"/>
                  <a:pt x="240" y="42"/>
                </a:cubicBezTo>
                <a:cubicBezTo>
                  <a:pt x="258" y="31"/>
                  <a:pt x="269" y="6"/>
                  <a:pt x="288" y="0"/>
                </a:cubicBezTo>
                <a:cubicBezTo>
                  <a:pt x="302" y="7"/>
                  <a:pt x="306" y="4"/>
                  <a:pt x="297" y="24"/>
                </a:cubicBezTo>
                <a:cubicBezTo>
                  <a:pt x="291" y="37"/>
                  <a:pt x="241" y="81"/>
                  <a:pt x="228" y="90"/>
                </a:cubicBezTo>
                <a:cubicBezTo>
                  <a:pt x="214" y="112"/>
                  <a:pt x="215" y="138"/>
                  <a:pt x="201" y="159"/>
                </a:cubicBezTo>
                <a:cubicBezTo>
                  <a:pt x="196" y="158"/>
                  <a:pt x="176" y="157"/>
                  <a:pt x="168" y="153"/>
                </a:cubicBezTo>
                <a:cubicBezTo>
                  <a:pt x="162" y="149"/>
                  <a:pt x="150" y="141"/>
                  <a:pt x="150" y="141"/>
                </a:cubicBezTo>
                <a:cubicBezTo>
                  <a:pt x="143" y="112"/>
                  <a:pt x="131" y="109"/>
                  <a:pt x="105" y="102"/>
                </a:cubicBezTo>
                <a:cubicBezTo>
                  <a:pt x="95" y="95"/>
                  <a:pt x="92" y="88"/>
                  <a:pt x="81" y="84"/>
                </a:cubicBezTo>
                <a:cubicBezTo>
                  <a:pt x="67" y="73"/>
                  <a:pt x="50" y="63"/>
                  <a:pt x="33" y="57"/>
                </a:cubicBezTo>
                <a:cubicBezTo>
                  <a:pt x="19" y="43"/>
                  <a:pt x="13" y="28"/>
                  <a:pt x="0" y="15"/>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Freeform 82"/>
          <p:cNvSpPr>
            <a:spLocks/>
          </p:cNvSpPr>
          <p:nvPr/>
        </p:nvSpPr>
        <p:spPr bwMode="auto">
          <a:xfrm>
            <a:off x="3571875" y="1544063"/>
            <a:ext cx="352425" cy="346075"/>
          </a:xfrm>
          <a:custGeom>
            <a:avLst/>
            <a:gdLst>
              <a:gd name="T0" fmla="*/ 3 w 222"/>
              <a:gd name="T1" fmla="*/ 0 h 218"/>
              <a:gd name="T2" fmla="*/ 30 w 222"/>
              <a:gd name="T3" fmla="*/ 24 h 218"/>
              <a:gd name="T4" fmla="*/ 75 w 222"/>
              <a:gd name="T5" fmla="*/ 42 h 218"/>
              <a:gd name="T6" fmla="*/ 93 w 222"/>
              <a:gd name="T7" fmla="*/ 90 h 218"/>
              <a:gd name="T8" fmla="*/ 96 w 222"/>
              <a:gd name="T9" fmla="*/ 99 h 218"/>
              <a:gd name="T10" fmla="*/ 174 w 222"/>
              <a:gd name="T11" fmla="*/ 126 h 218"/>
              <a:gd name="T12" fmla="*/ 210 w 222"/>
              <a:gd name="T13" fmla="*/ 171 h 218"/>
              <a:gd name="T14" fmla="*/ 156 w 222"/>
              <a:gd name="T15" fmla="*/ 207 h 218"/>
              <a:gd name="T16" fmla="*/ 123 w 222"/>
              <a:gd name="T17" fmla="*/ 213 h 218"/>
              <a:gd name="T18" fmla="*/ 105 w 222"/>
              <a:gd name="T19" fmla="*/ 207 h 218"/>
              <a:gd name="T20" fmla="*/ 48 w 222"/>
              <a:gd name="T21" fmla="*/ 183 h 218"/>
              <a:gd name="T22" fmla="*/ 30 w 222"/>
              <a:gd name="T23" fmla="*/ 177 h 218"/>
              <a:gd name="T24" fmla="*/ 12 w 222"/>
              <a:gd name="T25" fmla="*/ 165 h 218"/>
              <a:gd name="T26" fmla="*/ 6 w 222"/>
              <a:gd name="T27" fmla="*/ 120 h 218"/>
              <a:gd name="T28" fmla="*/ 15 w 222"/>
              <a:gd name="T29" fmla="*/ 93 h 218"/>
              <a:gd name="T30" fmla="*/ 3 w 222"/>
              <a:gd name="T3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18">
                <a:moveTo>
                  <a:pt x="3" y="0"/>
                </a:moveTo>
                <a:cubicBezTo>
                  <a:pt x="14" y="7"/>
                  <a:pt x="18" y="18"/>
                  <a:pt x="30" y="24"/>
                </a:cubicBezTo>
                <a:cubicBezTo>
                  <a:pt x="45" y="32"/>
                  <a:pt x="61" y="33"/>
                  <a:pt x="75" y="42"/>
                </a:cubicBezTo>
                <a:cubicBezTo>
                  <a:pt x="80" y="58"/>
                  <a:pt x="87" y="73"/>
                  <a:pt x="93" y="90"/>
                </a:cubicBezTo>
                <a:cubicBezTo>
                  <a:pt x="94" y="93"/>
                  <a:pt x="93" y="97"/>
                  <a:pt x="96" y="99"/>
                </a:cubicBezTo>
                <a:cubicBezTo>
                  <a:pt x="120" y="115"/>
                  <a:pt x="150" y="110"/>
                  <a:pt x="174" y="126"/>
                </a:cubicBezTo>
                <a:cubicBezTo>
                  <a:pt x="182" y="150"/>
                  <a:pt x="184" y="164"/>
                  <a:pt x="210" y="171"/>
                </a:cubicBezTo>
                <a:cubicBezTo>
                  <a:pt x="222" y="206"/>
                  <a:pt x="178" y="205"/>
                  <a:pt x="156" y="207"/>
                </a:cubicBezTo>
                <a:cubicBezTo>
                  <a:pt x="141" y="212"/>
                  <a:pt x="140" y="218"/>
                  <a:pt x="123" y="213"/>
                </a:cubicBezTo>
                <a:cubicBezTo>
                  <a:pt x="117" y="211"/>
                  <a:pt x="105" y="207"/>
                  <a:pt x="105" y="207"/>
                </a:cubicBezTo>
                <a:cubicBezTo>
                  <a:pt x="99" y="188"/>
                  <a:pt x="65" y="188"/>
                  <a:pt x="48" y="183"/>
                </a:cubicBezTo>
                <a:cubicBezTo>
                  <a:pt x="42" y="181"/>
                  <a:pt x="35" y="181"/>
                  <a:pt x="30" y="177"/>
                </a:cubicBezTo>
                <a:cubicBezTo>
                  <a:pt x="24" y="173"/>
                  <a:pt x="12" y="165"/>
                  <a:pt x="12" y="165"/>
                </a:cubicBezTo>
                <a:cubicBezTo>
                  <a:pt x="5" y="144"/>
                  <a:pt x="0" y="149"/>
                  <a:pt x="6" y="120"/>
                </a:cubicBezTo>
                <a:cubicBezTo>
                  <a:pt x="8" y="111"/>
                  <a:pt x="15" y="93"/>
                  <a:pt x="15" y="93"/>
                </a:cubicBezTo>
                <a:cubicBezTo>
                  <a:pt x="15" y="90"/>
                  <a:pt x="19" y="16"/>
                  <a:pt x="3" y="0"/>
                </a:cubicBezTo>
                <a:close/>
              </a:path>
            </a:pathLst>
          </a:custGeom>
          <a:solidFill>
            <a:srgbClr val="FFFDBE"/>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Oval 83"/>
          <p:cNvSpPr>
            <a:spLocks noChangeArrowheads="1"/>
          </p:cNvSpPr>
          <p:nvPr/>
        </p:nvSpPr>
        <p:spPr bwMode="auto">
          <a:xfrm>
            <a:off x="3429000" y="1139250"/>
            <a:ext cx="20574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Oval 84"/>
          <p:cNvSpPr>
            <a:spLocks noChangeArrowheads="1"/>
          </p:cNvSpPr>
          <p:nvPr/>
        </p:nvSpPr>
        <p:spPr bwMode="auto">
          <a:xfrm>
            <a:off x="3886200" y="152025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Oval 85"/>
          <p:cNvSpPr>
            <a:spLocks noChangeArrowheads="1"/>
          </p:cNvSpPr>
          <p:nvPr/>
        </p:nvSpPr>
        <p:spPr bwMode="auto">
          <a:xfrm>
            <a:off x="3733800" y="17488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Oval 86"/>
          <p:cNvSpPr>
            <a:spLocks noChangeArrowheads="1"/>
          </p:cNvSpPr>
          <p:nvPr/>
        </p:nvSpPr>
        <p:spPr bwMode="auto">
          <a:xfrm>
            <a:off x="4343400" y="14440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Oval 87"/>
          <p:cNvSpPr>
            <a:spLocks noChangeArrowheads="1"/>
          </p:cNvSpPr>
          <p:nvPr/>
        </p:nvSpPr>
        <p:spPr bwMode="auto">
          <a:xfrm>
            <a:off x="4495800" y="18250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Oval 88"/>
          <p:cNvSpPr>
            <a:spLocks noChangeArrowheads="1"/>
          </p:cNvSpPr>
          <p:nvPr/>
        </p:nvSpPr>
        <p:spPr bwMode="auto">
          <a:xfrm>
            <a:off x="4876800" y="17488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Oval 89"/>
          <p:cNvSpPr>
            <a:spLocks noChangeArrowheads="1"/>
          </p:cNvSpPr>
          <p:nvPr/>
        </p:nvSpPr>
        <p:spPr bwMode="auto">
          <a:xfrm>
            <a:off x="4800600" y="144405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Rectangle 90"/>
          <p:cNvSpPr>
            <a:spLocks noChangeArrowheads="1"/>
          </p:cNvSpPr>
          <p:nvPr/>
        </p:nvSpPr>
        <p:spPr bwMode="auto">
          <a:xfrm>
            <a:off x="912622" y="3066527"/>
            <a:ext cx="1168591"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i="0" dirty="0" smtClean="0">
                <a:latin typeface="Avenir Book" charset="0"/>
                <a:ea typeface="Avenir Book" charset="0"/>
                <a:cs typeface="Avenir Book" charset="0"/>
              </a:rPr>
              <a:t>control </a:t>
            </a:r>
            <a:endParaRPr lang="en-US" altLang="en-US" sz="1200" i="0" dirty="0">
              <a:latin typeface="Avenir Book" charset="0"/>
              <a:ea typeface="Avenir Book" charset="0"/>
              <a:cs typeface="Avenir Book" charset="0"/>
            </a:endParaRPr>
          </a:p>
          <a:p>
            <a:pPr algn="ctr"/>
            <a:r>
              <a:rPr lang="en-US" altLang="en-US" sz="1200" i="0" dirty="0" smtClean="0">
                <a:latin typeface="Avenir Book" charset="0"/>
                <a:ea typeface="Avenir Book" charset="0"/>
                <a:cs typeface="Avenir Book" charset="0"/>
              </a:rPr>
              <a:t>transfection</a:t>
            </a:r>
          </a:p>
          <a:p>
            <a:pPr algn="ctr"/>
            <a:r>
              <a:rPr lang="en-US" altLang="en-US" sz="1200" dirty="0" smtClean="0">
                <a:latin typeface="Avenir Book" charset="0"/>
                <a:ea typeface="Avenir Book" charset="0"/>
                <a:cs typeface="Avenir Book" charset="0"/>
              </a:rPr>
              <a:t>(empty vector)</a:t>
            </a:r>
            <a:endParaRPr lang="en-US" altLang="en-US" sz="1200" i="0" dirty="0">
              <a:latin typeface="Avenir Book" charset="0"/>
              <a:ea typeface="Avenir Book" charset="0"/>
              <a:cs typeface="Avenir Book" charset="0"/>
            </a:endParaRPr>
          </a:p>
        </p:txBody>
      </p:sp>
      <p:sp>
        <p:nvSpPr>
          <p:cNvPr id="29" name="Rectangle 91"/>
          <p:cNvSpPr>
            <a:spLocks noChangeArrowheads="1"/>
          </p:cNvSpPr>
          <p:nvPr/>
        </p:nvSpPr>
        <p:spPr bwMode="auto">
          <a:xfrm>
            <a:off x="6942138" y="3091031"/>
            <a:ext cx="110927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b="1" i="0" dirty="0">
                <a:latin typeface="Avenir Book" charset="0"/>
                <a:ea typeface="Avenir Book" charset="0"/>
                <a:cs typeface="Avenir Book" charset="0"/>
              </a:rPr>
              <a:t>Flag-FKBP12 </a:t>
            </a:r>
          </a:p>
          <a:p>
            <a:pPr algn="ctr"/>
            <a:r>
              <a:rPr lang="en-US" altLang="en-US" sz="1200" dirty="0" smtClean="0">
                <a:latin typeface="Avenir Book" charset="0"/>
                <a:ea typeface="Avenir Book" charset="0"/>
                <a:cs typeface="Avenir Book" charset="0"/>
              </a:rPr>
              <a:t>t</a:t>
            </a:r>
            <a:r>
              <a:rPr lang="en-US" altLang="en-US" sz="1200" i="0" dirty="0" smtClean="0">
                <a:latin typeface="Avenir Book" charset="0"/>
                <a:ea typeface="Avenir Book" charset="0"/>
                <a:cs typeface="Avenir Book" charset="0"/>
              </a:rPr>
              <a:t>ransfection</a:t>
            </a:r>
            <a:endParaRPr lang="en-US" altLang="en-US" sz="1200" i="0" dirty="0">
              <a:latin typeface="Avenir Book" charset="0"/>
              <a:ea typeface="Avenir Book" charset="0"/>
              <a:cs typeface="Avenir Book" charset="0"/>
            </a:endParaRPr>
          </a:p>
        </p:txBody>
      </p:sp>
      <p:sp>
        <p:nvSpPr>
          <p:cNvPr id="30" name="Oval 92"/>
          <p:cNvSpPr>
            <a:spLocks noChangeArrowheads="1"/>
          </p:cNvSpPr>
          <p:nvPr/>
        </p:nvSpPr>
        <p:spPr bwMode="auto">
          <a:xfrm>
            <a:off x="2867025" y="5851160"/>
            <a:ext cx="152400" cy="762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Oval 93"/>
          <p:cNvSpPr>
            <a:spLocks noChangeArrowheads="1"/>
          </p:cNvSpPr>
          <p:nvPr/>
        </p:nvSpPr>
        <p:spPr bwMode="auto">
          <a:xfrm>
            <a:off x="5510213" y="6013085"/>
            <a:ext cx="152400" cy="762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2" name="Picture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676535"/>
            <a:ext cx="304800" cy="174625"/>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95"/>
          <p:cNvSpPr>
            <a:spLocks noChangeAspect="1"/>
          </p:cNvSpPr>
          <p:nvPr/>
        </p:nvSpPr>
        <p:spPr bwMode="auto">
          <a:xfrm>
            <a:off x="990600" y="5012960"/>
            <a:ext cx="1154113" cy="919163"/>
          </a:xfrm>
          <a:custGeom>
            <a:avLst/>
            <a:gdLst>
              <a:gd name="T0" fmla="*/ 345 w 727"/>
              <a:gd name="T1" fmla="*/ 521 h 579"/>
              <a:gd name="T2" fmla="*/ 383 w 727"/>
              <a:gd name="T3" fmla="*/ 394 h 579"/>
              <a:gd name="T4" fmla="*/ 477 w 727"/>
              <a:gd name="T5" fmla="*/ 404 h 579"/>
              <a:gd name="T6" fmla="*/ 576 w 727"/>
              <a:gd name="T7" fmla="*/ 404 h 579"/>
              <a:gd name="T8" fmla="*/ 591 w 727"/>
              <a:gd name="T9" fmla="*/ 461 h 579"/>
              <a:gd name="T10" fmla="*/ 579 w 727"/>
              <a:gd name="T11" fmla="*/ 518 h 579"/>
              <a:gd name="T12" fmla="*/ 681 w 727"/>
              <a:gd name="T13" fmla="*/ 482 h 579"/>
              <a:gd name="T14" fmla="*/ 670 w 727"/>
              <a:gd name="T15" fmla="*/ 394 h 579"/>
              <a:gd name="T16" fmla="*/ 727 w 727"/>
              <a:gd name="T17" fmla="*/ 327 h 579"/>
              <a:gd name="T18" fmla="*/ 610 w 727"/>
              <a:gd name="T19" fmla="*/ 111 h 579"/>
              <a:gd name="T20" fmla="*/ 335 w 727"/>
              <a:gd name="T21" fmla="*/ 48 h 579"/>
              <a:gd name="T22" fmla="*/ 286 w 727"/>
              <a:gd name="T23" fmla="*/ 53 h 579"/>
              <a:gd name="T24" fmla="*/ 61 w 727"/>
              <a:gd name="T25" fmla="*/ 156 h 579"/>
              <a:gd name="T26" fmla="*/ 34 w 727"/>
              <a:gd name="T27" fmla="*/ 345 h 579"/>
              <a:gd name="T28" fmla="*/ 187 w 727"/>
              <a:gd name="T29" fmla="*/ 561 h 579"/>
              <a:gd name="T30" fmla="*/ 345 w 727"/>
              <a:gd name="T31" fmla="*/ 521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a:noFill/>
          </a:ln>
          <a:effectLst>
            <a:outerShdw blurRad="63500" dist="35921" dir="2700000" algn="ctr" rotWithShape="0">
              <a:schemeClr val="bg2">
                <a:alpha val="74998"/>
              </a:schemeClr>
            </a:outerShdw>
          </a:effectLst>
          <a:extLst>
            <a:ext uri="{91240B29-F687-4f45-9708-019B960494DF}">
              <a14:hiddenLine xmlns:a14="http://schemas.microsoft.com/office/drawing/2010/main" w="9525">
                <a:solidFill>
                  <a:srgbClr val="D04E15"/>
                </a:solidFill>
                <a:round/>
                <a:headEnd/>
                <a:tailEnd/>
              </a14:hiddenLine>
            </a:ext>
          </a:extLst>
        </p:spPr>
        <p:txBody>
          <a:bodyPr wrap="none" anchor="ctr"/>
          <a:lstStyle/>
          <a:p>
            <a:endParaRPr lang="en-US"/>
          </a:p>
        </p:txBody>
      </p:sp>
      <p:sp>
        <p:nvSpPr>
          <p:cNvPr id="34" name="Rectangle 96"/>
          <p:cNvSpPr>
            <a:spLocks noChangeArrowheads="1"/>
          </p:cNvSpPr>
          <p:nvPr/>
        </p:nvSpPr>
        <p:spPr bwMode="auto">
          <a:xfrm>
            <a:off x="1146020" y="5257800"/>
            <a:ext cx="85119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400">
                <a:latin typeface="Arial" charset="0"/>
                <a:ea typeface="Times New Roman" charset="0"/>
                <a:cs typeface="Times New Roman" charset="0"/>
              </a:rPr>
              <a:t>FKBP12</a:t>
            </a:r>
          </a:p>
        </p:txBody>
      </p:sp>
      <p:sp>
        <p:nvSpPr>
          <p:cNvPr id="35" name="Line 97"/>
          <p:cNvSpPr>
            <a:spLocks noChangeShapeType="1"/>
          </p:cNvSpPr>
          <p:nvPr/>
        </p:nvSpPr>
        <p:spPr bwMode="auto">
          <a:xfrm>
            <a:off x="5586413" y="5784485"/>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6" name="Picture 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0213" y="5609860"/>
            <a:ext cx="304800" cy="17462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99"/>
          <p:cNvSpPr>
            <a:spLocks noChangeAspect="1"/>
          </p:cNvSpPr>
          <p:nvPr/>
        </p:nvSpPr>
        <p:spPr bwMode="auto">
          <a:xfrm>
            <a:off x="4900613" y="4946285"/>
            <a:ext cx="1154112" cy="919163"/>
          </a:xfrm>
          <a:custGeom>
            <a:avLst/>
            <a:gdLst>
              <a:gd name="T0" fmla="*/ 345 w 727"/>
              <a:gd name="T1" fmla="*/ 521 h 579"/>
              <a:gd name="T2" fmla="*/ 383 w 727"/>
              <a:gd name="T3" fmla="*/ 394 h 579"/>
              <a:gd name="T4" fmla="*/ 477 w 727"/>
              <a:gd name="T5" fmla="*/ 404 h 579"/>
              <a:gd name="T6" fmla="*/ 576 w 727"/>
              <a:gd name="T7" fmla="*/ 404 h 579"/>
              <a:gd name="T8" fmla="*/ 591 w 727"/>
              <a:gd name="T9" fmla="*/ 461 h 579"/>
              <a:gd name="T10" fmla="*/ 579 w 727"/>
              <a:gd name="T11" fmla="*/ 518 h 579"/>
              <a:gd name="T12" fmla="*/ 681 w 727"/>
              <a:gd name="T13" fmla="*/ 482 h 579"/>
              <a:gd name="T14" fmla="*/ 670 w 727"/>
              <a:gd name="T15" fmla="*/ 394 h 579"/>
              <a:gd name="T16" fmla="*/ 727 w 727"/>
              <a:gd name="T17" fmla="*/ 327 h 579"/>
              <a:gd name="T18" fmla="*/ 610 w 727"/>
              <a:gd name="T19" fmla="*/ 111 h 579"/>
              <a:gd name="T20" fmla="*/ 335 w 727"/>
              <a:gd name="T21" fmla="*/ 48 h 579"/>
              <a:gd name="T22" fmla="*/ 286 w 727"/>
              <a:gd name="T23" fmla="*/ 53 h 579"/>
              <a:gd name="T24" fmla="*/ 61 w 727"/>
              <a:gd name="T25" fmla="*/ 156 h 579"/>
              <a:gd name="T26" fmla="*/ 34 w 727"/>
              <a:gd name="T27" fmla="*/ 345 h 579"/>
              <a:gd name="T28" fmla="*/ 187 w 727"/>
              <a:gd name="T29" fmla="*/ 561 h 579"/>
              <a:gd name="T30" fmla="*/ 345 w 727"/>
              <a:gd name="T31" fmla="*/ 521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a:noFill/>
          </a:ln>
          <a:effectLst>
            <a:outerShdw blurRad="63500" dist="35921" dir="2700000" algn="ctr" rotWithShape="0">
              <a:schemeClr val="bg2">
                <a:alpha val="74998"/>
              </a:schemeClr>
            </a:outerShdw>
          </a:effectLst>
          <a:extLst>
            <a:ext uri="{91240B29-F687-4f45-9708-019B960494DF}">
              <a14:hiddenLine xmlns:a14="http://schemas.microsoft.com/office/drawing/2010/main" w="9525">
                <a:solidFill>
                  <a:srgbClr val="D04E15"/>
                </a:solidFill>
                <a:round/>
                <a:headEnd/>
                <a:tailEnd/>
              </a14:hiddenLine>
            </a:ext>
          </a:extLst>
        </p:spPr>
        <p:txBody>
          <a:bodyPr wrap="none" anchor="ctr"/>
          <a:lstStyle/>
          <a:p>
            <a:endParaRPr lang="en-US"/>
          </a:p>
        </p:txBody>
      </p:sp>
      <p:sp>
        <p:nvSpPr>
          <p:cNvPr id="39" name="Line 101"/>
          <p:cNvSpPr>
            <a:spLocks noChangeShapeType="1"/>
          </p:cNvSpPr>
          <p:nvPr/>
        </p:nvSpPr>
        <p:spPr bwMode="auto">
          <a:xfrm flipV="1">
            <a:off x="5586413" y="487008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Rectangle 102"/>
          <p:cNvSpPr>
            <a:spLocks noChangeArrowheads="1"/>
          </p:cNvSpPr>
          <p:nvPr/>
        </p:nvSpPr>
        <p:spPr bwMode="auto">
          <a:xfrm>
            <a:off x="3822828" y="2206050"/>
            <a:ext cx="12538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200" i="0">
                <a:latin typeface="Avenir Book" charset="0"/>
                <a:ea typeface="Avenir Book" charset="0"/>
                <a:cs typeface="Avenir Book" charset="0"/>
              </a:rPr>
              <a:t>HEK-293T Cells</a:t>
            </a:r>
          </a:p>
        </p:txBody>
      </p:sp>
      <p:sp>
        <p:nvSpPr>
          <p:cNvPr id="41" name="Line 103"/>
          <p:cNvSpPr>
            <a:spLocks noChangeShapeType="1"/>
          </p:cNvSpPr>
          <p:nvPr/>
        </p:nvSpPr>
        <p:spPr bwMode="auto">
          <a:xfrm>
            <a:off x="4443413" y="2510850"/>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Line 104"/>
          <p:cNvSpPr>
            <a:spLocks noChangeShapeType="1"/>
          </p:cNvSpPr>
          <p:nvPr/>
        </p:nvSpPr>
        <p:spPr bwMode="auto">
          <a:xfrm>
            <a:off x="2081213" y="2815650"/>
            <a:ext cx="4724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Line 105"/>
          <p:cNvSpPr>
            <a:spLocks noChangeShapeType="1"/>
          </p:cNvSpPr>
          <p:nvPr/>
        </p:nvSpPr>
        <p:spPr bwMode="auto">
          <a:xfrm>
            <a:off x="2081213" y="2815650"/>
            <a:ext cx="0" cy="1219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Line 106"/>
          <p:cNvSpPr>
            <a:spLocks noChangeShapeType="1"/>
          </p:cNvSpPr>
          <p:nvPr/>
        </p:nvSpPr>
        <p:spPr bwMode="auto">
          <a:xfrm>
            <a:off x="6805613" y="2815650"/>
            <a:ext cx="0" cy="1219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5" name="Picture 1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4327160"/>
            <a:ext cx="506412" cy="5334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600" y="4022360"/>
            <a:ext cx="506413" cy="533400"/>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109"/>
          <p:cNvSpPr>
            <a:spLocks noChangeArrowheads="1"/>
          </p:cNvSpPr>
          <p:nvPr/>
        </p:nvSpPr>
        <p:spPr bwMode="auto">
          <a:xfrm>
            <a:off x="3681413" y="3869960"/>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i="0">
              <a:latin typeface="Times" charset="0"/>
            </a:endParaRPr>
          </a:p>
        </p:txBody>
      </p:sp>
      <p:pic>
        <p:nvPicPr>
          <p:cNvPr id="48" name="Picture 1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108085"/>
            <a:ext cx="506413" cy="5334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4843" y="3848822"/>
            <a:ext cx="506412" cy="533400"/>
          </a:xfrm>
          <a:prstGeom prst="rect">
            <a:avLst/>
          </a:prstGeom>
          <a:noFill/>
          <a:extLst>
            <a:ext uri="{909E8E84-426E-40dd-AFC4-6F175D3DCCD1}">
              <a14:hiddenFill xmlns:a14="http://schemas.microsoft.com/office/drawing/2010/main">
                <a:solidFill>
                  <a:srgbClr val="FFFFFF"/>
                </a:solidFill>
              </a14:hiddenFill>
            </a:ext>
          </a:extLst>
        </p:spPr>
      </p:pic>
      <p:sp>
        <p:nvSpPr>
          <p:cNvPr id="50" name="Freeform 112"/>
          <p:cNvSpPr>
            <a:spLocks/>
          </p:cNvSpPr>
          <p:nvPr/>
        </p:nvSpPr>
        <p:spPr bwMode="auto">
          <a:xfrm>
            <a:off x="5586413" y="4489085"/>
            <a:ext cx="533400" cy="381000"/>
          </a:xfrm>
          <a:custGeom>
            <a:avLst/>
            <a:gdLst>
              <a:gd name="T0" fmla="*/ 0 w 576"/>
              <a:gd name="T1" fmla="*/ 0 h 336"/>
              <a:gd name="T2" fmla="*/ 0 w 576"/>
              <a:gd name="T3" fmla="*/ 336 h 336"/>
              <a:gd name="T4" fmla="*/ 576 w 576"/>
              <a:gd name="T5" fmla="*/ 192 h 336"/>
              <a:gd name="T6" fmla="*/ 0 w 576"/>
              <a:gd name="T7" fmla="*/ 0 h 336"/>
            </a:gdLst>
            <a:ahLst/>
            <a:cxnLst>
              <a:cxn ang="0">
                <a:pos x="T0" y="T1"/>
              </a:cxn>
              <a:cxn ang="0">
                <a:pos x="T2" y="T3"/>
              </a:cxn>
              <a:cxn ang="0">
                <a:pos x="T4" y="T5"/>
              </a:cxn>
              <a:cxn ang="0">
                <a:pos x="T6" y="T7"/>
              </a:cxn>
            </a:cxnLst>
            <a:rect l="0" t="0" r="r" b="b"/>
            <a:pathLst>
              <a:path w="576" h="336">
                <a:moveTo>
                  <a:pt x="0" y="0"/>
                </a:moveTo>
                <a:lnTo>
                  <a:pt x="0" y="336"/>
                </a:lnTo>
                <a:lnTo>
                  <a:pt x="576" y="192"/>
                </a:lnTo>
                <a:lnTo>
                  <a:pt x="0" y="0"/>
                </a:lnTo>
                <a:close/>
              </a:path>
            </a:pathLst>
          </a:custGeom>
          <a:solidFill>
            <a:srgbClr val="B4FF91"/>
          </a:solidFill>
          <a:ln>
            <a:noFill/>
          </a:ln>
          <a:effectLst>
            <a:outerShdw blurRad="63500" dist="35921" dir="2700000" algn="ctr" rotWithShape="0">
              <a:schemeClr val="bg2">
                <a:alpha val="74998"/>
              </a:schemeClr>
            </a:outerShdw>
          </a:effectLst>
          <a:extLst>
            <a:ext uri="{91240B29-F687-4f45-9708-019B960494DF}">
              <a14:hiddenLine xmlns:a14="http://schemas.microsoft.com/office/drawing/2010/main" w="9525">
                <a:solidFill>
                  <a:schemeClr val="folHlink"/>
                </a:solidFill>
                <a:round/>
                <a:headEnd/>
                <a:tailEnd/>
              </a14:hiddenLine>
            </a:ext>
          </a:extLst>
        </p:spPr>
        <p:txBody>
          <a:bodyPr/>
          <a:lstStyle/>
          <a:p>
            <a:endParaRPr lang="en-US"/>
          </a:p>
        </p:txBody>
      </p:sp>
      <p:sp>
        <p:nvSpPr>
          <p:cNvPr id="51" name="Rectangle 113"/>
          <p:cNvSpPr>
            <a:spLocks noChangeArrowheads="1"/>
          </p:cNvSpPr>
          <p:nvPr/>
        </p:nvSpPr>
        <p:spPr bwMode="auto">
          <a:xfrm>
            <a:off x="5552190" y="4565285"/>
            <a:ext cx="40005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000">
                <a:latin typeface="Arial" charset="0"/>
                <a:ea typeface="Times New Roman" charset="0"/>
                <a:cs typeface="Times New Roman" charset="0"/>
              </a:rPr>
              <a:t>Tag</a:t>
            </a:r>
          </a:p>
        </p:txBody>
      </p:sp>
      <p:sp>
        <p:nvSpPr>
          <p:cNvPr id="52" name="AutoShape 114"/>
          <p:cNvSpPr>
            <a:spLocks noChangeArrowheads="1"/>
          </p:cNvSpPr>
          <p:nvPr/>
        </p:nvSpPr>
        <p:spPr bwMode="auto">
          <a:xfrm>
            <a:off x="5100195" y="3741959"/>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i="0">
              <a:latin typeface="Times" charset="0"/>
            </a:endParaRPr>
          </a:p>
        </p:txBody>
      </p:sp>
      <p:sp>
        <p:nvSpPr>
          <p:cNvPr id="53" name="Freeform 115"/>
          <p:cNvSpPr>
            <a:spLocks noChangeAspect="1"/>
          </p:cNvSpPr>
          <p:nvPr/>
        </p:nvSpPr>
        <p:spPr bwMode="auto">
          <a:xfrm>
            <a:off x="2759075" y="4760548"/>
            <a:ext cx="695325" cy="709612"/>
          </a:xfrm>
          <a:custGeom>
            <a:avLst/>
            <a:gdLst>
              <a:gd name="T0" fmla="*/ 303 w 438"/>
              <a:gd name="T1" fmla="*/ 345 h 447"/>
              <a:gd name="T2" fmla="*/ 333 w 438"/>
              <a:gd name="T3" fmla="*/ 423 h 447"/>
              <a:gd name="T4" fmla="*/ 387 w 438"/>
              <a:gd name="T5" fmla="*/ 429 h 447"/>
              <a:gd name="T6" fmla="*/ 429 w 438"/>
              <a:gd name="T7" fmla="*/ 397 h 447"/>
              <a:gd name="T8" fmla="*/ 419 w 438"/>
              <a:gd name="T9" fmla="*/ 316 h 447"/>
              <a:gd name="T10" fmla="*/ 409 w 438"/>
              <a:gd name="T11" fmla="*/ 271 h 447"/>
              <a:gd name="T12" fmla="*/ 394 w 438"/>
              <a:gd name="T13" fmla="*/ 140 h 447"/>
              <a:gd name="T14" fmla="*/ 113 w 438"/>
              <a:gd name="T15" fmla="*/ 0 h 447"/>
              <a:gd name="T16" fmla="*/ 69 w 438"/>
              <a:gd name="T17" fmla="*/ 5 h 447"/>
              <a:gd name="T18" fmla="*/ 0 w 438"/>
              <a:gd name="T19" fmla="*/ 115 h 447"/>
              <a:gd name="T20" fmla="*/ 35 w 438"/>
              <a:gd name="T21" fmla="*/ 255 h 447"/>
              <a:gd name="T22" fmla="*/ 30 w 438"/>
              <a:gd name="T23" fmla="*/ 369 h 447"/>
              <a:gd name="T24" fmla="*/ 111 w 438"/>
              <a:gd name="T25" fmla="*/ 378 h 447"/>
              <a:gd name="T26" fmla="*/ 231 w 438"/>
              <a:gd name="T27" fmla="*/ 366 h 447"/>
              <a:gd name="T28" fmla="*/ 303 w 438"/>
              <a:gd name="T29" fmla="*/ 34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8" h="447">
                <a:moveTo>
                  <a:pt x="303" y="345"/>
                </a:moveTo>
                <a:cubicBezTo>
                  <a:pt x="333" y="375"/>
                  <a:pt x="321" y="411"/>
                  <a:pt x="333" y="423"/>
                </a:cubicBezTo>
                <a:cubicBezTo>
                  <a:pt x="341" y="447"/>
                  <a:pt x="363" y="422"/>
                  <a:pt x="387" y="429"/>
                </a:cubicBezTo>
                <a:cubicBezTo>
                  <a:pt x="401" y="427"/>
                  <a:pt x="422" y="410"/>
                  <a:pt x="429" y="397"/>
                </a:cubicBezTo>
                <a:cubicBezTo>
                  <a:pt x="438" y="371"/>
                  <a:pt x="423" y="342"/>
                  <a:pt x="419" y="316"/>
                </a:cubicBezTo>
                <a:cubicBezTo>
                  <a:pt x="416" y="301"/>
                  <a:pt x="409" y="271"/>
                  <a:pt x="409" y="271"/>
                </a:cubicBezTo>
                <a:cubicBezTo>
                  <a:pt x="405" y="227"/>
                  <a:pt x="413" y="179"/>
                  <a:pt x="394" y="140"/>
                </a:cubicBezTo>
                <a:cubicBezTo>
                  <a:pt x="344" y="39"/>
                  <a:pt x="213" y="11"/>
                  <a:pt x="113" y="0"/>
                </a:cubicBezTo>
                <a:cubicBezTo>
                  <a:pt x="98" y="1"/>
                  <a:pt x="83" y="1"/>
                  <a:pt x="69" y="5"/>
                </a:cubicBezTo>
                <a:cubicBezTo>
                  <a:pt x="32" y="13"/>
                  <a:pt x="8" y="82"/>
                  <a:pt x="0" y="115"/>
                </a:cubicBezTo>
                <a:cubicBezTo>
                  <a:pt x="2" y="150"/>
                  <a:pt x="4" y="227"/>
                  <a:pt x="35" y="255"/>
                </a:cubicBezTo>
                <a:cubicBezTo>
                  <a:pt x="33" y="277"/>
                  <a:pt x="32" y="347"/>
                  <a:pt x="30" y="369"/>
                </a:cubicBezTo>
                <a:cubicBezTo>
                  <a:pt x="29" y="372"/>
                  <a:pt x="93" y="408"/>
                  <a:pt x="111" y="378"/>
                </a:cubicBezTo>
                <a:cubicBezTo>
                  <a:pt x="151" y="366"/>
                  <a:pt x="131" y="316"/>
                  <a:pt x="231" y="366"/>
                </a:cubicBezTo>
                <a:cubicBezTo>
                  <a:pt x="231" y="366"/>
                  <a:pt x="282" y="321"/>
                  <a:pt x="303" y="345"/>
                </a:cubicBezTo>
                <a:close/>
              </a:path>
            </a:pathLst>
          </a:custGeom>
          <a:gradFill rotWithShape="0">
            <a:gsLst>
              <a:gs pos="0">
                <a:srgbClr val="FFF874"/>
              </a:gs>
              <a:gs pos="100000">
                <a:srgbClr val="FFF874">
                  <a:gamma/>
                  <a:shade val="87843"/>
                  <a:invGamma/>
                </a:srgbClr>
              </a:gs>
            </a:gsLst>
            <a:path path="rect">
              <a:fillToRect l="50000" t="50000" r="50000" b="50000"/>
            </a:path>
          </a:gradFill>
          <a:ln w="9525">
            <a:solidFill>
              <a:srgbClr val="F8E186"/>
            </a:solidFill>
            <a:round/>
            <a:headEnd/>
            <a:tailEnd/>
          </a:ln>
          <a:effectLst>
            <a:outerShdw blurRad="63500" dist="35921" dir="2700000" algn="ctr" rotWithShape="0">
              <a:schemeClr val="bg2">
                <a:alpha val="74998"/>
              </a:schemeClr>
            </a:outerShdw>
          </a:effectLst>
        </p:spPr>
        <p:txBody>
          <a:bodyPr wrap="none" anchor="ctr"/>
          <a:lstStyle/>
          <a:p>
            <a:endParaRPr lang="en-US"/>
          </a:p>
        </p:txBody>
      </p:sp>
      <p:pic>
        <p:nvPicPr>
          <p:cNvPr id="54" name="Picture 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788" y="5355860"/>
            <a:ext cx="520700" cy="319088"/>
          </a:xfrm>
          <a:prstGeom prst="rect">
            <a:avLst/>
          </a:prstGeom>
          <a:noFill/>
          <a:extLst>
            <a:ext uri="{909E8E84-426E-40dd-AFC4-6F175D3DCCD1}">
              <a14:hiddenFill xmlns:a14="http://schemas.microsoft.com/office/drawing/2010/main">
                <a:solidFill>
                  <a:srgbClr val="FFFFFF"/>
                </a:solidFill>
              </a14:hiddenFill>
            </a:ext>
          </a:extLst>
        </p:spPr>
      </p:pic>
      <p:sp>
        <p:nvSpPr>
          <p:cNvPr id="55" name="Line 117"/>
          <p:cNvSpPr>
            <a:spLocks noChangeShapeType="1"/>
          </p:cNvSpPr>
          <p:nvPr/>
        </p:nvSpPr>
        <p:spPr bwMode="auto">
          <a:xfrm>
            <a:off x="6897688" y="566066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Oval 118"/>
          <p:cNvSpPr>
            <a:spLocks noChangeArrowheads="1"/>
          </p:cNvSpPr>
          <p:nvPr/>
        </p:nvSpPr>
        <p:spPr bwMode="auto">
          <a:xfrm>
            <a:off x="6805613" y="5860685"/>
            <a:ext cx="152400" cy="762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7" name="Picture 1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336685"/>
            <a:ext cx="506413" cy="5334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2188" y="4031885"/>
            <a:ext cx="506412" cy="533400"/>
          </a:xfrm>
          <a:prstGeom prst="rect">
            <a:avLst/>
          </a:prstGeom>
          <a:noFill/>
          <a:extLst>
            <a:ext uri="{909E8E84-426E-40dd-AFC4-6F175D3DCCD1}">
              <a14:hiddenFill xmlns:a14="http://schemas.microsoft.com/office/drawing/2010/main">
                <a:solidFill>
                  <a:srgbClr val="FFFFFF"/>
                </a:solidFill>
              </a14:hiddenFill>
            </a:ext>
          </a:extLst>
        </p:spPr>
      </p:pic>
      <p:sp>
        <p:nvSpPr>
          <p:cNvPr id="59" name="AutoShape 121"/>
          <p:cNvSpPr>
            <a:spLocks noChangeArrowheads="1"/>
          </p:cNvSpPr>
          <p:nvPr/>
        </p:nvSpPr>
        <p:spPr bwMode="auto">
          <a:xfrm>
            <a:off x="7620000" y="3879485"/>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i="0">
              <a:latin typeface="Times" charset="0"/>
            </a:endParaRPr>
          </a:p>
        </p:txBody>
      </p:sp>
      <p:sp>
        <p:nvSpPr>
          <p:cNvPr id="60" name="Freeform 122"/>
          <p:cNvSpPr>
            <a:spLocks noChangeAspect="1"/>
          </p:cNvSpPr>
          <p:nvPr/>
        </p:nvSpPr>
        <p:spPr bwMode="auto">
          <a:xfrm>
            <a:off x="6697663" y="4770073"/>
            <a:ext cx="695325" cy="709612"/>
          </a:xfrm>
          <a:custGeom>
            <a:avLst/>
            <a:gdLst>
              <a:gd name="T0" fmla="*/ 303 w 438"/>
              <a:gd name="T1" fmla="*/ 345 h 447"/>
              <a:gd name="T2" fmla="*/ 333 w 438"/>
              <a:gd name="T3" fmla="*/ 423 h 447"/>
              <a:gd name="T4" fmla="*/ 387 w 438"/>
              <a:gd name="T5" fmla="*/ 429 h 447"/>
              <a:gd name="T6" fmla="*/ 429 w 438"/>
              <a:gd name="T7" fmla="*/ 397 h 447"/>
              <a:gd name="T8" fmla="*/ 419 w 438"/>
              <a:gd name="T9" fmla="*/ 316 h 447"/>
              <a:gd name="T10" fmla="*/ 409 w 438"/>
              <a:gd name="T11" fmla="*/ 271 h 447"/>
              <a:gd name="T12" fmla="*/ 394 w 438"/>
              <a:gd name="T13" fmla="*/ 140 h 447"/>
              <a:gd name="T14" fmla="*/ 113 w 438"/>
              <a:gd name="T15" fmla="*/ 0 h 447"/>
              <a:gd name="T16" fmla="*/ 69 w 438"/>
              <a:gd name="T17" fmla="*/ 5 h 447"/>
              <a:gd name="T18" fmla="*/ 0 w 438"/>
              <a:gd name="T19" fmla="*/ 115 h 447"/>
              <a:gd name="T20" fmla="*/ 35 w 438"/>
              <a:gd name="T21" fmla="*/ 255 h 447"/>
              <a:gd name="T22" fmla="*/ 30 w 438"/>
              <a:gd name="T23" fmla="*/ 369 h 447"/>
              <a:gd name="T24" fmla="*/ 111 w 438"/>
              <a:gd name="T25" fmla="*/ 378 h 447"/>
              <a:gd name="T26" fmla="*/ 231 w 438"/>
              <a:gd name="T27" fmla="*/ 366 h 447"/>
              <a:gd name="T28" fmla="*/ 303 w 438"/>
              <a:gd name="T29" fmla="*/ 34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8" h="447">
                <a:moveTo>
                  <a:pt x="303" y="345"/>
                </a:moveTo>
                <a:cubicBezTo>
                  <a:pt x="333" y="375"/>
                  <a:pt x="321" y="411"/>
                  <a:pt x="333" y="423"/>
                </a:cubicBezTo>
                <a:cubicBezTo>
                  <a:pt x="341" y="447"/>
                  <a:pt x="363" y="422"/>
                  <a:pt x="387" y="429"/>
                </a:cubicBezTo>
                <a:cubicBezTo>
                  <a:pt x="401" y="427"/>
                  <a:pt x="422" y="410"/>
                  <a:pt x="429" y="397"/>
                </a:cubicBezTo>
                <a:cubicBezTo>
                  <a:pt x="438" y="371"/>
                  <a:pt x="423" y="342"/>
                  <a:pt x="419" y="316"/>
                </a:cubicBezTo>
                <a:cubicBezTo>
                  <a:pt x="416" y="301"/>
                  <a:pt x="409" y="271"/>
                  <a:pt x="409" y="271"/>
                </a:cubicBezTo>
                <a:cubicBezTo>
                  <a:pt x="405" y="227"/>
                  <a:pt x="413" y="179"/>
                  <a:pt x="394" y="140"/>
                </a:cubicBezTo>
                <a:cubicBezTo>
                  <a:pt x="344" y="39"/>
                  <a:pt x="213" y="11"/>
                  <a:pt x="113" y="0"/>
                </a:cubicBezTo>
                <a:cubicBezTo>
                  <a:pt x="98" y="1"/>
                  <a:pt x="83" y="1"/>
                  <a:pt x="69" y="5"/>
                </a:cubicBezTo>
                <a:cubicBezTo>
                  <a:pt x="32" y="13"/>
                  <a:pt x="8" y="82"/>
                  <a:pt x="0" y="115"/>
                </a:cubicBezTo>
                <a:cubicBezTo>
                  <a:pt x="2" y="150"/>
                  <a:pt x="4" y="227"/>
                  <a:pt x="35" y="255"/>
                </a:cubicBezTo>
                <a:cubicBezTo>
                  <a:pt x="33" y="277"/>
                  <a:pt x="32" y="347"/>
                  <a:pt x="30" y="369"/>
                </a:cubicBezTo>
                <a:cubicBezTo>
                  <a:pt x="29" y="372"/>
                  <a:pt x="93" y="408"/>
                  <a:pt x="111" y="378"/>
                </a:cubicBezTo>
                <a:cubicBezTo>
                  <a:pt x="151" y="366"/>
                  <a:pt x="131" y="316"/>
                  <a:pt x="231" y="366"/>
                </a:cubicBezTo>
                <a:cubicBezTo>
                  <a:pt x="231" y="366"/>
                  <a:pt x="282" y="321"/>
                  <a:pt x="303" y="345"/>
                </a:cubicBezTo>
                <a:close/>
              </a:path>
            </a:pathLst>
          </a:custGeom>
          <a:gradFill rotWithShape="0">
            <a:gsLst>
              <a:gs pos="0">
                <a:srgbClr val="FFF874"/>
              </a:gs>
              <a:gs pos="100000">
                <a:srgbClr val="FFF874">
                  <a:gamma/>
                  <a:shade val="87843"/>
                  <a:invGamma/>
                </a:srgbClr>
              </a:gs>
            </a:gsLst>
            <a:path path="rect">
              <a:fillToRect l="50000" t="50000" r="50000" b="50000"/>
            </a:path>
          </a:gradFill>
          <a:ln w="9525">
            <a:solidFill>
              <a:srgbClr val="F8E186"/>
            </a:solidFill>
            <a:round/>
            <a:headEnd/>
            <a:tailEnd/>
          </a:ln>
          <a:effectLst>
            <a:outerShdw blurRad="63500" dist="35921" dir="2700000" algn="ctr" rotWithShape="0">
              <a:schemeClr val="bg2">
                <a:alpha val="74998"/>
              </a:schemeClr>
            </a:outerShdw>
          </a:effectLst>
        </p:spPr>
        <p:txBody>
          <a:bodyPr wrap="none" anchor="ctr"/>
          <a:lstStyle/>
          <a:p>
            <a:endParaRPr lang="en-US"/>
          </a:p>
        </p:txBody>
      </p:sp>
      <p:sp>
        <p:nvSpPr>
          <p:cNvPr id="61" name="Oval 123"/>
          <p:cNvSpPr>
            <a:spLocks noChangeArrowheads="1"/>
          </p:cNvSpPr>
          <p:nvPr/>
        </p:nvSpPr>
        <p:spPr bwMode="auto">
          <a:xfrm>
            <a:off x="1600200" y="6003560"/>
            <a:ext cx="1524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Rectangle 96"/>
          <p:cNvSpPr>
            <a:spLocks noChangeArrowheads="1"/>
          </p:cNvSpPr>
          <p:nvPr/>
        </p:nvSpPr>
        <p:spPr bwMode="auto">
          <a:xfrm>
            <a:off x="5043192" y="5212262"/>
            <a:ext cx="85119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400">
                <a:latin typeface="Arial" charset="0"/>
                <a:ea typeface="Times New Roman" charset="0"/>
                <a:cs typeface="Times New Roman" charset="0"/>
              </a:rPr>
              <a:t>FKBP12</a:t>
            </a:r>
          </a:p>
        </p:txBody>
      </p:sp>
      <p:sp>
        <p:nvSpPr>
          <p:cNvPr id="63" name="Rectangle 90"/>
          <p:cNvSpPr>
            <a:spLocks noChangeArrowheads="1"/>
          </p:cNvSpPr>
          <p:nvPr/>
        </p:nvSpPr>
        <p:spPr bwMode="auto">
          <a:xfrm>
            <a:off x="2173628" y="3281788"/>
            <a:ext cx="78547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i="0" smtClean="0">
                <a:latin typeface="Avenir Book" charset="0"/>
                <a:ea typeface="Avenir Book" charset="0"/>
                <a:cs typeface="Avenir Book" charset="0"/>
              </a:rPr>
              <a:t>lyse cells</a:t>
            </a:r>
            <a:endParaRPr lang="en-US" altLang="en-US" sz="1200" i="0" dirty="0">
              <a:latin typeface="Avenir Book" charset="0"/>
              <a:ea typeface="Avenir Book" charset="0"/>
              <a:cs typeface="Avenir Book" charset="0"/>
            </a:endParaRPr>
          </a:p>
        </p:txBody>
      </p:sp>
      <p:sp>
        <p:nvSpPr>
          <p:cNvPr id="64" name="Rectangle 90"/>
          <p:cNvSpPr>
            <a:spLocks noChangeArrowheads="1"/>
          </p:cNvSpPr>
          <p:nvPr/>
        </p:nvSpPr>
        <p:spPr bwMode="auto">
          <a:xfrm>
            <a:off x="5973896" y="3222359"/>
            <a:ext cx="78547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i="0" smtClean="0">
                <a:latin typeface="Avenir Book" charset="0"/>
                <a:ea typeface="Avenir Book" charset="0"/>
                <a:cs typeface="Avenir Book" charset="0"/>
              </a:rPr>
              <a:t>lyse cells</a:t>
            </a:r>
            <a:endParaRPr lang="en-US" altLang="en-US" sz="1200" i="0" dirty="0">
              <a:latin typeface="Avenir Book" charset="0"/>
              <a:ea typeface="Avenir Book" charset="0"/>
              <a:cs typeface="Avenir Book" charset="0"/>
            </a:endParaRPr>
          </a:p>
        </p:txBody>
      </p:sp>
    </p:spTree>
    <p:extLst>
      <p:ext uri="{BB962C8B-B14F-4D97-AF65-F5344CB8AC3E}">
        <p14:creationId xmlns:p14="http://schemas.microsoft.com/office/powerpoint/2010/main" val="1185882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Comparing detection methods using lysates</a:t>
            </a:r>
          </a:p>
        </p:txBody>
      </p:sp>
      <p:sp>
        <p:nvSpPr>
          <p:cNvPr id="6" name="Rectangle 2"/>
          <p:cNvSpPr>
            <a:spLocks noChangeArrowheads="1"/>
          </p:cNvSpPr>
          <p:nvPr/>
        </p:nvSpPr>
        <p:spPr bwMode="auto">
          <a:xfrm>
            <a:off x="4343400" y="1687738"/>
            <a:ext cx="4800600" cy="49530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Arial"/>
            </a:endParaRPr>
          </a:p>
        </p:txBody>
      </p:sp>
      <p:sp>
        <p:nvSpPr>
          <p:cNvPr id="7" name="Rectangle 5"/>
          <p:cNvSpPr>
            <a:spLocks noChangeArrowheads="1"/>
          </p:cNvSpPr>
          <p:nvPr/>
        </p:nvSpPr>
        <p:spPr bwMode="auto">
          <a:xfrm>
            <a:off x="6299200" y="3608613"/>
            <a:ext cx="2032000"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1000" b="1" dirty="0">
                <a:latin typeface="Arial"/>
                <a:ea typeface="Times New Roman" pitchFamily="-108" charset="0"/>
                <a:cs typeface="Times New Roman" pitchFamily="-108" charset="0"/>
              </a:rPr>
              <a:t>Detection via a Fluor-Labeled </a:t>
            </a:r>
          </a:p>
          <a:p>
            <a:pPr algn="ctr"/>
            <a:r>
              <a:rPr lang="en-US" sz="1000" b="1" dirty="0">
                <a:latin typeface="Arial"/>
                <a:ea typeface="Times New Roman" pitchFamily="-108" charset="0"/>
                <a:cs typeface="Times New Roman" pitchFamily="-108" charset="0"/>
              </a:rPr>
              <a:t>Secondary Antibody</a:t>
            </a:r>
          </a:p>
        </p:txBody>
      </p:sp>
      <p:pic>
        <p:nvPicPr>
          <p:cNvPr id="8" name="Picture 6"/>
          <p:cNvPicPr>
            <a:picLocks noChangeAspect="1" noChangeArrowheads="1"/>
          </p:cNvPicPr>
          <p:nvPr/>
        </p:nvPicPr>
        <p:blipFill>
          <a:blip r:embed="rId3"/>
          <a:srcRect/>
          <a:stretch>
            <a:fillRect/>
          </a:stretch>
        </p:blipFill>
        <p:spPr bwMode="auto">
          <a:xfrm>
            <a:off x="6477000" y="3138713"/>
            <a:ext cx="2001838" cy="454025"/>
          </a:xfrm>
          <a:prstGeom prst="rect">
            <a:avLst/>
          </a:prstGeom>
          <a:noFill/>
        </p:spPr>
      </p:pic>
      <p:sp>
        <p:nvSpPr>
          <p:cNvPr id="9" name="Oval 7"/>
          <p:cNvSpPr>
            <a:spLocks noChangeArrowheads="1"/>
          </p:cNvSpPr>
          <p:nvPr/>
        </p:nvSpPr>
        <p:spPr bwMode="auto">
          <a:xfrm>
            <a:off x="7412038" y="3303813"/>
            <a:ext cx="152400" cy="76200"/>
          </a:xfrm>
          <a:prstGeom prst="ellipse">
            <a:avLst/>
          </a:prstGeom>
          <a:solidFill>
            <a:srgbClr val="CC0000"/>
          </a:solid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10" name="Line 8"/>
          <p:cNvSpPr>
            <a:spLocks noChangeShapeType="1"/>
          </p:cNvSpPr>
          <p:nvPr/>
        </p:nvSpPr>
        <p:spPr bwMode="auto">
          <a:xfrm>
            <a:off x="7488238" y="3075213"/>
            <a:ext cx="0" cy="228600"/>
          </a:xfrm>
          <a:prstGeom prst="line">
            <a:avLst/>
          </a:prstGeom>
          <a:noFill/>
          <a:ln w="12700">
            <a:solidFill>
              <a:schemeClr val="tx1"/>
            </a:solidFill>
            <a:round/>
            <a:headEnd/>
            <a:tailEnd/>
          </a:ln>
          <a:effectLst/>
        </p:spPr>
        <p:txBody>
          <a:bodyPr wrap="none" anchor="ctr">
            <a:prstTxWarp prst="textNoShape">
              <a:avLst/>
            </a:prstTxWarp>
          </a:bodyPr>
          <a:lstStyle/>
          <a:p>
            <a:endParaRPr lang="en-US" dirty="0">
              <a:latin typeface="Arial"/>
            </a:endParaRPr>
          </a:p>
        </p:txBody>
      </p:sp>
      <p:pic>
        <p:nvPicPr>
          <p:cNvPr id="11" name="Picture 9"/>
          <p:cNvPicPr>
            <a:picLocks noChangeAspect="1" noChangeArrowheads="1"/>
          </p:cNvPicPr>
          <p:nvPr/>
        </p:nvPicPr>
        <p:blipFill>
          <a:blip r:embed="rId4"/>
          <a:srcRect/>
          <a:stretch>
            <a:fillRect/>
          </a:stretch>
        </p:blipFill>
        <p:spPr bwMode="auto">
          <a:xfrm>
            <a:off x="7412038" y="2913288"/>
            <a:ext cx="304800" cy="174625"/>
          </a:xfrm>
          <a:prstGeom prst="rect">
            <a:avLst/>
          </a:prstGeom>
          <a:noFill/>
        </p:spPr>
      </p:pic>
      <p:sp>
        <p:nvSpPr>
          <p:cNvPr id="12" name="Freeform 10"/>
          <p:cNvSpPr>
            <a:spLocks noChangeAspect="1"/>
          </p:cNvSpPr>
          <p:nvPr/>
        </p:nvSpPr>
        <p:spPr bwMode="auto">
          <a:xfrm>
            <a:off x="6802438" y="2249713"/>
            <a:ext cx="1154112" cy="919163"/>
          </a:xfrm>
          <a:custGeom>
            <a:avLst/>
            <a:gdLst/>
            <a:ahLst/>
            <a:cxnLst>
              <a:cxn ang="0">
                <a:pos x="345" y="521"/>
              </a:cxn>
              <a:cxn ang="0">
                <a:pos x="383" y="394"/>
              </a:cxn>
              <a:cxn ang="0">
                <a:pos x="477" y="404"/>
              </a:cxn>
              <a:cxn ang="0">
                <a:pos x="576" y="404"/>
              </a:cxn>
              <a:cxn ang="0">
                <a:pos x="591" y="461"/>
              </a:cxn>
              <a:cxn ang="0">
                <a:pos x="579" y="518"/>
              </a:cxn>
              <a:cxn ang="0">
                <a:pos x="681" y="482"/>
              </a:cxn>
              <a:cxn ang="0">
                <a:pos x="670" y="394"/>
              </a:cxn>
              <a:cxn ang="0">
                <a:pos x="727" y="327"/>
              </a:cxn>
              <a:cxn ang="0">
                <a:pos x="610" y="111"/>
              </a:cxn>
              <a:cxn ang="0">
                <a:pos x="335" y="48"/>
              </a:cxn>
              <a:cxn ang="0">
                <a:pos x="286" y="53"/>
              </a:cxn>
              <a:cxn ang="0">
                <a:pos x="61" y="156"/>
              </a:cxn>
              <a:cxn ang="0">
                <a:pos x="34" y="345"/>
              </a:cxn>
              <a:cxn ang="0">
                <a:pos x="187" y="561"/>
              </a:cxn>
              <a:cxn ang="0">
                <a:pos x="345" y="52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w="9525">
            <a:noFill/>
            <a:round/>
            <a:headEnd/>
            <a:tailEnd/>
          </a:ln>
          <a:effectLst>
            <a:outerShdw blurRad="63500" dist="35921" dir="2700000" algn="ctr" rotWithShape="0">
              <a:schemeClr val="bg2">
                <a:alpha val="74998"/>
              </a:schemeClr>
            </a:outerShdw>
          </a:effectLst>
        </p:spPr>
        <p:txBody>
          <a:bodyPr wrap="none" anchor="ctr">
            <a:prstTxWarp prst="textNoShape">
              <a:avLst/>
            </a:prstTxWarp>
          </a:bodyPr>
          <a:lstStyle/>
          <a:p>
            <a:endParaRPr lang="en-US" dirty="0">
              <a:latin typeface="Arial"/>
            </a:endParaRPr>
          </a:p>
        </p:txBody>
      </p:sp>
      <p:sp>
        <p:nvSpPr>
          <p:cNvPr id="13" name="Rectangle 11"/>
          <p:cNvSpPr>
            <a:spLocks noChangeArrowheads="1"/>
          </p:cNvSpPr>
          <p:nvPr/>
        </p:nvSpPr>
        <p:spPr bwMode="auto">
          <a:xfrm>
            <a:off x="7086600" y="2541813"/>
            <a:ext cx="660326"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FKBP12</a:t>
            </a:r>
          </a:p>
        </p:txBody>
      </p:sp>
      <p:sp>
        <p:nvSpPr>
          <p:cNvPr id="15" name="Line 12"/>
          <p:cNvSpPr>
            <a:spLocks noChangeShapeType="1"/>
          </p:cNvSpPr>
          <p:nvPr/>
        </p:nvSpPr>
        <p:spPr bwMode="auto">
          <a:xfrm flipV="1">
            <a:off x="7772400" y="2283051"/>
            <a:ext cx="0" cy="152400"/>
          </a:xfrm>
          <a:prstGeom prst="line">
            <a:avLst/>
          </a:prstGeom>
          <a:no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pic>
        <p:nvPicPr>
          <p:cNvPr id="16" name="Picture 13"/>
          <p:cNvPicPr>
            <a:picLocks noChangeAspect="1" noChangeArrowheads="1"/>
          </p:cNvPicPr>
          <p:nvPr/>
        </p:nvPicPr>
        <p:blipFill>
          <a:blip r:embed="rId5"/>
          <a:srcRect/>
          <a:stretch>
            <a:fillRect/>
          </a:stretch>
        </p:blipFill>
        <p:spPr bwMode="auto">
          <a:xfrm>
            <a:off x="7904163" y="1640113"/>
            <a:ext cx="506412" cy="533400"/>
          </a:xfrm>
          <a:prstGeom prst="rect">
            <a:avLst/>
          </a:prstGeom>
          <a:noFill/>
        </p:spPr>
      </p:pic>
      <p:pic>
        <p:nvPicPr>
          <p:cNvPr id="17" name="Picture 14"/>
          <p:cNvPicPr>
            <a:picLocks noChangeAspect="1" noChangeArrowheads="1"/>
          </p:cNvPicPr>
          <p:nvPr/>
        </p:nvPicPr>
        <p:blipFill>
          <a:blip r:embed="rId6"/>
          <a:srcRect/>
          <a:stretch>
            <a:fillRect/>
          </a:stretch>
        </p:blipFill>
        <p:spPr bwMode="auto">
          <a:xfrm>
            <a:off x="8305800" y="1411513"/>
            <a:ext cx="506413" cy="533400"/>
          </a:xfrm>
          <a:prstGeom prst="rect">
            <a:avLst/>
          </a:prstGeom>
          <a:noFill/>
        </p:spPr>
      </p:pic>
      <p:sp>
        <p:nvSpPr>
          <p:cNvPr id="18" name="Freeform 15"/>
          <p:cNvSpPr>
            <a:spLocks/>
          </p:cNvSpPr>
          <p:nvPr/>
        </p:nvSpPr>
        <p:spPr bwMode="auto">
          <a:xfrm>
            <a:off x="7696200" y="1944913"/>
            <a:ext cx="533400" cy="381000"/>
          </a:xfrm>
          <a:custGeom>
            <a:avLst/>
            <a:gdLst/>
            <a:ahLst/>
            <a:cxnLst>
              <a:cxn ang="0">
                <a:pos x="0" y="0"/>
              </a:cxn>
              <a:cxn ang="0">
                <a:pos x="0" y="336"/>
              </a:cxn>
              <a:cxn ang="0">
                <a:pos x="576" y="192"/>
              </a:cxn>
              <a:cxn ang="0">
                <a:pos x="0" y="0"/>
              </a:cxn>
            </a:cxnLst>
            <a:rect l="0" t="0" r="r" b="b"/>
            <a:pathLst>
              <a:path w="576" h="336">
                <a:moveTo>
                  <a:pt x="0" y="0"/>
                </a:moveTo>
                <a:lnTo>
                  <a:pt x="0" y="336"/>
                </a:lnTo>
                <a:lnTo>
                  <a:pt x="576" y="192"/>
                </a:lnTo>
                <a:lnTo>
                  <a:pt x="0" y="0"/>
                </a:lnTo>
                <a:close/>
              </a:path>
            </a:pathLst>
          </a:custGeom>
          <a:solidFill>
            <a:srgbClr val="B4FF91"/>
          </a:solidFill>
          <a:ln w="9525">
            <a:noFill/>
            <a:round/>
            <a:headEnd/>
            <a:tailEnd/>
          </a:ln>
          <a:effectLst>
            <a:outerShdw blurRad="63500" dist="35921" dir="2700000" algn="ctr" rotWithShape="0">
              <a:schemeClr val="bg2">
                <a:alpha val="74998"/>
              </a:schemeClr>
            </a:outerShdw>
          </a:effectLst>
        </p:spPr>
        <p:txBody>
          <a:bodyPr>
            <a:prstTxWarp prst="textNoShape">
              <a:avLst/>
            </a:prstTxWarp>
          </a:bodyPr>
          <a:lstStyle/>
          <a:p>
            <a:endParaRPr lang="en-US" dirty="0">
              <a:latin typeface="Arial"/>
            </a:endParaRPr>
          </a:p>
        </p:txBody>
      </p:sp>
      <p:sp>
        <p:nvSpPr>
          <p:cNvPr id="19" name="Rectangle 16"/>
          <p:cNvSpPr>
            <a:spLocks noChangeArrowheads="1"/>
          </p:cNvSpPr>
          <p:nvPr/>
        </p:nvSpPr>
        <p:spPr bwMode="auto">
          <a:xfrm>
            <a:off x="7670800" y="2021113"/>
            <a:ext cx="432211"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Flag</a:t>
            </a:r>
          </a:p>
        </p:txBody>
      </p:sp>
      <p:sp>
        <p:nvSpPr>
          <p:cNvPr id="20" name="AutoShape 17"/>
          <p:cNvSpPr>
            <a:spLocks noChangeArrowheads="1"/>
          </p:cNvSpPr>
          <p:nvPr/>
        </p:nvSpPr>
        <p:spPr bwMode="auto">
          <a:xfrm>
            <a:off x="8534400" y="1259113"/>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p:spPr>
        <p:txBody>
          <a:bodyPr wrap="none" anchor="ctr">
            <a:prstTxWarp prst="textNoShape">
              <a:avLst/>
            </a:prstTxWarp>
          </a:bodyPr>
          <a:lstStyle/>
          <a:p>
            <a:pPr algn="ctr"/>
            <a:endParaRPr lang="en-US" dirty="0">
              <a:latin typeface="Arial"/>
            </a:endParaRPr>
          </a:p>
        </p:txBody>
      </p:sp>
      <p:pic>
        <p:nvPicPr>
          <p:cNvPr id="21" name="Picture 18"/>
          <p:cNvPicPr>
            <a:picLocks noChangeAspect="1" noChangeArrowheads="1"/>
          </p:cNvPicPr>
          <p:nvPr/>
        </p:nvPicPr>
        <p:blipFill>
          <a:blip r:embed="rId3"/>
          <a:srcRect/>
          <a:stretch>
            <a:fillRect/>
          </a:stretch>
        </p:blipFill>
        <p:spPr bwMode="auto">
          <a:xfrm>
            <a:off x="304800" y="4381726"/>
            <a:ext cx="2001838" cy="454025"/>
          </a:xfrm>
          <a:prstGeom prst="rect">
            <a:avLst/>
          </a:prstGeom>
          <a:noFill/>
        </p:spPr>
      </p:pic>
      <p:sp>
        <p:nvSpPr>
          <p:cNvPr id="22" name="Line 19"/>
          <p:cNvSpPr>
            <a:spLocks noChangeShapeType="1"/>
          </p:cNvSpPr>
          <p:nvPr/>
        </p:nvSpPr>
        <p:spPr bwMode="auto">
          <a:xfrm flipV="1">
            <a:off x="1676400" y="3703863"/>
            <a:ext cx="1588" cy="152400"/>
          </a:xfrm>
          <a:prstGeom prst="line">
            <a:avLst/>
          </a:prstGeom>
          <a:no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24" name="Freeform 20"/>
          <p:cNvSpPr>
            <a:spLocks noChangeAspect="1"/>
          </p:cNvSpPr>
          <p:nvPr/>
        </p:nvSpPr>
        <p:spPr bwMode="auto">
          <a:xfrm>
            <a:off x="1600200" y="2983138"/>
            <a:ext cx="838200" cy="862013"/>
          </a:xfrm>
          <a:custGeom>
            <a:avLst/>
            <a:gdLst/>
            <a:ahLst/>
            <a:cxnLst>
              <a:cxn ang="0">
                <a:pos x="303" y="345"/>
              </a:cxn>
              <a:cxn ang="0">
                <a:pos x="333" y="423"/>
              </a:cxn>
              <a:cxn ang="0">
                <a:pos x="387" y="429"/>
              </a:cxn>
              <a:cxn ang="0">
                <a:pos x="429" y="397"/>
              </a:cxn>
              <a:cxn ang="0">
                <a:pos x="419" y="316"/>
              </a:cxn>
              <a:cxn ang="0">
                <a:pos x="409" y="271"/>
              </a:cxn>
              <a:cxn ang="0">
                <a:pos x="394" y="140"/>
              </a:cxn>
              <a:cxn ang="0">
                <a:pos x="113" y="0"/>
              </a:cxn>
              <a:cxn ang="0">
                <a:pos x="69" y="5"/>
              </a:cxn>
              <a:cxn ang="0">
                <a:pos x="0" y="115"/>
              </a:cxn>
              <a:cxn ang="0">
                <a:pos x="35" y="255"/>
              </a:cxn>
              <a:cxn ang="0">
                <a:pos x="30" y="369"/>
              </a:cxn>
              <a:cxn ang="0">
                <a:pos x="111" y="378"/>
              </a:cxn>
              <a:cxn ang="0">
                <a:pos x="231" y="366"/>
              </a:cxn>
              <a:cxn ang="0">
                <a:pos x="303" y="345"/>
              </a:cxn>
            </a:cxnLst>
            <a:rect l="0" t="0" r="r" b="b"/>
            <a:pathLst>
              <a:path w="438" h="447">
                <a:moveTo>
                  <a:pt x="303" y="345"/>
                </a:moveTo>
                <a:cubicBezTo>
                  <a:pt x="333" y="375"/>
                  <a:pt x="321" y="411"/>
                  <a:pt x="333" y="423"/>
                </a:cubicBezTo>
                <a:cubicBezTo>
                  <a:pt x="341" y="447"/>
                  <a:pt x="363" y="422"/>
                  <a:pt x="387" y="429"/>
                </a:cubicBezTo>
                <a:cubicBezTo>
                  <a:pt x="401" y="427"/>
                  <a:pt x="422" y="410"/>
                  <a:pt x="429" y="397"/>
                </a:cubicBezTo>
                <a:cubicBezTo>
                  <a:pt x="438" y="371"/>
                  <a:pt x="423" y="342"/>
                  <a:pt x="419" y="316"/>
                </a:cubicBezTo>
                <a:cubicBezTo>
                  <a:pt x="416" y="301"/>
                  <a:pt x="409" y="271"/>
                  <a:pt x="409" y="271"/>
                </a:cubicBezTo>
                <a:cubicBezTo>
                  <a:pt x="405" y="227"/>
                  <a:pt x="413" y="179"/>
                  <a:pt x="394" y="140"/>
                </a:cubicBezTo>
                <a:cubicBezTo>
                  <a:pt x="344" y="39"/>
                  <a:pt x="213" y="11"/>
                  <a:pt x="113" y="0"/>
                </a:cubicBezTo>
                <a:cubicBezTo>
                  <a:pt x="98" y="1"/>
                  <a:pt x="83" y="1"/>
                  <a:pt x="69" y="5"/>
                </a:cubicBezTo>
                <a:cubicBezTo>
                  <a:pt x="32" y="13"/>
                  <a:pt x="8" y="82"/>
                  <a:pt x="0" y="115"/>
                </a:cubicBezTo>
                <a:cubicBezTo>
                  <a:pt x="2" y="150"/>
                  <a:pt x="4" y="227"/>
                  <a:pt x="35" y="255"/>
                </a:cubicBezTo>
                <a:cubicBezTo>
                  <a:pt x="33" y="277"/>
                  <a:pt x="32" y="347"/>
                  <a:pt x="30" y="369"/>
                </a:cubicBezTo>
                <a:cubicBezTo>
                  <a:pt x="29" y="372"/>
                  <a:pt x="93" y="408"/>
                  <a:pt x="111" y="378"/>
                </a:cubicBezTo>
                <a:cubicBezTo>
                  <a:pt x="151" y="366"/>
                  <a:pt x="131" y="316"/>
                  <a:pt x="231" y="366"/>
                </a:cubicBezTo>
                <a:cubicBezTo>
                  <a:pt x="231" y="366"/>
                  <a:pt x="282" y="321"/>
                  <a:pt x="303" y="345"/>
                </a:cubicBezTo>
                <a:close/>
              </a:path>
            </a:pathLst>
          </a:custGeom>
          <a:gradFill rotWithShape="0">
            <a:gsLst>
              <a:gs pos="0">
                <a:srgbClr val="16CC59"/>
              </a:gs>
              <a:gs pos="100000">
                <a:srgbClr val="16CC59">
                  <a:gamma/>
                  <a:shade val="71373"/>
                  <a:invGamma/>
                </a:srgbClr>
              </a:gs>
            </a:gsLst>
            <a:path path="rect">
              <a:fillToRect l="50000" t="50000" r="50000" b="50000"/>
            </a:path>
          </a:gradFill>
          <a:ln w="9525">
            <a:solidFill>
              <a:schemeClr val="hlink"/>
            </a:solidFill>
            <a:round/>
            <a:headEnd/>
            <a:tailEnd/>
          </a:ln>
          <a:effectLst>
            <a:outerShdw blurRad="63500" dist="35921" dir="2700000" algn="ctr" rotWithShape="0">
              <a:schemeClr val="bg2">
                <a:alpha val="74998"/>
              </a:schemeClr>
            </a:outerShdw>
          </a:effectLst>
        </p:spPr>
        <p:txBody>
          <a:bodyPr wrap="none" anchor="ctr">
            <a:prstTxWarp prst="textNoShape">
              <a:avLst/>
            </a:prstTxWarp>
          </a:bodyPr>
          <a:lstStyle/>
          <a:p>
            <a:endParaRPr lang="en-US" dirty="0">
              <a:latin typeface="Arial"/>
            </a:endParaRPr>
          </a:p>
        </p:txBody>
      </p:sp>
      <p:sp>
        <p:nvSpPr>
          <p:cNvPr id="25" name="Rectangle 21"/>
          <p:cNvSpPr>
            <a:spLocks noChangeArrowheads="1"/>
          </p:cNvSpPr>
          <p:nvPr/>
        </p:nvSpPr>
        <p:spPr bwMode="auto">
          <a:xfrm>
            <a:off x="1752600" y="3275238"/>
            <a:ext cx="515366"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eGFP</a:t>
            </a:r>
          </a:p>
        </p:txBody>
      </p:sp>
      <p:sp>
        <p:nvSpPr>
          <p:cNvPr id="26" name="Oval 22"/>
          <p:cNvSpPr>
            <a:spLocks noChangeArrowheads="1"/>
          </p:cNvSpPr>
          <p:nvPr/>
        </p:nvSpPr>
        <p:spPr bwMode="auto">
          <a:xfrm>
            <a:off x="1260475" y="4530951"/>
            <a:ext cx="152400" cy="76200"/>
          </a:xfrm>
          <a:prstGeom prst="ellipse">
            <a:avLst/>
          </a:prstGeom>
          <a:solidFill>
            <a:srgbClr val="16CC59"/>
          </a:solid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27" name="Line 23"/>
          <p:cNvSpPr>
            <a:spLocks noChangeShapeType="1"/>
          </p:cNvSpPr>
          <p:nvPr/>
        </p:nvSpPr>
        <p:spPr bwMode="auto">
          <a:xfrm>
            <a:off x="1336675" y="4302351"/>
            <a:ext cx="1588" cy="228600"/>
          </a:xfrm>
          <a:prstGeom prst="line">
            <a:avLst/>
          </a:prstGeom>
          <a:noFill/>
          <a:ln w="12700">
            <a:solidFill>
              <a:schemeClr val="tx1"/>
            </a:solidFill>
            <a:round/>
            <a:headEnd/>
            <a:tailEnd/>
          </a:ln>
          <a:effectLst/>
        </p:spPr>
        <p:txBody>
          <a:bodyPr wrap="none" anchor="ctr">
            <a:prstTxWarp prst="textNoShape">
              <a:avLst/>
            </a:prstTxWarp>
          </a:bodyPr>
          <a:lstStyle/>
          <a:p>
            <a:endParaRPr lang="en-US" dirty="0">
              <a:latin typeface="Arial"/>
            </a:endParaRPr>
          </a:p>
        </p:txBody>
      </p:sp>
      <p:pic>
        <p:nvPicPr>
          <p:cNvPr id="28" name="Picture 24"/>
          <p:cNvPicPr>
            <a:picLocks noChangeAspect="1" noChangeArrowheads="1"/>
          </p:cNvPicPr>
          <p:nvPr/>
        </p:nvPicPr>
        <p:blipFill>
          <a:blip r:embed="rId4"/>
          <a:srcRect/>
          <a:stretch>
            <a:fillRect/>
          </a:stretch>
        </p:blipFill>
        <p:spPr bwMode="auto">
          <a:xfrm>
            <a:off x="1260475" y="4203926"/>
            <a:ext cx="304800" cy="174625"/>
          </a:xfrm>
          <a:prstGeom prst="rect">
            <a:avLst/>
          </a:prstGeom>
          <a:noFill/>
        </p:spPr>
      </p:pic>
      <p:sp>
        <p:nvSpPr>
          <p:cNvPr id="29" name="Freeform 25"/>
          <p:cNvSpPr>
            <a:spLocks noChangeAspect="1"/>
          </p:cNvSpPr>
          <p:nvPr/>
        </p:nvSpPr>
        <p:spPr bwMode="auto">
          <a:xfrm>
            <a:off x="630238" y="3535588"/>
            <a:ext cx="1154112" cy="919163"/>
          </a:xfrm>
          <a:custGeom>
            <a:avLst/>
            <a:gdLst/>
            <a:ahLst/>
            <a:cxnLst>
              <a:cxn ang="0">
                <a:pos x="345" y="521"/>
              </a:cxn>
              <a:cxn ang="0">
                <a:pos x="383" y="394"/>
              </a:cxn>
              <a:cxn ang="0">
                <a:pos x="477" y="404"/>
              </a:cxn>
              <a:cxn ang="0">
                <a:pos x="576" y="404"/>
              </a:cxn>
              <a:cxn ang="0">
                <a:pos x="591" y="461"/>
              </a:cxn>
              <a:cxn ang="0">
                <a:pos x="579" y="518"/>
              </a:cxn>
              <a:cxn ang="0">
                <a:pos x="681" y="482"/>
              </a:cxn>
              <a:cxn ang="0">
                <a:pos x="670" y="394"/>
              </a:cxn>
              <a:cxn ang="0">
                <a:pos x="727" y="327"/>
              </a:cxn>
              <a:cxn ang="0">
                <a:pos x="610" y="111"/>
              </a:cxn>
              <a:cxn ang="0">
                <a:pos x="335" y="48"/>
              </a:cxn>
              <a:cxn ang="0">
                <a:pos x="286" y="53"/>
              </a:cxn>
              <a:cxn ang="0">
                <a:pos x="61" y="156"/>
              </a:cxn>
              <a:cxn ang="0">
                <a:pos x="34" y="345"/>
              </a:cxn>
              <a:cxn ang="0">
                <a:pos x="187" y="561"/>
              </a:cxn>
              <a:cxn ang="0">
                <a:pos x="345" y="52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w="9525">
            <a:noFill/>
            <a:round/>
            <a:headEnd/>
            <a:tailEnd/>
          </a:ln>
          <a:effectLst>
            <a:outerShdw blurRad="63500" dist="35921" dir="2700000" algn="ctr" rotWithShape="0">
              <a:schemeClr val="bg2">
                <a:alpha val="74998"/>
              </a:schemeClr>
            </a:outerShdw>
          </a:effectLst>
        </p:spPr>
        <p:txBody>
          <a:bodyPr wrap="none" anchor="ctr">
            <a:prstTxWarp prst="textNoShape">
              <a:avLst/>
            </a:prstTxWarp>
          </a:bodyPr>
          <a:lstStyle/>
          <a:p>
            <a:endParaRPr lang="en-US" dirty="0">
              <a:latin typeface="Arial"/>
            </a:endParaRPr>
          </a:p>
        </p:txBody>
      </p:sp>
      <p:sp>
        <p:nvSpPr>
          <p:cNvPr id="30" name="Rectangle 26"/>
          <p:cNvSpPr>
            <a:spLocks noChangeArrowheads="1"/>
          </p:cNvSpPr>
          <p:nvPr/>
        </p:nvSpPr>
        <p:spPr bwMode="auto">
          <a:xfrm>
            <a:off x="914400" y="3845151"/>
            <a:ext cx="660326"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FKBP12</a:t>
            </a:r>
          </a:p>
        </p:txBody>
      </p:sp>
      <p:sp>
        <p:nvSpPr>
          <p:cNvPr id="31" name="Rectangle 27"/>
          <p:cNvSpPr>
            <a:spLocks noChangeArrowheads="1"/>
          </p:cNvSpPr>
          <p:nvPr/>
        </p:nvSpPr>
        <p:spPr bwMode="auto">
          <a:xfrm>
            <a:off x="577810" y="4899251"/>
            <a:ext cx="1316117" cy="39754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1000" dirty="0">
                <a:latin typeface="Arial"/>
                <a:ea typeface="Times New Roman" pitchFamily="-108" charset="0"/>
                <a:cs typeface="Times New Roman" pitchFamily="-108" charset="0"/>
              </a:rPr>
              <a:t>Detection via Green </a:t>
            </a:r>
          </a:p>
          <a:p>
            <a:pPr algn="ctr"/>
            <a:r>
              <a:rPr lang="en-US" sz="1000" dirty="0">
                <a:latin typeface="Arial"/>
                <a:ea typeface="Times New Roman" pitchFamily="-108" charset="0"/>
                <a:cs typeface="Times New Roman" pitchFamily="-108" charset="0"/>
              </a:rPr>
              <a:t>Fluorescent Protein</a:t>
            </a:r>
          </a:p>
        </p:txBody>
      </p:sp>
      <p:sp>
        <p:nvSpPr>
          <p:cNvPr id="32" name="Rectangle 28"/>
          <p:cNvSpPr>
            <a:spLocks noChangeArrowheads="1"/>
          </p:cNvSpPr>
          <p:nvPr/>
        </p:nvSpPr>
        <p:spPr bwMode="auto">
          <a:xfrm>
            <a:off x="3097213" y="2606900"/>
            <a:ext cx="2884054"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b="1" dirty="0">
                <a:latin typeface="Arial"/>
                <a:ea typeface="Times New Roman" pitchFamily="-108" charset="0"/>
                <a:cs typeface="Times New Roman" pitchFamily="-108" charset="0"/>
              </a:rPr>
              <a:t> 1                   2           </a:t>
            </a:r>
            <a:r>
              <a:rPr lang="en-US" sz="1000" b="1" dirty="0" smtClean="0">
                <a:latin typeface="Arial"/>
                <a:ea typeface="Times New Roman" pitchFamily="-108" charset="0"/>
                <a:cs typeface="Times New Roman" pitchFamily="-108" charset="0"/>
              </a:rPr>
              <a:t>    </a:t>
            </a:r>
            <a:r>
              <a:rPr lang="en-US" sz="1000" dirty="0" smtClean="0">
                <a:latin typeface="Arial"/>
                <a:ea typeface="Times New Roman" pitchFamily="-108" charset="0"/>
                <a:cs typeface="Times New Roman" pitchFamily="-108" charset="0"/>
              </a:rPr>
              <a:t>Captopril    </a:t>
            </a:r>
            <a:r>
              <a:rPr lang="en-US" sz="1000" dirty="0">
                <a:latin typeface="Arial"/>
                <a:ea typeface="Times New Roman" pitchFamily="-108" charset="0"/>
                <a:cs typeface="Times New Roman" pitchFamily="-108" charset="0"/>
              </a:rPr>
              <a:t>Glutathione</a:t>
            </a:r>
          </a:p>
        </p:txBody>
      </p:sp>
      <p:pic>
        <p:nvPicPr>
          <p:cNvPr id="33" name="Picture 29"/>
          <p:cNvPicPr>
            <a:picLocks noChangeAspect="1" noChangeArrowheads="1"/>
          </p:cNvPicPr>
          <p:nvPr/>
        </p:nvPicPr>
        <p:blipFill>
          <a:blip r:embed="rId7"/>
          <a:srcRect/>
          <a:stretch>
            <a:fillRect/>
          </a:stretch>
        </p:blipFill>
        <p:spPr bwMode="auto">
          <a:xfrm>
            <a:off x="2884736" y="1391356"/>
            <a:ext cx="3369973" cy="810090"/>
          </a:xfrm>
          <a:prstGeom prst="rect">
            <a:avLst/>
          </a:prstGeom>
          <a:noFill/>
        </p:spPr>
      </p:pic>
      <p:pic>
        <p:nvPicPr>
          <p:cNvPr id="34" name="Picture 30"/>
          <p:cNvPicPr>
            <a:picLocks noChangeAspect="1" noChangeArrowheads="1"/>
          </p:cNvPicPr>
          <p:nvPr/>
        </p:nvPicPr>
        <p:blipFill>
          <a:blip r:embed="rId8"/>
          <a:srcRect/>
          <a:stretch>
            <a:fillRect/>
          </a:stretch>
        </p:blipFill>
        <p:spPr bwMode="auto">
          <a:xfrm>
            <a:off x="2973388" y="4007075"/>
            <a:ext cx="3046412" cy="78422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35" name="Picture 31"/>
          <p:cNvPicPr>
            <a:picLocks noChangeArrowheads="1"/>
          </p:cNvPicPr>
          <p:nvPr/>
        </p:nvPicPr>
        <p:blipFill>
          <a:blip r:embed="rId9"/>
          <a:srcRect/>
          <a:stretch>
            <a:fillRect/>
          </a:stretch>
        </p:blipFill>
        <p:spPr bwMode="auto">
          <a:xfrm>
            <a:off x="2971800" y="2851375"/>
            <a:ext cx="3048000" cy="822325"/>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36" name="Line 32"/>
          <p:cNvSpPr>
            <a:spLocks noChangeShapeType="1"/>
          </p:cNvSpPr>
          <p:nvPr/>
        </p:nvSpPr>
        <p:spPr bwMode="auto">
          <a:xfrm rot="5400000">
            <a:off x="3314700" y="5754913"/>
            <a:ext cx="0" cy="381000"/>
          </a:xfrm>
          <a:prstGeom prst="line">
            <a:avLst/>
          </a:prstGeom>
          <a:no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37" name="Text Box 33"/>
          <p:cNvSpPr txBox="1">
            <a:spLocks noChangeArrowheads="1"/>
          </p:cNvSpPr>
          <p:nvPr/>
        </p:nvSpPr>
        <p:spPr bwMode="auto">
          <a:xfrm>
            <a:off x="3048000" y="5907313"/>
            <a:ext cx="579438" cy="228600"/>
          </a:xfrm>
          <a:prstGeom prst="rect">
            <a:avLst/>
          </a:prstGeom>
          <a:noFill/>
          <a:ln w="9525">
            <a:noFill/>
            <a:miter lim="800000"/>
            <a:headEnd/>
            <a:tailEnd/>
          </a:ln>
          <a:effectLst/>
        </p:spPr>
        <p:txBody>
          <a:bodyPr wrap="none">
            <a:prstTxWarp prst="textNoShape">
              <a:avLst/>
            </a:prstTxWarp>
            <a:spAutoFit/>
          </a:bodyPr>
          <a:lstStyle/>
          <a:p>
            <a:r>
              <a:rPr lang="en-US" sz="900" dirty="0">
                <a:latin typeface="Arial"/>
              </a:rPr>
              <a:t>500 µm</a:t>
            </a:r>
          </a:p>
        </p:txBody>
      </p:sp>
      <p:sp>
        <p:nvSpPr>
          <p:cNvPr id="38" name="Rectangle 34"/>
          <p:cNvSpPr>
            <a:spLocks noChangeArrowheads="1"/>
          </p:cNvSpPr>
          <p:nvPr/>
        </p:nvSpPr>
        <p:spPr bwMode="auto">
          <a:xfrm>
            <a:off x="6254709" y="5758088"/>
            <a:ext cx="2365457" cy="39754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1000" b="1" dirty="0">
                <a:latin typeface="Arial"/>
                <a:ea typeface="Times New Roman" pitchFamily="-108" charset="0"/>
                <a:cs typeface="Times New Roman" pitchFamily="-108" charset="0"/>
              </a:rPr>
              <a:t>Detection via anti-FKBP12 Antibody</a:t>
            </a:r>
          </a:p>
          <a:p>
            <a:pPr algn="ctr"/>
            <a:r>
              <a:rPr lang="en-US" sz="1000" b="1" dirty="0">
                <a:latin typeface="Arial"/>
                <a:ea typeface="Times New Roman" pitchFamily="-108" charset="0"/>
                <a:cs typeface="Times New Roman" pitchFamily="-108" charset="0"/>
              </a:rPr>
              <a:t>and Labeled Secondary</a:t>
            </a:r>
          </a:p>
        </p:txBody>
      </p:sp>
      <p:pic>
        <p:nvPicPr>
          <p:cNvPr id="39" name="Picture 35"/>
          <p:cNvPicPr>
            <a:picLocks noChangeAspect="1" noChangeArrowheads="1"/>
          </p:cNvPicPr>
          <p:nvPr/>
        </p:nvPicPr>
        <p:blipFill>
          <a:blip r:embed="rId3"/>
          <a:srcRect/>
          <a:stretch>
            <a:fillRect/>
          </a:stretch>
        </p:blipFill>
        <p:spPr bwMode="auto">
          <a:xfrm>
            <a:off x="6477000" y="5253263"/>
            <a:ext cx="2001838" cy="454025"/>
          </a:xfrm>
          <a:prstGeom prst="rect">
            <a:avLst/>
          </a:prstGeom>
          <a:noFill/>
        </p:spPr>
      </p:pic>
      <p:sp>
        <p:nvSpPr>
          <p:cNvPr id="40" name="Oval 36"/>
          <p:cNvSpPr>
            <a:spLocks noChangeArrowheads="1"/>
          </p:cNvSpPr>
          <p:nvPr/>
        </p:nvSpPr>
        <p:spPr bwMode="auto">
          <a:xfrm>
            <a:off x="7437438" y="5389788"/>
            <a:ext cx="152400" cy="76200"/>
          </a:xfrm>
          <a:prstGeom prst="ellipse">
            <a:avLst/>
          </a:prstGeom>
          <a:solidFill>
            <a:srgbClr val="CC0000"/>
          </a:solidFill>
          <a:ln w="9525">
            <a:solidFill>
              <a:schemeClr val="tx1"/>
            </a:solidFill>
            <a:round/>
            <a:headEnd/>
            <a:tailEnd/>
          </a:ln>
          <a:effectLst/>
        </p:spPr>
        <p:txBody>
          <a:bodyPr wrap="none" anchor="ctr">
            <a:prstTxWarp prst="textNoShape">
              <a:avLst/>
            </a:prstTxWarp>
          </a:bodyPr>
          <a:lstStyle/>
          <a:p>
            <a:endParaRPr lang="en-US" dirty="0">
              <a:latin typeface="Arial"/>
            </a:endParaRPr>
          </a:p>
        </p:txBody>
      </p:sp>
      <p:sp>
        <p:nvSpPr>
          <p:cNvPr id="41" name="Line 37"/>
          <p:cNvSpPr>
            <a:spLocks noChangeShapeType="1"/>
          </p:cNvSpPr>
          <p:nvPr/>
        </p:nvSpPr>
        <p:spPr bwMode="auto">
          <a:xfrm>
            <a:off x="7513638" y="5161188"/>
            <a:ext cx="0" cy="228600"/>
          </a:xfrm>
          <a:prstGeom prst="line">
            <a:avLst/>
          </a:prstGeom>
          <a:noFill/>
          <a:ln w="12700">
            <a:solidFill>
              <a:schemeClr val="tx1"/>
            </a:solidFill>
            <a:round/>
            <a:headEnd/>
            <a:tailEnd/>
          </a:ln>
          <a:effectLst/>
        </p:spPr>
        <p:txBody>
          <a:bodyPr wrap="none" anchor="ctr">
            <a:prstTxWarp prst="textNoShape">
              <a:avLst/>
            </a:prstTxWarp>
          </a:bodyPr>
          <a:lstStyle/>
          <a:p>
            <a:endParaRPr lang="en-US" dirty="0">
              <a:latin typeface="Arial"/>
            </a:endParaRPr>
          </a:p>
        </p:txBody>
      </p:sp>
      <p:pic>
        <p:nvPicPr>
          <p:cNvPr id="42" name="Picture 38"/>
          <p:cNvPicPr>
            <a:picLocks noChangeAspect="1" noChangeArrowheads="1"/>
          </p:cNvPicPr>
          <p:nvPr/>
        </p:nvPicPr>
        <p:blipFill>
          <a:blip r:embed="rId4"/>
          <a:srcRect/>
          <a:stretch>
            <a:fillRect/>
          </a:stretch>
        </p:blipFill>
        <p:spPr bwMode="auto">
          <a:xfrm>
            <a:off x="7437438" y="4999263"/>
            <a:ext cx="304800" cy="174625"/>
          </a:xfrm>
          <a:prstGeom prst="rect">
            <a:avLst/>
          </a:prstGeom>
          <a:noFill/>
        </p:spPr>
      </p:pic>
      <p:sp>
        <p:nvSpPr>
          <p:cNvPr id="43" name="Freeform 39"/>
          <p:cNvSpPr>
            <a:spLocks noChangeAspect="1"/>
          </p:cNvSpPr>
          <p:nvPr/>
        </p:nvSpPr>
        <p:spPr bwMode="auto">
          <a:xfrm>
            <a:off x="6846888" y="4335688"/>
            <a:ext cx="1154112" cy="919163"/>
          </a:xfrm>
          <a:custGeom>
            <a:avLst/>
            <a:gdLst/>
            <a:ahLst/>
            <a:cxnLst>
              <a:cxn ang="0">
                <a:pos x="345" y="521"/>
              </a:cxn>
              <a:cxn ang="0">
                <a:pos x="383" y="394"/>
              </a:cxn>
              <a:cxn ang="0">
                <a:pos x="477" y="404"/>
              </a:cxn>
              <a:cxn ang="0">
                <a:pos x="576" y="404"/>
              </a:cxn>
              <a:cxn ang="0">
                <a:pos x="591" y="461"/>
              </a:cxn>
              <a:cxn ang="0">
                <a:pos x="579" y="518"/>
              </a:cxn>
              <a:cxn ang="0">
                <a:pos x="681" y="482"/>
              </a:cxn>
              <a:cxn ang="0">
                <a:pos x="670" y="394"/>
              </a:cxn>
              <a:cxn ang="0">
                <a:pos x="727" y="327"/>
              </a:cxn>
              <a:cxn ang="0">
                <a:pos x="610" y="111"/>
              </a:cxn>
              <a:cxn ang="0">
                <a:pos x="335" y="48"/>
              </a:cxn>
              <a:cxn ang="0">
                <a:pos x="286" y="53"/>
              </a:cxn>
              <a:cxn ang="0">
                <a:pos x="61" y="156"/>
              </a:cxn>
              <a:cxn ang="0">
                <a:pos x="34" y="345"/>
              </a:cxn>
              <a:cxn ang="0">
                <a:pos x="187" y="561"/>
              </a:cxn>
              <a:cxn ang="0">
                <a:pos x="345" y="52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w="9525">
            <a:noFill/>
            <a:round/>
            <a:headEnd/>
            <a:tailEnd/>
          </a:ln>
          <a:effectLst>
            <a:outerShdw blurRad="63500" dist="35921" dir="2700000" algn="ctr" rotWithShape="0">
              <a:schemeClr val="bg2">
                <a:alpha val="74998"/>
              </a:schemeClr>
            </a:outerShdw>
          </a:effectLst>
        </p:spPr>
        <p:txBody>
          <a:bodyPr wrap="none" anchor="ctr">
            <a:prstTxWarp prst="textNoShape">
              <a:avLst/>
            </a:prstTxWarp>
          </a:bodyPr>
          <a:lstStyle/>
          <a:p>
            <a:endParaRPr lang="en-US" dirty="0">
              <a:latin typeface="Arial"/>
            </a:endParaRPr>
          </a:p>
        </p:txBody>
      </p:sp>
      <p:sp>
        <p:nvSpPr>
          <p:cNvPr id="44" name="Rectangle 40"/>
          <p:cNvSpPr>
            <a:spLocks noChangeArrowheads="1"/>
          </p:cNvSpPr>
          <p:nvPr/>
        </p:nvSpPr>
        <p:spPr bwMode="auto">
          <a:xfrm>
            <a:off x="7118350" y="4640488"/>
            <a:ext cx="660326"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1000" dirty="0">
                <a:latin typeface="Arial"/>
                <a:ea typeface="Times New Roman" pitchFamily="-108" charset="0"/>
                <a:cs typeface="Times New Roman" pitchFamily="-108" charset="0"/>
              </a:rPr>
              <a:t>FKBP12</a:t>
            </a:r>
          </a:p>
        </p:txBody>
      </p:sp>
      <p:pic>
        <p:nvPicPr>
          <p:cNvPr id="45" name="Picture 41"/>
          <p:cNvPicPr>
            <a:picLocks noChangeAspect="1" noChangeArrowheads="1"/>
          </p:cNvPicPr>
          <p:nvPr/>
        </p:nvPicPr>
        <p:blipFill>
          <a:blip r:embed="rId10"/>
          <a:srcRect/>
          <a:stretch>
            <a:fillRect/>
          </a:stretch>
        </p:blipFill>
        <p:spPr bwMode="auto">
          <a:xfrm>
            <a:off x="7924800" y="4107088"/>
            <a:ext cx="506413" cy="533400"/>
          </a:xfrm>
          <a:prstGeom prst="rect">
            <a:avLst/>
          </a:prstGeom>
          <a:noFill/>
        </p:spPr>
      </p:pic>
      <p:pic>
        <p:nvPicPr>
          <p:cNvPr id="46" name="Picture 42"/>
          <p:cNvPicPr>
            <a:picLocks noChangeAspect="1" noChangeArrowheads="1"/>
          </p:cNvPicPr>
          <p:nvPr/>
        </p:nvPicPr>
        <p:blipFill>
          <a:blip r:embed="rId6"/>
          <a:srcRect/>
          <a:stretch>
            <a:fillRect/>
          </a:stretch>
        </p:blipFill>
        <p:spPr bwMode="auto">
          <a:xfrm>
            <a:off x="8305800" y="3878488"/>
            <a:ext cx="506413" cy="533400"/>
          </a:xfrm>
          <a:prstGeom prst="rect">
            <a:avLst/>
          </a:prstGeom>
          <a:noFill/>
        </p:spPr>
      </p:pic>
      <p:sp>
        <p:nvSpPr>
          <p:cNvPr id="47" name="AutoShape 43"/>
          <p:cNvSpPr>
            <a:spLocks noChangeArrowheads="1"/>
          </p:cNvSpPr>
          <p:nvPr/>
        </p:nvSpPr>
        <p:spPr bwMode="auto">
          <a:xfrm>
            <a:off x="8534400" y="3726088"/>
            <a:ext cx="304800" cy="381000"/>
          </a:xfrm>
          <a:prstGeom prst="irregularSeal1">
            <a:avLst/>
          </a:prstGeom>
          <a:gradFill rotWithShape="0">
            <a:gsLst>
              <a:gs pos="0">
                <a:srgbClr val="E30F11"/>
              </a:gs>
              <a:gs pos="100000">
                <a:srgbClr val="E30F11">
                  <a:gamma/>
                  <a:shade val="73333"/>
                  <a:invGamma/>
                </a:srgbClr>
              </a:gs>
            </a:gsLst>
            <a:path path="shape">
              <a:fillToRect l="50000" t="50000" r="50000" b="50000"/>
            </a:path>
          </a:gradFill>
          <a:ln w="9525">
            <a:solidFill>
              <a:srgbClr val="C2495C"/>
            </a:solidFill>
            <a:miter lim="800000"/>
            <a:headEnd/>
            <a:tailEnd/>
          </a:ln>
          <a:effectLst/>
        </p:spPr>
        <p:txBody>
          <a:bodyPr wrap="none" anchor="ctr">
            <a:prstTxWarp prst="textNoShape">
              <a:avLst/>
            </a:prstTxWarp>
          </a:bodyPr>
          <a:lstStyle/>
          <a:p>
            <a:pPr algn="ctr"/>
            <a:endParaRPr lang="en-US" dirty="0">
              <a:latin typeface="Arial"/>
            </a:endParaRPr>
          </a:p>
        </p:txBody>
      </p:sp>
      <p:pic>
        <p:nvPicPr>
          <p:cNvPr id="48" name="Picture 44" descr="endFKBP12"/>
          <p:cNvPicPr>
            <a:picLocks noChangeAspect="1" noChangeArrowheads="1"/>
          </p:cNvPicPr>
          <p:nvPr/>
        </p:nvPicPr>
        <p:blipFill>
          <a:blip r:embed="rId11"/>
          <a:srcRect/>
          <a:stretch>
            <a:fillRect/>
          </a:stretch>
        </p:blipFill>
        <p:spPr bwMode="auto">
          <a:xfrm>
            <a:off x="2971800" y="5073875"/>
            <a:ext cx="3048000" cy="787400"/>
          </a:xfrm>
          <a:prstGeom prst="rect">
            <a:avLst/>
          </a:prstGeom>
          <a:noFill/>
          <a:effectLst>
            <a:outerShdw blurRad="63500" dist="38099" dir="2700000" algn="ctr" rotWithShape="0">
              <a:srgbClr val="000000">
                <a:alpha val="74998"/>
              </a:srgbClr>
            </a:outerShdw>
          </a:effectLst>
        </p:spPr>
      </p:pic>
      <p:sp>
        <p:nvSpPr>
          <p:cNvPr id="49" name="Rectangle 9"/>
          <p:cNvSpPr>
            <a:spLocks noChangeArrowheads="1"/>
          </p:cNvSpPr>
          <p:nvPr/>
        </p:nvSpPr>
        <p:spPr bwMode="auto">
          <a:xfrm>
            <a:off x="1085174" y="6437538"/>
            <a:ext cx="7143515" cy="400110"/>
          </a:xfrm>
          <a:prstGeom prst="rect">
            <a:avLst/>
          </a:prstGeom>
          <a:noFill/>
          <a:ln w="9525">
            <a:noFill/>
            <a:miter lim="800000"/>
            <a:headEnd/>
            <a:tailEnd/>
          </a:ln>
        </p:spPr>
        <p:txBody>
          <a:bodyPr wrap="none">
            <a:prstTxWarp prst="textNoShape">
              <a:avLst/>
            </a:prstTxWarp>
            <a:spAutoFit/>
          </a:bodyPr>
          <a:lstStyle/>
          <a:p>
            <a:pPr algn="ctr"/>
            <a:r>
              <a:rPr lang="en-US" sz="1000" dirty="0" smtClean="0">
                <a:latin typeface="Arial" pitchFamily="-112" charset="0"/>
                <a:ea typeface="Arial" pitchFamily="-112" charset="0"/>
                <a:cs typeface="Arial" pitchFamily="-112" charset="0"/>
              </a:rPr>
              <a:t>Bradner, J.E., McPherson, O.M., Mazitschek, R., Barnes-Seeman, D., Shen, J.P., Dhaliwal, J., Stevenson, K., Duffner, J.L., </a:t>
            </a:r>
          </a:p>
          <a:p>
            <a:pPr algn="ctr"/>
            <a:r>
              <a:rPr lang="en-US" sz="1000" dirty="0" smtClean="0">
                <a:latin typeface="Arial" pitchFamily="-112" charset="0"/>
                <a:ea typeface="Arial" pitchFamily="-112" charset="0"/>
                <a:cs typeface="Arial" pitchFamily="-112" charset="0"/>
              </a:rPr>
              <a:t>Park, S.B., Nghiem, P., Schreiber, S.L., Koehler, A.N.</a:t>
            </a:r>
            <a:r>
              <a:rPr lang="en-US" sz="1000" i="1" dirty="0" smtClean="0">
                <a:latin typeface="Arial" pitchFamily="-112" charset="0"/>
                <a:ea typeface="Arial" pitchFamily="-112" charset="0"/>
                <a:cs typeface="Arial" pitchFamily="-112" charset="0"/>
              </a:rPr>
              <a:t> Chem. Biol.</a:t>
            </a:r>
            <a:r>
              <a:rPr lang="en-US" sz="1000" dirty="0" smtClean="0">
                <a:latin typeface="Arial" pitchFamily="-112" charset="0"/>
                <a:ea typeface="Arial" pitchFamily="-112" charset="0"/>
                <a:cs typeface="Arial" pitchFamily="-112" charset="0"/>
              </a:rPr>
              <a:t> 13, 493-504, 2006</a:t>
            </a:r>
            <a:endParaRPr lang="en-US" sz="1000" dirty="0">
              <a:latin typeface="Arial" pitchFamily="-112" charset="0"/>
              <a:ea typeface="Arial" pitchFamily="-112" charset="0"/>
              <a:cs typeface="Arial" pitchFamily="-112" charset="0"/>
            </a:endParaRPr>
          </a:p>
        </p:txBody>
      </p:sp>
    </p:spTree>
    <p:extLst>
      <p:ext uri="{BB962C8B-B14F-4D97-AF65-F5344CB8AC3E}">
        <p14:creationId xmlns:p14="http://schemas.microsoft.com/office/powerpoint/2010/main" val="1628167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Binding screen using FKBP12 in cell lysates</a:t>
            </a:r>
          </a:p>
        </p:txBody>
      </p:sp>
      <p:sp>
        <p:nvSpPr>
          <p:cNvPr id="50" name="Rectangle 2"/>
          <p:cNvSpPr>
            <a:spLocks noChangeArrowheads="1"/>
          </p:cNvSpPr>
          <p:nvPr/>
        </p:nvSpPr>
        <p:spPr bwMode="auto">
          <a:xfrm>
            <a:off x="4343400" y="1687739"/>
            <a:ext cx="4800600" cy="49530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Arial"/>
            </a:endParaRPr>
          </a:p>
        </p:txBody>
      </p:sp>
      <p:sp>
        <p:nvSpPr>
          <p:cNvPr id="51" name="Rectangle 9"/>
          <p:cNvSpPr>
            <a:spLocks noChangeArrowheads="1"/>
          </p:cNvSpPr>
          <p:nvPr/>
        </p:nvSpPr>
        <p:spPr bwMode="auto">
          <a:xfrm>
            <a:off x="1085174" y="6437539"/>
            <a:ext cx="7143515" cy="400110"/>
          </a:xfrm>
          <a:prstGeom prst="rect">
            <a:avLst/>
          </a:prstGeom>
          <a:noFill/>
          <a:ln w="9525">
            <a:noFill/>
            <a:miter lim="800000"/>
            <a:headEnd/>
            <a:tailEnd/>
          </a:ln>
        </p:spPr>
        <p:txBody>
          <a:bodyPr wrap="none">
            <a:prstTxWarp prst="textNoShape">
              <a:avLst/>
            </a:prstTxWarp>
            <a:spAutoFit/>
          </a:bodyPr>
          <a:lstStyle/>
          <a:p>
            <a:pPr algn="ctr"/>
            <a:r>
              <a:rPr lang="en-US" sz="1000" dirty="0" smtClean="0">
                <a:latin typeface="Arial" pitchFamily="-112" charset="0"/>
                <a:ea typeface="Arial" pitchFamily="-112" charset="0"/>
                <a:cs typeface="Arial" pitchFamily="-112" charset="0"/>
              </a:rPr>
              <a:t>Bradner, J.E., McPherson, O.M., Mazitschek, R., Barnes-Seeman, D., Shen, J.P., Dhaliwal, J., Stevenson, K., Duffner, J.L., </a:t>
            </a:r>
          </a:p>
          <a:p>
            <a:pPr algn="ctr"/>
            <a:r>
              <a:rPr lang="en-US" sz="1000" dirty="0" smtClean="0">
                <a:latin typeface="Arial" pitchFamily="-112" charset="0"/>
                <a:ea typeface="Arial" pitchFamily="-112" charset="0"/>
                <a:cs typeface="Arial" pitchFamily="-112" charset="0"/>
              </a:rPr>
              <a:t>Park, S.B., Nghiem, P., Schreiber, S.L., Koehler, A.N.</a:t>
            </a:r>
            <a:r>
              <a:rPr lang="en-US" sz="1000" i="1" dirty="0" smtClean="0">
                <a:latin typeface="Arial" pitchFamily="-112" charset="0"/>
                <a:ea typeface="Arial" pitchFamily="-112" charset="0"/>
                <a:cs typeface="Arial" pitchFamily="-112" charset="0"/>
              </a:rPr>
              <a:t> Chem. Biol.</a:t>
            </a:r>
            <a:r>
              <a:rPr lang="en-US" sz="1000" dirty="0" smtClean="0">
                <a:latin typeface="Arial" pitchFamily="-112" charset="0"/>
                <a:ea typeface="Arial" pitchFamily="-112" charset="0"/>
                <a:cs typeface="Arial" pitchFamily="-112" charset="0"/>
              </a:rPr>
              <a:t> 13, 493-504, 2006</a:t>
            </a:r>
            <a:endParaRPr lang="en-US" sz="1000" dirty="0">
              <a:latin typeface="Arial" pitchFamily="-112" charset="0"/>
              <a:ea typeface="Arial" pitchFamily="-112" charset="0"/>
              <a:cs typeface="Arial" pitchFamily="-112" charset="0"/>
            </a:endParaRPr>
          </a:p>
        </p:txBody>
      </p:sp>
      <p:pic>
        <p:nvPicPr>
          <p:cNvPr id="52" name="Picture 51"/>
          <p:cNvPicPr>
            <a:picLocks noChangeAspect="1"/>
          </p:cNvPicPr>
          <p:nvPr/>
        </p:nvPicPr>
        <p:blipFill>
          <a:blip r:embed="rId3"/>
          <a:stretch>
            <a:fillRect/>
          </a:stretch>
        </p:blipFill>
        <p:spPr>
          <a:xfrm>
            <a:off x="1234954" y="1093340"/>
            <a:ext cx="6216892" cy="5206372"/>
          </a:xfrm>
          <a:prstGeom prst="rect">
            <a:avLst/>
          </a:prstGeom>
        </p:spPr>
      </p:pic>
    </p:spTree>
    <p:extLst>
      <p:ext uri="{BB962C8B-B14F-4D97-AF65-F5344CB8AC3E}">
        <p14:creationId xmlns:p14="http://schemas.microsoft.com/office/powerpoint/2010/main" val="1268208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Analysis pipeline – the simple version</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429474" y="955514"/>
            <a:ext cx="8285052" cy="5670918"/>
          </a:xfrm>
          <a:prstGeom prst="rect">
            <a:avLst/>
          </a:prstGeom>
        </p:spPr>
      </p:pic>
    </p:spTree>
    <p:extLst>
      <p:ext uri="{BB962C8B-B14F-4D97-AF65-F5344CB8AC3E}">
        <p14:creationId xmlns:p14="http://schemas.microsoft.com/office/powerpoint/2010/main" val="756266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A community effort</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629285" y="1119599"/>
            <a:ext cx="7885430" cy="5618480"/>
          </a:xfrm>
          <a:prstGeom prst="rect">
            <a:avLst/>
          </a:prstGeom>
        </p:spPr>
      </p:pic>
    </p:spTree>
    <p:extLst>
      <p:ext uri="{BB962C8B-B14F-4D97-AF65-F5344CB8AC3E}">
        <p14:creationId xmlns:p14="http://schemas.microsoft.com/office/powerpoint/2010/main" val="179135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A community effort</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629285" y="1130756"/>
            <a:ext cx="7885430" cy="5618480"/>
          </a:xfrm>
          <a:prstGeom prst="rect">
            <a:avLst/>
          </a:prstGeom>
        </p:spPr>
      </p:pic>
    </p:spTree>
    <p:extLst>
      <p:ext uri="{BB962C8B-B14F-4D97-AF65-F5344CB8AC3E}">
        <p14:creationId xmlns:p14="http://schemas.microsoft.com/office/powerpoint/2010/main" val="155307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Representative probes discovered by SMMs</a:t>
            </a:r>
            <a:endParaRPr lang="en-US" altLang="en-US" sz="3375" dirty="0">
              <a:solidFill>
                <a:schemeClr val="tx1"/>
              </a:solidFill>
              <a:latin typeface="Avenir Book" charset="0"/>
              <a:ea typeface="Avenir Book" charset="0"/>
              <a:cs typeface="Avenir Book" charset="0"/>
              <a:sym typeface="Arial Italic" charset="0"/>
            </a:endParaRPr>
          </a:p>
        </p:txBody>
      </p:sp>
      <p:sp>
        <p:nvSpPr>
          <p:cNvPr id="4" name="Rectangle 37"/>
          <p:cNvSpPr>
            <a:spLocks noChangeArrowheads="1"/>
          </p:cNvSpPr>
          <p:nvPr/>
        </p:nvSpPr>
        <p:spPr bwMode="auto">
          <a:xfrm>
            <a:off x="457200" y="2715399"/>
            <a:ext cx="2438400" cy="707886"/>
          </a:xfrm>
          <a:prstGeom prst="rect">
            <a:avLst/>
          </a:prstGeom>
          <a:solidFill>
            <a:srgbClr val="ECD8C3"/>
          </a:solidFill>
          <a:ln w="9525">
            <a:noFill/>
            <a:miter lim="800000"/>
            <a:headEnd/>
            <a:tailEnd/>
          </a:ln>
        </p:spPr>
        <p:txBody>
          <a:bodyPr wrap="square">
            <a:prstTxWarp prst="textNoShape">
              <a:avLst/>
            </a:prstTxWarp>
            <a:spAutoFit/>
          </a:bodyPr>
          <a:lstStyle/>
          <a:p>
            <a:pPr algn="ctr"/>
            <a:r>
              <a:rPr lang="en-US" sz="1000" dirty="0" smtClean="0">
                <a:latin typeface="Franklin Gothic Book"/>
              </a:rPr>
              <a:t>K</a:t>
            </a:r>
            <a:r>
              <a:rPr lang="en-US" sz="1050" baseline="-25000" dirty="0" smtClean="0">
                <a:latin typeface="Franklin Gothic Book"/>
              </a:rPr>
              <a:t>D</a:t>
            </a:r>
            <a:r>
              <a:rPr lang="en-US" sz="1000" dirty="0" smtClean="0">
                <a:latin typeface="Franklin Gothic Book"/>
              </a:rPr>
              <a:t> =  0.6 µM (ITC)</a:t>
            </a:r>
          </a:p>
          <a:p>
            <a:pPr algn="ctr"/>
            <a:r>
              <a:rPr lang="en-US" sz="1000" dirty="0" smtClean="0">
                <a:latin typeface="Franklin Gothic Book"/>
              </a:rPr>
              <a:t>inhibits pirin-Bcl3 interaction in cells</a:t>
            </a:r>
          </a:p>
          <a:p>
            <a:pPr algn="ctr"/>
            <a:r>
              <a:rPr lang="en-US" sz="1000" dirty="0" smtClean="0">
                <a:latin typeface="Franklin Gothic Book"/>
              </a:rPr>
              <a:t>inhibits melanoma cell migration</a:t>
            </a:r>
          </a:p>
          <a:p>
            <a:pPr algn="ctr"/>
            <a:r>
              <a:rPr lang="en-US" sz="1000" dirty="0" smtClean="0">
                <a:latin typeface="Franklin Gothic Book"/>
              </a:rPr>
              <a:t>Miyazaki </a:t>
            </a:r>
            <a:r>
              <a:rPr lang="en-US" sz="1000" i="1" dirty="0" smtClean="0">
                <a:latin typeface="Franklin Gothic Book"/>
              </a:rPr>
              <a:t>et al</a:t>
            </a:r>
            <a:r>
              <a:rPr lang="en-US" sz="1000" dirty="0" smtClean="0">
                <a:latin typeface="Franklin Gothic Book"/>
              </a:rPr>
              <a:t>, ACS Chem Biol 2010</a:t>
            </a:r>
            <a:endParaRPr lang="en-US" sz="1000" dirty="0">
              <a:latin typeface="Franklin Gothic Book"/>
            </a:endParaRPr>
          </a:p>
        </p:txBody>
      </p:sp>
      <p:sp>
        <p:nvSpPr>
          <p:cNvPr id="5" name="TextBox 34"/>
          <p:cNvSpPr txBox="1">
            <a:spLocks noChangeArrowheads="1"/>
          </p:cNvSpPr>
          <p:nvPr/>
        </p:nvSpPr>
        <p:spPr bwMode="auto">
          <a:xfrm>
            <a:off x="457200" y="1066800"/>
            <a:ext cx="1576098" cy="276999"/>
          </a:xfrm>
          <a:prstGeom prst="rect">
            <a:avLst/>
          </a:prstGeom>
          <a:noFill/>
          <a:ln w="9525">
            <a:noFill/>
            <a:miter lim="800000"/>
            <a:headEnd/>
            <a:tailEnd/>
          </a:ln>
        </p:spPr>
        <p:txBody>
          <a:bodyPr wrap="none">
            <a:prstTxWarp prst="textNoShape">
              <a:avLst/>
            </a:prstTxWarp>
            <a:spAutoFit/>
          </a:bodyPr>
          <a:lstStyle/>
          <a:p>
            <a:r>
              <a:rPr lang="en-US" sz="1200" b="1" i="1" dirty="0" smtClean="0">
                <a:solidFill>
                  <a:srgbClr val="3177A0"/>
                </a:solidFill>
                <a:latin typeface="Franklin Gothic Book"/>
                <a:cs typeface="Arial"/>
              </a:rPr>
              <a:t>Pirin from cell lysates</a:t>
            </a:r>
            <a:endParaRPr lang="en-US" sz="1200" b="1" dirty="0">
              <a:solidFill>
                <a:srgbClr val="0000CF"/>
              </a:solidFill>
              <a:latin typeface="Franklin Gothic Book"/>
            </a:endParaRPr>
          </a:p>
        </p:txBody>
      </p:sp>
      <p:pic>
        <p:nvPicPr>
          <p:cNvPr id="6" name="Picture 5"/>
          <p:cNvPicPr>
            <a:picLocks noChangeAspect="1"/>
          </p:cNvPicPr>
          <p:nvPr/>
        </p:nvPicPr>
        <p:blipFill>
          <a:blip r:embed="rId3"/>
          <a:stretch>
            <a:fillRect/>
          </a:stretch>
        </p:blipFill>
        <p:spPr>
          <a:xfrm>
            <a:off x="457200" y="1137285"/>
            <a:ext cx="2247900" cy="1384300"/>
          </a:xfrm>
          <a:prstGeom prst="rect">
            <a:avLst/>
          </a:prstGeom>
        </p:spPr>
      </p:pic>
      <p:sp>
        <p:nvSpPr>
          <p:cNvPr id="7" name="Rectangle 29"/>
          <p:cNvSpPr>
            <a:spLocks noChangeArrowheads="1"/>
          </p:cNvSpPr>
          <p:nvPr/>
        </p:nvSpPr>
        <p:spPr bwMode="auto">
          <a:xfrm>
            <a:off x="1434504" y="6477000"/>
            <a:ext cx="6419471" cy="246221"/>
          </a:xfrm>
          <a:prstGeom prst="rect">
            <a:avLst/>
          </a:prstGeom>
          <a:noFill/>
          <a:ln w="9525">
            <a:noFill/>
            <a:miter lim="800000"/>
            <a:headEnd/>
            <a:tailEnd/>
          </a:ln>
        </p:spPr>
        <p:txBody>
          <a:bodyPr wrap="none">
            <a:prstTxWarp prst="textNoShape">
              <a:avLst/>
            </a:prstTxWarp>
            <a:spAutoFit/>
          </a:bodyPr>
          <a:lstStyle/>
          <a:p>
            <a:pPr algn="ctr"/>
            <a:r>
              <a:rPr lang="en-US" sz="1000" dirty="0" smtClean="0">
                <a:latin typeface="Arial" pitchFamily="-112" charset="0"/>
                <a:ea typeface="Arial" pitchFamily="-112" charset="0"/>
                <a:cs typeface="Arial" pitchFamily="-112" charset="0"/>
              </a:rPr>
              <a:t>Discovery stories highlighted in - Vegas</a:t>
            </a:r>
            <a:r>
              <a:rPr lang="en-US" sz="1000" dirty="0">
                <a:latin typeface="Arial" pitchFamily="-112" charset="0"/>
                <a:ea typeface="Arial" pitchFamily="-112" charset="0"/>
                <a:cs typeface="Arial" pitchFamily="-112" charset="0"/>
              </a:rPr>
              <a:t>, A.J., Fuller, J. H., Koehler, A.N.</a:t>
            </a:r>
            <a:r>
              <a:rPr lang="en-US" sz="1000" i="1" dirty="0">
                <a:latin typeface="Arial" pitchFamily="-112" charset="0"/>
                <a:ea typeface="Arial" pitchFamily="-112" charset="0"/>
                <a:cs typeface="Arial" pitchFamily="-112" charset="0"/>
              </a:rPr>
              <a:t> Chem. Soc. Rev.</a:t>
            </a:r>
            <a:r>
              <a:rPr lang="en-US" sz="1000" dirty="0">
                <a:latin typeface="Arial" pitchFamily="-112" charset="0"/>
                <a:ea typeface="Arial" pitchFamily="-112" charset="0"/>
                <a:cs typeface="Arial" pitchFamily="-112" charset="0"/>
              </a:rPr>
              <a:t> </a:t>
            </a:r>
            <a:r>
              <a:rPr lang="en-US" sz="1000" i="1" dirty="0">
                <a:latin typeface="Arial" pitchFamily="-112" charset="0"/>
                <a:ea typeface="Arial" pitchFamily="-112" charset="0"/>
                <a:cs typeface="Arial" pitchFamily="-112" charset="0"/>
              </a:rPr>
              <a:t>37</a:t>
            </a:r>
            <a:r>
              <a:rPr lang="en-US" sz="1000" dirty="0">
                <a:latin typeface="Arial" pitchFamily="-112" charset="0"/>
                <a:ea typeface="Arial" pitchFamily="-112" charset="0"/>
                <a:cs typeface="Arial" pitchFamily="-112" charset="0"/>
              </a:rPr>
              <a:t>, 1385-1394, </a:t>
            </a:r>
            <a:r>
              <a:rPr lang="en-US" sz="1000" dirty="0" smtClean="0">
                <a:latin typeface="Arial" pitchFamily="-112" charset="0"/>
                <a:ea typeface="Arial" pitchFamily="-112" charset="0"/>
                <a:cs typeface="Arial" pitchFamily="-112" charset="0"/>
              </a:rPr>
              <a:t>2008</a:t>
            </a:r>
          </a:p>
        </p:txBody>
      </p:sp>
      <p:sp>
        <p:nvSpPr>
          <p:cNvPr id="8" name="Rectangle 37"/>
          <p:cNvSpPr>
            <a:spLocks noChangeArrowheads="1"/>
          </p:cNvSpPr>
          <p:nvPr/>
        </p:nvSpPr>
        <p:spPr bwMode="auto">
          <a:xfrm>
            <a:off x="3276600" y="2715399"/>
            <a:ext cx="2514600" cy="707886"/>
          </a:xfrm>
          <a:prstGeom prst="rect">
            <a:avLst/>
          </a:prstGeom>
          <a:solidFill>
            <a:srgbClr val="ECD8C3"/>
          </a:solidFill>
          <a:ln w="9525">
            <a:noFill/>
            <a:miter lim="800000"/>
            <a:headEnd/>
            <a:tailEnd/>
          </a:ln>
        </p:spPr>
        <p:txBody>
          <a:bodyPr wrap="square">
            <a:prstTxWarp prst="textNoShape">
              <a:avLst/>
            </a:prstTxWarp>
            <a:spAutoFit/>
          </a:bodyPr>
          <a:lstStyle/>
          <a:p>
            <a:pPr algn="ctr"/>
            <a:r>
              <a:rPr lang="en-US" sz="1000" dirty="0" smtClean="0">
                <a:latin typeface="Franklin Gothic Book"/>
              </a:rPr>
              <a:t>K</a:t>
            </a:r>
            <a:r>
              <a:rPr lang="en-US" sz="1050" baseline="-25000" dirty="0" smtClean="0">
                <a:latin typeface="Franklin Gothic Book"/>
              </a:rPr>
              <a:t>D</a:t>
            </a:r>
            <a:r>
              <a:rPr lang="en-US" sz="1000" dirty="0" smtClean="0">
                <a:latin typeface="Franklin Gothic Book"/>
              </a:rPr>
              <a:t> =  3.1 µM (SPR)</a:t>
            </a:r>
          </a:p>
          <a:p>
            <a:pPr algn="ctr"/>
            <a:r>
              <a:rPr lang="en-US" sz="1000" dirty="0" smtClean="0">
                <a:latin typeface="Franklin Gothic Book"/>
              </a:rPr>
              <a:t>analog of SMM hit that inhibits Shh signaling in cells and synthetic skin model</a:t>
            </a:r>
          </a:p>
          <a:p>
            <a:pPr algn="ctr"/>
            <a:r>
              <a:rPr lang="en-US" sz="1000" dirty="0" smtClean="0">
                <a:latin typeface="Franklin Gothic Book"/>
              </a:rPr>
              <a:t>Stanton </a:t>
            </a:r>
            <a:r>
              <a:rPr lang="en-US" sz="1000" i="1" dirty="0" smtClean="0">
                <a:latin typeface="Franklin Gothic Book"/>
              </a:rPr>
              <a:t>et al</a:t>
            </a:r>
            <a:r>
              <a:rPr lang="en-US" sz="1000" dirty="0" smtClean="0">
                <a:latin typeface="Franklin Gothic Book"/>
              </a:rPr>
              <a:t>, Nature Chem Biol 2010</a:t>
            </a:r>
            <a:endParaRPr lang="en-US" sz="1000" dirty="0">
              <a:latin typeface="Franklin Gothic Book"/>
            </a:endParaRPr>
          </a:p>
        </p:txBody>
      </p:sp>
      <p:sp>
        <p:nvSpPr>
          <p:cNvPr id="9" name="TextBox 34"/>
          <p:cNvSpPr txBox="1">
            <a:spLocks noChangeArrowheads="1"/>
          </p:cNvSpPr>
          <p:nvPr/>
        </p:nvSpPr>
        <p:spPr bwMode="auto">
          <a:xfrm>
            <a:off x="4548527" y="1066800"/>
            <a:ext cx="1242673" cy="276999"/>
          </a:xfrm>
          <a:prstGeom prst="rect">
            <a:avLst/>
          </a:prstGeom>
          <a:noFill/>
          <a:ln w="9525">
            <a:noFill/>
            <a:miter lim="800000"/>
            <a:headEnd/>
            <a:tailEnd/>
          </a:ln>
        </p:spPr>
        <p:txBody>
          <a:bodyPr wrap="none">
            <a:prstTxWarp prst="textNoShape">
              <a:avLst/>
            </a:prstTxWarp>
            <a:spAutoFit/>
          </a:bodyPr>
          <a:lstStyle/>
          <a:p>
            <a:r>
              <a:rPr lang="en-US" sz="1200" b="1" i="1" dirty="0" smtClean="0">
                <a:solidFill>
                  <a:srgbClr val="3177A0"/>
                </a:solidFill>
                <a:latin typeface="Franklin Gothic Book"/>
                <a:cs typeface="Arial"/>
              </a:rPr>
              <a:t>Sonic hedgehog</a:t>
            </a:r>
            <a:endParaRPr lang="en-US" sz="1200" b="1" dirty="0">
              <a:solidFill>
                <a:srgbClr val="0000CF"/>
              </a:solidFill>
              <a:latin typeface="Franklin Gothic Book"/>
            </a:endParaRPr>
          </a:p>
        </p:txBody>
      </p:sp>
      <p:pic>
        <p:nvPicPr>
          <p:cNvPr id="10" name="Picture 9"/>
          <p:cNvPicPr>
            <a:picLocks noChangeAspect="1"/>
          </p:cNvPicPr>
          <p:nvPr/>
        </p:nvPicPr>
        <p:blipFill>
          <a:blip r:embed="rId4"/>
          <a:stretch>
            <a:fillRect/>
          </a:stretch>
        </p:blipFill>
        <p:spPr>
          <a:xfrm>
            <a:off x="3365500" y="1239798"/>
            <a:ext cx="2197100" cy="1244600"/>
          </a:xfrm>
          <a:prstGeom prst="rect">
            <a:avLst/>
          </a:prstGeom>
        </p:spPr>
      </p:pic>
      <p:pic>
        <p:nvPicPr>
          <p:cNvPr id="11" name="Picture 10"/>
          <p:cNvPicPr>
            <a:picLocks noChangeAspect="1"/>
          </p:cNvPicPr>
          <p:nvPr/>
        </p:nvPicPr>
        <p:blipFill>
          <a:blip r:embed="rId5"/>
          <a:stretch>
            <a:fillRect/>
          </a:stretch>
        </p:blipFill>
        <p:spPr>
          <a:xfrm>
            <a:off x="6553200" y="1115199"/>
            <a:ext cx="1930400" cy="1409700"/>
          </a:xfrm>
          <a:prstGeom prst="rect">
            <a:avLst/>
          </a:prstGeom>
        </p:spPr>
      </p:pic>
      <p:sp>
        <p:nvSpPr>
          <p:cNvPr id="12" name="TextBox 34"/>
          <p:cNvSpPr txBox="1">
            <a:spLocks noChangeArrowheads="1"/>
          </p:cNvSpPr>
          <p:nvPr/>
        </p:nvSpPr>
        <p:spPr bwMode="auto">
          <a:xfrm>
            <a:off x="6580618" y="1066800"/>
            <a:ext cx="886982" cy="276999"/>
          </a:xfrm>
          <a:prstGeom prst="rect">
            <a:avLst/>
          </a:prstGeom>
          <a:noFill/>
          <a:ln w="9525">
            <a:noFill/>
            <a:miter lim="800000"/>
            <a:headEnd/>
            <a:tailEnd/>
          </a:ln>
        </p:spPr>
        <p:txBody>
          <a:bodyPr wrap="none">
            <a:prstTxWarp prst="textNoShape">
              <a:avLst/>
            </a:prstTxWarp>
            <a:spAutoFit/>
          </a:bodyPr>
          <a:lstStyle/>
          <a:p>
            <a:r>
              <a:rPr lang="en-US" sz="1200" b="1" i="1" dirty="0" smtClean="0">
                <a:solidFill>
                  <a:srgbClr val="3177A0"/>
                </a:solidFill>
                <a:latin typeface="Franklin Gothic Book"/>
                <a:cs typeface="Arial"/>
              </a:rPr>
              <a:t>Aβ peptide</a:t>
            </a:r>
            <a:endParaRPr lang="en-US" sz="1200" b="1" dirty="0">
              <a:solidFill>
                <a:srgbClr val="0000CF"/>
              </a:solidFill>
              <a:latin typeface="Franklin Gothic Book"/>
            </a:endParaRPr>
          </a:p>
        </p:txBody>
      </p:sp>
      <p:sp>
        <p:nvSpPr>
          <p:cNvPr id="13" name="Rectangle 37"/>
          <p:cNvSpPr>
            <a:spLocks noChangeArrowheads="1"/>
          </p:cNvSpPr>
          <p:nvPr/>
        </p:nvSpPr>
        <p:spPr bwMode="auto">
          <a:xfrm>
            <a:off x="6172200" y="2715399"/>
            <a:ext cx="2514600" cy="707886"/>
          </a:xfrm>
          <a:prstGeom prst="rect">
            <a:avLst/>
          </a:prstGeom>
          <a:solidFill>
            <a:srgbClr val="ECD8C3"/>
          </a:solidFill>
          <a:ln w="9525">
            <a:noFill/>
            <a:miter lim="800000"/>
            <a:headEnd/>
            <a:tailEnd/>
          </a:ln>
        </p:spPr>
        <p:txBody>
          <a:bodyPr wrap="square">
            <a:prstTxWarp prst="textNoShape">
              <a:avLst/>
            </a:prstTxWarp>
            <a:spAutoFit/>
          </a:bodyPr>
          <a:lstStyle/>
          <a:p>
            <a:pPr algn="ctr"/>
            <a:r>
              <a:rPr lang="en-US" sz="1000" dirty="0" smtClean="0">
                <a:latin typeface="Franklin Gothic Book"/>
              </a:rPr>
              <a:t>K</a:t>
            </a:r>
            <a:r>
              <a:rPr lang="en-US" sz="1050" baseline="-25000" dirty="0" smtClean="0">
                <a:latin typeface="Franklin Gothic Book"/>
              </a:rPr>
              <a:t>D</a:t>
            </a:r>
            <a:r>
              <a:rPr lang="en-US" sz="1000" dirty="0" smtClean="0">
                <a:latin typeface="Franklin Gothic Book"/>
              </a:rPr>
              <a:t> Aβ40</a:t>
            </a:r>
            <a:r>
              <a:rPr lang="en-US" sz="1000" baseline="-25000" dirty="0" smtClean="0">
                <a:latin typeface="Franklin Gothic Book"/>
              </a:rPr>
              <a:t>mon</a:t>
            </a:r>
            <a:r>
              <a:rPr lang="en-US" sz="1000" dirty="0" smtClean="0">
                <a:latin typeface="Franklin Gothic Book"/>
              </a:rPr>
              <a:t> ~  9-17 µM (various methods) inhibits Aβ42-induced cytotoxicity in PC12 cells, accelerates fibril formation</a:t>
            </a:r>
            <a:br>
              <a:rPr lang="en-US" sz="1000" dirty="0" smtClean="0">
                <a:latin typeface="Franklin Gothic Book"/>
              </a:rPr>
            </a:br>
            <a:r>
              <a:rPr lang="en-US" sz="1000" dirty="0" smtClean="0">
                <a:latin typeface="Franklin Gothic Book"/>
              </a:rPr>
              <a:t>Chen </a:t>
            </a:r>
            <a:r>
              <a:rPr lang="en-US" sz="1000" i="1" dirty="0" smtClean="0">
                <a:latin typeface="Franklin Gothic Book"/>
              </a:rPr>
              <a:t>et al</a:t>
            </a:r>
            <a:r>
              <a:rPr lang="en-US" sz="1000" dirty="0" smtClean="0">
                <a:latin typeface="Franklin Gothic Book"/>
              </a:rPr>
              <a:t>, J. Am. Chem. Soc. 2010</a:t>
            </a:r>
            <a:endParaRPr lang="en-US" sz="1000" dirty="0">
              <a:latin typeface="Franklin Gothic Book"/>
            </a:endParaRPr>
          </a:p>
        </p:txBody>
      </p:sp>
      <p:pic>
        <p:nvPicPr>
          <p:cNvPr id="14" name="Picture 13"/>
          <p:cNvPicPr>
            <a:picLocks noChangeAspect="1"/>
          </p:cNvPicPr>
          <p:nvPr/>
        </p:nvPicPr>
        <p:blipFill>
          <a:blip r:embed="rId6"/>
          <a:stretch>
            <a:fillRect/>
          </a:stretch>
        </p:blipFill>
        <p:spPr>
          <a:xfrm>
            <a:off x="533400" y="3810000"/>
            <a:ext cx="1452880" cy="569595"/>
          </a:xfrm>
          <a:prstGeom prst="rect">
            <a:avLst/>
          </a:prstGeom>
        </p:spPr>
      </p:pic>
      <p:sp>
        <p:nvSpPr>
          <p:cNvPr id="15" name="TextBox 14"/>
          <p:cNvSpPr txBox="1"/>
          <p:nvPr/>
        </p:nvSpPr>
        <p:spPr>
          <a:xfrm>
            <a:off x="838200" y="4343400"/>
            <a:ext cx="825867" cy="338554"/>
          </a:xfrm>
          <a:prstGeom prst="rect">
            <a:avLst/>
          </a:prstGeom>
          <a:noFill/>
        </p:spPr>
        <p:txBody>
          <a:bodyPr wrap="none" rtlCol="0">
            <a:spAutoFit/>
          </a:bodyPr>
          <a:lstStyle/>
          <a:p>
            <a:pPr algn="ctr"/>
            <a:r>
              <a:rPr lang="en-US" sz="800" b="1" dirty="0" smtClean="0">
                <a:latin typeface="Franklin Gothic Book"/>
              </a:rPr>
              <a:t>HDAC inhibitor</a:t>
            </a:r>
          </a:p>
          <a:p>
            <a:pPr algn="ctr"/>
            <a:r>
              <a:rPr lang="en-US" sz="800" b="1" dirty="0" smtClean="0">
                <a:latin typeface="Franklin Gothic Book"/>
              </a:rPr>
              <a:t>BRD-2577</a:t>
            </a:r>
            <a:endParaRPr lang="en-US" sz="800" b="1" dirty="0">
              <a:latin typeface="Franklin Gothic Book"/>
            </a:endParaRPr>
          </a:p>
        </p:txBody>
      </p:sp>
      <p:pic>
        <p:nvPicPr>
          <p:cNvPr id="16" name="Picture 15"/>
          <p:cNvPicPr>
            <a:picLocks noChangeAspect="1"/>
          </p:cNvPicPr>
          <p:nvPr/>
        </p:nvPicPr>
        <p:blipFill>
          <a:blip r:embed="rId7"/>
          <a:stretch>
            <a:fillRect/>
          </a:stretch>
        </p:blipFill>
        <p:spPr>
          <a:xfrm>
            <a:off x="1981200" y="3810000"/>
            <a:ext cx="1626235" cy="1196975"/>
          </a:xfrm>
          <a:prstGeom prst="rect">
            <a:avLst/>
          </a:prstGeom>
        </p:spPr>
      </p:pic>
      <p:sp>
        <p:nvSpPr>
          <p:cNvPr id="17" name="TextBox 16"/>
          <p:cNvSpPr txBox="1"/>
          <p:nvPr/>
        </p:nvSpPr>
        <p:spPr>
          <a:xfrm>
            <a:off x="2819400" y="4724400"/>
            <a:ext cx="748923" cy="338554"/>
          </a:xfrm>
          <a:prstGeom prst="rect">
            <a:avLst/>
          </a:prstGeom>
          <a:noFill/>
        </p:spPr>
        <p:txBody>
          <a:bodyPr wrap="none" rtlCol="0">
            <a:spAutoFit/>
          </a:bodyPr>
          <a:lstStyle/>
          <a:p>
            <a:pPr algn="ctr"/>
            <a:r>
              <a:rPr lang="en-US" sz="800" b="1" dirty="0" smtClean="0">
                <a:latin typeface="Franklin Gothic Book"/>
              </a:rPr>
              <a:t>Ure2p</a:t>
            </a:r>
          </a:p>
          <a:p>
            <a:pPr algn="ctr"/>
            <a:r>
              <a:rPr lang="en-US" sz="800" b="1" dirty="0" smtClean="0">
                <a:latin typeface="Franklin Gothic Book"/>
              </a:rPr>
              <a:t>uretupamine</a:t>
            </a:r>
            <a:endParaRPr lang="en-US" sz="800" b="1" dirty="0">
              <a:latin typeface="Franklin Gothic Book"/>
            </a:endParaRPr>
          </a:p>
        </p:txBody>
      </p:sp>
      <p:pic>
        <p:nvPicPr>
          <p:cNvPr id="18" name="Picture 17"/>
          <p:cNvPicPr>
            <a:picLocks noChangeAspect="1"/>
          </p:cNvPicPr>
          <p:nvPr/>
        </p:nvPicPr>
        <p:blipFill>
          <a:blip r:embed="rId8"/>
          <a:stretch>
            <a:fillRect/>
          </a:stretch>
        </p:blipFill>
        <p:spPr>
          <a:xfrm>
            <a:off x="1600200" y="5105400"/>
            <a:ext cx="1263015" cy="1015365"/>
          </a:xfrm>
          <a:prstGeom prst="rect">
            <a:avLst/>
          </a:prstGeom>
        </p:spPr>
      </p:pic>
      <p:sp>
        <p:nvSpPr>
          <p:cNvPr id="19" name="TextBox 18"/>
          <p:cNvSpPr txBox="1"/>
          <p:nvPr/>
        </p:nvSpPr>
        <p:spPr>
          <a:xfrm>
            <a:off x="2286000" y="5334000"/>
            <a:ext cx="659155" cy="338554"/>
          </a:xfrm>
          <a:prstGeom prst="rect">
            <a:avLst/>
          </a:prstGeom>
          <a:noFill/>
        </p:spPr>
        <p:txBody>
          <a:bodyPr wrap="none" rtlCol="0">
            <a:spAutoFit/>
          </a:bodyPr>
          <a:lstStyle/>
          <a:p>
            <a:pPr algn="ctr"/>
            <a:r>
              <a:rPr lang="en-US" sz="800" b="1" dirty="0" smtClean="0">
                <a:latin typeface="Franklin Gothic Book"/>
              </a:rPr>
              <a:t>Hap3p</a:t>
            </a:r>
          </a:p>
          <a:p>
            <a:pPr algn="ctr"/>
            <a:r>
              <a:rPr lang="en-US" sz="800" b="1" dirty="0" smtClean="0">
                <a:latin typeface="Franklin Gothic Book"/>
              </a:rPr>
              <a:t>haptamide</a:t>
            </a:r>
            <a:endParaRPr lang="en-US" sz="800" b="1" dirty="0">
              <a:latin typeface="Franklin Gothic Book"/>
            </a:endParaRPr>
          </a:p>
        </p:txBody>
      </p:sp>
      <p:pic>
        <p:nvPicPr>
          <p:cNvPr id="20" name="Picture 19"/>
          <p:cNvPicPr>
            <a:picLocks noChangeAspect="1"/>
          </p:cNvPicPr>
          <p:nvPr/>
        </p:nvPicPr>
        <p:blipFill>
          <a:blip r:embed="rId9"/>
          <a:stretch>
            <a:fillRect/>
          </a:stretch>
        </p:blipFill>
        <p:spPr>
          <a:xfrm>
            <a:off x="5105400" y="3810000"/>
            <a:ext cx="2220595" cy="1139190"/>
          </a:xfrm>
          <a:prstGeom prst="rect">
            <a:avLst/>
          </a:prstGeom>
        </p:spPr>
      </p:pic>
      <p:sp>
        <p:nvSpPr>
          <p:cNvPr id="21" name="TextBox 20"/>
          <p:cNvSpPr txBox="1"/>
          <p:nvPr/>
        </p:nvSpPr>
        <p:spPr>
          <a:xfrm>
            <a:off x="6019800" y="3962400"/>
            <a:ext cx="800219" cy="338554"/>
          </a:xfrm>
          <a:prstGeom prst="rect">
            <a:avLst/>
          </a:prstGeom>
          <a:noFill/>
        </p:spPr>
        <p:txBody>
          <a:bodyPr wrap="none" rtlCol="0">
            <a:spAutoFit/>
          </a:bodyPr>
          <a:lstStyle/>
          <a:p>
            <a:pPr algn="ctr"/>
            <a:r>
              <a:rPr lang="en-US" sz="800" b="1" dirty="0" smtClean="0">
                <a:latin typeface="Franklin Gothic Book"/>
              </a:rPr>
              <a:t>Calmodulin</a:t>
            </a:r>
          </a:p>
          <a:p>
            <a:pPr algn="ctr"/>
            <a:r>
              <a:rPr lang="en-US" sz="800" b="1" dirty="0" smtClean="0">
                <a:latin typeface="Franklin Gothic Book"/>
              </a:rPr>
              <a:t>calmoduphilin</a:t>
            </a:r>
            <a:endParaRPr lang="en-US" sz="800" b="1" dirty="0">
              <a:latin typeface="Franklin Gothic Book"/>
            </a:endParaRPr>
          </a:p>
        </p:txBody>
      </p:sp>
      <p:sp>
        <p:nvSpPr>
          <p:cNvPr id="22" name="Rectangle 21"/>
          <p:cNvSpPr/>
          <p:nvPr/>
        </p:nvSpPr>
        <p:spPr bwMode="auto">
          <a:xfrm>
            <a:off x="457200" y="3733800"/>
            <a:ext cx="8229600" cy="2971800"/>
          </a:xfrm>
          <a:prstGeom prst="rect">
            <a:avLst/>
          </a:prstGeom>
          <a:noFill/>
          <a:ln w="9525" cap="flat" cmpd="sng" algn="ctr">
            <a:solidFill>
              <a:schemeClr val="bg1">
                <a:lumMod val="85000"/>
              </a:schemeClr>
            </a:solidFill>
            <a:prstDash val="solid"/>
            <a:round/>
            <a:headEnd type="none" w="med" len="med"/>
            <a:tailEnd type="none" w="med" len="med"/>
          </a:ln>
          <a:effectLst/>
        </p:spPr>
        <p:txBody>
          <a:bodyPr>
            <a:prstTxWarp prst="textNoShape">
              <a:avLst/>
            </a:prstTxWarp>
          </a:bodyPr>
          <a:lstStyle/>
          <a:p>
            <a:pPr>
              <a:defRPr/>
            </a:pPr>
            <a:endParaRPr lang="en-US" dirty="0">
              <a:latin typeface="Franklin Gothic Book"/>
            </a:endParaRPr>
          </a:p>
        </p:txBody>
      </p:sp>
      <p:pic>
        <p:nvPicPr>
          <p:cNvPr id="24" name="Picture 23"/>
          <p:cNvPicPr>
            <a:picLocks noChangeAspect="1"/>
          </p:cNvPicPr>
          <p:nvPr/>
        </p:nvPicPr>
        <p:blipFill>
          <a:blip r:embed="rId10"/>
          <a:stretch>
            <a:fillRect/>
          </a:stretch>
        </p:blipFill>
        <p:spPr>
          <a:xfrm>
            <a:off x="7391400" y="3810000"/>
            <a:ext cx="1188720" cy="916305"/>
          </a:xfrm>
          <a:prstGeom prst="rect">
            <a:avLst/>
          </a:prstGeom>
        </p:spPr>
      </p:pic>
      <p:sp>
        <p:nvSpPr>
          <p:cNvPr id="25" name="TextBox 24"/>
          <p:cNvSpPr txBox="1"/>
          <p:nvPr/>
        </p:nvSpPr>
        <p:spPr>
          <a:xfrm>
            <a:off x="7696200" y="4800600"/>
            <a:ext cx="800219" cy="338554"/>
          </a:xfrm>
          <a:prstGeom prst="rect">
            <a:avLst/>
          </a:prstGeom>
          <a:noFill/>
        </p:spPr>
        <p:txBody>
          <a:bodyPr wrap="none" rtlCol="0">
            <a:spAutoFit/>
          </a:bodyPr>
          <a:lstStyle/>
          <a:p>
            <a:pPr algn="ctr"/>
            <a:r>
              <a:rPr lang="en-US" sz="800" b="1" dirty="0" smtClean="0">
                <a:latin typeface="Franklin Gothic Book"/>
              </a:rPr>
              <a:t>Calmodulin</a:t>
            </a:r>
          </a:p>
          <a:p>
            <a:pPr algn="ctr"/>
            <a:r>
              <a:rPr lang="en-US" sz="800" b="1" dirty="0" smtClean="0">
                <a:latin typeface="Franklin Gothic Book"/>
              </a:rPr>
              <a:t>calmodioxane</a:t>
            </a:r>
            <a:endParaRPr lang="en-US" sz="800" b="1" dirty="0">
              <a:latin typeface="Franklin Gothic Book"/>
            </a:endParaRPr>
          </a:p>
        </p:txBody>
      </p:sp>
      <p:pic>
        <p:nvPicPr>
          <p:cNvPr id="26" name="Picture 25"/>
          <p:cNvPicPr>
            <a:picLocks noChangeAspect="1"/>
          </p:cNvPicPr>
          <p:nvPr/>
        </p:nvPicPr>
        <p:blipFill>
          <a:blip r:embed="rId11"/>
          <a:stretch>
            <a:fillRect/>
          </a:stretch>
        </p:blipFill>
        <p:spPr>
          <a:xfrm>
            <a:off x="6858000" y="5257800"/>
            <a:ext cx="1700530" cy="569595"/>
          </a:xfrm>
          <a:prstGeom prst="rect">
            <a:avLst/>
          </a:prstGeom>
        </p:spPr>
      </p:pic>
      <p:sp>
        <p:nvSpPr>
          <p:cNvPr id="27" name="TextBox 26"/>
          <p:cNvSpPr txBox="1"/>
          <p:nvPr/>
        </p:nvSpPr>
        <p:spPr>
          <a:xfrm>
            <a:off x="7436284" y="5791200"/>
            <a:ext cx="710451" cy="338554"/>
          </a:xfrm>
          <a:prstGeom prst="rect">
            <a:avLst/>
          </a:prstGeom>
          <a:noFill/>
        </p:spPr>
        <p:txBody>
          <a:bodyPr wrap="none" rtlCol="0">
            <a:spAutoFit/>
          </a:bodyPr>
          <a:lstStyle/>
          <a:p>
            <a:pPr algn="ctr"/>
            <a:r>
              <a:rPr lang="en-US" sz="800" b="1" dirty="0" smtClean="0">
                <a:latin typeface="Franklin Gothic Book"/>
              </a:rPr>
              <a:t>Calmodulin</a:t>
            </a:r>
          </a:p>
          <a:p>
            <a:pPr algn="ctr"/>
            <a:r>
              <a:rPr lang="en-US" sz="800" b="1" dirty="0" smtClean="0">
                <a:latin typeface="Franklin Gothic Book"/>
              </a:rPr>
              <a:t>NPC-15437</a:t>
            </a:r>
            <a:endParaRPr lang="en-US" sz="800" b="1" dirty="0">
              <a:latin typeface="Franklin Gothic Book"/>
            </a:endParaRPr>
          </a:p>
        </p:txBody>
      </p:sp>
      <p:pic>
        <p:nvPicPr>
          <p:cNvPr id="28" name="Picture 27"/>
          <p:cNvPicPr>
            <a:picLocks noChangeAspect="1"/>
          </p:cNvPicPr>
          <p:nvPr/>
        </p:nvPicPr>
        <p:blipFill>
          <a:blip r:embed="rId12"/>
          <a:stretch>
            <a:fillRect/>
          </a:stretch>
        </p:blipFill>
        <p:spPr>
          <a:xfrm>
            <a:off x="3733800" y="3810000"/>
            <a:ext cx="1386840" cy="1378585"/>
          </a:xfrm>
          <a:prstGeom prst="rect">
            <a:avLst/>
          </a:prstGeom>
        </p:spPr>
      </p:pic>
      <p:sp>
        <p:nvSpPr>
          <p:cNvPr id="29" name="TextBox 28"/>
          <p:cNvSpPr txBox="1"/>
          <p:nvPr/>
        </p:nvSpPr>
        <p:spPr>
          <a:xfrm>
            <a:off x="4114800" y="5181600"/>
            <a:ext cx="556563" cy="338554"/>
          </a:xfrm>
          <a:prstGeom prst="rect">
            <a:avLst/>
          </a:prstGeom>
          <a:noFill/>
        </p:spPr>
        <p:txBody>
          <a:bodyPr wrap="none" rtlCol="0">
            <a:spAutoFit/>
          </a:bodyPr>
          <a:lstStyle/>
          <a:p>
            <a:pPr algn="ctr"/>
            <a:r>
              <a:rPr lang="en-US" sz="800" b="1" dirty="0" smtClean="0">
                <a:latin typeface="Franklin Gothic Book"/>
              </a:rPr>
              <a:t>FKBP12</a:t>
            </a:r>
          </a:p>
          <a:p>
            <a:pPr algn="ctr"/>
            <a:r>
              <a:rPr lang="en-US" sz="800" b="1" dirty="0" smtClean="0">
                <a:latin typeface="Franklin Gothic Book"/>
              </a:rPr>
              <a:t>FKL-01</a:t>
            </a:r>
            <a:endParaRPr lang="en-US" sz="800" b="1" dirty="0">
              <a:latin typeface="Franklin Gothic Book"/>
            </a:endParaRPr>
          </a:p>
        </p:txBody>
      </p:sp>
      <p:pic>
        <p:nvPicPr>
          <p:cNvPr id="30" name="Picture 29"/>
          <p:cNvPicPr>
            <a:picLocks noChangeAspect="1"/>
          </p:cNvPicPr>
          <p:nvPr/>
        </p:nvPicPr>
        <p:blipFill>
          <a:blip r:embed="rId13"/>
          <a:stretch>
            <a:fillRect/>
          </a:stretch>
        </p:blipFill>
        <p:spPr>
          <a:xfrm>
            <a:off x="685800" y="4724400"/>
            <a:ext cx="1139190" cy="1196975"/>
          </a:xfrm>
          <a:prstGeom prst="rect">
            <a:avLst/>
          </a:prstGeom>
        </p:spPr>
      </p:pic>
      <p:sp>
        <p:nvSpPr>
          <p:cNvPr id="31" name="TextBox 30"/>
          <p:cNvSpPr txBox="1"/>
          <p:nvPr/>
        </p:nvSpPr>
        <p:spPr>
          <a:xfrm>
            <a:off x="838200" y="5833646"/>
            <a:ext cx="607859" cy="338554"/>
          </a:xfrm>
          <a:prstGeom prst="rect">
            <a:avLst/>
          </a:prstGeom>
          <a:noFill/>
        </p:spPr>
        <p:txBody>
          <a:bodyPr wrap="none" rtlCol="0">
            <a:spAutoFit/>
          </a:bodyPr>
          <a:lstStyle/>
          <a:p>
            <a:pPr algn="ctr"/>
            <a:r>
              <a:rPr lang="en-US" sz="800" b="1" dirty="0" smtClean="0">
                <a:latin typeface="Franklin Gothic Book"/>
              </a:rPr>
              <a:t>AURKA</a:t>
            </a:r>
          </a:p>
          <a:p>
            <a:pPr algn="ctr"/>
            <a:r>
              <a:rPr lang="en-US" sz="800" b="1" dirty="0" smtClean="0">
                <a:latin typeface="Franklin Gothic Book"/>
              </a:rPr>
              <a:t>1106.I16</a:t>
            </a:r>
            <a:endParaRPr lang="en-US" sz="800" b="1" dirty="0">
              <a:latin typeface="Franklin Gothic Book"/>
            </a:endParaRPr>
          </a:p>
        </p:txBody>
      </p:sp>
      <p:pic>
        <p:nvPicPr>
          <p:cNvPr id="32" name="Picture 31"/>
          <p:cNvPicPr>
            <a:picLocks noChangeAspect="1"/>
          </p:cNvPicPr>
          <p:nvPr/>
        </p:nvPicPr>
        <p:blipFill>
          <a:blip r:embed="rId14"/>
          <a:stretch>
            <a:fillRect/>
          </a:stretch>
        </p:blipFill>
        <p:spPr>
          <a:xfrm>
            <a:off x="5334000" y="5105400"/>
            <a:ext cx="1370330" cy="775970"/>
          </a:xfrm>
          <a:prstGeom prst="rect">
            <a:avLst/>
          </a:prstGeom>
        </p:spPr>
      </p:pic>
      <p:sp>
        <p:nvSpPr>
          <p:cNvPr id="33" name="TextBox 32"/>
          <p:cNvSpPr txBox="1"/>
          <p:nvPr/>
        </p:nvSpPr>
        <p:spPr>
          <a:xfrm>
            <a:off x="5870630" y="5909846"/>
            <a:ext cx="453970" cy="338554"/>
          </a:xfrm>
          <a:prstGeom prst="rect">
            <a:avLst/>
          </a:prstGeom>
          <a:noFill/>
        </p:spPr>
        <p:txBody>
          <a:bodyPr wrap="none" rtlCol="0">
            <a:spAutoFit/>
          </a:bodyPr>
          <a:lstStyle/>
          <a:p>
            <a:pPr algn="ctr"/>
            <a:r>
              <a:rPr lang="en-US" sz="800" b="1" dirty="0" smtClean="0">
                <a:latin typeface="Franklin Gothic Book"/>
              </a:rPr>
              <a:t>Fyn</a:t>
            </a:r>
          </a:p>
          <a:p>
            <a:pPr algn="ctr"/>
            <a:r>
              <a:rPr lang="en-US" sz="800" b="1" dirty="0" smtClean="0">
                <a:latin typeface="Franklin Gothic Book"/>
              </a:rPr>
              <a:t>Bi-TAL</a:t>
            </a:r>
            <a:endParaRPr lang="en-US" sz="800" b="1" dirty="0">
              <a:latin typeface="Franklin Gothic Book"/>
            </a:endParaRPr>
          </a:p>
        </p:txBody>
      </p:sp>
      <p:pic>
        <p:nvPicPr>
          <p:cNvPr id="34" name="Picture 33"/>
          <p:cNvPicPr>
            <a:picLocks noChangeAspect="1"/>
          </p:cNvPicPr>
          <p:nvPr/>
        </p:nvPicPr>
        <p:blipFill>
          <a:blip r:embed="rId15"/>
          <a:stretch>
            <a:fillRect/>
          </a:stretch>
        </p:blipFill>
        <p:spPr>
          <a:xfrm>
            <a:off x="4224020" y="5627370"/>
            <a:ext cx="957580" cy="544830"/>
          </a:xfrm>
          <a:prstGeom prst="rect">
            <a:avLst/>
          </a:prstGeom>
        </p:spPr>
      </p:pic>
      <p:sp>
        <p:nvSpPr>
          <p:cNvPr id="35" name="TextBox 34"/>
          <p:cNvSpPr txBox="1"/>
          <p:nvPr/>
        </p:nvSpPr>
        <p:spPr>
          <a:xfrm>
            <a:off x="4876800" y="5943600"/>
            <a:ext cx="453970" cy="338554"/>
          </a:xfrm>
          <a:prstGeom prst="rect">
            <a:avLst/>
          </a:prstGeom>
          <a:noFill/>
        </p:spPr>
        <p:txBody>
          <a:bodyPr wrap="square" rtlCol="0">
            <a:spAutoFit/>
          </a:bodyPr>
          <a:lstStyle/>
          <a:p>
            <a:pPr algn="ctr"/>
            <a:r>
              <a:rPr lang="en-US" sz="800" b="1" dirty="0" smtClean="0">
                <a:latin typeface="Franklin Gothic Book"/>
              </a:rPr>
              <a:t>Fyn</a:t>
            </a:r>
          </a:p>
          <a:p>
            <a:pPr algn="ctr"/>
            <a:r>
              <a:rPr lang="en-US" sz="800" b="1" dirty="0" smtClean="0">
                <a:latin typeface="Franklin Gothic Book"/>
              </a:rPr>
              <a:t>TAL</a:t>
            </a:r>
            <a:endParaRPr lang="en-US" sz="800" b="1" dirty="0">
              <a:latin typeface="Franklin Gothic Book"/>
            </a:endParaRPr>
          </a:p>
        </p:txBody>
      </p:sp>
      <p:pic>
        <p:nvPicPr>
          <p:cNvPr id="36" name="Picture 35"/>
          <p:cNvPicPr>
            <a:picLocks noChangeAspect="1"/>
          </p:cNvPicPr>
          <p:nvPr/>
        </p:nvPicPr>
        <p:blipFill>
          <a:blip r:embed="rId16"/>
          <a:stretch>
            <a:fillRect/>
          </a:stretch>
        </p:blipFill>
        <p:spPr>
          <a:xfrm>
            <a:off x="3276600" y="5334000"/>
            <a:ext cx="594360" cy="454025"/>
          </a:xfrm>
          <a:prstGeom prst="rect">
            <a:avLst/>
          </a:prstGeom>
        </p:spPr>
      </p:pic>
      <p:sp>
        <p:nvSpPr>
          <p:cNvPr id="37" name="TextBox 36"/>
          <p:cNvSpPr txBox="1"/>
          <p:nvPr/>
        </p:nvSpPr>
        <p:spPr>
          <a:xfrm>
            <a:off x="3352800" y="5867400"/>
            <a:ext cx="453970" cy="338554"/>
          </a:xfrm>
          <a:prstGeom prst="rect">
            <a:avLst/>
          </a:prstGeom>
          <a:noFill/>
        </p:spPr>
        <p:txBody>
          <a:bodyPr wrap="square" rtlCol="0">
            <a:spAutoFit/>
          </a:bodyPr>
          <a:lstStyle/>
          <a:p>
            <a:pPr algn="ctr"/>
            <a:r>
              <a:rPr lang="en-US" sz="800" b="1" dirty="0" smtClean="0">
                <a:latin typeface="Franklin Gothic Book"/>
              </a:rPr>
              <a:t>Fyn</a:t>
            </a:r>
          </a:p>
          <a:p>
            <a:pPr algn="ctr"/>
            <a:r>
              <a:rPr lang="en-US" sz="800" b="1" dirty="0" smtClean="0">
                <a:latin typeface="Franklin Gothic Book"/>
              </a:rPr>
              <a:t>TAL-Cl</a:t>
            </a:r>
            <a:endParaRPr lang="en-US" sz="800" b="1" dirty="0">
              <a:latin typeface="Franklin Gothic Book"/>
            </a:endParaRPr>
          </a:p>
        </p:txBody>
      </p:sp>
    </p:spTree>
    <p:extLst>
      <p:ext uri="{BB962C8B-B14F-4D97-AF65-F5344CB8AC3E}">
        <p14:creationId xmlns:p14="http://schemas.microsoft.com/office/powerpoint/2010/main" val="1793341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Public access for SMM data sets</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394915" y="1594598"/>
            <a:ext cx="8354169" cy="4776222"/>
          </a:xfrm>
          <a:prstGeom prst="rect">
            <a:avLst/>
          </a:prstGeom>
        </p:spPr>
      </p:pic>
    </p:spTree>
    <p:extLst>
      <p:ext uri="{BB962C8B-B14F-4D97-AF65-F5344CB8AC3E}">
        <p14:creationId xmlns:p14="http://schemas.microsoft.com/office/powerpoint/2010/main" val="1551389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 15 years on from the Human Genome Project</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0" y="955514"/>
            <a:ext cx="9144000" cy="5771678"/>
          </a:xfrm>
          <a:prstGeom prst="rect">
            <a:avLst/>
          </a:prstGeom>
        </p:spPr>
      </p:pic>
    </p:spTree>
    <p:extLst>
      <p:ext uri="{BB962C8B-B14F-4D97-AF65-F5344CB8AC3E}">
        <p14:creationId xmlns:p14="http://schemas.microsoft.com/office/powerpoint/2010/main" val="1716210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err="1" smtClean="0">
                <a:solidFill>
                  <a:schemeClr val="accent2">
                    <a:lumMod val="75000"/>
                  </a:schemeClr>
                </a:solidFill>
                <a:latin typeface="Avenir Book" charset="0"/>
                <a:ea typeface="Avenir Book" charset="0"/>
                <a:cs typeface="Avenir Book" charset="0"/>
              </a:rPr>
              <a:t>ChemBank</a:t>
            </a:r>
            <a:r>
              <a:rPr lang="en-US" altLang="en-US" sz="2800" b="1" dirty="0" smtClean="0">
                <a:solidFill>
                  <a:schemeClr val="accent2">
                    <a:lumMod val="75000"/>
                  </a:schemeClr>
                </a:solidFill>
                <a:latin typeface="Avenir Book" charset="0"/>
                <a:ea typeface="Avenir Book" charset="0"/>
                <a:cs typeface="Avenir Book" charset="0"/>
              </a:rPr>
              <a:t>: </a:t>
            </a:r>
            <a:r>
              <a:rPr lang="en-US" altLang="en-US" sz="2800" dirty="0" smtClean="0">
                <a:solidFill>
                  <a:schemeClr val="tx1"/>
                </a:solidFill>
                <a:latin typeface="Avenir Book" charset="0"/>
                <a:ea typeface="Avenir Book" charset="0"/>
                <a:cs typeface="Avenir Book" charset="0"/>
              </a:rPr>
              <a:t>an analytical tool for the community</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6" name="Picture 5"/>
          <p:cNvPicPr>
            <a:picLocks noChangeAspect="1"/>
          </p:cNvPicPr>
          <p:nvPr/>
        </p:nvPicPr>
        <p:blipFill>
          <a:blip r:embed="rId3"/>
          <a:stretch>
            <a:fillRect/>
          </a:stretch>
        </p:blipFill>
        <p:spPr>
          <a:xfrm>
            <a:off x="6527789" y="5491817"/>
            <a:ext cx="2330664" cy="1133837"/>
          </a:xfrm>
          <a:prstGeom prst="rect">
            <a:avLst/>
          </a:prstGeom>
        </p:spPr>
      </p:pic>
      <p:pic>
        <p:nvPicPr>
          <p:cNvPr id="5" name="Picture 17" descr="screens"/>
          <p:cNvPicPr>
            <a:picLocks noChangeAspect="1" noChangeArrowheads="1"/>
          </p:cNvPicPr>
          <p:nvPr/>
        </p:nvPicPr>
        <p:blipFill>
          <a:blip r:embed="rId4"/>
          <a:srcRect/>
          <a:stretch>
            <a:fillRect/>
          </a:stretch>
        </p:blipFill>
        <p:spPr bwMode="auto">
          <a:xfrm>
            <a:off x="381000" y="1320798"/>
            <a:ext cx="4191000" cy="2819400"/>
          </a:xfrm>
          <a:prstGeom prst="rect">
            <a:avLst/>
          </a:prstGeom>
          <a:noFill/>
          <a:ln w="9525">
            <a:noFill/>
            <a:miter lim="800000"/>
            <a:headEnd/>
            <a:tailEnd/>
          </a:ln>
        </p:spPr>
      </p:pic>
      <p:sp>
        <p:nvSpPr>
          <p:cNvPr id="7" name="Text Box 18"/>
          <p:cNvSpPr txBox="1">
            <a:spLocks noChangeArrowheads="1"/>
          </p:cNvSpPr>
          <p:nvPr/>
        </p:nvSpPr>
        <p:spPr bwMode="auto">
          <a:xfrm>
            <a:off x="917575" y="1015998"/>
            <a:ext cx="3425825"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ea typeface="Arial" pitchFamily="-112" charset="0"/>
                <a:cs typeface="Arial" pitchFamily="-112" charset="0"/>
              </a:rPr>
              <a:t>assays (cell-based, biochemical, binding)</a:t>
            </a:r>
          </a:p>
        </p:txBody>
      </p:sp>
      <p:sp>
        <p:nvSpPr>
          <p:cNvPr id="8" name="Text Box 19"/>
          <p:cNvSpPr txBox="1">
            <a:spLocks noChangeArrowheads="1"/>
          </p:cNvSpPr>
          <p:nvPr/>
        </p:nvSpPr>
        <p:spPr bwMode="auto">
          <a:xfrm rot="16200000">
            <a:off x="-419894" y="2377280"/>
            <a:ext cx="1449387"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ea typeface="Arial" pitchFamily="-112" charset="0"/>
                <a:cs typeface="Arial" pitchFamily="-112" charset="0"/>
              </a:rPr>
              <a:t>small molecules</a:t>
            </a:r>
          </a:p>
        </p:txBody>
      </p:sp>
      <p:pic>
        <p:nvPicPr>
          <p:cNvPr id="9" name="Picture 21" descr="relationships"/>
          <p:cNvPicPr>
            <a:picLocks noChangeAspect="1" noChangeArrowheads="1"/>
          </p:cNvPicPr>
          <p:nvPr/>
        </p:nvPicPr>
        <p:blipFill>
          <a:blip r:embed="rId5"/>
          <a:srcRect/>
          <a:stretch>
            <a:fillRect/>
          </a:stretch>
        </p:blipFill>
        <p:spPr bwMode="auto">
          <a:xfrm>
            <a:off x="5029200" y="2235198"/>
            <a:ext cx="3886200" cy="1647825"/>
          </a:xfrm>
          <a:prstGeom prst="rect">
            <a:avLst/>
          </a:prstGeom>
          <a:noFill/>
          <a:ln w="9525">
            <a:solidFill>
              <a:schemeClr val="bg2"/>
            </a:solidFill>
            <a:miter lim="800000"/>
            <a:headEnd/>
            <a:tailEnd/>
          </a:ln>
          <a:effectLst>
            <a:outerShdw blurRad="63500" dist="38099" dir="2700000" algn="ctr" rotWithShape="0">
              <a:srgbClr val="000000">
                <a:alpha val="74998"/>
              </a:srgbClr>
            </a:outerShdw>
          </a:effectLst>
        </p:spPr>
      </p:pic>
      <p:sp>
        <p:nvSpPr>
          <p:cNvPr id="10" name="Text Box 22"/>
          <p:cNvSpPr txBox="1">
            <a:spLocks noChangeArrowheads="1"/>
          </p:cNvSpPr>
          <p:nvPr/>
        </p:nvSpPr>
        <p:spPr bwMode="auto">
          <a:xfrm>
            <a:off x="5029200" y="1930398"/>
            <a:ext cx="3860800"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ea typeface="Arial" pitchFamily="-112" charset="0"/>
                <a:cs typeface="Arial" pitchFamily="-112" charset="0"/>
              </a:rPr>
              <a:t>relationship of structure to screen performance</a:t>
            </a:r>
          </a:p>
        </p:txBody>
      </p:sp>
      <p:sp>
        <p:nvSpPr>
          <p:cNvPr id="11" name="AutoShape 24"/>
          <p:cNvSpPr>
            <a:spLocks noChangeArrowheads="1"/>
          </p:cNvSpPr>
          <p:nvPr/>
        </p:nvSpPr>
        <p:spPr bwMode="auto">
          <a:xfrm>
            <a:off x="4419600" y="2311398"/>
            <a:ext cx="914400" cy="209550"/>
          </a:xfrm>
          <a:prstGeom prst="rightArrow">
            <a:avLst>
              <a:gd name="adj1" fmla="val 50000"/>
              <a:gd name="adj2" fmla="val 218202"/>
            </a:avLst>
          </a:prstGeom>
          <a:solidFill>
            <a:schemeClr val="bg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endParaRPr lang="en-US" dirty="0"/>
          </a:p>
        </p:txBody>
      </p:sp>
      <p:sp>
        <p:nvSpPr>
          <p:cNvPr id="12" name="Text Box 25"/>
          <p:cNvSpPr txBox="1">
            <a:spLocks noChangeArrowheads="1"/>
          </p:cNvSpPr>
          <p:nvPr/>
        </p:nvSpPr>
        <p:spPr bwMode="auto">
          <a:xfrm>
            <a:off x="381000" y="6502398"/>
            <a:ext cx="4443413"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ea typeface="Arial" pitchFamily="-112" charset="0"/>
                <a:cs typeface="Arial" pitchFamily="-112" charset="0"/>
              </a:rPr>
              <a:t>relationships between assays (protein and phenotype)</a:t>
            </a:r>
          </a:p>
        </p:txBody>
      </p:sp>
      <p:pic>
        <p:nvPicPr>
          <p:cNvPr id="13" name="Picture 27" descr="PRMT1"/>
          <p:cNvPicPr>
            <a:picLocks noChangeAspect="1" noChangeArrowheads="1"/>
          </p:cNvPicPr>
          <p:nvPr/>
        </p:nvPicPr>
        <p:blipFill>
          <a:blip r:embed="rId6"/>
          <a:srcRect/>
          <a:stretch>
            <a:fillRect/>
          </a:stretch>
        </p:blipFill>
        <p:spPr bwMode="auto">
          <a:xfrm>
            <a:off x="533400" y="4284661"/>
            <a:ext cx="3962400" cy="2217737"/>
          </a:xfrm>
          <a:prstGeom prst="rect">
            <a:avLst/>
          </a:prstGeom>
          <a:noFill/>
          <a:ln w="9525">
            <a:noFill/>
            <a:miter lim="800000"/>
            <a:headEnd/>
            <a:tailEnd/>
          </a:ln>
        </p:spPr>
      </p:pic>
      <p:sp>
        <p:nvSpPr>
          <p:cNvPr id="14" name="AutoShape 28"/>
          <p:cNvSpPr>
            <a:spLocks noChangeArrowheads="1"/>
          </p:cNvSpPr>
          <p:nvPr/>
        </p:nvSpPr>
        <p:spPr bwMode="auto">
          <a:xfrm rot="5400000">
            <a:off x="2085975" y="3806823"/>
            <a:ext cx="914400" cy="209550"/>
          </a:xfrm>
          <a:prstGeom prst="rightArrow">
            <a:avLst>
              <a:gd name="adj1" fmla="val 50000"/>
              <a:gd name="adj2" fmla="val 218202"/>
            </a:avLst>
          </a:prstGeom>
          <a:solidFill>
            <a:schemeClr val="bg2"/>
          </a:solidFill>
          <a:ln w="12700">
            <a:noFill/>
            <a:miter lim="800000"/>
            <a:headEnd/>
            <a:tailEnd/>
          </a:ln>
          <a:effectLst>
            <a:outerShdw blurRad="25400" dist="25399" dir="2700000" algn="ctr" rotWithShape="0">
              <a:schemeClr val="bg2">
                <a:alpha val="75000"/>
              </a:schemeClr>
            </a:outerShdw>
          </a:effectLst>
        </p:spPr>
        <p:txBody>
          <a:bodyPr>
            <a:prstTxWarp prst="textNoShape">
              <a:avLst/>
            </a:prstTxWarp>
          </a:bodyPr>
          <a:lstStyle/>
          <a:p>
            <a:endParaRPr lang="en-US" dirty="0"/>
          </a:p>
        </p:txBody>
      </p:sp>
    </p:spTree>
    <p:extLst>
      <p:ext uri="{BB962C8B-B14F-4D97-AF65-F5344CB8AC3E}">
        <p14:creationId xmlns:p14="http://schemas.microsoft.com/office/powerpoint/2010/main" val="18627185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3604" y="1547319"/>
            <a:ext cx="4750156" cy="4808512"/>
          </a:xfrm>
          <a:prstGeom prst="rect">
            <a:avLst/>
          </a:prstGeom>
        </p:spPr>
      </p:pic>
      <p:pic>
        <p:nvPicPr>
          <p:cNvPr id="6" name="Picture 5"/>
          <p:cNvPicPr>
            <a:picLocks noChangeAspect="1"/>
          </p:cNvPicPr>
          <p:nvPr/>
        </p:nvPicPr>
        <p:blipFill>
          <a:blip r:embed="rId4"/>
          <a:stretch>
            <a:fillRect/>
          </a:stretch>
        </p:blipFill>
        <p:spPr>
          <a:xfrm>
            <a:off x="5970937" y="1469827"/>
            <a:ext cx="1907409" cy="1907409"/>
          </a:xfrm>
          <a:prstGeom prst="rect">
            <a:avLst/>
          </a:prstGeom>
          <a:ln>
            <a:solidFill>
              <a:schemeClr val="accent6">
                <a:lumMod val="60000"/>
                <a:lumOff val="40000"/>
              </a:schemeClr>
            </a:solidFill>
          </a:ln>
        </p:spPr>
      </p:pic>
      <p:sp>
        <p:nvSpPr>
          <p:cNvPr id="7"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Spring 2017 FKBP12 screens</a:t>
            </a:r>
            <a:endParaRPr lang="en-US" altLang="en-US" sz="3375" dirty="0">
              <a:solidFill>
                <a:schemeClr val="tx1"/>
              </a:solidFill>
              <a:latin typeface="Avenir Book" charset="0"/>
              <a:ea typeface="Avenir Book" charset="0"/>
              <a:cs typeface="Avenir Book" charset="0"/>
              <a:sym typeface="Arial Italic" charset="0"/>
            </a:endParaRPr>
          </a:p>
        </p:txBody>
      </p:sp>
      <p:sp>
        <p:nvSpPr>
          <p:cNvPr id="8" name="Rectangle 48"/>
          <p:cNvSpPr>
            <a:spLocks noChangeArrowheads="1"/>
          </p:cNvSpPr>
          <p:nvPr/>
        </p:nvSpPr>
        <p:spPr bwMode="auto">
          <a:xfrm>
            <a:off x="6172030" y="3600443"/>
            <a:ext cx="1505221"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2400" b="1" dirty="0" smtClean="0">
                <a:solidFill>
                  <a:schemeClr val="accent6">
                    <a:lumMod val="60000"/>
                    <a:lumOff val="40000"/>
                  </a:schemeClr>
                </a:solidFill>
                <a:latin typeface="Avenir Book" charset="0"/>
                <a:ea typeface="Avenir Book" charset="0"/>
                <a:cs typeface="Avenir Book" charset="0"/>
              </a:rPr>
              <a:t>’</a:t>
            </a:r>
            <a:r>
              <a:rPr lang="en-US" altLang="en-US" sz="2400" b="1" dirty="0" err="1" smtClean="0">
                <a:solidFill>
                  <a:schemeClr val="accent6">
                    <a:lumMod val="60000"/>
                    <a:lumOff val="40000"/>
                  </a:schemeClr>
                </a:solidFill>
                <a:latin typeface="Avenir Book" charset="0"/>
                <a:ea typeface="Avenir Book" charset="0"/>
                <a:cs typeface="Avenir Book" charset="0"/>
              </a:rPr>
              <a:t>Gradbot</a:t>
            </a:r>
            <a:r>
              <a:rPr lang="en-US" altLang="en-US" sz="2400" b="1" dirty="0" smtClean="0">
                <a:solidFill>
                  <a:schemeClr val="accent6">
                    <a:lumMod val="60000"/>
                    <a:lumOff val="40000"/>
                  </a:schemeClr>
                </a:solidFill>
                <a:latin typeface="Avenir Book" charset="0"/>
                <a:ea typeface="Avenir Book" charset="0"/>
                <a:cs typeface="Avenir Book" charset="0"/>
              </a:rPr>
              <a:t>’</a:t>
            </a:r>
          </a:p>
          <a:p>
            <a:pPr algn="ctr"/>
            <a:r>
              <a:rPr lang="en-US" altLang="en-US" sz="2400" b="1" i="0" dirty="0" smtClean="0">
                <a:solidFill>
                  <a:schemeClr val="accent6">
                    <a:lumMod val="60000"/>
                    <a:lumOff val="40000"/>
                  </a:schemeClr>
                </a:solidFill>
                <a:latin typeface="Avenir Book" charset="0"/>
                <a:ea typeface="Avenir Book" charset="0"/>
                <a:cs typeface="Avenir Book" charset="0"/>
              </a:rPr>
              <a:t>Rob</a:t>
            </a:r>
            <a:endParaRPr lang="en-US" altLang="en-US" sz="2400" b="1" i="0" dirty="0">
              <a:solidFill>
                <a:schemeClr val="accent6">
                  <a:lumMod val="60000"/>
                  <a:lumOff val="40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4153244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Spring 2017 FKBP12 screens</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383604" y="1547319"/>
            <a:ext cx="4750156" cy="4808512"/>
          </a:xfrm>
          <a:prstGeom prst="rect">
            <a:avLst/>
          </a:prstGeom>
        </p:spPr>
      </p:pic>
      <p:sp>
        <p:nvSpPr>
          <p:cNvPr id="4" name="Rectangle 31"/>
          <p:cNvSpPr>
            <a:spLocks noChangeArrowheads="1"/>
          </p:cNvSpPr>
          <p:nvPr/>
        </p:nvSpPr>
        <p:spPr bwMode="auto">
          <a:xfrm>
            <a:off x="220413" y="4874735"/>
            <a:ext cx="2901180" cy="170559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500" dirty="0" smtClean="0">
                <a:latin typeface="Avenir Book" charset="0"/>
                <a:ea typeface="Avenir Book" charset="0"/>
                <a:cs typeface="Avenir Book" charset="0"/>
              </a:rPr>
              <a:t>each team screened </a:t>
            </a:r>
          </a:p>
          <a:p>
            <a:pPr algn="ctr"/>
            <a:r>
              <a:rPr lang="en-US" sz="1500" b="1" dirty="0" smtClean="0">
                <a:solidFill>
                  <a:schemeClr val="accent5">
                    <a:lumMod val="50000"/>
                  </a:schemeClr>
                </a:solidFill>
                <a:latin typeface="Avenir Book" charset="0"/>
                <a:ea typeface="Avenir Book" charset="0"/>
                <a:cs typeface="Avenir Book" charset="0"/>
              </a:rPr>
              <a:t>5,000 </a:t>
            </a:r>
            <a:r>
              <a:rPr lang="en-US" sz="1500" dirty="0" smtClean="0">
                <a:latin typeface="Avenir Book" charset="0"/>
                <a:ea typeface="Avenir Book" charset="0"/>
                <a:cs typeface="Avenir Book" charset="0"/>
              </a:rPr>
              <a:t>unique</a:t>
            </a:r>
          </a:p>
          <a:p>
            <a:pPr algn="ctr"/>
            <a:r>
              <a:rPr lang="en-US" sz="1500" dirty="0" smtClean="0">
                <a:latin typeface="Avenir Book" charset="0"/>
                <a:ea typeface="Avenir Book" charset="0"/>
                <a:cs typeface="Avenir Book" charset="0"/>
              </a:rPr>
              <a:t>compounds</a:t>
            </a:r>
          </a:p>
          <a:p>
            <a:pPr algn="ctr"/>
            <a:endParaRPr lang="en-US" sz="1500" dirty="0">
              <a:solidFill>
                <a:schemeClr val="accent5">
                  <a:lumMod val="50000"/>
                </a:schemeClr>
              </a:solidFill>
              <a:latin typeface="Avenir Book" charset="0"/>
              <a:ea typeface="Avenir Book" charset="0"/>
              <a:cs typeface="Avenir Book" charset="0"/>
            </a:endParaRPr>
          </a:p>
          <a:p>
            <a:pPr algn="ctr"/>
            <a:r>
              <a:rPr lang="en-US" sz="1500" dirty="0" smtClean="0">
                <a:latin typeface="Avenir Book" charset="0"/>
                <a:ea typeface="Avenir Book" charset="0"/>
                <a:cs typeface="Avenir Book" charset="0"/>
              </a:rPr>
              <a:t>16x16x48 = </a:t>
            </a:r>
            <a:r>
              <a:rPr lang="en-US" sz="1500" b="1" dirty="0" smtClean="0">
                <a:solidFill>
                  <a:schemeClr val="accent5">
                    <a:lumMod val="50000"/>
                  </a:schemeClr>
                </a:solidFill>
                <a:latin typeface="Avenir Book" charset="0"/>
                <a:ea typeface="Avenir Book" charset="0"/>
                <a:cs typeface="Avenir Book" charset="0"/>
              </a:rPr>
              <a:t>12,288</a:t>
            </a:r>
          </a:p>
          <a:p>
            <a:pPr algn="ctr"/>
            <a:r>
              <a:rPr lang="en-US" sz="1500" dirty="0" smtClean="0">
                <a:latin typeface="Avenir Book" charset="0"/>
                <a:ea typeface="Avenir Book" charset="0"/>
                <a:cs typeface="Avenir Book" charset="0"/>
              </a:rPr>
              <a:t>2 replicate slides</a:t>
            </a:r>
          </a:p>
          <a:p>
            <a:pPr algn="ctr"/>
            <a:r>
              <a:rPr lang="en-US" sz="1500" dirty="0" smtClean="0">
                <a:latin typeface="Avenir Book" charset="0"/>
                <a:ea typeface="Avenir Book" charset="0"/>
                <a:cs typeface="Avenir Book" charset="0"/>
              </a:rPr>
              <a:t>4 replicates for each compound</a:t>
            </a:r>
          </a:p>
        </p:txBody>
      </p:sp>
      <p:sp>
        <p:nvSpPr>
          <p:cNvPr id="5" name="Rectangle 48"/>
          <p:cNvSpPr>
            <a:spLocks noChangeArrowheads="1"/>
          </p:cNvSpPr>
          <p:nvPr/>
        </p:nvSpPr>
        <p:spPr bwMode="auto">
          <a:xfrm>
            <a:off x="6172030" y="3600443"/>
            <a:ext cx="1505221"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2400" b="1" dirty="0" smtClean="0">
                <a:solidFill>
                  <a:schemeClr val="accent6">
                    <a:lumMod val="60000"/>
                    <a:lumOff val="40000"/>
                  </a:schemeClr>
                </a:solidFill>
                <a:latin typeface="Avenir Book" charset="0"/>
                <a:ea typeface="Avenir Book" charset="0"/>
                <a:cs typeface="Avenir Book" charset="0"/>
              </a:rPr>
              <a:t>’</a:t>
            </a:r>
            <a:r>
              <a:rPr lang="en-US" altLang="en-US" sz="2400" b="1" dirty="0" err="1" smtClean="0">
                <a:solidFill>
                  <a:schemeClr val="accent6">
                    <a:lumMod val="60000"/>
                    <a:lumOff val="40000"/>
                  </a:schemeClr>
                </a:solidFill>
                <a:latin typeface="Avenir Book" charset="0"/>
                <a:ea typeface="Avenir Book" charset="0"/>
                <a:cs typeface="Avenir Book" charset="0"/>
              </a:rPr>
              <a:t>Gradbot</a:t>
            </a:r>
            <a:r>
              <a:rPr lang="en-US" altLang="en-US" sz="2400" b="1" dirty="0" smtClean="0">
                <a:solidFill>
                  <a:schemeClr val="accent6">
                    <a:lumMod val="60000"/>
                    <a:lumOff val="40000"/>
                  </a:schemeClr>
                </a:solidFill>
                <a:latin typeface="Avenir Book" charset="0"/>
                <a:ea typeface="Avenir Book" charset="0"/>
                <a:cs typeface="Avenir Book" charset="0"/>
              </a:rPr>
              <a:t>’</a:t>
            </a:r>
          </a:p>
          <a:p>
            <a:pPr algn="ctr"/>
            <a:r>
              <a:rPr lang="en-US" altLang="en-US" sz="2400" b="1" i="0" dirty="0" smtClean="0">
                <a:solidFill>
                  <a:schemeClr val="accent6">
                    <a:lumMod val="60000"/>
                    <a:lumOff val="40000"/>
                  </a:schemeClr>
                </a:solidFill>
                <a:latin typeface="Avenir Book" charset="0"/>
                <a:ea typeface="Avenir Book" charset="0"/>
                <a:cs typeface="Avenir Book" charset="0"/>
              </a:rPr>
              <a:t>Rob</a:t>
            </a:r>
            <a:endParaRPr lang="en-US" altLang="en-US" sz="2400" b="1" i="0" dirty="0">
              <a:solidFill>
                <a:schemeClr val="accent6">
                  <a:lumMod val="60000"/>
                  <a:lumOff val="40000"/>
                </a:schemeClr>
              </a:solidFill>
              <a:latin typeface="Avenir Book" charset="0"/>
              <a:ea typeface="Avenir Book" charset="0"/>
              <a:cs typeface="Avenir Book" charset="0"/>
            </a:endParaRPr>
          </a:p>
        </p:txBody>
      </p:sp>
      <p:pic>
        <p:nvPicPr>
          <p:cNvPr id="6" name="Picture 5"/>
          <p:cNvPicPr>
            <a:picLocks noChangeAspect="1"/>
          </p:cNvPicPr>
          <p:nvPr/>
        </p:nvPicPr>
        <p:blipFill>
          <a:blip r:embed="rId4"/>
          <a:stretch>
            <a:fillRect/>
          </a:stretch>
        </p:blipFill>
        <p:spPr>
          <a:xfrm>
            <a:off x="5970937" y="1469827"/>
            <a:ext cx="1907409" cy="1907409"/>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1313443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3604" y="1547319"/>
            <a:ext cx="4750156" cy="4808512"/>
          </a:xfrm>
          <a:prstGeom prst="rect">
            <a:avLst/>
          </a:prstGeom>
        </p:spPr>
      </p:pic>
      <p:pic>
        <p:nvPicPr>
          <p:cNvPr id="35" name="Picture 34"/>
          <p:cNvPicPr>
            <a:picLocks noChangeAspect="1"/>
          </p:cNvPicPr>
          <p:nvPr/>
        </p:nvPicPr>
        <p:blipFill>
          <a:blip r:embed="rId4"/>
          <a:stretch>
            <a:fillRect/>
          </a:stretch>
        </p:blipFill>
        <p:spPr>
          <a:xfrm>
            <a:off x="4931228" y="1398875"/>
            <a:ext cx="4013200" cy="5105400"/>
          </a:xfrm>
          <a:prstGeom prst="rect">
            <a:avLst/>
          </a:prstGeom>
        </p:spPr>
      </p:pic>
      <p:sp>
        <p:nvSpPr>
          <p:cNvPr id="7" name="Rectangle 31"/>
          <p:cNvSpPr>
            <a:spLocks noChangeArrowheads="1"/>
          </p:cNvSpPr>
          <p:nvPr/>
        </p:nvSpPr>
        <p:spPr bwMode="auto">
          <a:xfrm>
            <a:off x="220413" y="4874735"/>
            <a:ext cx="2901180" cy="170559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500" dirty="0" smtClean="0">
                <a:latin typeface="Avenir Book" charset="0"/>
                <a:ea typeface="Avenir Book" charset="0"/>
                <a:cs typeface="Avenir Book" charset="0"/>
              </a:rPr>
              <a:t>each team screened </a:t>
            </a:r>
          </a:p>
          <a:p>
            <a:pPr algn="ctr"/>
            <a:r>
              <a:rPr lang="en-US" sz="1500" b="1" dirty="0" smtClean="0">
                <a:solidFill>
                  <a:schemeClr val="accent5">
                    <a:lumMod val="50000"/>
                  </a:schemeClr>
                </a:solidFill>
                <a:latin typeface="Avenir Book" charset="0"/>
                <a:ea typeface="Avenir Book" charset="0"/>
                <a:cs typeface="Avenir Book" charset="0"/>
              </a:rPr>
              <a:t>5,000 </a:t>
            </a:r>
            <a:r>
              <a:rPr lang="en-US" sz="1500" dirty="0" smtClean="0">
                <a:latin typeface="Avenir Book" charset="0"/>
                <a:ea typeface="Avenir Book" charset="0"/>
                <a:cs typeface="Avenir Book" charset="0"/>
              </a:rPr>
              <a:t>unique</a:t>
            </a:r>
          </a:p>
          <a:p>
            <a:pPr algn="ctr"/>
            <a:r>
              <a:rPr lang="en-US" sz="1500" dirty="0" smtClean="0">
                <a:latin typeface="Avenir Book" charset="0"/>
                <a:ea typeface="Avenir Book" charset="0"/>
                <a:cs typeface="Avenir Book" charset="0"/>
              </a:rPr>
              <a:t>compounds</a:t>
            </a:r>
          </a:p>
          <a:p>
            <a:pPr algn="ctr"/>
            <a:endParaRPr lang="en-US" sz="1500" dirty="0">
              <a:solidFill>
                <a:schemeClr val="accent5">
                  <a:lumMod val="50000"/>
                </a:schemeClr>
              </a:solidFill>
              <a:latin typeface="Avenir Book" charset="0"/>
              <a:ea typeface="Avenir Book" charset="0"/>
              <a:cs typeface="Avenir Book" charset="0"/>
            </a:endParaRPr>
          </a:p>
          <a:p>
            <a:pPr algn="ctr"/>
            <a:r>
              <a:rPr lang="en-US" sz="1500" dirty="0" smtClean="0">
                <a:latin typeface="Avenir Book" charset="0"/>
                <a:ea typeface="Avenir Book" charset="0"/>
                <a:cs typeface="Avenir Book" charset="0"/>
              </a:rPr>
              <a:t>16x16x48 = </a:t>
            </a:r>
            <a:r>
              <a:rPr lang="en-US" sz="1500" b="1" dirty="0" smtClean="0">
                <a:solidFill>
                  <a:schemeClr val="accent5">
                    <a:lumMod val="50000"/>
                  </a:schemeClr>
                </a:solidFill>
                <a:latin typeface="Avenir Book" charset="0"/>
                <a:ea typeface="Avenir Book" charset="0"/>
                <a:cs typeface="Avenir Book" charset="0"/>
              </a:rPr>
              <a:t>12,288</a:t>
            </a:r>
          </a:p>
          <a:p>
            <a:pPr algn="ctr"/>
            <a:r>
              <a:rPr lang="en-US" sz="1500" dirty="0" smtClean="0">
                <a:latin typeface="Avenir Book" charset="0"/>
                <a:ea typeface="Avenir Book" charset="0"/>
                <a:cs typeface="Avenir Book" charset="0"/>
              </a:rPr>
              <a:t>2 replicate slides</a:t>
            </a:r>
          </a:p>
          <a:p>
            <a:pPr algn="ctr"/>
            <a:r>
              <a:rPr lang="en-US" sz="1500" dirty="0" smtClean="0">
                <a:latin typeface="Avenir Book" charset="0"/>
                <a:ea typeface="Avenir Book" charset="0"/>
                <a:cs typeface="Avenir Book" charset="0"/>
              </a:rPr>
              <a:t>4 replicates for each compound</a:t>
            </a:r>
          </a:p>
        </p:txBody>
      </p:sp>
      <p:sp>
        <p:nvSpPr>
          <p:cNvPr id="6"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Spring 2017 FKBP12 screens</a:t>
            </a:r>
            <a:endParaRPr lang="en-US" altLang="en-US" sz="3375" dirty="0">
              <a:solidFill>
                <a:schemeClr val="tx1"/>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9744294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Spring 2017 FKBP12 screen summary</a:t>
            </a:r>
            <a:endParaRPr lang="en-US" altLang="en-US" sz="3375" dirty="0">
              <a:solidFill>
                <a:schemeClr val="tx1"/>
              </a:solidFill>
              <a:latin typeface="Avenir Book" charset="0"/>
              <a:ea typeface="Avenir Book" charset="0"/>
              <a:cs typeface="Avenir Book" charset="0"/>
              <a:sym typeface="Arial Italic" charset="0"/>
            </a:endParaRPr>
          </a:p>
        </p:txBody>
      </p:sp>
      <p:grpSp>
        <p:nvGrpSpPr>
          <p:cNvPr id="3" name="Group 2"/>
          <p:cNvGrpSpPr/>
          <p:nvPr/>
        </p:nvGrpSpPr>
        <p:grpSpPr>
          <a:xfrm>
            <a:off x="198182" y="2148167"/>
            <a:ext cx="2855987" cy="2988713"/>
            <a:chOff x="6124866" y="1806158"/>
            <a:chExt cx="2855987" cy="2988713"/>
          </a:xfrm>
        </p:grpSpPr>
        <p:pic>
          <p:nvPicPr>
            <p:cNvPr id="4" name="Picture 3"/>
            <p:cNvPicPr>
              <a:picLocks noChangeAspect="1"/>
            </p:cNvPicPr>
            <p:nvPr/>
          </p:nvPicPr>
          <p:blipFill rotWithShape="1">
            <a:blip r:embed="rId4"/>
            <a:srcRect r="44659"/>
            <a:stretch/>
          </p:blipFill>
          <p:spPr>
            <a:xfrm rot="5400000">
              <a:off x="6418022" y="1798821"/>
              <a:ext cx="2269674" cy="2284348"/>
            </a:xfrm>
            <a:prstGeom prst="rect">
              <a:avLst/>
            </a:prstGeom>
          </p:spPr>
        </p:pic>
        <p:sp>
          <p:nvSpPr>
            <p:cNvPr id="5" name="TextBox 4"/>
            <p:cNvSpPr txBox="1"/>
            <p:nvPr/>
          </p:nvSpPr>
          <p:spPr>
            <a:xfrm>
              <a:off x="6124866" y="4148540"/>
              <a:ext cx="2855987" cy="646331"/>
            </a:xfrm>
            <a:prstGeom prst="rect">
              <a:avLst/>
            </a:prstGeom>
            <a:noFill/>
          </p:spPr>
          <p:txBody>
            <a:bodyPr wrap="square" rtlCol="0">
              <a:spAutoFit/>
            </a:bodyPr>
            <a:lstStyle/>
            <a:p>
              <a:pPr algn="ctr"/>
              <a:r>
                <a:rPr lang="en-US" dirty="0" smtClean="0"/>
                <a:t>Identify fluorescent spots on microarray images</a:t>
              </a:r>
            </a:p>
          </p:txBody>
        </p:sp>
      </p:grpSp>
      <p:grpSp>
        <p:nvGrpSpPr>
          <p:cNvPr id="7" name="Group 6"/>
          <p:cNvGrpSpPr/>
          <p:nvPr/>
        </p:nvGrpSpPr>
        <p:grpSpPr>
          <a:xfrm>
            <a:off x="3197708" y="2176677"/>
            <a:ext cx="2793157" cy="2960204"/>
            <a:chOff x="116114" y="3965203"/>
            <a:chExt cx="2793157" cy="2960204"/>
          </a:xfrm>
        </p:grpSpPr>
        <p:pic>
          <p:nvPicPr>
            <p:cNvPr id="8" name="Picture 7"/>
            <p:cNvPicPr>
              <a:picLocks noChangeAspect="1"/>
            </p:cNvPicPr>
            <p:nvPr/>
          </p:nvPicPr>
          <p:blipFill rotWithShape="1">
            <a:blip r:embed="rId5"/>
            <a:srcRect l="5785" t="756" r="12781" b="4266"/>
            <a:stretch/>
          </p:blipFill>
          <p:spPr>
            <a:xfrm>
              <a:off x="514264" y="3965203"/>
              <a:ext cx="1916207" cy="2188691"/>
            </a:xfrm>
            <a:prstGeom prst="rect">
              <a:avLst/>
            </a:prstGeom>
          </p:spPr>
        </p:pic>
        <p:sp>
          <p:nvSpPr>
            <p:cNvPr id="9" name="TextBox 8"/>
            <p:cNvSpPr txBox="1"/>
            <p:nvPr/>
          </p:nvSpPr>
          <p:spPr>
            <a:xfrm>
              <a:off x="116114" y="6279076"/>
              <a:ext cx="2793157" cy="646331"/>
            </a:xfrm>
            <a:prstGeom prst="rect">
              <a:avLst/>
            </a:prstGeom>
            <a:noFill/>
          </p:spPr>
          <p:txBody>
            <a:bodyPr wrap="square" rtlCol="0">
              <a:spAutoFit/>
            </a:bodyPr>
            <a:lstStyle/>
            <a:p>
              <a:pPr algn="ctr"/>
              <a:r>
                <a:rPr lang="en-US" dirty="0" smtClean="0"/>
                <a:t>Establish a threshold for statistical significance</a:t>
              </a:r>
              <a:endParaRPr lang="en-US" dirty="0"/>
            </a:p>
          </p:txBody>
        </p:sp>
      </p:grpSp>
      <p:grpSp>
        <p:nvGrpSpPr>
          <p:cNvPr id="11" name="Group 10"/>
          <p:cNvGrpSpPr/>
          <p:nvPr/>
        </p:nvGrpSpPr>
        <p:grpSpPr>
          <a:xfrm>
            <a:off x="6134404" y="2176677"/>
            <a:ext cx="2714084" cy="2960203"/>
            <a:chOff x="2649888" y="4028904"/>
            <a:chExt cx="2714084" cy="2960203"/>
          </a:xfrm>
        </p:grpSpPr>
        <p:grpSp>
          <p:nvGrpSpPr>
            <p:cNvPr id="12" name="Group 11"/>
            <p:cNvGrpSpPr/>
            <p:nvPr/>
          </p:nvGrpSpPr>
          <p:grpSpPr>
            <a:xfrm>
              <a:off x="3054668" y="4028904"/>
              <a:ext cx="2129824" cy="1921646"/>
              <a:chOff x="3054668" y="4028904"/>
              <a:chExt cx="2129824" cy="1921646"/>
            </a:xfrm>
          </p:grpSpPr>
          <p:pic>
            <p:nvPicPr>
              <p:cNvPr id="14" name="Picture 13"/>
              <p:cNvPicPr>
                <a:picLocks noChangeAspect="1"/>
              </p:cNvPicPr>
              <p:nvPr/>
            </p:nvPicPr>
            <p:blipFill>
              <a:blip r:embed="rId6"/>
              <a:stretch>
                <a:fillRect/>
              </a:stretch>
            </p:blipFill>
            <p:spPr>
              <a:xfrm>
                <a:off x="3054668" y="5124482"/>
                <a:ext cx="826068" cy="826068"/>
              </a:xfrm>
              <a:prstGeom prst="rect">
                <a:avLst/>
              </a:prstGeom>
            </p:spPr>
          </p:pic>
          <p:pic>
            <p:nvPicPr>
              <p:cNvPr id="15" name="Picture 14"/>
              <p:cNvPicPr>
                <a:picLocks noChangeAspect="1"/>
              </p:cNvPicPr>
              <p:nvPr/>
            </p:nvPicPr>
            <p:blipFill>
              <a:blip r:embed="rId7"/>
              <a:stretch>
                <a:fillRect/>
              </a:stretch>
            </p:blipFill>
            <p:spPr>
              <a:xfrm>
                <a:off x="3054668" y="4028904"/>
                <a:ext cx="826068" cy="826068"/>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692459685"/>
                  </p:ext>
                </p:extLst>
              </p:nvPr>
            </p:nvGraphicFramePr>
            <p:xfrm>
              <a:off x="3959508" y="4146642"/>
              <a:ext cx="1224984" cy="1697916"/>
            </p:xfrm>
            <a:graphic>
              <a:graphicData uri="http://schemas.openxmlformats.org/presentationml/2006/ole">
                <mc:AlternateContent xmlns:mc="http://schemas.openxmlformats.org/markup-compatibility/2006">
                  <mc:Choice xmlns:v="urn:schemas-microsoft-com:vml" Requires="v">
                    <p:oleObj spid="_x0000_s1030" name="CS ChemDraw Drawing" r:id="rId8" imgW="2041640" imgH="2829860" progId="ChemDraw.Document.6.0">
                      <p:embed/>
                    </p:oleObj>
                  </mc:Choice>
                  <mc:Fallback>
                    <p:oleObj name="CS ChemDraw Drawing" r:id="rId8" imgW="2041640" imgH="2829860" progId="ChemDraw.Document.6.0">
                      <p:embed/>
                      <p:pic>
                        <p:nvPicPr>
                          <p:cNvPr id="0" name=""/>
                          <p:cNvPicPr/>
                          <p:nvPr/>
                        </p:nvPicPr>
                        <p:blipFill>
                          <a:blip r:embed="rId9"/>
                          <a:stretch>
                            <a:fillRect/>
                          </a:stretch>
                        </p:blipFill>
                        <p:spPr>
                          <a:xfrm>
                            <a:off x="3959508" y="4146642"/>
                            <a:ext cx="1224984" cy="1697916"/>
                          </a:xfrm>
                          <a:prstGeom prst="rect">
                            <a:avLst/>
                          </a:prstGeom>
                        </p:spPr>
                      </p:pic>
                    </p:oleObj>
                  </mc:Fallback>
                </mc:AlternateContent>
              </a:graphicData>
            </a:graphic>
          </p:graphicFrame>
        </p:grpSp>
        <p:sp>
          <p:nvSpPr>
            <p:cNvPr id="13" name="TextBox 12"/>
            <p:cNvSpPr txBox="1"/>
            <p:nvPr/>
          </p:nvSpPr>
          <p:spPr>
            <a:xfrm>
              <a:off x="2649888" y="6342776"/>
              <a:ext cx="2714084" cy="646331"/>
            </a:xfrm>
            <a:prstGeom prst="rect">
              <a:avLst/>
            </a:prstGeom>
            <a:noFill/>
          </p:spPr>
          <p:txBody>
            <a:bodyPr wrap="square" rtlCol="0">
              <a:spAutoFit/>
            </a:bodyPr>
            <a:lstStyle/>
            <a:p>
              <a:pPr algn="ctr"/>
              <a:r>
                <a:rPr lang="en-US" dirty="0" smtClean="0"/>
                <a:t>Validate hits by eye</a:t>
              </a:r>
            </a:p>
            <a:p>
              <a:pPr algn="ctr"/>
              <a:r>
                <a:rPr lang="en-US" dirty="0" smtClean="0"/>
                <a:t>(76 compounds pass)</a:t>
              </a:r>
              <a:endParaRPr lang="en-US" dirty="0"/>
            </a:p>
          </p:txBody>
        </p:sp>
      </p:grpSp>
    </p:spTree>
    <p:extLst>
      <p:ext uri="{BB962C8B-B14F-4D97-AF65-F5344CB8AC3E}">
        <p14:creationId xmlns:p14="http://schemas.microsoft.com/office/powerpoint/2010/main" val="1560643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tx1"/>
              </a:solidFill>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Conserved substructures</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1086757" y="1451429"/>
            <a:ext cx="6970486" cy="4800035"/>
          </a:xfrm>
          <a:prstGeom prst="rect">
            <a:avLst/>
          </a:prstGeom>
        </p:spPr>
      </p:pic>
    </p:spTree>
    <p:extLst>
      <p:ext uri="{BB962C8B-B14F-4D97-AF65-F5344CB8AC3E}">
        <p14:creationId xmlns:p14="http://schemas.microsoft.com/office/powerpoint/2010/main" val="863178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189589"/>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path to evaluate FKBP12 ligands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5" name="TextBox 6"/>
          <p:cNvSpPr txBox="1">
            <a:spLocks noChangeArrowheads="1"/>
          </p:cNvSpPr>
          <p:nvPr/>
        </p:nvSpPr>
        <p:spPr bwMode="auto">
          <a:xfrm>
            <a:off x="4007718" y="5937968"/>
            <a:ext cx="22910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test ligands in FKBP12 </a:t>
            </a:r>
          </a:p>
          <a:p>
            <a:pPr algn="ctr"/>
            <a:r>
              <a:rPr lang="en-US" altLang="en-US" sz="1600" b="1" dirty="0" smtClean="0">
                <a:latin typeface="Avenir Book" charset="0"/>
                <a:ea typeface="Avenir Book" charset="0"/>
                <a:cs typeface="Avenir Book" charset="0"/>
              </a:rPr>
              <a:t>binding assay</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6</a:t>
            </a:r>
            <a:endParaRPr lang="en-US" altLang="en-US" sz="1400" dirty="0">
              <a:solidFill>
                <a:schemeClr val="bg2">
                  <a:lumMod val="75000"/>
                </a:schemeClr>
              </a:solidFill>
              <a:latin typeface="Avenir Book" charset="0"/>
              <a:ea typeface="Avenir Book" charset="0"/>
              <a:cs typeface="Avenir Book" charset="0"/>
            </a:endParaRPr>
          </a:p>
        </p:txBody>
      </p:sp>
      <p:sp>
        <p:nvSpPr>
          <p:cNvPr id="7"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smtClean="0">
                <a:latin typeface="Avenir Book" charset="0"/>
                <a:ea typeface="Avenir Book" charset="0"/>
                <a:cs typeface="Avenir Book" charset="0"/>
              </a:rPr>
              <a:t>in silico </a:t>
            </a:r>
            <a:r>
              <a:rPr lang="en-US" altLang="en-US" sz="1600" b="1" smtClean="0">
                <a:latin typeface="Avenir Book" charset="0"/>
                <a:ea typeface="Avenir Book" charset="0"/>
                <a:cs typeface="Avenir Book" charset="0"/>
              </a:rPr>
              <a:t>cloning; overexpress </a:t>
            </a:r>
            <a:r>
              <a:rPr lang="en-US" altLang="en-US" sz="1600" b="1" dirty="0" smtClean="0">
                <a:latin typeface="Avenir Book" charset="0"/>
                <a:ea typeface="Avenir Book" charset="0"/>
                <a:cs typeface="Avenir Book" charset="0"/>
              </a:rPr>
              <a:t>FKBP12</a:t>
            </a:r>
          </a:p>
          <a:p>
            <a:pPr algn="ctr"/>
            <a:r>
              <a:rPr lang="en-US" altLang="en-US" sz="1400" dirty="0" smtClean="0">
                <a:solidFill>
                  <a:schemeClr val="bg2">
                    <a:lumMod val="75000"/>
                  </a:schemeClr>
                </a:solidFill>
                <a:latin typeface="Avenir Book" charset="0"/>
                <a:ea typeface="Avenir Book" charset="0"/>
                <a:cs typeface="Avenir Book" charset="0"/>
              </a:rPr>
              <a:t>lab days 1 &amp; 2</a:t>
            </a:r>
            <a:endParaRPr lang="en-US" altLang="en-US" sz="1400" dirty="0">
              <a:solidFill>
                <a:schemeClr val="bg2">
                  <a:lumMod val="75000"/>
                </a:schemeClr>
              </a:solidFill>
              <a:latin typeface="Avenir Book" charset="0"/>
              <a:ea typeface="Avenir Book" charset="0"/>
              <a:cs typeface="Avenir Book" charset="0"/>
            </a:endParaRPr>
          </a:p>
        </p:txBody>
      </p:sp>
      <p:sp>
        <p:nvSpPr>
          <p:cNvPr id="8"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purify and analyze FKBP12 </a:t>
            </a:r>
          </a:p>
          <a:p>
            <a:pPr algn="ctr"/>
            <a:r>
              <a:rPr lang="en-US" altLang="en-US" sz="1400" dirty="0" smtClean="0">
                <a:solidFill>
                  <a:schemeClr val="bg2">
                    <a:lumMod val="75000"/>
                  </a:schemeClr>
                </a:solidFill>
                <a:latin typeface="Avenir Book" charset="0"/>
                <a:ea typeface="Avenir Book" charset="0"/>
                <a:cs typeface="Avenir Book" charset="0"/>
              </a:rPr>
              <a:t>lab days 3 and 4</a:t>
            </a:r>
            <a:endParaRPr lang="en-US" altLang="en-US" sz="1400" dirty="0">
              <a:solidFill>
                <a:schemeClr val="bg2">
                  <a:lumMod val="75000"/>
                </a:schemeClr>
              </a:solidFill>
              <a:latin typeface="Avenir Book" charset="0"/>
              <a:ea typeface="Avenir Book" charset="0"/>
              <a:cs typeface="Avenir Book" charset="0"/>
            </a:endParaRPr>
          </a:p>
        </p:txBody>
      </p:sp>
      <p:sp>
        <p:nvSpPr>
          <p:cNvPr id="9" name="Right Arrow 8"/>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0" name="Picture 9"/>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11" name="Picture 10"/>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12" name="Picture 11"/>
          <p:cNvPicPr>
            <a:picLocks noChangeAspect="1"/>
          </p:cNvPicPr>
          <p:nvPr/>
        </p:nvPicPr>
        <p:blipFill rotWithShape="1">
          <a:blip r:embed="rId5">
            <a:alphaModFix/>
          </a:blip>
          <a:srcRect l="54283" t="8511" b="-1271"/>
          <a:stretch/>
        </p:blipFill>
        <p:spPr>
          <a:xfrm>
            <a:off x="5176819" y="1104013"/>
            <a:ext cx="1247990" cy="1912965"/>
          </a:xfrm>
          <a:prstGeom prst="rect">
            <a:avLst/>
          </a:prstGeom>
        </p:spPr>
      </p:pic>
      <p:sp>
        <p:nvSpPr>
          <p:cNvPr id="13" name="Right Arrow 12"/>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4" name="Picture 13"/>
          <p:cNvPicPr>
            <a:picLocks noChangeAspect="1"/>
          </p:cNvPicPr>
          <p:nvPr/>
        </p:nvPicPr>
        <p:blipFill>
          <a:blip r:embed="rId6"/>
          <a:stretch>
            <a:fillRect/>
          </a:stretch>
        </p:blipFill>
        <p:spPr>
          <a:xfrm>
            <a:off x="6430477" y="1093876"/>
            <a:ext cx="1657292" cy="1104861"/>
          </a:xfrm>
          <a:prstGeom prst="rect">
            <a:avLst/>
          </a:prstGeom>
        </p:spPr>
      </p:pic>
      <p:pic>
        <p:nvPicPr>
          <p:cNvPr id="15" name="Picture 14"/>
          <p:cNvPicPr>
            <a:picLocks noChangeAspect="1"/>
          </p:cNvPicPr>
          <p:nvPr/>
        </p:nvPicPr>
        <p:blipFill>
          <a:blip r:embed="rId7"/>
          <a:stretch>
            <a:fillRect/>
          </a:stretch>
        </p:blipFill>
        <p:spPr>
          <a:xfrm>
            <a:off x="7842104" y="1091653"/>
            <a:ext cx="1114017" cy="742678"/>
          </a:xfrm>
          <a:prstGeom prst="rect">
            <a:avLst/>
          </a:prstGeom>
        </p:spPr>
      </p:pic>
      <p:pic>
        <p:nvPicPr>
          <p:cNvPr id="16" name="Picture 15"/>
          <p:cNvPicPr>
            <a:picLocks noChangeAspect="1"/>
          </p:cNvPicPr>
          <p:nvPr/>
        </p:nvPicPr>
        <p:blipFill>
          <a:blip r:embed="rId8"/>
          <a:stretch>
            <a:fillRect/>
          </a:stretch>
        </p:blipFill>
        <p:spPr>
          <a:xfrm>
            <a:off x="6752150" y="2319395"/>
            <a:ext cx="1001570" cy="667713"/>
          </a:xfrm>
          <a:prstGeom prst="rect">
            <a:avLst/>
          </a:prstGeom>
        </p:spPr>
      </p:pic>
      <p:pic>
        <p:nvPicPr>
          <p:cNvPr id="17" name="Picture 16"/>
          <p:cNvPicPr>
            <a:picLocks noChangeAspect="1"/>
          </p:cNvPicPr>
          <p:nvPr/>
        </p:nvPicPr>
        <p:blipFill>
          <a:blip r:embed="rId9"/>
          <a:stretch>
            <a:fillRect/>
          </a:stretch>
        </p:blipFill>
        <p:spPr>
          <a:xfrm>
            <a:off x="7462738" y="1892256"/>
            <a:ext cx="1630530" cy="1087020"/>
          </a:xfrm>
          <a:prstGeom prst="rect">
            <a:avLst/>
          </a:prstGeom>
        </p:spPr>
      </p:pic>
      <p:sp>
        <p:nvSpPr>
          <p:cNvPr id="18" name="TextBox 17"/>
          <p:cNvSpPr txBox="1"/>
          <p:nvPr/>
        </p:nvSpPr>
        <p:spPr>
          <a:xfrm>
            <a:off x="6433772" y="1838434"/>
            <a:ext cx="319318" cy="369332"/>
          </a:xfrm>
          <a:prstGeom prst="rect">
            <a:avLst/>
          </a:prstGeom>
          <a:noFill/>
        </p:spPr>
        <p:txBody>
          <a:bodyPr wrap="none" rtlCol="0">
            <a:spAutoFit/>
          </a:bodyPr>
          <a:lstStyle/>
          <a:p>
            <a:r>
              <a:rPr lang="en-US" dirty="0" smtClean="0"/>
              <a:t>+</a:t>
            </a:r>
            <a:endParaRPr lang="en-US" dirty="0"/>
          </a:p>
        </p:txBody>
      </p:sp>
      <p:sp>
        <p:nvSpPr>
          <p:cNvPr id="19" name="TextBox 6"/>
          <p:cNvSpPr txBox="1">
            <a:spLocks noChangeArrowheads="1"/>
          </p:cNvSpPr>
          <p:nvPr/>
        </p:nvSpPr>
        <p:spPr bwMode="auto">
          <a:xfrm>
            <a:off x="6685949" y="5959471"/>
            <a:ext cx="227017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complete data analysis</a:t>
            </a:r>
          </a:p>
          <a:p>
            <a:pPr algn="ctr"/>
            <a:r>
              <a:rPr lang="en-US" altLang="en-US" sz="1600" b="1" dirty="0" smtClean="0">
                <a:latin typeface="Avenir Book" charset="0"/>
                <a:ea typeface="Avenir Book" charset="0"/>
                <a:cs typeface="Avenir Book" charset="0"/>
              </a:rPr>
              <a:t>prioritize best ligands</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7</a:t>
            </a:r>
            <a:endParaRPr lang="en-US" altLang="en-US" sz="1400" dirty="0">
              <a:solidFill>
                <a:schemeClr val="bg2">
                  <a:lumMod val="75000"/>
                </a:schemeClr>
              </a:solidFill>
              <a:latin typeface="Avenir Book" charset="0"/>
              <a:ea typeface="Avenir Book" charset="0"/>
              <a:cs typeface="Avenir Book" charset="0"/>
            </a:endParaRPr>
          </a:p>
        </p:txBody>
      </p:sp>
      <p:sp>
        <p:nvSpPr>
          <p:cNvPr id="20" name="TextBox 6"/>
          <p:cNvSpPr txBox="1">
            <a:spLocks noChangeArrowheads="1"/>
          </p:cNvSpPr>
          <p:nvPr/>
        </p:nvSpPr>
        <p:spPr bwMode="auto">
          <a:xfrm>
            <a:off x="620728" y="5937968"/>
            <a:ext cx="247215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test FKBP12 and ligands </a:t>
            </a:r>
          </a:p>
          <a:p>
            <a:pPr algn="ctr"/>
            <a:r>
              <a:rPr lang="en-US" altLang="en-US" sz="1600" b="1" dirty="0" smtClean="0">
                <a:latin typeface="Avenir Book" charset="0"/>
                <a:ea typeface="Avenir Book" charset="0"/>
                <a:cs typeface="Avenir Book" charset="0"/>
              </a:rPr>
              <a:t>in enzyme activity assay</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5</a:t>
            </a:r>
            <a:endParaRPr lang="en-US" altLang="en-US" sz="1400" dirty="0">
              <a:solidFill>
                <a:schemeClr val="bg2">
                  <a:lumMod val="75000"/>
                </a:schemeClr>
              </a:solidFill>
              <a:latin typeface="Avenir Book" charset="0"/>
              <a:ea typeface="Avenir Book" charset="0"/>
              <a:cs typeface="Avenir Book" charset="0"/>
            </a:endParaRPr>
          </a:p>
        </p:txBody>
      </p:sp>
      <p:pic>
        <p:nvPicPr>
          <p:cNvPr id="21" name="Picture 20"/>
          <p:cNvPicPr>
            <a:picLocks noChangeAspect="1"/>
          </p:cNvPicPr>
          <p:nvPr/>
        </p:nvPicPr>
        <p:blipFill rotWithShape="1">
          <a:blip r:embed="rId10">
            <a:alphaModFix/>
          </a:blip>
          <a:srcRect l="17398" t="8000" r="26276" b="62424"/>
          <a:stretch/>
        </p:blipFill>
        <p:spPr>
          <a:xfrm>
            <a:off x="377790" y="3816701"/>
            <a:ext cx="2958025" cy="2121267"/>
          </a:xfrm>
          <a:prstGeom prst="rect">
            <a:avLst/>
          </a:prstGeom>
        </p:spPr>
      </p:pic>
      <p:pic>
        <p:nvPicPr>
          <p:cNvPr id="22" name="Picture 21"/>
          <p:cNvPicPr>
            <a:picLocks noChangeAspect="1"/>
          </p:cNvPicPr>
          <p:nvPr/>
        </p:nvPicPr>
        <p:blipFill>
          <a:blip r:embed="rId11">
            <a:alphaModFix/>
          </a:blip>
          <a:stretch>
            <a:fillRect/>
          </a:stretch>
        </p:blipFill>
        <p:spPr>
          <a:xfrm>
            <a:off x="4007718" y="4000550"/>
            <a:ext cx="2264607" cy="1753567"/>
          </a:xfrm>
          <a:prstGeom prst="rect">
            <a:avLst/>
          </a:prstGeom>
        </p:spPr>
      </p:pic>
      <p:sp>
        <p:nvSpPr>
          <p:cNvPr id="23" name="Right Arrow 22"/>
          <p:cNvSpPr/>
          <p:nvPr/>
        </p:nvSpPr>
        <p:spPr bwMode="auto">
          <a:xfrm>
            <a:off x="6367749" y="4536228"/>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ight Arrow 23"/>
          <p:cNvSpPr/>
          <p:nvPr/>
        </p:nvSpPr>
        <p:spPr bwMode="auto">
          <a:xfrm>
            <a:off x="3095544" y="4559499"/>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5" name="Picture 24"/>
          <p:cNvPicPr>
            <a:picLocks noChangeAspect="1"/>
          </p:cNvPicPr>
          <p:nvPr/>
        </p:nvPicPr>
        <p:blipFill>
          <a:blip r:embed="rId8"/>
          <a:stretch>
            <a:fillRect/>
          </a:stretch>
        </p:blipFill>
        <p:spPr>
          <a:xfrm>
            <a:off x="7419420" y="4318608"/>
            <a:ext cx="1001570" cy="667713"/>
          </a:xfrm>
          <a:prstGeom prst="rect">
            <a:avLst/>
          </a:prstGeom>
        </p:spPr>
      </p:pic>
      <p:sp>
        <p:nvSpPr>
          <p:cNvPr id="26" name="TextBox 6"/>
          <p:cNvSpPr txBox="1">
            <a:spLocks noChangeArrowheads="1"/>
          </p:cNvSpPr>
          <p:nvPr/>
        </p:nvSpPr>
        <p:spPr bwMode="auto">
          <a:xfrm>
            <a:off x="7252935" y="5071700"/>
            <a:ext cx="12698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solidFill>
                  <a:srgbClr val="FF0000"/>
                </a:solidFill>
                <a:latin typeface="Avenir Book" charset="0"/>
                <a:ea typeface="Avenir Book" charset="0"/>
                <a:cs typeface="Avenir Book" charset="0"/>
              </a:rPr>
              <a:t>IC</a:t>
            </a:r>
            <a:r>
              <a:rPr lang="en-US" altLang="en-US" sz="1600" b="1" baseline="-25000" dirty="0" smtClean="0">
                <a:solidFill>
                  <a:srgbClr val="FF0000"/>
                </a:solidFill>
                <a:latin typeface="Avenir Book" charset="0"/>
                <a:ea typeface="Avenir Book" charset="0"/>
                <a:cs typeface="Avenir Book" charset="0"/>
              </a:rPr>
              <a:t>50</a:t>
            </a:r>
            <a:r>
              <a:rPr lang="en-US" altLang="en-US" sz="1600" b="1" dirty="0" smtClean="0">
                <a:solidFill>
                  <a:srgbClr val="FF0000"/>
                </a:solidFill>
                <a:latin typeface="Avenir Book" charset="0"/>
                <a:ea typeface="Avenir Book" charset="0"/>
                <a:cs typeface="Avenir Book" charset="0"/>
              </a:rPr>
              <a:t> = X µM</a:t>
            </a:r>
          </a:p>
          <a:p>
            <a:pPr algn="ctr"/>
            <a:r>
              <a:rPr lang="en-US" altLang="en-US" sz="1600" b="1" dirty="0" smtClean="0">
                <a:solidFill>
                  <a:srgbClr val="00B050"/>
                </a:solidFill>
                <a:latin typeface="Symbol" charset="2"/>
                <a:ea typeface="Avenir Book" charset="0"/>
                <a:cs typeface="Avenir Book" charset="0"/>
              </a:rPr>
              <a:t>D</a:t>
            </a:r>
            <a:r>
              <a:rPr lang="en-US" altLang="en-US" sz="1600" b="1" dirty="0" smtClean="0">
                <a:solidFill>
                  <a:srgbClr val="00B050"/>
                </a:solidFill>
                <a:latin typeface="Avenir Book" charset="0"/>
                <a:ea typeface="Avenir Book" charset="0"/>
                <a:cs typeface="Avenir Book" charset="0"/>
              </a:rPr>
              <a:t>T = Y °C</a:t>
            </a:r>
            <a:endParaRPr lang="en-US" altLang="en-US" sz="1400" dirty="0">
              <a:solidFill>
                <a:srgbClr val="00B050"/>
              </a:solidFill>
              <a:latin typeface="Avenir Book" charset="0"/>
              <a:ea typeface="Avenir Book" charset="0"/>
              <a:cs typeface="Avenir Book" charset="0"/>
            </a:endParaRPr>
          </a:p>
        </p:txBody>
      </p:sp>
      <p:sp>
        <p:nvSpPr>
          <p:cNvPr id="27" name="TextBox 6"/>
          <p:cNvSpPr txBox="1">
            <a:spLocks noChangeArrowheads="1"/>
          </p:cNvSpPr>
          <p:nvPr/>
        </p:nvSpPr>
        <p:spPr bwMode="auto">
          <a:xfrm>
            <a:off x="6664367" y="3153117"/>
            <a:ext cx="22194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re-analyze screen data</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2</a:t>
            </a:r>
            <a:endParaRPr lang="en-US" altLang="en-US" sz="1400" dirty="0">
              <a:solidFill>
                <a:schemeClr val="bg2">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097086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323801" y="1625970"/>
            <a:ext cx="8496398"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r>
              <a:rPr lang="en-US" altLang="en-US" sz="1600" dirty="0" smtClean="0">
                <a:solidFill>
                  <a:schemeClr val="bg2"/>
                </a:solidFill>
                <a:latin typeface="Avenir Book" charset="0"/>
                <a:ea typeface="Avenir Book" charset="0"/>
                <a:cs typeface="Avenir Book" charset="0"/>
              </a:rPr>
              <a:t>2/8/17	  Lecture 1 	Intro to chemical biology: small molecules, probes, and screens</a:t>
            </a:r>
          </a:p>
          <a:p>
            <a:endParaRPr lang="en-US" altLang="en-US" sz="2000" dirty="0">
              <a:solidFill>
                <a:schemeClr val="bg2"/>
              </a:solidFill>
              <a:latin typeface="Avenir Book" charset="0"/>
              <a:ea typeface="Avenir Book" charset="0"/>
              <a:cs typeface="Avenir Book" charset="0"/>
            </a:endParaRPr>
          </a:p>
          <a:p>
            <a:r>
              <a:rPr lang="en-US" altLang="en-US" sz="1600" dirty="0" smtClean="0">
                <a:solidFill>
                  <a:schemeClr val="bg2"/>
                </a:solidFill>
                <a:latin typeface="Avenir Book" charset="0"/>
                <a:ea typeface="Avenir Book" charset="0"/>
                <a:cs typeface="Avenir Book" charset="0"/>
              </a:rPr>
              <a:t>2/13/17	</a:t>
            </a:r>
            <a:r>
              <a:rPr lang="en-US" altLang="en-US" sz="1800" dirty="0" smtClean="0">
                <a:solidFill>
                  <a:schemeClr val="bg2"/>
                </a:solidFill>
                <a:latin typeface="Avenir Book" charset="0"/>
                <a:ea typeface="Avenir Book" charset="0"/>
                <a:cs typeface="Avenir Book" charset="0"/>
              </a:rPr>
              <a:t>  </a:t>
            </a:r>
            <a:r>
              <a:rPr lang="en-US" altLang="en-US" sz="1600" dirty="0" smtClean="0">
                <a:solidFill>
                  <a:schemeClr val="bg2"/>
                </a:solidFill>
                <a:latin typeface="Avenir Book" charset="0"/>
                <a:ea typeface="Avenir Book" charset="0"/>
                <a:cs typeface="Avenir Book" charset="0"/>
              </a:rPr>
              <a:t>Lecture 2	For the love of proteins: FKBP12 and </a:t>
            </a:r>
            <a:r>
              <a:rPr lang="en-US" altLang="en-US" sz="1600" dirty="0" err="1" smtClean="0">
                <a:solidFill>
                  <a:schemeClr val="bg2"/>
                </a:solidFill>
                <a:latin typeface="Avenir Book" charset="0"/>
                <a:ea typeface="Avenir Book" charset="0"/>
                <a:cs typeface="Avenir Book" charset="0"/>
              </a:rPr>
              <a:t>immunophilins</a:t>
            </a:r>
            <a:endParaRPr lang="en-US" altLang="en-US" sz="1600" dirty="0" smtClean="0">
              <a:solidFill>
                <a:schemeClr val="bg2"/>
              </a:solidFill>
              <a:latin typeface="Avenir Book" charset="0"/>
              <a:ea typeface="Avenir Book" charset="0"/>
              <a:cs typeface="Avenir Book" charset="0"/>
            </a:endParaRPr>
          </a:p>
          <a:p>
            <a:endParaRPr lang="en-US" altLang="en-US" sz="1800" dirty="0">
              <a:latin typeface="Avenir Book" charset="0"/>
              <a:ea typeface="Avenir Book" charset="0"/>
              <a:cs typeface="Avenir Book" charset="0"/>
            </a:endParaRPr>
          </a:p>
          <a:p>
            <a:r>
              <a:rPr lang="en-US" altLang="en-US" sz="1600" dirty="0" smtClean="0">
                <a:solidFill>
                  <a:schemeClr val="tx1">
                    <a:lumMod val="50000"/>
                    <a:lumOff val="50000"/>
                  </a:schemeClr>
                </a:solidFill>
                <a:latin typeface="Avenir Book" charset="0"/>
                <a:ea typeface="Avenir Book" charset="0"/>
                <a:cs typeface="Avenir Book" charset="0"/>
              </a:rPr>
              <a:t>2/15/17	  Lecture 3	</a:t>
            </a:r>
            <a:r>
              <a:rPr lang="en-US" altLang="en-US" sz="1600" dirty="0">
                <a:solidFill>
                  <a:schemeClr val="tx1">
                    <a:lumMod val="50000"/>
                    <a:lumOff val="50000"/>
                  </a:schemeClr>
                </a:solidFill>
                <a:latin typeface="Avenir Book" charset="0"/>
                <a:ea typeface="Avenir Book" charset="0"/>
                <a:cs typeface="Avenir Book" charset="0"/>
              </a:rPr>
              <a:t>Small-molecule microarrays</a:t>
            </a:r>
          </a:p>
          <a:p>
            <a:endParaRPr lang="en-US" altLang="en-US" sz="2000" dirty="0">
              <a:solidFill>
                <a:schemeClr val="tx1"/>
              </a:solidFill>
              <a:latin typeface="Avenir Book" charset="0"/>
              <a:ea typeface="Avenir Book" charset="0"/>
              <a:cs typeface="Avenir Book" charset="0"/>
            </a:endParaRPr>
          </a:p>
          <a:p>
            <a:r>
              <a:rPr lang="en-US" altLang="en-US" sz="1600" dirty="0" smtClean="0">
                <a:solidFill>
                  <a:schemeClr val="tx1"/>
                </a:solidFill>
                <a:latin typeface="Avenir Book" charset="0"/>
                <a:ea typeface="Avenir Book" charset="0"/>
                <a:cs typeface="Avenir Book" charset="0"/>
              </a:rPr>
              <a:t>2/21/17 	  No Lecture</a:t>
            </a:r>
          </a:p>
          <a:p>
            <a:endParaRPr lang="en-US" altLang="en-US" sz="2000" dirty="0">
              <a:solidFill>
                <a:schemeClr val="tx1"/>
              </a:solidFill>
              <a:latin typeface="Avenir Book" charset="0"/>
              <a:ea typeface="Avenir Book" charset="0"/>
              <a:cs typeface="Avenir Book" charset="0"/>
            </a:endParaRPr>
          </a:p>
          <a:p>
            <a:r>
              <a:rPr lang="en-US" altLang="en-US" sz="1600" dirty="0" smtClean="0">
                <a:solidFill>
                  <a:srgbClr val="00B050"/>
                </a:solidFill>
                <a:latin typeface="Avenir Book" charset="0"/>
                <a:ea typeface="Avenir Book" charset="0"/>
                <a:cs typeface="Avenir Book" charset="0"/>
              </a:rPr>
              <a:t>2/22/17	  Lecture 4	</a:t>
            </a:r>
            <a:r>
              <a:rPr lang="en-US" altLang="en-US" sz="1600" dirty="0">
                <a:solidFill>
                  <a:srgbClr val="00B050"/>
                </a:solidFill>
                <a:latin typeface="Avenir Book" charset="0"/>
                <a:ea typeface="Avenir Book" charset="0"/>
                <a:cs typeface="Avenir Book" charset="0"/>
              </a:rPr>
              <a:t>Quantitative evaluation of </a:t>
            </a:r>
            <a:r>
              <a:rPr lang="en-US" altLang="en-US" sz="1600" dirty="0" smtClean="0">
                <a:solidFill>
                  <a:srgbClr val="00B050"/>
                </a:solidFill>
                <a:latin typeface="Avenir Book" charset="0"/>
                <a:ea typeface="Avenir Book" charset="0"/>
                <a:cs typeface="Avenir Book" charset="0"/>
              </a:rPr>
              <a:t>protein-ligand </a:t>
            </a:r>
            <a:r>
              <a:rPr lang="en-US" altLang="en-US" sz="1600" dirty="0">
                <a:solidFill>
                  <a:srgbClr val="00B050"/>
                </a:solidFill>
                <a:latin typeface="Avenir Book" charset="0"/>
                <a:ea typeface="Avenir Book" charset="0"/>
                <a:cs typeface="Avenir Book" charset="0"/>
              </a:rPr>
              <a:t>interactions</a:t>
            </a:r>
          </a:p>
          <a:p>
            <a:endParaRPr lang="en-US" altLang="en-US" sz="2000" dirty="0">
              <a:solidFill>
                <a:schemeClr val="accent1">
                  <a:lumMod val="75000"/>
                </a:schemeClr>
              </a:solidFill>
              <a:latin typeface="Avenir Book" charset="0"/>
              <a:ea typeface="Avenir Book" charset="0"/>
              <a:cs typeface="Avenir Book" charset="0"/>
            </a:endParaRPr>
          </a:p>
          <a:p>
            <a:r>
              <a:rPr lang="en-US" altLang="en-US" sz="1600" dirty="0" smtClean="0">
                <a:solidFill>
                  <a:schemeClr val="tx1"/>
                </a:solidFill>
                <a:latin typeface="Avenir Book" charset="0"/>
                <a:ea typeface="Avenir Book" charset="0"/>
                <a:cs typeface="Avenir Book" charset="0"/>
              </a:rPr>
              <a:t>2/27/17	  Lecture 5	A ligand discovery vignette: sonic hedgehog</a:t>
            </a:r>
          </a:p>
          <a:p>
            <a:endParaRPr lang="en-US" altLang="en-US" sz="2000" dirty="0">
              <a:latin typeface="Avenir Book" charset="0"/>
              <a:ea typeface="Avenir Book" charset="0"/>
              <a:cs typeface="Avenir Book" charset="0"/>
            </a:endParaRPr>
          </a:p>
          <a:p>
            <a:r>
              <a:rPr lang="en-US" altLang="en-US" sz="1600" dirty="0" smtClean="0">
                <a:latin typeface="Avenir Book" charset="0"/>
                <a:ea typeface="Avenir Book" charset="0"/>
                <a:cs typeface="Avenir Book" charset="0"/>
              </a:rPr>
              <a:t>3/1/17	  Lecture 6	Engineering transcriptional responses with a small molecule</a:t>
            </a:r>
          </a:p>
          <a:p>
            <a:endParaRPr lang="en-US" altLang="en-US" sz="2000" dirty="0" smtClean="0">
              <a:latin typeface="Avenir Book" charset="0"/>
              <a:ea typeface="Avenir Book" charset="0"/>
              <a:cs typeface="Avenir Book" charset="0"/>
            </a:endParaRPr>
          </a:p>
          <a:p>
            <a:r>
              <a:rPr lang="en-US" altLang="en-US" sz="1600" dirty="0" smtClean="0">
                <a:latin typeface="Avenir Book" charset="0"/>
                <a:ea typeface="Avenir Book" charset="0"/>
                <a:cs typeface="Avenir Book" charset="0"/>
              </a:rPr>
              <a:t>3/7/17	  Lecture 7	Wrap up discussion: suggestions for how to report your findings</a:t>
            </a:r>
            <a:endParaRPr lang="en-US" altLang="en-US" sz="1600" dirty="0">
              <a:latin typeface="Avenir Book" charset="0"/>
              <a:ea typeface="Avenir Book" charset="0"/>
              <a:cs typeface="Avenir Book" charset="0"/>
            </a:endParaRPr>
          </a:p>
          <a:p>
            <a:endParaRPr lang="en-US" altLang="en-US" sz="1600" dirty="0" smtClean="0">
              <a:latin typeface="Avenir Book" charset="0"/>
              <a:ea typeface="Avenir Book" charset="0"/>
              <a:cs typeface="Avenir Book" charset="0"/>
            </a:endParaRPr>
          </a:p>
        </p:txBody>
      </p:sp>
      <p:sp>
        <p:nvSpPr>
          <p:cNvPr id="5" name="TextBox 4"/>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path to evaluate ligands - lectures</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177344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 15 years on from the Human Genome Project</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0" y="955514"/>
            <a:ext cx="9144000" cy="577167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628" y="1289956"/>
            <a:ext cx="5580743" cy="4154857"/>
          </a:xfrm>
          <a:prstGeom prst="rect">
            <a:avLst/>
          </a:prstGeom>
        </p:spPr>
      </p:pic>
    </p:spTree>
    <p:extLst>
      <p:ext uri="{BB962C8B-B14F-4D97-AF65-F5344CB8AC3E}">
        <p14:creationId xmlns:p14="http://schemas.microsoft.com/office/powerpoint/2010/main" val="161013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 15 years on from the Human Genome Project</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93133" y="964809"/>
            <a:ext cx="9033933" cy="5755718"/>
          </a:xfrm>
          <a:prstGeom prst="rect">
            <a:avLst/>
          </a:prstGeom>
        </p:spPr>
      </p:pic>
    </p:spTree>
    <p:extLst>
      <p:ext uri="{BB962C8B-B14F-4D97-AF65-F5344CB8AC3E}">
        <p14:creationId xmlns:p14="http://schemas.microsoft.com/office/powerpoint/2010/main" val="72187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Chemical probes of disease biology</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1054159" y="1194016"/>
            <a:ext cx="7046652" cy="2815480"/>
          </a:xfrm>
          <a:prstGeom prst="rect">
            <a:avLst/>
          </a:prstGeom>
        </p:spPr>
      </p:pic>
      <p:sp>
        <p:nvSpPr>
          <p:cNvPr id="5" name="TextBox 4"/>
          <p:cNvSpPr txBox="1"/>
          <p:nvPr/>
        </p:nvSpPr>
        <p:spPr>
          <a:xfrm>
            <a:off x="975927" y="4143595"/>
            <a:ext cx="1723997" cy="461665"/>
          </a:xfrm>
          <a:prstGeom prst="rect">
            <a:avLst/>
          </a:prstGeom>
          <a:noFill/>
        </p:spPr>
        <p:txBody>
          <a:bodyPr wrap="none" rtlCol="0">
            <a:spAutoFit/>
          </a:bodyPr>
          <a:lstStyle/>
          <a:p>
            <a:pPr algn="ctr"/>
            <a:r>
              <a:rPr lang="en-US" sz="1200" dirty="0" smtClean="0">
                <a:latin typeface="Avenir Book" charset="0"/>
                <a:ea typeface="Avenir Book" charset="0"/>
                <a:cs typeface="Avenir Book" charset="0"/>
              </a:rPr>
              <a:t>patient samples reveal</a:t>
            </a:r>
          </a:p>
          <a:p>
            <a:pPr algn="ctr"/>
            <a:r>
              <a:rPr lang="en-US" sz="1200" dirty="0" smtClean="0">
                <a:latin typeface="Avenir Book" charset="0"/>
                <a:ea typeface="Avenir Book" charset="0"/>
                <a:cs typeface="Avenir Book" charset="0"/>
              </a:rPr>
              <a:t>list of disease genes</a:t>
            </a:r>
            <a:endParaRPr lang="en-US" sz="1200" dirty="0">
              <a:latin typeface="Avenir Book" charset="0"/>
              <a:ea typeface="Avenir Book" charset="0"/>
              <a:cs typeface="Avenir Book" charset="0"/>
            </a:endParaRPr>
          </a:p>
        </p:txBody>
      </p:sp>
      <p:sp>
        <p:nvSpPr>
          <p:cNvPr id="6" name="TextBox 5"/>
          <p:cNvSpPr txBox="1"/>
          <p:nvPr/>
        </p:nvSpPr>
        <p:spPr>
          <a:xfrm>
            <a:off x="6305086" y="4143595"/>
            <a:ext cx="1988493" cy="646331"/>
          </a:xfrm>
          <a:prstGeom prst="rect">
            <a:avLst/>
          </a:prstGeom>
          <a:noFill/>
        </p:spPr>
        <p:txBody>
          <a:bodyPr wrap="none" rtlCol="0">
            <a:spAutoFit/>
          </a:bodyPr>
          <a:lstStyle/>
          <a:p>
            <a:pPr algn="ctr"/>
            <a:r>
              <a:rPr lang="en-US" sz="1200" dirty="0" smtClean="0">
                <a:latin typeface="Avenir Book" charset="0"/>
                <a:ea typeface="Avenir Book" charset="0"/>
                <a:cs typeface="Avenir Book" charset="0"/>
              </a:rPr>
              <a:t>discover or develop small</a:t>
            </a:r>
          </a:p>
          <a:p>
            <a:pPr algn="ctr"/>
            <a:r>
              <a:rPr lang="en-US" sz="1200" dirty="0" smtClean="0">
                <a:latin typeface="Avenir Book" charset="0"/>
                <a:ea typeface="Avenir Book" charset="0"/>
                <a:cs typeface="Avenir Book" charset="0"/>
              </a:rPr>
              <a:t>molecules that reverse the</a:t>
            </a:r>
          </a:p>
          <a:p>
            <a:pPr algn="ctr"/>
            <a:r>
              <a:rPr lang="en-US" sz="1200" dirty="0" smtClean="0">
                <a:latin typeface="Avenir Book" charset="0"/>
                <a:ea typeface="Avenir Book" charset="0"/>
                <a:cs typeface="Avenir Book" charset="0"/>
              </a:rPr>
              <a:t>impact of disease genes</a:t>
            </a:r>
            <a:endParaRPr lang="en-US" sz="1200" dirty="0">
              <a:latin typeface="Avenir Book" charset="0"/>
              <a:ea typeface="Avenir Book" charset="0"/>
              <a:cs typeface="Avenir Book" charset="0"/>
            </a:endParaRPr>
          </a:p>
        </p:txBody>
      </p:sp>
      <p:sp>
        <p:nvSpPr>
          <p:cNvPr id="7" name="TextBox 6"/>
          <p:cNvSpPr txBox="1"/>
          <p:nvPr/>
        </p:nvSpPr>
        <p:spPr>
          <a:xfrm>
            <a:off x="3516262" y="4142323"/>
            <a:ext cx="2111475" cy="461665"/>
          </a:xfrm>
          <a:prstGeom prst="rect">
            <a:avLst/>
          </a:prstGeom>
          <a:noFill/>
        </p:spPr>
        <p:txBody>
          <a:bodyPr wrap="none" rtlCol="0">
            <a:spAutoFit/>
          </a:bodyPr>
          <a:lstStyle/>
          <a:p>
            <a:pPr algn="ctr"/>
            <a:r>
              <a:rPr lang="en-US" sz="1200" dirty="0" smtClean="0">
                <a:latin typeface="Avenir Book" charset="0"/>
                <a:ea typeface="Avenir Book" charset="0"/>
                <a:cs typeface="Avenir Book" charset="0"/>
              </a:rPr>
              <a:t>physiologic settings to test</a:t>
            </a:r>
          </a:p>
          <a:p>
            <a:pPr algn="ctr"/>
            <a:r>
              <a:rPr lang="en-US" sz="1200" dirty="0" smtClean="0">
                <a:latin typeface="Avenir Book" charset="0"/>
                <a:ea typeface="Avenir Book" charset="0"/>
                <a:cs typeface="Avenir Book" charset="0"/>
              </a:rPr>
              <a:t>the impact of disease genes</a:t>
            </a:r>
          </a:p>
        </p:txBody>
      </p:sp>
      <p:sp>
        <p:nvSpPr>
          <p:cNvPr id="9" name="Rectangle 8"/>
          <p:cNvSpPr/>
          <p:nvPr/>
        </p:nvSpPr>
        <p:spPr>
          <a:xfrm>
            <a:off x="-1" y="5263787"/>
            <a:ext cx="9144000" cy="584775"/>
          </a:xfrm>
          <a:prstGeom prst="rect">
            <a:avLst/>
          </a:prstGeom>
        </p:spPr>
        <p:txBody>
          <a:bodyPr wrap="square">
            <a:spAutoFit/>
          </a:bodyPr>
          <a:lstStyle/>
          <a:p>
            <a:pPr algn="ctr"/>
            <a:r>
              <a:rPr lang="en-US" sz="1600" b="1" dirty="0">
                <a:solidFill>
                  <a:schemeClr val="accent6">
                    <a:lumMod val="75000"/>
                  </a:schemeClr>
                </a:solidFill>
                <a:latin typeface="Avenir Book" charset="0"/>
                <a:ea typeface="Avenir Book" charset="0"/>
                <a:cs typeface="Avenir Book" charset="0"/>
              </a:rPr>
              <a:t>Approach:</a:t>
            </a:r>
            <a:r>
              <a:rPr lang="en-US" sz="1600" baseline="30000" dirty="0">
                <a:solidFill>
                  <a:schemeClr val="accent6">
                    <a:lumMod val="75000"/>
                  </a:schemeClr>
                </a:solidFill>
                <a:latin typeface="Avenir Book" charset="0"/>
                <a:ea typeface="Avenir Book" charset="0"/>
                <a:cs typeface="Avenir Book" charset="0"/>
              </a:rPr>
              <a:t>  </a:t>
            </a:r>
            <a:r>
              <a:rPr lang="en-US" sz="1600" dirty="0">
                <a:latin typeface="Avenir Book" charset="0"/>
                <a:ea typeface="Avenir Book" charset="0"/>
                <a:cs typeface="Avenir Book" charset="0"/>
              </a:rPr>
              <a:t>use small molecules to test emerging concepts in </a:t>
            </a:r>
            <a:r>
              <a:rPr lang="en-US" sz="1600" dirty="0" smtClean="0">
                <a:latin typeface="Avenir Book" charset="0"/>
                <a:ea typeface="Avenir Book" charset="0"/>
                <a:cs typeface="Avenir Book" charset="0"/>
              </a:rPr>
              <a:t>human </a:t>
            </a:r>
            <a:r>
              <a:rPr lang="en-US" sz="1600" dirty="0">
                <a:latin typeface="Avenir Book" charset="0"/>
                <a:ea typeface="Avenir Book" charset="0"/>
                <a:cs typeface="Avenir Book" charset="0"/>
              </a:rPr>
              <a:t>disease </a:t>
            </a:r>
            <a:endParaRPr lang="en-US" sz="1600"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in </a:t>
            </a:r>
            <a:r>
              <a:rPr lang="en-US" sz="1600" dirty="0">
                <a:latin typeface="Avenir Book" charset="0"/>
                <a:ea typeface="Avenir Book" charset="0"/>
                <a:cs typeface="Avenir Book" charset="0"/>
              </a:rPr>
              <a:t>physiologically relevant settings</a:t>
            </a:r>
          </a:p>
        </p:txBody>
      </p:sp>
      <p:sp>
        <p:nvSpPr>
          <p:cNvPr id="10" name="Rectangle 9"/>
          <p:cNvSpPr/>
          <p:nvPr/>
        </p:nvSpPr>
        <p:spPr>
          <a:xfrm>
            <a:off x="0" y="6034500"/>
            <a:ext cx="9144000" cy="584775"/>
          </a:xfrm>
          <a:prstGeom prst="rect">
            <a:avLst/>
          </a:prstGeom>
        </p:spPr>
        <p:txBody>
          <a:bodyPr wrap="square">
            <a:spAutoFit/>
          </a:bodyPr>
          <a:lstStyle/>
          <a:p>
            <a:pPr algn="ctr"/>
            <a:r>
              <a:rPr lang="en-US" sz="1600" b="1" dirty="0" smtClean="0">
                <a:solidFill>
                  <a:schemeClr val="accent6">
                    <a:lumMod val="75000"/>
                  </a:schemeClr>
                </a:solidFill>
                <a:latin typeface="Avenir Book" charset="0"/>
                <a:ea typeface="Avenir Book" charset="0"/>
                <a:cs typeface="Avenir Book" charset="0"/>
              </a:rPr>
              <a:t>Output: </a:t>
            </a:r>
            <a:r>
              <a:rPr lang="en-US" sz="1600" dirty="0" smtClean="0">
                <a:latin typeface="Avenir Book" charset="0"/>
                <a:ea typeface="Avenir Book" charset="0"/>
                <a:cs typeface="Avenir Book" charset="0"/>
              </a:rPr>
              <a:t>validated small-molecule probe to facilitate human clinical development</a:t>
            </a:r>
          </a:p>
          <a:p>
            <a:pPr algn="ctr"/>
            <a:r>
              <a:rPr lang="en-US" sz="1600" dirty="0">
                <a:latin typeface="Avenir Book" charset="0"/>
                <a:ea typeface="Avenir Book" charset="0"/>
                <a:cs typeface="Avenir Book" charset="0"/>
              </a:rPr>
              <a:t>o</a:t>
            </a:r>
            <a:r>
              <a:rPr lang="en-US" sz="1600" dirty="0" smtClean="0">
                <a:latin typeface="Avenir Book" charset="0"/>
                <a:ea typeface="Avenir Book" charset="0"/>
                <a:cs typeface="Avenir Book" charset="0"/>
              </a:rPr>
              <a:t>r diagnostic applications</a:t>
            </a:r>
            <a:endParaRPr lang="en-US" sz="1600" dirty="0">
              <a:latin typeface="Avenir Book" charset="0"/>
              <a:ea typeface="Avenir Book" charset="0"/>
              <a:cs typeface="Avenir Book" charset="0"/>
            </a:endParaRPr>
          </a:p>
        </p:txBody>
      </p:sp>
    </p:spTree>
    <p:extLst>
      <p:ext uri="{BB962C8B-B14F-4D97-AF65-F5344CB8AC3E}">
        <p14:creationId xmlns:p14="http://schemas.microsoft.com/office/powerpoint/2010/main" val="991158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a:t>
            </a:r>
            <a:r>
              <a:rPr lang="en-US" altLang="en-US" sz="2800" dirty="0" err="1" smtClean="0">
                <a:latin typeface="Avenir Book" charset="0"/>
                <a:ea typeface="Avenir Book" charset="0"/>
                <a:cs typeface="Avenir Book" charset="0"/>
              </a:rPr>
              <a:t>Undruggable</a:t>
            </a:r>
            <a:r>
              <a:rPr lang="en-US" altLang="en-US" sz="2800" dirty="0" smtClean="0">
                <a:latin typeface="Avenir Book" charset="0"/>
                <a:ea typeface="Avenir Book" charset="0"/>
                <a:cs typeface="Avenir Book" charset="0"/>
              </a:rPr>
              <a:t>’ targets are aplenty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0" name="TextBox 29"/>
          <p:cNvSpPr txBox="1"/>
          <p:nvPr/>
        </p:nvSpPr>
        <p:spPr>
          <a:xfrm>
            <a:off x="210590" y="4622230"/>
            <a:ext cx="2801735" cy="1692771"/>
          </a:xfrm>
          <a:prstGeom prst="rect">
            <a:avLst/>
          </a:prstGeom>
          <a:noFill/>
        </p:spPr>
        <p:txBody>
          <a:bodyPr wrap="square" rtlCol="0">
            <a:spAutoFit/>
          </a:bodyPr>
          <a:lstStyle/>
          <a:p>
            <a:pPr algn="ctr"/>
            <a:r>
              <a:rPr lang="en-US" b="1" i="1" dirty="0" smtClean="0">
                <a:latin typeface="Avenir Book" charset="0"/>
                <a:ea typeface="Avenir Book" charset="0"/>
                <a:cs typeface="Avenir Book" charset="0"/>
              </a:rPr>
              <a:t>disordered proteins</a:t>
            </a:r>
          </a:p>
          <a:p>
            <a:pPr algn="ctr"/>
            <a:endParaRPr lang="en-US" dirty="0" smtClean="0">
              <a:latin typeface="Avenir Book" charset="0"/>
              <a:ea typeface="Avenir Book" charset="0"/>
              <a:cs typeface="Avenir Book" charset="0"/>
            </a:endParaRPr>
          </a:p>
          <a:p>
            <a:pPr algn="ctr"/>
            <a:endParaRPr lang="en-US" dirty="0" smtClean="0">
              <a:latin typeface="Avenir Book" charset="0"/>
              <a:ea typeface="Avenir Book" charset="0"/>
              <a:cs typeface="Avenir Book" charset="0"/>
            </a:endParaRPr>
          </a:p>
          <a:p>
            <a:pPr algn="ctr"/>
            <a:endParaRPr lang="en-US" dirty="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e.g. amyloids, transcription factors, enzymes</a:t>
            </a:r>
          </a:p>
        </p:txBody>
      </p:sp>
      <p:pic>
        <p:nvPicPr>
          <p:cNvPr id="31" name="Picture 30"/>
          <p:cNvPicPr>
            <a:picLocks noChangeAspect="1"/>
          </p:cNvPicPr>
          <p:nvPr/>
        </p:nvPicPr>
        <p:blipFill>
          <a:blip r:embed="rId3"/>
          <a:stretch>
            <a:fillRect/>
          </a:stretch>
        </p:blipFill>
        <p:spPr>
          <a:xfrm>
            <a:off x="289150" y="1751985"/>
            <a:ext cx="2581773" cy="2581773"/>
          </a:xfrm>
          <a:prstGeom prst="rect">
            <a:avLst/>
          </a:prstGeom>
        </p:spPr>
      </p:pic>
      <p:pic>
        <p:nvPicPr>
          <p:cNvPr id="39" name="Picture 38" descr="MycMax.jpg"/>
          <p:cNvPicPr>
            <a:picLocks noChangeAspect="1"/>
          </p:cNvPicPr>
          <p:nvPr/>
        </p:nvPicPr>
        <p:blipFill>
          <a:blip r:embed="rId4"/>
          <a:stretch>
            <a:fillRect/>
          </a:stretch>
        </p:blipFill>
        <p:spPr>
          <a:xfrm>
            <a:off x="3243195" y="1786323"/>
            <a:ext cx="2581773" cy="2547435"/>
          </a:xfrm>
          <a:prstGeom prst="rect">
            <a:avLst/>
          </a:prstGeom>
          <a:ln w="15875">
            <a:solidFill>
              <a:schemeClr val="bg1">
                <a:lumMod val="85000"/>
              </a:schemeClr>
            </a:solidFill>
          </a:ln>
          <a:effectLst/>
        </p:spPr>
      </p:pic>
      <p:pic>
        <p:nvPicPr>
          <p:cNvPr id="4" name="Picture 3"/>
          <p:cNvPicPr>
            <a:picLocks noChangeAspect="1"/>
          </p:cNvPicPr>
          <p:nvPr/>
        </p:nvPicPr>
        <p:blipFill>
          <a:blip r:embed="rId5"/>
          <a:stretch>
            <a:fillRect/>
          </a:stretch>
        </p:blipFill>
        <p:spPr>
          <a:xfrm>
            <a:off x="6197240" y="1786323"/>
            <a:ext cx="2568664" cy="2547435"/>
          </a:xfrm>
          <a:prstGeom prst="rect">
            <a:avLst/>
          </a:prstGeom>
          <a:ln w="15875">
            <a:solidFill>
              <a:schemeClr val="bg1">
                <a:lumMod val="85000"/>
              </a:schemeClr>
            </a:solidFill>
          </a:ln>
        </p:spPr>
      </p:pic>
      <p:sp>
        <p:nvSpPr>
          <p:cNvPr id="45" name="TextBox 44"/>
          <p:cNvSpPr txBox="1"/>
          <p:nvPr/>
        </p:nvSpPr>
        <p:spPr>
          <a:xfrm>
            <a:off x="3023233" y="4622230"/>
            <a:ext cx="3018979" cy="1938992"/>
          </a:xfrm>
          <a:prstGeom prst="rect">
            <a:avLst/>
          </a:prstGeom>
          <a:noFill/>
        </p:spPr>
        <p:txBody>
          <a:bodyPr wrap="square" rtlCol="0">
            <a:spAutoFit/>
          </a:bodyPr>
          <a:lstStyle/>
          <a:p>
            <a:pPr algn="ctr"/>
            <a:r>
              <a:rPr lang="en-US" b="1" i="1" dirty="0" smtClean="0">
                <a:latin typeface="Avenir Book" charset="0"/>
                <a:ea typeface="Avenir Book" charset="0"/>
                <a:cs typeface="Avenir Book" charset="0"/>
              </a:rPr>
              <a:t>DNA binding proteins</a:t>
            </a:r>
          </a:p>
          <a:p>
            <a:pPr algn="ctr"/>
            <a:r>
              <a:rPr lang="en-US" b="1" i="1" dirty="0">
                <a:latin typeface="Avenir Book" charset="0"/>
                <a:ea typeface="Avenir Book" charset="0"/>
                <a:cs typeface="Avenir Book" charset="0"/>
              </a:rPr>
              <a:t>p</a:t>
            </a:r>
            <a:r>
              <a:rPr lang="en-US" b="1" i="1" dirty="0" smtClean="0">
                <a:latin typeface="Avenir Book" charset="0"/>
                <a:ea typeface="Avenir Book" charset="0"/>
                <a:cs typeface="Avenir Book" charset="0"/>
              </a:rPr>
              <a:t>rotein-protein interactors</a:t>
            </a:r>
          </a:p>
          <a:p>
            <a:pPr algn="ctr"/>
            <a:endParaRPr lang="en-US" dirty="0" smtClean="0">
              <a:latin typeface="Avenir Book" charset="0"/>
              <a:ea typeface="Avenir Book" charset="0"/>
              <a:cs typeface="Avenir Book" charset="0"/>
            </a:endParaRPr>
          </a:p>
          <a:p>
            <a:pPr algn="ctr"/>
            <a:endParaRPr lang="en-US" dirty="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e.g. transcription factors, </a:t>
            </a:r>
          </a:p>
          <a:p>
            <a:pPr algn="ctr"/>
            <a:r>
              <a:rPr lang="en-US" sz="1600" dirty="0" smtClean="0">
                <a:latin typeface="Avenir Book" charset="0"/>
                <a:ea typeface="Avenir Book" charset="0"/>
                <a:cs typeface="Avenir Book" charset="0"/>
              </a:rPr>
              <a:t>extracellular growth factors,</a:t>
            </a:r>
          </a:p>
          <a:p>
            <a:pPr algn="ctr"/>
            <a:r>
              <a:rPr lang="en-US" sz="1600" dirty="0" smtClean="0">
                <a:latin typeface="Avenir Book" charset="0"/>
                <a:ea typeface="Avenir Book" charset="0"/>
                <a:cs typeface="Avenir Book" charset="0"/>
              </a:rPr>
              <a:t>scaffold proteins</a:t>
            </a:r>
          </a:p>
        </p:txBody>
      </p:sp>
      <p:sp>
        <p:nvSpPr>
          <p:cNvPr id="46" name="TextBox 45"/>
          <p:cNvSpPr txBox="1"/>
          <p:nvPr/>
        </p:nvSpPr>
        <p:spPr>
          <a:xfrm>
            <a:off x="5964169" y="4622230"/>
            <a:ext cx="2801735" cy="1692771"/>
          </a:xfrm>
          <a:prstGeom prst="rect">
            <a:avLst/>
          </a:prstGeom>
          <a:noFill/>
        </p:spPr>
        <p:txBody>
          <a:bodyPr wrap="square" rtlCol="0">
            <a:spAutoFit/>
          </a:bodyPr>
          <a:lstStyle/>
          <a:p>
            <a:pPr algn="ctr"/>
            <a:r>
              <a:rPr lang="en-US" b="1" i="1" dirty="0" smtClean="0">
                <a:latin typeface="Avenir Book" charset="0"/>
                <a:ea typeface="Avenir Book" charset="0"/>
                <a:cs typeface="Avenir Book" charset="0"/>
              </a:rPr>
              <a:t>integral membrane proteins</a:t>
            </a:r>
          </a:p>
          <a:p>
            <a:pPr algn="ctr"/>
            <a:endParaRPr lang="en-US" dirty="0" smtClean="0">
              <a:latin typeface="Avenir Book" charset="0"/>
              <a:ea typeface="Avenir Book" charset="0"/>
              <a:cs typeface="Avenir Book" charset="0"/>
            </a:endParaRPr>
          </a:p>
          <a:p>
            <a:pPr algn="ctr"/>
            <a:endParaRPr lang="en-US" dirty="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e.g. cell adhesion proteins,</a:t>
            </a:r>
          </a:p>
          <a:p>
            <a:pPr algn="ctr"/>
            <a:r>
              <a:rPr lang="en-US" sz="1600" dirty="0" smtClean="0">
                <a:latin typeface="Avenir Book" charset="0"/>
                <a:ea typeface="Avenir Book" charset="0"/>
                <a:cs typeface="Avenir Book" charset="0"/>
              </a:rPr>
              <a:t>enzymes, receptors</a:t>
            </a:r>
          </a:p>
        </p:txBody>
      </p:sp>
    </p:spTree>
    <p:extLst>
      <p:ext uri="{BB962C8B-B14F-4D97-AF65-F5344CB8AC3E}">
        <p14:creationId xmlns:p14="http://schemas.microsoft.com/office/powerpoint/2010/main" val="2042966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smtClean="0">
                <a:latin typeface="Avenir Book" charset="0"/>
                <a:ea typeface="Avenir Book" charset="0"/>
                <a:cs typeface="Avenir Book" charset="0"/>
              </a:rPr>
              <a:t>1998</a:t>
            </a:r>
            <a:r>
              <a:rPr lang="en-US" altLang="en-US" sz="2800" dirty="0" smtClean="0">
                <a:latin typeface="Avenir Book" charset="0"/>
                <a:ea typeface="Avenir Book" charset="0"/>
                <a:cs typeface="Avenir Book" charset="0"/>
              </a:rPr>
              <a:t> – ‘on-bead’ binding assays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589" y="4134874"/>
            <a:ext cx="2400465" cy="240957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0" name="Rectangle 48"/>
          <p:cNvSpPr>
            <a:spLocks noChangeArrowheads="1"/>
          </p:cNvSpPr>
          <p:nvPr/>
        </p:nvSpPr>
        <p:spPr bwMode="auto">
          <a:xfrm>
            <a:off x="4719268" y="4234142"/>
            <a:ext cx="1188916"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600" dirty="0" smtClean="0">
                <a:solidFill>
                  <a:schemeClr val="bg1"/>
                </a:solidFill>
                <a:latin typeface="Avenir Book" charset="0"/>
                <a:ea typeface="Avenir Book" charset="0"/>
                <a:cs typeface="Avenir Book" charset="0"/>
              </a:rPr>
              <a:t>f</a:t>
            </a:r>
            <a:r>
              <a:rPr lang="en-US" altLang="en-US" sz="1600" i="0" dirty="0" smtClean="0">
                <a:solidFill>
                  <a:schemeClr val="bg1"/>
                </a:solidFill>
                <a:latin typeface="Avenir Book" charset="0"/>
                <a:ea typeface="Avenir Book" charset="0"/>
                <a:cs typeface="Avenir Book" charset="0"/>
              </a:rPr>
              <a:t>luorescent</a:t>
            </a:r>
            <a:endParaRPr lang="en-US" altLang="en-US" sz="1600" i="0" dirty="0">
              <a:solidFill>
                <a:schemeClr val="bg1"/>
              </a:solidFill>
              <a:latin typeface="Avenir Book" charset="0"/>
              <a:ea typeface="Avenir Book" charset="0"/>
              <a:cs typeface="Avenir Book" charset="0"/>
            </a:endParaRPr>
          </a:p>
          <a:p>
            <a:pPr algn="ctr"/>
            <a:r>
              <a:rPr lang="en-US" altLang="en-US" sz="1600" dirty="0" smtClean="0">
                <a:solidFill>
                  <a:schemeClr val="bg1"/>
                </a:solidFill>
                <a:latin typeface="Avenir Book" charset="0"/>
                <a:ea typeface="Avenir Book" charset="0"/>
                <a:cs typeface="Avenir Book" charset="0"/>
              </a:rPr>
              <a:t>b</a:t>
            </a:r>
            <a:r>
              <a:rPr lang="en-US" altLang="en-US" sz="1600" i="0" dirty="0" smtClean="0">
                <a:solidFill>
                  <a:schemeClr val="bg1"/>
                </a:solidFill>
                <a:latin typeface="Avenir Book" charset="0"/>
                <a:ea typeface="Avenir Book" charset="0"/>
                <a:cs typeface="Avenir Book" charset="0"/>
              </a:rPr>
              <a:t>ead</a:t>
            </a:r>
            <a:endParaRPr lang="en-US" altLang="en-US" sz="1600" i="0" dirty="0">
              <a:solidFill>
                <a:schemeClr val="bg1"/>
              </a:solidFill>
              <a:latin typeface="Avenir Book" charset="0"/>
              <a:ea typeface="Avenir Book" charset="0"/>
              <a:cs typeface="Avenir Book" charset="0"/>
            </a:endParaRPr>
          </a:p>
        </p:txBody>
      </p:sp>
      <p:sp>
        <p:nvSpPr>
          <p:cNvPr id="11" name="Line 49"/>
          <p:cNvSpPr>
            <a:spLocks noChangeShapeType="1"/>
          </p:cNvSpPr>
          <p:nvPr/>
        </p:nvSpPr>
        <p:spPr bwMode="auto">
          <a:xfrm>
            <a:off x="5674659" y="4631550"/>
            <a:ext cx="3048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TextBox 19"/>
          <p:cNvSpPr txBox="1"/>
          <p:nvPr/>
        </p:nvSpPr>
        <p:spPr>
          <a:xfrm>
            <a:off x="3240399" y="4189754"/>
            <a:ext cx="1221054" cy="646331"/>
          </a:xfrm>
          <a:prstGeom prst="rect">
            <a:avLst/>
          </a:prstGeom>
          <a:noFill/>
        </p:spPr>
        <p:txBody>
          <a:bodyPr wrap="square" rtlCol="0">
            <a:spAutoFit/>
          </a:bodyPr>
          <a:lstStyle/>
          <a:p>
            <a:pPr algn="ctr"/>
            <a:r>
              <a:rPr lang="en-US" dirty="0" smtClean="0">
                <a:latin typeface="Avenir Book" charset="0"/>
                <a:ea typeface="Avenir Book" charset="0"/>
                <a:cs typeface="Avenir Book" charset="0"/>
              </a:rPr>
              <a:t>no binding</a:t>
            </a:r>
            <a:endParaRPr lang="en-US" sz="1600" dirty="0" smtClean="0">
              <a:latin typeface="Avenir Book" charset="0"/>
              <a:ea typeface="Avenir Book" charset="0"/>
              <a:cs typeface="Avenir Book" charset="0"/>
            </a:endParaRPr>
          </a:p>
        </p:txBody>
      </p:sp>
      <p:sp>
        <p:nvSpPr>
          <p:cNvPr id="21" name="TextBox 20"/>
          <p:cNvSpPr txBox="1"/>
          <p:nvPr/>
        </p:nvSpPr>
        <p:spPr>
          <a:xfrm>
            <a:off x="3240399" y="5706033"/>
            <a:ext cx="1221054" cy="646331"/>
          </a:xfrm>
          <a:prstGeom prst="rect">
            <a:avLst/>
          </a:prstGeom>
          <a:noFill/>
        </p:spPr>
        <p:txBody>
          <a:bodyPr wrap="square" rtlCol="0">
            <a:spAutoFit/>
          </a:bodyPr>
          <a:lstStyle/>
          <a:p>
            <a:pPr algn="ctr"/>
            <a:r>
              <a:rPr lang="en-US" dirty="0" smtClean="0">
                <a:latin typeface="Avenir Book" charset="0"/>
                <a:ea typeface="Avenir Book" charset="0"/>
                <a:cs typeface="Avenir Book" charset="0"/>
              </a:rPr>
              <a:t>assay positive</a:t>
            </a:r>
            <a:endParaRPr lang="en-US" sz="1600" dirty="0" smtClean="0">
              <a:latin typeface="Avenir Book" charset="0"/>
              <a:ea typeface="Avenir Book" charset="0"/>
              <a:cs typeface="Avenir Book" charset="0"/>
            </a:endParaRPr>
          </a:p>
        </p:txBody>
      </p:sp>
      <p:sp>
        <p:nvSpPr>
          <p:cNvPr id="22" name="TextBox 21"/>
          <p:cNvSpPr txBox="1"/>
          <p:nvPr/>
        </p:nvSpPr>
        <p:spPr>
          <a:xfrm>
            <a:off x="239033" y="1983682"/>
            <a:ext cx="2512985" cy="584775"/>
          </a:xfrm>
          <a:prstGeom prst="rect">
            <a:avLst/>
          </a:prstGeom>
          <a:noFill/>
        </p:spPr>
        <p:txBody>
          <a:bodyPr wrap="square" rtlCol="0">
            <a:spAutoFit/>
          </a:bodyPr>
          <a:lstStyle/>
          <a:p>
            <a:r>
              <a:rPr lang="en-US" sz="1600" b="1" dirty="0" smtClean="0">
                <a:solidFill>
                  <a:srgbClr val="00B050"/>
                </a:solidFill>
                <a:latin typeface="Avenir Book" charset="0"/>
                <a:ea typeface="Avenir Book" charset="0"/>
                <a:cs typeface="Avenir Book" charset="0"/>
              </a:rPr>
              <a:t>Library</a:t>
            </a:r>
            <a:r>
              <a:rPr lang="en-US" sz="1600" b="1" dirty="0" smtClean="0">
                <a:latin typeface="Avenir Book" charset="0"/>
                <a:ea typeface="Avenir Book" charset="0"/>
                <a:cs typeface="Avenir Book" charset="0"/>
              </a:rPr>
              <a:t> </a:t>
            </a:r>
            <a:r>
              <a:rPr lang="en-US" sz="1600" dirty="0" smtClean="0">
                <a:latin typeface="Avenir Book" charset="0"/>
                <a:ea typeface="Avenir Book" charset="0"/>
                <a:cs typeface="Avenir Book" charset="0"/>
              </a:rPr>
              <a:t>= 2.18M</a:t>
            </a:r>
            <a:r>
              <a:rPr lang="en-US" sz="1600" dirty="0">
                <a:latin typeface="Avenir Book" charset="0"/>
                <a:ea typeface="Avenir Book" charset="0"/>
                <a:cs typeface="Avenir Book" charset="0"/>
              </a:rPr>
              <a:t> </a:t>
            </a:r>
            <a:r>
              <a:rPr lang="en-US" sz="1600" dirty="0" smtClean="0">
                <a:latin typeface="Avenir Book" charset="0"/>
                <a:ea typeface="Avenir Book" charset="0"/>
                <a:cs typeface="Avenir Book" charset="0"/>
              </a:rPr>
              <a:t>on</a:t>
            </a:r>
          </a:p>
          <a:p>
            <a:r>
              <a:rPr lang="en-US" sz="1600" dirty="0" smtClean="0">
                <a:latin typeface="Avenir Book" charset="0"/>
                <a:ea typeface="Avenir Book" charset="0"/>
                <a:cs typeface="Avenir Book" charset="0"/>
              </a:rPr>
              <a:t>90 µm </a:t>
            </a:r>
            <a:r>
              <a:rPr lang="en-US" sz="1600" dirty="0" err="1" smtClean="0">
                <a:latin typeface="Avenir Book" charset="0"/>
                <a:ea typeface="Avenir Book" charset="0"/>
                <a:cs typeface="Avenir Book" charset="0"/>
              </a:rPr>
              <a:t>Tentagel</a:t>
            </a:r>
            <a:r>
              <a:rPr lang="en-US" sz="1600" dirty="0" smtClean="0">
                <a:latin typeface="Avenir Book" charset="0"/>
                <a:ea typeface="Avenir Book" charset="0"/>
                <a:cs typeface="Avenir Book" charset="0"/>
              </a:rPr>
              <a:t> beads</a:t>
            </a:r>
          </a:p>
        </p:txBody>
      </p:sp>
      <p:sp>
        <p:nvSpPr>
          <p:cNvPr id="24" name="TextBox 23"/>
          <p:cNvSpPr txBox="1"/>
          <p:nvPr/>
        </p:nvSpPr>
        <p:spPr>
          <a:xfrm>
            <a:off x="6944030" y="5217114"/>
            <a:ext cx="2072585" cy="584775"/>
          </a:xfrm>
          <a:prstGeom prst="rect">
            <a:avLst/>
          </a:prstGeom>
          <a:noFill/>
        </p:spPr>
        <p:txBody>
          <a:bodyPr wrap="square" rtlCol="0">
            <a:spAutoFit/>
          </a:bodyPr>
          <a:lstStyle/>
          <a:p>
            <a:pPr algn="ctr"/>
            <a:r>
              <a:rPr lang="en-US" sz="1600" dirty="0" smtClean="0">
                <a:solidFill>
                  <a:srgbClr val="FF0000"/>
                </a:solidFill>
                <a:latin typeface="Avenir Book" charset="0"/>
                <a:ea typeface="Avenir Book" charset="0"/>
                <a:cs typeface="Avenir Book" charset="0"/>
              </a:rPr>
              <a:t>rhodamine</a:t>
            </a:r>
            <a:r>
              <a:rPr lang="en-US" sz="1600" dirty="0" smtClean="0">
                <a:latin typeface="Avenir Book" charset="0"/>
                <a:ea typeface="Avenir Book" charset="0"/>
                <a:cs typeface="Avenir Book" charset="0"/>
              </a:rPr>
              <a:t> dye </a:t>
            </a:r>
          </a:p>
          <a:p>
            <a:pPr algn="ctr"/>
            <a:r>
              <a:rPr lang="en-US" sz="1600" dirty="0" smtClean="0">
                <a:latin typeface="Avenir Book" charset="0"/>
                <a:ea typeface="Avenir Book" charset="0"/>
                <a:cs typeface="Avenir Book" charset="0"/>
              </a:rPr>
              <a:t>540/625 nm</a:t>
            </a:r>
          </a:p>
        </p:txBody>
      </p:sp>
      <p:pic>
        <p:nvPicPr>
          <p:cNvPr id="25" name="Picture 24"/>
          <p:cNvPicPr>
            <a:picLocks noChangeAspect="1"/>
          </p:cNvPicPr>
          <p:nvPr/>
        </p:nvPicPr>
        <p:blipFill>
          <a:blip r:embed="rId4"/>
          <a:stretch>
            <a:fillRect/>
          </a:stretch>
        </p:blipFill>
        <p:spPr>
          <a:xfrm>
            <a:off x="4809617" y="1328472"/>
            <a:ext cx="2433444" cy="2433444"/>
          </a:xfrm>
          <a:prstGeom prst="rect">
            <a:avLst/>
          </a:prstGeom>
          <a:ln w="44450">
            <a:solidFill>
              <a:schemeClr val="accent5">
                <a:lumMod val="90000"/>
              </a:schemeClr>
            </a:solidFill>
          </a:ln>
        </p:spPr>
      </p:pic>
      <p:pic>
        <p:nvPicPr>
          <p:cNvPr id="2" name="Picture 1"/>
          <p:cNvPicPr>
            <a:picLocks noChangeAspect="1"/>
          </p:cNvPicPr>
          <p:nvPr/>
        </p:nvPicPr>
        <p:blipFill>
          <a:blip r:embed="rId5"/>
          <a:stretch>
            <a:fillRect/>
          </a:stretch>
        </p:blipFill>
        <p:spPr>
          <a:xfrm>
            <a:off x="1439391" y="4286323"/>
            <a:ext cx="951332" cy="526630"/>
          </a:xfrm>
          <a:prstGeom prst="rect">
            <a:avLst/>
          </a:prstGeom>
        </p:spPr>
      </p:pic>
      <p:pic>
        <p:nvPicPr>
          <p:cNvPr id="3" name="Picture 2"/>
          <p:cNvPicPr>
            <a:picLocks noChangeAspect="1"/>
          </p:cNvPicPr>
          <p:nvPr/>
        </p:nvPicPr>
        <p:blipFill>
          <a:blip r:embed="rId6"/>
          <a:stretch>
            <a:fillRect/>
          </a:stretch>
        </p:blipFill>
        <p:spPr>
          <a:xfrm>
            <a:off x="1439392" y="4908096"/>
            <a:ext cx="1868689" cy="1783748"/>
          </a:xfrm>
          <a:prstGeom prst="rect">
            <a:avLst/>
          </a:prstGeom>
        </p:spPr>
      </p:pic>
      <p:pic>
        <p:nvPicPr>
          <p:cNvPr id="5" name="Picture 4"/>
          <p:cNvPicPr>
            <a:picLocks noChangeAspect="1"/>
          </p:cNvPicPr>
          <p:nvPr/>
        </p:nvPicPr>
        <p:blipFill>
          <a:blip r:embed="rId7"/>
          <a:stretch>
            <a:fillRect/>
          </a:stretch>
        </p:blipFill>
        <p:spPr>
          <a:xfrm>
            <a:off x="2533014" y="1129134"/>
            <a:ext cx="2163838" cy="2785287"/>
          </a:xfrm>
          <a:prstGeom prst="rect">
            <a:avLst/>
          </a:prstGeom>
        </p:spPr>
      </p:pic>
      <p:sp>
        <p:nvSpPr>
          <p:cNvPr id="28" name="Rectangle 48"/>
          <p:cNvSpPr>
            <a:spLocks noChangeArrowheads="1"/>
          </p:cNvSpPr>
          <p:nvPr/>
        </p:nvSpPr>
        <p:spPr bwMode="auto">
          <a:xfrm>
            <a:off x="7355826" y="2180612"/>
            <a:ext cx="1505221"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2400" b="1" dirty="0" smtClean="0">
                <a:solidFill>
                  <a:schemeClr val="accent6">
                    <a:lumMod val="60000"/>
                    <a:lumOff val="40000"/>
                  </a:schemeClr>
                </a:solidFill>
                <a:latin typeface="Avenir Book" charset="0"/>
                <a:ea typeface="Avenir Book" charset="0"/>
                <a:cs typeface="Avenir Book" charset="0"/>
              </a:rPr>
              <a:t>’</a:t>
            </a:r>
            <a:r>
              <a:rPr lang="en-US" altLang="en-US" sz="2400" b="1" dirty="0" err="1" smtClean="0">
                <a:solidFill>
                  <a:schemeClr val="accent6">
                    <a:lumMod val="60000"/>
                    <a:lumOff val="40000"/>
                  </a:schemeClr>
                </a:solidFill>
                <a:latin typeface="Avenir Book" charset="0"/>
                <a:ea typeface="Avenir Book" charset="0"/>
                <a:cs typeface="Avenir Book" charset="0"/>
              </a:rPr>
              <a:t>Gradbot</a:t>
            </a:r>
            <a:r>
              <a:rPr lang="en-US" altLang="en-US" sz="2400" b="1" dirty="0" smtClean="0">
                <a:solidFill>
                  <a:schemeClr val="accent6">
                    <a:lumMod val="60000"/>
                    <a:lumOff val="40000"/>
                  </a:schemeClr>
                </a:solidFill>
                <a:latin typeface="Avenir Book" charset="0"/>
                <a:ea typeface="Avenir Book" charset="0"/>
                <a:cs typeface="Avenir Book" charset="0"/>
              </a:rPr>
              <a:t>’</a:t>
            </a:r>
          </a:p>
          <a:p>
            <a:pPr algn="ctr"/>
            <a:r>
              <a:rPr lang="en-US" altLang="en-US" sz="2400" b="1" i="0" dirty="0" smtClean="0">
                <a:solidFill>
                  <a:schemeClr val="accent6">
                    <a:lumMod val="60000"/>
                    <a:lumOff val="40000"/>
                  </a:schemeClr>
                </a:solidFill>
                <a:latin typeface="Avenir Book" charset="0"/>
                <a:ea typeface="Avenir Book" charset="0"/>
                <a:cs typeface="Avenir Book" charset="0"/>
              </a:rPr>
              <a:t>Angela</a:t>
            </a:r>
            <a:endParaRPr lang="en-US" altLang="en-US" sz="2400" b="1" i="0" dirty="0">
              <a:solidFill>
                <a:schemeClr val="accent6">
                  <a:lumMod val="60000"/>
                  <a:lumOff val="40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082780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smtClean="0">
                <a:latin typeface="Avenir Book" charset="0"/>
                <a:ea typeface="Avenir Book" charset="0"/>
                <a:cs typeface="Avenir Book" charset="0"/>
              </a:rPr>
              <a:t>1998</a:t>
            </a:r>
            <a:r>
              <a:rPr lang="en-US" altLang="en-US" sz="2800" dirty="0" smtClean="0">
                <a:latin typeface="Avenir Book" charset="0"/>
                <a:ea typeface="Avenir Book" charset="0"/>
                <a:cs typeface="Avenir Book" charset="0"/>
              </a:rPr>
              <a:t> - other binding assay formats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16" name="Picture 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007" y="1704790"/>
            <a:ext cx="18288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86"/>
          <p:cNvSpPr>
            <a:spLocks noChangeArrowheads="1"/>
          </p:cNvSpPr>
          <p:nvPr/>
        </p:nvSpPr>
        <p:spPr bwMode="auto">
          <a:xfrm>
            <a:off x="2654270" y="2009590"/>
            <a:ext cx="523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900" i="0">
                <a:latin typeface="Arial" charset="0"/>
                <a:ea typeface="Times New Roman" charset="0"/>
                <a:cs typeface="Times New Roman" charset="0"/>
              </a:rPr>
              <a:t>Ligand</a:t>
            </a:r>
          </a:p>
        </p:txBody>
      </p:sp>
      <p:sp>
        <p:nvSpPr>
          <p:cNvPr id="18" name="Rectangle 88"/>
          <p:cNvSpPr>
            <a:spLocks noChangeArrowheads="1"/>
          </p:cNvSpPr>
          <p:nvPr/>
        </p:nvSpPr>
        <p:spPr bwMode="auto">
          <a:xfrm>
            <a:off x="2428845" y="2619190"/>
            <a:ext cx="542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900" i="0">
                <a:latin typeface="Arial" charset="0"/>
                <a:ea typeface="Times New Roman" charset="0"/>
                <a:cs typeface="Times New Roman" charset="0"/>
              </a:rPr>
              <a:t>Protein</a:t>
            </a:r>
          </a:p>
        </p:txBody>
      </p:sp>
      <p:sp>
        <p:nvSpPr>
          <p:cNvPr id="19" name="Rectangle 90"/>
          <p:cNvSpPr>
            <a:spLocks noChangeArrowheads="1"/>
          </p:cNvSpPr>
          <p:nvPr/>
        </p:nvSpPr>
        <p:spPr bwMode="auto">
          <a:xfrm>
            <a:off x="611964" y="4393312"/>
            <a:ext cx="1229505"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400" b="1" i="0" dirty="0" err="1">
                <a:latin typeface="Arial" charset="0"/>
                <a:ea typeface="Times New Roman" charset="0"/>
                <a:cs typeface="Times New Roman" charset="0"/>
              </a:rPr>
              <a:t>K</a:t>
            </a:r>
            <a:r>
              <a:rPr lang="en-US" altLang="en-US" sz="1400" b="1" i="0" baseline="-25000" dirty="0" err="1">
                <a:latin typeface="Arial" charset="0"/>
                <a:ea typeface="Times New Roman" charset="0"/>
                <a:cs typeface="Times New Roman" charset="0"/>
              </a:rPr>
              <a:t>Deq</a:t>
            </a:r>
            <a:r>
              <a:rPr lang="en-US" altLang="en-US" sz="1400" b="1" i="0" dirty="0">
                <a:latin typeface="Arial" charset="0"/>
                <a:ea typeface="Times New Roman" charset="0"/>
                <a:cs typeface="Times New Roman" charset="0"/>
              </a:rPr>
              <a:t>, </a:t>
            </a:r>
            <a:r>
              <a:rPr lang="en-US" altLang="en-US" sz="1400" b="1" i="0" dirty="0">
                <a:latin typeface="Symbol" charset="2"/>
                <a:ea typeface="Times New Roman" charset="0"/>
                <a:cs typeface="Times New Roman" charset="0"/>
              </a:rPr>
              <a:t>D</a:t>
            </a:r>
            <a:r>
              <a:rPr lang="en-US" altLang="en-US" sz="1400" b="1" i="0" dirty="0">
                <a:latin typeface="Arial" charset="0"/>
                <a:ea typeface="Times New Roman" charset="0"/>
                <a:cs typeface="Times New Roman" charset="0"/>
              </a:rPr>
              <a:t>G, </a:t>
            </a:r>
            <a:r>
              <a:rPr lang="en-US" altLang="en-US" sz="1400" b="1" i="0" dirty="0" smtClean="0">
                <a:latin typeface="Symbol" charset="2"/>
                <a:ea typeface="Times New Roman" charset="0"/>
                <a:cs typeface="Times New Roman" charset="0"/>
              </a:rPr>
              <a:t>D</a:t>
            </a:r>
            <a:r>
              <a:rPr lang="en-US" altLang="en-US" sz="1400" b="1" i="0" dirty="0" smtClean="0">
                <a:latin typeface="Arial" charset="0"/>
                <a:ea typeface="Times New Roman" charset="0"/>
                <a:cs typeface="Times New Roman" charset="0"/>
              </a:rPr>
              <a:t>H</a:t>
            </a:r>
            <a:endParaRPr lang="en-US" altLang="en-US" sz="1400" b="1" i="0" dirty="0">
              <a:latin typeface="Arial" charset="0"/>
              <a:ea typeface="Times New Roman" charset="0"/>
              <a:cs typeface="Times New Roman" charset="0"/>
            </a:endParaRPr>
          </a:p>
        </p:txBody>
      </p:sp>
      <p:pic>
        <p:nvPicPr>
          <p:cNvPr id="4" name="Picture 3"/>
          <p:cNvPicPr>
            <a:picLocks noChangeAspect="1"/>
          </p:cNvPicPr>
          <p:nvPr/>
        </p:nvPicPr>
        <p:blipFill>
          <a:blip r:embed="rId4"/>
          <a:stretch>
            <a:fillRect/>
          </a:stretch>
        </p:blipFill>
        <p:spPr>
          <a:xfrm>
            <a:off x="250771" y="1704790"/>
            <a:ext cx="1978073" cy="2568388"/>
          </a:xfrm>
          <a:prstGeom prst="rect">
            <a:avLst/>
          </a:prstGeom>
        </p:spPr>
      </p:pic>
      <p:sp>
        <p:nvSpPr>
          <p:cNvPr id="6" name="Rounded Rectangle 5"/>
          <p:cNvSpPr/>
          <p:nvPr/>
        </p:nvSpPr>
        <p:spPr bwMode="auto">
          <a:xfrm>
            <a:off x="121425" y="1517304"/>
            <a:ext cx="4362109" cy="3485608"/>
          </a:xfrm>
          <a:prstGeom prst="round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TextBox 25"/>
          <p:cNvSpPr txBox="1"/>
          <p:nvPr/>
        </p:nvSpPr>
        <p:spPr>
          <a:xfrm>
            <a:off x="473827" y="5123046"/>
            <a:ext cx="3910036" cy="1354217"/>
          </a:xfrm>
          <a:prstGeom prst="rect">
            <a:avLst/>
          </a:prstGeom>
          <a:noFill/>
        </p:spPr>
        <p:txBody>
          <a:bodyPr wrap="square" rtlCol="0">
            <a:spAutoFit/>
          </a:bodyPr>
          <a:lstStyle/>
          <a:p>
            <a:pPr algn="ctr"/>
            <a:r>
              <a:rPr lang="en-US" dirty="0" smtClean="0">
                <a:solidFill>
                  <a:srgbClr val="0070C0"/>
                </a:solidFill>
                <a:latin typeface="Avenir Book" charset="0"/>
                <a:ea typeface="Avenir Book" charset="0"/>
                <a:cs typeface="Avenir Book" charset="0"/>
              </a:rPr>
              <a:t>isothermal titration calorimetry</a:t>
            </a:r>
          </a:p>
          <a:p>
            <a:pPr algn="ctr"/>
            <a:endParaRPr lang="en-US" sz="1600" dirty="0" smtClean="0">
              <a:latin typeface="Avenir Book" charset="0"/>
              <a:ea typeface="Avenir Book" charset="0"/>
              <a:cs typeface="Avenir Book" charset="0"/>
            </a:endParaRPr>
          </a:p>
          <a:p>
            <a:pPr algn="ctr"/>
            <a:endParaRPr lang="en-US" sz="1600" dirty="0">
              <a:latin typeface="Avenir Book" charset="0"/>
              <a:ea typeface="Avenir Book" charset="0"/>
              <a:cs typeface="Avenir Book" charset="0"/>
            </a:endParaRPr>
          </a:p>
          <a:p>
            <a:pPr algn="ctr"/>
            <a:r>
              <a:rPr lang="en-US" sz="1600" i="1" dirty="0" smtClean="0">
                <a:latin typeface="Avenir Book" charset="0"/>
                <a:ea typeface="Avenir Book" charset="0"/>
                <a:cs typeface="Avenir Book" charset="0"/>
              </a:rPr>
              <a:t>measure changes in temperature</a:t>
            </a:r>
          </a:p>
          <a:p>
            <a:pPr algn="ctr"/>
            <a:r>
              <a:rPr lang="en-US" sz="1600" i="1" dirty="0" smtClean="0">
                <a:latin typeface="Avenir Book" charset="0"/>
                <a:ea typeface="Avenir Book" charset="0"/>
                <a:cs typeface="Avenir Book" charset="0"/>
              </a:rPr>
              <a:t>upon binding</a:t>
            </a:r>
            <a:endParaRPr lang="en-US" sz="1600" i="1" dirty="0">
              <a:latin typeface="Avenir Book" charset="0"/>
              <a:ea typeface="Avenir Book" charset="0"/>
              <a:cs typeface="Avenir Book" charset="0"/>
            </a:endParaRPr>
          </a:p>
        </p:txBody>
      </p:sp>
      <p:pic>
        <p:nvPicPr>
          <p:cNvPr id="7" name="Picture 6"/>
          <p:cNvPicPr>
            <a:picLocks noChangeAspect="1"/>
          </p:cNvPicPr>
          <p:nvPr/>
        </p:nvPicPr>
        <p:blipFill>
          <a:blip r:embed="rId5"/>
          <a:stretch>
            <a:fillRect/>
          </a:stretch>
        </p:blipFill>
        <p:spPr>
          <a:xfrm>
            <a:off x="4658525" y="1704790"/>
            <a:ext cx="4298402" cy="3118714"/>
          </a:xfrm>
          <a:prstGeom prst="rect">
            <a:avLst/>
          </a:prstGeom>
        </p:spPr>
      </p:pic>
      <p:sp>
        <p:nvSpPr>
          <p:cNvPr id="29" name="Rounded Rectangle 28"/>
          <p:cNvSpPr/>
          <p:nvPr/>
        </p:nvSpPr>
        <p:spPr bwMode="auto">
          <a:xfrm>
            <a:off x="4680293" y="1517304"/>
            <a:ext cx="4362109" cy="3485608"/>
          </a:xfrm>
          <a:prstGeom prst="round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TextBox 29"/>
          <p:cNvSpPr txBox="1"/>
          <p:nvPr/>
        </p:nvSpPr>
        <p:spPr>
          <a:xfrm>
            <a:off x="4906329" y="5123046"/>
            <a:ext cx="3910036" cy="1354217"/>
          </a:xfrm>
          <a:prstGeom prst="rect">
            <a:avLst/>
          </a:prstGeom>
          <a:noFill/>
        </p:spPr>
        <p:txBody>
          <a:bodyPr wrap="square" rtlCol="0">
            <a:spAutoFit/>
          </a:bodyPr>
          <a:lstStyle/>
          <a:p>
            <a:pPr algn="ctr"/>
            <a:r>
              <a:rPr lang="en-US" dirty="0" smtClean="0">
                <a:solidFill>
                  <a:srgbClr val="0070C0"/>
                </a:solidFill>
                <a:latin typeface="Avenir Book" charset="0"/>
                <a:ea typeface="Avenir Book" charset="0"/>
                <a:cs typeface="Avenir Book" charset="0"/>
              </a:rPr>
              <a:t>fluorescence polarization</a:t>
            </a:r>
          </a:p>
          <a:p>
            <a:pPr algn="ctr"/>
            <a:endParaRPr lang="en-US" sz="1600" dirty="0" smtClean="0">
              <a:latin typeface="Avenir Book" charset="0"/>
              <a:ea typeface="Avenir Book" charset="0"/>
              <a:cs typeface="Avenir Book" charset="0"/>
            </a:endParaRPr>
          </a:p>
          <a:p>
            <a:pPr algn="ctr"/>
            <a:endParaRPr lang="en-US" sz="1600" dirty="0">
              <a:latin typeface="Avenir Book" charset="0"/>
              <a:ea typeface="Avenir Book" charset="0"/>
              <a:cs typeface="Avenir Book" charset="0"/>
            </a:endParaRPr>
          </a:p>
          <a:p>
            <a:pPr algn="ctr"/>
            <a:r>
              <a:rPr lang="en-US" sz="1600" i="1" dirty="0" smtClean="0">
                <a:latin typeface="Avenir Book" charset="0"/>
                <a:ea typeface="Avenir Book" charset="0"/>
                <a:cs typeface="Avenir Book" charset="0"/>
              </a:rPr>
              <a:t>measure changes in rate of rotation</a:t>
            </a:r>
          </a:p>
          <a:p>
            <a:pPr algn="ctr"/>
            <a:r>
              <a:rPr lang="en-US" sz="1600" i="1" dirty="0" smtClean="0">
                <a:latin typeface="Avenir Book" charset="0"/>
                <a:ea typeface="Avenir Book" charset="0"/>
                <a:cs typeface="Avenir Book" charset="0"/>
              </a:rPr>
              <a:t>upon binding</a:t>
            </a:r>
          </a:p>
        </p:txBody>
      </p:sp>
    </p:spTree>
    <p:extLst>
      <p:ext uri="{BB962C8B-B14F-4D97-AF65-F5344CB8AC3E}">
        <p14:creationId xmlns:p14="http://schemas.microsoft.com/office/powerpoint/2010/main" val="511224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Pixel - No Graphics">
  <a:themeElements>
    <a:clrScheme name="">
      <a:dk1>
        <a:srgbClr val="000000"/>
      </a:dk1>
      <a:lt1>
        <a:srgbClr val="FFFFFF"/>
      </a:lt1>
      <a:dk2>
        <a:srgbClr val="000000"/>
      </a:dk2>
      <a:lt2>
        <a:srgbClr val="808080"/>
      </a:lt2>
      <a:accent1>
        <a:srgbClr val="9999FF"/>
      </a:accent1>
      <a:accent2>
        <a:srgbClr val="333399"/>
      </a:accent2>
      <a:accent3>
        <a:srgbClr val="FFFFFF"/>
      </a:accent3>
      <a:accent4>
        <a:srgbClr val="000000"/>
      </a:accent4>
      <a:accent5>
        <a:srgbClr val="CACAFF"/>
      </a:accent5>
      <a:accent6>
        <a:srgbClr val="2D2D8A"/>
      </a:accent6>
      <a:hlink>
        <a:srgbClr val="009999"/>
      </a:hlink>
      <a:folHlink>
        <a:srgbClr val="99CC00"/>
      </a:folHlink>
    </a:clrScheme>
    <a:fontScheme name="7_Pixel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7_Pixel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33683</TotalTime>
  <Words>2131</Words>
  <Application>Microsoft Macintosh PowerPoint</Application>
  <PresentationFormat>On-screen Show (4:3)</PresentationFormat>
  <Paragraphs>347</Paragraphs>
  <Slides>37</Slides>
  <Notes>37</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0" baseType="lpstr">
      <vt:lpstr>Office Theme</vt:lpstr>
      <vt:lpstr>7_Pixel - No Graphics</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Pursley</dc:creator>
  <cp:lastModifiedBy>Noreen Lyell</cp:lastModifiedBy>
  <cp:revision>604</cp:revision>
  <cp:lastPrinted>2017-02-23T14:51:49Z</cp:lastPrinted>
  <dcterms:created xsi:type="dcterms:W3CDTF">2016-08-08T19:48:11Z</dcterms:created>
  <dcterms:modified xsi:type="dcterms:W3CDTF">2018-02-15T17:58:25Z</dcterms:modified>
</cp:coreProperties>
</file>