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8" r:id="rId2"/>
    <p:sldMasterId id="2147483714" r:id="rId3"/>
    <p:sldMasterId id="2147483716" r:id="rId4"/>
  </p:sldMasterIdLst>
  <p:notesMasterIdLst>
    <p:notesMasterId r:id="rId22"/>
  </p:notesMasterIdLst>
  <p:sldIdLst>
    <p:sldId id="294" r:id="rId5"/>
    <p:sldId id="257" r:id="rId6"/>
    <p:sldId id="293" r:id="rId7"/>
    <p:sldId id="303" r:id="rId8"/>
    <p:sldId id="304" r:id="rId9"/>
    <p:sldId id="259" r:id="rId10"/>
    <p:sldId id="260" r:id="rId11"/>
    <p:sldId id="277" r:id="rId12"/>
    <p:sldId id="262" r:id="rId13"/>
    <p:sldId id="264" r:id="rId14"/>
    <p:sldId id="296" r:id="rId15"/>
    <p:sldId id="263" r:id="rId16"/>
    <p:sldId id="793" r:id="rId17"/>
    <p:sldId id="269" r:id="rId18"/>
    <p:sldId id="298" r:id="rId19"/>
    <p:sldId id="299" r:id="rId20"/>
    <p:sldId id="30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5E7F2"/>
    <a:srgbClr val="E0E0F0"/>
    <a:srgbClr val="8C8E8E"/>
    <a:srgbClr val="009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5" autoAdjust="0"/>
    <p:restoredTop sz="96234" autoAdjust="0"/>
  </p:normalViewPr>
  <p:slideViewPr>
    <p:cSldViewPr>
      <p:cViewPr varScale="1">
        <p:scale>
          <a:sx n="103" d="100"/>
          <a:sy n="103" d="100"/>
        </p:scale>
        <p:origin x="168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366B2-05FE-5140-A3A9-DF536DB9CB60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8B4C1-8F94-7C47-AAFE-BB81E1352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1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3D672-8A21-064B-B77C-3315B0866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9258D-8AC2-F240-9A48-2C29F344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3830-C041-FD4F-8048-5266790D9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DC814-77D7-ED4F-BB7B-20B4E7E0E642}" type="slidenum">
              <a:rPr lang="en-US">
                <a:solidFill>
                  <a:srgbClr val="000000"/>
                </a:solidFill>
                <a:latin typeface="Time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6945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BA8BC-5FC9-8E47-9E42-32E91E8CE263}" type="slidenum">
              <a:rPr lang="en-US">
                <a:solidFill>
                  <a:srgbClr val="000000"/>
                </a:solidFill>
                <a:latin typeface="Time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9500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F9D9-CC8A-8D46-ACEB-154D7559C0AA}" type="slidenum">
              <a:rPr lang="en-US">
                <a:solidFill>
                  <a:srgbClr val="000000"/>
                </a:solidFill>
                <a:latin typeface="Time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3234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12ADB-F226-4D45-98B4-ACA2C0E10652}" type="slidenum">
              <a:rPr lang="en-US">
                <a:solidFill>
                  <a:srgbClr val="000000"/>
                </a:solidFill>
                <a:latin typeface="Time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47368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B41C8-E115-A04F-8899-04C8BFE7CA01}" type="slidenum">
              <a:rPr lang="en-US">
                <a:solidFill>
                  <a:srgbClr val="000000"/>
                </a:solidFill>
                <a:latin typeface="Time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0779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865F7-BD64-D944-8F70-6177124615D0}" type="slidenum">
              <a:rPr lang="en-US">
                <a:solidFill>
                  <a:srgbClr val="000000"/>
                </a:solidFill>
                <a:latin typeface="Time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68353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1B51D-0E30-7546-9B6B-8976BCED3000}" type="slidenum">
              <a:rPr lang="en-US">
                <a:solidFill>
                  <a:srgbClr val="000000"/>
                </a:solidFill>
                <a:latin typeface="Time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49311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3C7D3-3D24-4042-841D-89FE9A12DA0A}" type="slidenum">
              <a:rPr lang="en-US">
                <a:solidFill>
                  <a:srgbClr val="000000"/>
                </a:solidFill>
                <a:latin typeface="Time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072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EE57-016D-104F-901B-EC2EFD70C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FB55F-807D-774C-A740-764F85F556CD}" type="slidenum">
              <a:rPr lang="en-US">
                <a:solidFill>
                  <a:srgbClr val="000000"/>
                </a:solidFill>
                <a:latin typeface="Time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18638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8BE87-38A3-8F4E-A81B-FA590ACE5D77}" type="slidenum">
              <a:rPr lang="en-US">
                <a:solidFill>
                  <a:srgbClr val="000000"/>
                </a:solidFill>
                <a:latin typeface="Time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6344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C4DDA-775B-3C43-B834-0BF0A6BFA283}" type="slidenum">
              <a:rPr lang="en-US">
                <a:solidFill>
                  <a:srgbClr val="000000"/>
                </a:solidFill>
                <a:latin typeface="Time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89439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FFD65-D254-274C-BFF4-CB666344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82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90A1F-F073-FE4B-B279-4F12FA651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87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2DA0-7DFC-F943-9CAC-34802F80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54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5ACA-E8C7-9344-BE05-659042FFC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9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84C1D-E3ED-4648-8264-EB715C133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6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C313D-1DAD-984C-9EB9-5719AFB5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51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BD68-102E-A24F-88C5-8BBE2D967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A3B0-BD87-DA42-8E72-F69F910D4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9E32-3E46-ED43-9D96-52B8EC79B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23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13BB-A5DD-C34C-AB26-4FE0ADD66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31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1942B-1B12-3244-900F-6302D7D0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78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14BED-BD19-7147-832B-7CDD30463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82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9908-516E-4042-BDAE-550A98F71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FC96-88FC-044D-BEC4-D2B3790D5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D048-77AD-F24E-859A-1045DB5A7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B73EB-9A0D-074E-9FA2-EE29C0C19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30F0-C248-B046-944A-A1D7523B5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376C5-D6FA-814F-BEB1-27A24722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F841-82DF-2F4A-AFD3-0AA4F7033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81394B-57E3-9B49-9106-71D615CB5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latin typeface="Times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latin typeface="Times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0CD7DEC-E8F4-AC48-8971-23E240069698}" type="slidenum">
              <a:rPr lang="en-US" smtClean="0">
                <a:solidFill>
                  <a:srgbClr val="000000"/>
                </a:solidFill>
                <a:latin typeface="Times"/>
                <a:ea typeface="ＭＳ Ｐゴシック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3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58FD-460F-B142-A155-2D3C4A4F8E78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A997F-B027-DB49-9819-3D0BF6AC3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6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6838CD3-7493-2C49-9CAF-E55BC01DC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81000" y="3567120"/>
            <a:ext cx="34290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81000" y="771525"/>
            <a:ext cx="8245475" cy="320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Module 3 overview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lecture					lab</a:t>
            </a: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1. Introduction to the module		1. Examine protein structure</a:t>
            </a: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2. Rational protein design		2. Identify mutants</a:t>
            </a: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3. Binding behavior			3. Analyze protein data</a:t>
            </a: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4. Fluorescence and sensors 		4. Design new mutants</a:t>
            </a: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5. High throughput screening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5. Write mini-report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2715E0-D4E6-244E-A030-83C60E6EA9D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46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656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Application:  phage-displayed peptides that bind to GaAs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2900" y="1243013"/>
            <a:ext cx="3692525" cy="4164012"/>
            <a:chOff x="216" y="495"/>
            <a:chExt cx="2326" cy="2623"/>
          </a:xfrm>
        </p:grpSpPr>
        <p:pic>
          <p:nvPicPr>
            <p:cNvPr id="2151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" y="885"/>
              <a:ext cx="2326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Text Box 5"/>
            <p:cNvSpPr txBox="1">
              <a:spLocks noChangeArrowheads="1"/>
            </p:cNvSpPr>
            <p:nvPr/>
          </p:nvSpPr>
          <p:spPr bwMode="auto">
            <a:xfrm>
              <a:off x="614" y="495"/>
              <a:ext cx="15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selected sequences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79925" y="1243013"/>
            <a:ext cx="4341813" cy="4395787"/>
            <a:chOff x="2822" y="495"/>
            <a:chExt cx="2735" cy="2769"/>
          </a:xfrm>
        </p:grpSpPr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65" y="789"/>
              <a:ext cx="2649" cy="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2822" y="495"/>
              <a:ext cx="27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phages patterned on target substrate</a:t>
              </a:r>
            </a:p>
          </p:txBody>
        </p:sp>
      </p:grp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5334000" y="5791200"/>
            <a:ext cx="334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Whaley </a:t>
            </a:r>
            <a:r>
              <a:rPr lang="en-US" sz="1400" i="1"/>
              <a:t>et al.</a:t>
            </a:r>
            <a:r>
              <a:rPr lang="en-US" sz="1400"/>
              <a:t> (2000) </a:t>
            </a:r>
            <a:r>
              <a:rPr lang="en-US" sz="1400" i="1"/>
              <a:t>Nature 405:</a:t>
            </a:r>
            <a:r>
              <a:rPr lang="en-US" sz="1400"/>
              <a:t>  665-8.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08C8D4D5-101C-F44F-B49F-3236E6060E10}" type="slidenum">
              <a:rPr lang="en-US" sz="1400"/>
              <a:pPr/>
              <a:t>10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38785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65125" y="404813"/>
            <a:ext cx="8321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6302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Ribosome display</a:t>
            </a:r>
            <a:r>
              <a:rPr lang="en-US" sz="2000" dirty="0">
                <a:solidFill>
                  <a:srgbClr val="000000"/>
                </a:solidFill>
                <a:latin typeface="Helvetica" charset="0"/>
              </a:rPr>
              <a:t>: mRNA and synthesized proteins held together non-covalently on a ribosome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953000" y="1295400"/>
            <a:ext cx="3749675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What are advantages of this technique over phage display?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    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• screening not in the </a:t>
            </a:r>
            <a:br>
              <a:rPr lang="en-US" sz="1800" dirty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        presence of large particles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     • incorporation of unnatural </a:t>
            </a:r>
            <a:br>
              <a:rPr lang="en-US" sz="1800" dirty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        amino acids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6096000"/>
            <a:ext cx="5440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ＭＳ Ｐゴシック" charset="0"/>
              </a:rPr>
              <a:t>Hanes &amp; </a:t>
            </a:r>
            <a:r>
              <a:rPr lang="en-US" sz="1400" dirty="0" err="1">
                <a:solidFill>
                  <a:srgbClr val="000000"/>
                </a:solidFill>
                <a:ea typeface="ＭＳ Ｐゴシック" charset="0"/>
              </a:rPr>
              <a:t>Plückthun</a:t>
            </a:r>
            <a:r>
              <a:rPr lang="en-US" sz="1400" dirty="0">
                <a:solidFill>
                  <a:srgbClr val="000000"/>
                </a:solidFill>
                <a:ea typeface="ＭＳ Ｐゴシック" charset="0"/>
              </a:rPr>
              <a:t> (1997) </a:t>
            </a:r>
            <a:r>
              <a:rPr lang="en-US" sz="1400" i="1" dirty="0">
                <a:solidFill>
                  <a:srgbClr val="000000"/>
                </a:solidFill>
                <a:ea typeface="ＭＳ Ｐゴシック" charset="0"/>
              </a:rPr>
              <a:t>Proc. Natl. Acad. Sci. USA 94:</a:t>
            </a:r>
            <a:r>
              <a:rPr lang="en-US" sz="1400" dirty="0">
                <a:solidFill>
                  <a:srgbClr val="000000"/>
                </a:solidFill>
                <a:ea typeface="ＭＳ Ｐゴシック" charset="0"/>
              </a:rPr>
              <a:t>  4937-42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381000" y="4046538"/>
            <a:ext cx="8459788" cy="2586037"/>
            <a:chOff x="240" y="2501"/>
            <a:chExt cx="5329" cy="1629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240" y="3936"/>
              <a:ext cx="305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ea typeface="ＭＳ Ｐゴシック" charset="0"/>
                </a:rPr>
                <a:t>Josephson </a:t>
              </a:r>
              <a:r>
                <a:rPr lang="en-US" sz="1400" i="1" dirty="0">
                  <a:solidFill>
                    <a:srgbClr val="000000"/>
                  </a:solidFill>
                  <a:ea typeface="ＭＳ Ｐゴシック" charset="0"/>
                </a:rPr>
                <a:t>et al.</a:t>
              </a:r>
              <a:r>
                <a:rPr lang="en-US" sz="1400" dirty="0">
                  <a:solidFill>
                    <a:srgbClr val="000000"/>
                  </a:solidFill>
                  <a:ea typeface="ＭＳ Ｐゴシック" charset="0"/>
                </a:rPr>
                <a:t> (2005)</a:t>
              </a:r>
              <a:r>
                <a:rPr lang="en-US" sz="1400" i="1" dirty="0">
                  <a:solidFill>
                    <a:srgbClr val="000000"/>
                  </a:solidFill>
                  <a:ea typeface="ＭＳ Ｐゴシック" charset="0"/>
                </a:rPr>
                <a:t> J. Am. Chem. Soc. 127:</a:t>
              </a:r>
              <a:r>
                <a:rPr lang="en-US" sz="1400" dirty="0">
                  <a:solidFill>
                    <a:srgbClr val="000000"/>
                  </a:solidFill>
                  <a:ea typeface="ＭＳ Ｐゴシック" charset="0"/>
                </a:rPr>
                <a:t>  11727-35</a:t>
              </a:r>
              <a:endParaRPr lang="en-US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pic>
          <p:nvPicPr>
            <p:cNvPr id="11271" name="Picture 7" descr="ja0515809n00001.gif                                            000CE90FMacbeth                        C3101BA3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01"/>
              <a:ext cx="2545" cy="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10600" y="228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68709CA9-984F-754D-9E1A-56E8F64E3D70}" type="slidenum">
              <a:rPr lang="en-US" sz="1400"/>
              <a:pPr/>
              <a:t>11</a:t>
            </a:fld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6200" y="1859643"/>
            <a:ext cx="2743200" cy="38553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939143" y="3447143"/>
            <a:ext cx="1404257" cy="203925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0709" y="2939141"/>
            <a:ext cx="1221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omit stop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codon, </a:t>
            </a:r>
            <a:r>
              <a:rPr lang="en-US" sz="1600" i="1" dirty="0">
                <a:solidFill>
                  <a:srgbClr val="FF0000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2985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1275" y="152400"/>
            <a:ext cx="33369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410200" y="6343650"/>
            <a:ext cx="343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Chao </a:t>
            </a:r>
            <a:r>
              <a:rPr lang="en-US" sz="1400" i="1" dirty="0"/>
              <a:t>et al.</a:t>
            </a:r>
            <a:r>
              <a:rPr lang="en-US" sz="1400" dirty="0"/>
              <a:t> (2006) </a:t>
            </a:r>
            <a:r>
              <a:rPr lang="en-US" sz="1400" i="1" dirty="0"/>
              <a:t>Nat. </a:t>
            </a:r>
            <a:r>
              <a:rPr lang="en-US" sz="1400" i="1" dirty="0" err="1"/>
              <a:t>Protoc</a:t>
            </a:r>
            <a:r>
              <a:rPr lang="en-US" sz="1400" i="1" dirty="0"/>
              <a:t>. 1:</a:t>
            </a:r>
            <a:r>
              <a:rPr lang="en-US" sz="1400" dirty="0"/>
              <a:t>  755-68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65125" y="152400"/>
            <a:ext cx="4010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Yeast display</a:t>
            </a:r>
            <a:r>
              <a:rPr lang="en-US" dirty="0"/>
              <a:t>: similar to phage</a:t>
            </a:r>
          </a:p>
          <a:p>
            <a:r>
              <a:rPr lang="en-US" dirty="0"/>
              <a:t>display, but with proteins fused to</a:t>
            </a:r>
          </a:p>
          <a:p>
            <a:r>
              <a:rPr lang="en-US" dirty="0"/>
              <a:t>a </a:t>
            </a:r>
            <a:r>
              <a:rPr lang="en-US" i="1" dirty="0"/>
              <a:t>Saccharomyces</a:t>
            </a:r>
            <a:r>
              <a:rPr lang="en-US" dirty="0"/>
              <a:t> cell wall protein</a:t>
            </a:r>
          </a:p>
          <a:p>
            <a:r>
              <a:rPr lang="en-US" dirty="0"/>
              <a:t>(DNA in yeast)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5125" y="1600200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advantages compared with other techniques?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65125" y="3276601"/>
            <a:ext cx="8778875" cy="2862263"/>
            <a:chOff x="230" y="2208"/>
            <a:chExt cx="5530" cy="1803"/>
          </a:xfrm>
        </p:grpSpPr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230" y="2208"/>
              <a:ext cx="2026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In this example, a </a:t>
              </a:r>
              <a:r>
                <a:rPr lang="en-US" dirty="0" err="1"/>
                <a:t>po-pulation</a:t>
              </a:r>
              <a:r>
                <a:rPr lang="en-US" dirty="0"/>
                <a:t> of </a:t>
              </a:r>
              <a:r>
                <a:rPr lang="en-US" dirty="0" err="1"/>
                <a:t>scFvs</a:t>
              </a:r>
              <a:r>
                <a:rPr lang="en-US" dirty="0"/>
                <a:t> was screened for binding to an antigen</a:t>
              </a:r>
            </a:p>
            <a:p>
              <a:pPr>
                <a:spcBef>
                  <a:spcPts val="600"/>
                </a:spcBef>
              </a:pPr>
              <a:r>
                <a:rPr lang="en-US" sz="1800" dirty="0"/>
                <a:t>     </a:t>
              </a:r>
              <a:r>
                <a:rPr lang="en-US" sz="1800" i="1" dirty="0"/>
                <a:t>left:</a:t>
              </a:r>
              <a:r>
                <a:rPr lang="en-US" sz="1800" dirty="0"/>
                <a:t>  selection criterion</a:t>
              </a:r>
              <a:br>
                <a:rPr lang="en-US" sz="1800" dirty="0"/>
              </a:br>
              <a:r>
                <a:rPr lang="en-US" sz="1800" dirty="0"/>
                <a:t>        for FACS assay</a:t>
              </a:r>
            </a:p>
            <a:p>
              <a:pPr>
                <a:spcBef>
                  <a:spcPts val="600"/>
                </a:spcBef>
              </a:pPr>
              <a:r>
                <a:rPr lang="en-US" sz="1800" dirty="0"/>
                <a:t>     </a:t>
              </a:r>
              <a:r>
                <a:rPr lang="en-US" sz="1800" i="1" dirty="0"/>
                <a:t>right:</a:t>
              </a:r>
              <a:r>
                <a:rPr lang="en-US" sz="1800" dirty="0"/>
                <a:t>  comparison of wt </a:t>
              </a:r>
              <a:br>
                <a:rPr lang="en-US" sz="1800" dirty="0"/>
              </a:br>
              <a:r>
                <a:rPr lang="en-US" sz="1800" dirty="0"/>
                <a:t>        (blue) and selected </a:t>
              </a:r>
              <a:br>
                <a:rPr lang="en-US" sz="1800" dirty="0"/>
              </a:br>
              <a:r>
                <a:rPr lang="en-US" sz="1800" dirty="0"/>
                <a:t>        (red) </a:t>
              </a:r>
              <a:r>
                <a:rPr lang="en-US" sz="1800" dirty="0" err="1"/>
                <a:t>scFv</a:t>
              </a:r>
              <a:r>
                <a:rPr lang="en-US" sz="1800" dirty="0"/>
                <a:t> binding</a:t>
              </a:r>
            </a:p>
          </p:txBody>
        </p:sp>
        <p:pic>
          <p:nvPicPr>
            <p:cNvPr id="22537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2256"/>
              <a:ext cx="1774" cy="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4" y="2208"/>
              <a:ext cx="1756" cy="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Rectangle 10"/>
            <p:cNvSpPr>
              <a:spLocks noChangeArrowheads="1"/>
            </p:cNvSpPr>
            <p:nvPr/>
          </p:nvSpPr>
          <p:spPr bwMode="auto">
            <a:xfrm>
              <a:off x="2208" y="220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0" name="Rectangle 11"/>
            <p:cNvSpPr>
              <a:spLocks noChangeArrowheads="1"/>
            </p:cNvSpPr>
            <p:nvPr/>
          </p:nvSpPr>
          <p:spPr bwMode="auto">
            <a:xfrm>
              <a:off x="4032" y="220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8610600" y="228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F8E4E3D0-E1FE-D244-B302-6F9A9F523DB5}" type="slidenum">
              <a:rPr lang="en-US" sz="1400"/>
              <a:pPr/>
              <a:t>12</a:t>
            </a:fld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125" y="6229290"/>
            <a:ext cx="4062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not more stringent selection?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 autoUpdateAnimBg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tses_YuriFig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881297"/>
            <a:ext cx="6177893" cy="5519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6521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What about screening for properties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other than binding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iron sequestration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by Ft detected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3505200"/>
            <a:ext cx="2971800" cy="2819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3581400"/>
            <a:ext cx="2971800" cy="2819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8600" y="6400800"/>
            <a:ext cx="3922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Matsumoto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et al.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(2015)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Nat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Commun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6: 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8721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5A5CE-5A9A-024A-B732-980D75EA7423}"/>
              </a:ext>
            </a:extLst>
          </p:cNvPr>
          <p:cNvSpPr txBox="1"/>
          <p:nvPr/>
        </p:nvSpPr>
        <p:spPr>
          <a:xfrm>
            <a:off x="477746" y="990600"/>
            <a:ext cx="2042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screening for a</a:t>
            </a:r>
          </a:p>
          <a:p>
            <a:r>
              <a:rPr lang="en-US" dirty="0"/>
              <a:t>“hypermagnetic”</a:t>
            </a:r>
          </a:p>
          <a:p>
            <a:r>
              <a:rPr lang="en-US" dirty="0"/>
              <a:t>metalloprotein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DC01FEBA-9A9A-BC41-B0DE-702E16DE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28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F8E4E3D0-E1FE-D244-B302-6F9A9F523DB5}" type="slidenum">
              <a:rPr lang="en-US" sz="1400"/>
              <a:pPr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471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7377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What are the </a:t>
            </a:r>
            <a:r>
              <a:rPr lang="en-US" dirty="0">
                <a:solidFill>
                  <a:srgbClr val="FF0000"/>
                </a:solidFill>
              </a:rPr>
              <a:t>limitations</a:t>
            </a:r>
            <a:r>
              <a:rPr lang="en-US" dirty="0"/>
              <a:t> of screen-based engineering methods?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81000" y="1279525"/>
            <a:ext cx="83820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2970213" algn="ctr"/>
                <a:tab pos="4573588" algn="l"/>
              </a:tabLst>
            </a:pPr>
            <a:r>
              <a:rPr lang="en-US" i="1" u="sng" dirty="0"/>
              <a:t>screen method	throughput	other notes</a:t>
            </a:r>
          </a:p>
          <a:p>
            <a:pPr>
              <a:spcBef>
                <a:spcPct val="50000"/>
              </a:spcBef>
              <a:tabLst>
                <a:tab pos="2970213" algn="ctr"/>
                <a:tab pos="4573588" algn="l"/>
              </a:tabLst>
            </a:pPr>
            <a:r>
              <a:rPr lang="en-US" dirty="0">
                <a:solidFill>
                  <a:srgbClr val="008000"/>
                </a:solidFill>
              </a:rPr>
              <a:t>SELEX	10</a:t>
            </a:r>
            <a:r>
              <a:rPr lang="en-US" baseline="30000" dirty="0">
                <a:solidFill>
                  <a:srgbClr val="008000"/>
                </a:solidFill>
              </a:rPr>
              <a:t>15</a:t>
            </a:r>
            <a:r>
              <a:rPr lang="en-US" dirty="0">
                <a:solidFill>
                  <a:srgbClr val="008000"/>
                </a:solidFill>
              </a:rPr>
              <a:t>	selection of DNA/RNA</a:t>
            </a:r>
          </a:p>
          <a:p>
            <a:pPr>
              <a:spcBef>
                <a:spcPct val="50000"/>
              </a:spcBef>
              <a:tabLst>
                <a:tab pos="2970213" algn="ctr"/>
                <a:tab pos="4573588" algn="l"/>
              </a:tabLst>
            </a:pPr>
            <a:r>
              <a:rPr lang="en-US" dirty="0"/>
              <a:t>ribosome display	10</a:t>
            </a:r>
            <a:r>
              <a:rPr lang="en-US" baseline="30000" dirty="0"/>
              <a:t>15	</a:t>
            </a:r>
            <a:r>
              <a:rPr lang="en-US" i="1" dirty="0"/>
              <a:t>in vitro</a:t>
            </a:r>
            <a:r>
              <a:rPr lang="en-US" dirty="0"/>
              <a:t> protein synthesis</a:t>
            </a:r>
          </a:p>
          <a:p>
            <a:pPr>
              <a:spcBef>
                <a:spcPct val="50000"/>
              </a:spcBef>
              <a:tabLst>
                <a:tab pos="2970213" algn="ctr"/>
                <a:tab pos="4573588" algn="l"/>
              </a:tabLst>
            </a:pPr>
            <a:r>
              <a:rPr lang="en-US" dirty="0"/>
              <a:t>phage display	10</a:t>
            </a:r>
            <a:r>
              <a:rPr lang="en-US" baseline="30000" dirty="0"/>
              <a:t>11</a:t>
            </a:r>
            <a:r>
              <a:rPr lang="en-US" dirty="0"/>
              <a:t>	best for small proteins/peptides</a:t>
            </a:r>
          </a:p>
          <a:p>
            <a:pPr>
              <a:spcBef>
                <a:spcPct val="50000"/>
              </a:spcBef>
              <a:tabLst>
                <a:tab pos="2970213" algn="ctr"/>
                <a:tab pos="4573588" algn="l"/>
              </a:tabLst>
            </a:pPr>
            <a:r>
              <a:rPr lang="en-US" dirty="0"/>
              <a:t>yeast display	10</a:t>
            </a:r>
            <a:r>
              <a:rPr lang="en-US" baseline="30000" dirty="0"/>
              <a:t>8</a:t>
            </a:r>
            <a:r>
              <a:rPr lang="en-US" dirty="0"/>
              <a:t>	compatible w/</a:t>
            </a:r>
            <a:r>
              <a:rPr lang="en-US" dirty="0" err="1"/>
              <a:t>eukar</a:t>
            </a:r>
            <a:r>
              <a:rPr lang="en-US" dirty="0"/>
              <a:t>. proteins</a:t>
            </a:r>
          </a:p>
          <a:p>
            <a:pPr>
              <a:spcBef>
                <a:spcPct val="50000"/>
              </a:spcBef>
              <a:tabLst>
                <a:tab pos="2970213" algn="ctr"/>
                <a:tab pos="4573588" algn="l"/>
              </a:tabLst>
            </a:pPr>
            <a:r>
              <a:rPr lang="en-US" dirty="0"/>
              <a:t>plate/colony assays	&lt; 10</a:t>
            </a:r>
            <a:r>
              <a:rPr lang="en-US" baseline="30000" dirty="0"/>
              <a:t>5</a:t>
            </a:r>
            <a:r>
              <a:rPr lang="en-US" dirty="0"/>
              <a:t>	versatile but more complex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65125" y="5546725"/>
            <a:ext cx="8321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dirty="0"/>
              <a:t>lesson: impossible to cover </a:t>
            </a:r>
            <a:r>
              <a:rPr lang="en-US" dirty="0">
                <a:solidFill>
                  <a:srgbClr val="FF0000"/>
                </a:solidFill>
              </a:rPr>
              <a:t>sequence space </a:t>
            </a:r>
            <a:r>
              <a:rPr lang="en-US" dirty="0"/>
              <a:t>except with short sequences (or few positions) and only the most high throughput techniques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81000" y="41148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457200" algn="l"/>
                <a:tab pos="2743200" algn="l"/>
              </a:tabLst>
            </a:pPr>
            <a:r>
              <a:rPr lang="en-US" i="1" u="sng" dirty="0"/>
              <a:t>number of variants in a library</a:t>
            </a:r>
          </a:p>
          <a:p>
            <a:pPr>
              <a:spcBef>
                <a:spcPct val="50000"/>
              </a:spcBef>
              <a:tabLst>
                <a:tab pos="457200" algn="l"/>
                <a:tab pos="2743200" algn="l"/>
              </a:tabLst>
            </a:pPr>
            <a:r>
              <a:rPr lang="en-US" dirty="0"/>
              <a:t>	</a:t>
            </a:r>
            <a:r>
              <a:rPr lang="en-US" i="1" dirty="0"/>
              <a:t>x</a:t>
            </a:r>
            <a:r>
              <a:rPr lang="en-US" dirty="0"/>
              <a:t> residues	</a:t>
            </a:r>
            <a:r>
              <a:rPr lang="en-US"/>
              <a:t>= 20</a:t>
            </a:r>
            <a:r>
              <a:rPr lang="en-US" i="1" baseline="30000"/>
              <a:t>x</a:t>
            </a:r>
            <a:r>
              <a:rPr lang="en-US"/>
              <a:t> </a:t>
            </a:r>
            <a:r>
              <a:rPr lang="en-US" dirty="0"/>
              <a:t>protein variants, 4</a:t>
            </a:r>
            <a:r>
              <a:rPr lang="en-US" i="1" baseline="30000" dirty="0"/>
              <a:t>x</a:t>
            </a:r>
            <a:r>
              <a:rPr lang="en-US" dirty="0"/>
              <a:t> DNA/RNA variants</a:t>
            </a:r>
          </a:p>
          <a:p>
            <a:pPr>
              <a:spcBef>
                <a:spcPct val="50000"/>
              </a:spcBef>
              <a:tabLst>
                <a:tab pos="457200" algn="l"/>
                <a:tab pos="2743200" algn="l"/>
              </a:tabLst>
            </a:pPr>
            <a:r>
              <a:rPr lang="en-US" dirty="0"/>
              <a:t>	12 AA residues	= 4 x 10</a:t>
            </a:r>
            <a:r>
              <a:rPr lang="en-US" baseline="30000" dirty="0"/>
              <a:t>15</a:t>
            </a:r>
            <a:r>
              <a:rPr lang="en-US" dirty="0"/>
              <a:t> variants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8610600" y="228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A9ED76C0-0197-9447-B55C-E5F4C6357297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170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Library </a:t>
            </a:r>
            <a:r>
              <a:rPr lang="en-US" dirty="0">
                <a:solidFill>
                  <a:srgbClr val="FF0000"/>
                </a:solidFill>
              </a:rPr>
              <a:t>size</a:t>
            </a:r>
            <a:r>
              <a:rPr lang="en-US" dirty="0"/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 autoUpdateAnimBg="0"/>
      <p:bldP spid="266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75884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The First Law of Directed Evolution: </a:t>
            </a:r>
            <a:r>
              <a:rPr lang="en-US" dirty="0">
                <a:solidFill>
                  <a:srgbClr val="FF0000"/>
                </a:solidFill>
              </a:rPr>
              <a:t>“You get what you screen for”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8610600" y="228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A9ED76C0-0197-9447-B55C-E5F4C6357297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457200" y="914400"/>
            <a:ext cx="461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 for binding to immobilized dyes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B4CAE6-AAC5-6448-B22F-D56DA80359C4}"/>
              </a:ext>
            </a:extLst>
          </p:cNvPr>
          <p:cNvGrpSpPr/>
          <p:nvPr/>
        </p:nvGrpSpPr>
        <p:grpSpPr>
          <a:xfrm>
            <a:off x="2514600" y="1295400"/>
            <a:ext cx="6138163" cy="400110"/>
            <a:chOff x="2514600" y="1295400"/>
            <a:chExt cx="6138163" cy="400110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2514600" y="15240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505200" y="1295400"/>
              <a:ext cx="51475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get molecules that bind resin, tethered dyes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1905000"/>
            <a:ext cx="608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 for enzymes that catalyze a reaction in yeast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2870FB-7752-044C-A631-37655E35345D}"/>
              </a:ext>
            </a:extLst>
          </p:cNvPr>
          <p:cNvGrpSpPr/>
          <p:nvPr/>
        </p:nvGrpSpPr>
        <p:grpSpPr>
          <a:xfrm>
            <a:off x="2514600" y="2286000"/>
            <a:ext cx="5238127" cy="400110"/>
            <a:chOff x="2514600" y="2286000"/>
            <a:chExt cx="5238127" cy="40011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514600" y="25146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5200" y="2286000"/>
              <a:ext cx="42475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get enzymes that only work in yeast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3048000"/>
            <a:ext cx="446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can you do about these issues?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4800" y="3505200"/>
            <a:ext cx="4528489" cy="3124200"/>
            <a:chOff x="304800" y="3505200"/>
            <a:chExt cx="4528489" cy="3124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657600"/>
              <a:ext cx="4145056" cy="2743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04800" y="3505200"/>
              <a:ext cx="4528489" cy="41368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negative selection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6398568"/>
              <a:ext cx="4172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http://</a:t>
              </a:r>
              <a:r>
                <a:rPr lang="en-US" sz="900" dirty="0" err="1"/>
                <a:t>evolution.berkeley.edu</a:t>
              </a:r>
              <a:r>
                <a:rPr lang="en-US" sz="900" dirty="0"/>
                <a:t>/</a:t>
              </a:r>
              <a:r>
                <a:rPr lang="en-US" sz="900" dirty="0" err="1"/>
                <a:t>evolibrary</a:t>
              </a:r>
              <a:r>
                <a:rPr lang="en-US" sz="900" dirty="0"/>
                <a:t>/images/interviews/naturalselection1.gif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29200" y="3505200"/>
            <a:ext cx="3886438" cy="3126432"/>
            <a:chOff x="5029200" y="3505200"/>
            <a:chExt cx="3886438" cy="312643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3962400"/>
              <a:ext cx="3450566" cy="2286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029200" y="3505200"/>
              <a:ext cx="35958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careful characterization of hits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29200" y="6400800"/>
              <a:ext cx="38864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http://</a:t>
              </a:r>
              <a:r>
                <a:rPr lang="en-US" sz="900" dirty="0" err="1"/>
                <a:t>mobileportland.com</a:t>
              </a:r>
              <a:r>
                <a:rPr lang="en-US" sz="900" dirty="0"/>
                <a:t>/sites/default/files/</a:t>
              </a:r>
              <a:r>
                <a:rPr lang="en-US" sz="900" dirty="0" err="1"/>
                <a:t>BedBugMagnifyingGlass.png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691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6276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Evolution hurts molecules: </a:t>
            </a:r>
            <a:r>
              <a:rPr lang="en-US" dirty="0">
                <a:solidFill>
                  <a:srgbClr val="FF0000"/>
                </a:solidFill>
              </a:rPr>
              <a:t>most mutations destabilize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8610600" y="228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A9ED76C0-0197-9447-B55C-E5F4C6357297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6629400" y="6400800"/>
            <a:ext cx="2270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Bloom </a:t>
            </a:r>
            <a:r>
              <a:rPr lang="en-US" sz="1400" i="1" dirty="0"/>
              <a:t>et al.</a:t>
            </a:r>
            <a:r>
              <a:rPr lang="en-US" sz="1400" dirty="0"/>
              <a:t> (2006) </a:t>
            </a:r>
            <a:r>
              <a:rPr lang="en-US" sz="1400" i="1" dirty="0"/>
              <a:t>PNAS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4684934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3400" y="762000"/>
            <a:ext cx="304800" cy="381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143000"/>
            <a:ext cx="131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T</a:t>
            </a:r>
            <a:r>
              <a:rPr lang="en-US" sz="1800" i="1" baseline="-25000" dirty="0"/>
              <a:t>m</a:t>
            </a:r>
            <a:r>
              <a:rPr lang="en-US" sz="1800" dirty="0"/>
              <a:t> = 62 °C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1600" y="838200"/>
            <a:ext cx="125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T</a:t>
            </a:r>
            <a:r>
              <a:rPr lang="en-US" sz="1800" i="1" baseline="-25000" dirty="0"/>
              <a:t>m</a:t>
            </a:r>
            <a:r>
              <a:rPr lang="en-US" sz="1800" dirty="0"/>
              <a:t> = 47°C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7800" y="1752600"/>
            <a:ext cx="286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Why does the </a:t>
            </a:r>
            <a:r>
              <a:rPr lang="en-US" sz="1800" dirty="0">
                <a:solidFill>
                  <a:srgbClr val="FF0000"/>
                </a:solidFill>
              </a:rPr>
              <a:t>more stable</a:t>
            </a:r>
          </a:p>
          <a:p>
            <a:r>
              <a:rPr lang="en-US" sz="1800" dirty="0"/>
              <a:t>protein yield </a:t>
            </a:r>
            <a:r>
              <a:rPr lang="en-US" sz="1800" dirty="0">
                <a:solidFill>
                  <a:srgbClr val="FF0000"/>
                </a:solidFill>
              </a:rPr>
              <a:t>more hits</a:t>
            </a:r>
            <a:r>
              <a:rPr lang="en-US" sz="1800" dirty="0"/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57800" y="2590800"/>
            <a:ext cx="314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What might account for the</a:t>
            </a:r>
          </a:p>
          <a:p>
            <a:r>
              <a:rPr lang="en-US" sz="1800" dirty="0"/>
              <a:t>exception (</a:t>
            </a:r>
            <a:r>
              <a:rPr lang="en-US" sz="1800" dirty="0" err="1"/>
              <a:t>phenoxyacetate</a:t>
            </a:r>
            <a:r>
              <a:rPr lang="en-US" sz="1800" dirty="0"/>
              <a:t>)?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62000" y="4419600"/>
            <a:ext cx="7605884" cy="2298573"/>
            <a:chOff x="762000" y="4419600"/>
            <a:chExt cx="7605884" cy="22985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426" y="4495800"/>
              <a:ext cx="4430268" cy="222237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762000" y="4419600"/>
              <a:ext cx="304800" cy="3810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800" y="4495800"/>
              <a:ext cx="31100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many of the mutations in </a:t>
              </a:r>
            </a:p>
            <a:p>
              <a:r>
                <a:rPr lang="en-US" sz="1800" dirty="0"/>
                <a:t>the more stable protein were</a:t>
              </a:r>
            </a:p>
            <a:p>
              <a:r>
                <a:rPr lang="en-US" sz="1800" dirty="0"/>
                <a:t>themselves </a:t>
              </a:r>
              <a:r>
                <a:rPr lang="en-US" sz="1800" dirty="0">
                  <a:solidFill>
                    <a:srgbClr val="FF0000"/>
                  </a:solidFill>
                </a:rPr>
                <a:t>destabilizing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88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3" y="990600"/>
            <a:ext cx="8274127" cy="5029200"/>
          </a:xfrm>
          <a:prstGeom prst="rect">
            <a:avLst/>
          </a:prstGeom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7805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Speed</a:t>
            </a:r>
            <a:r>
              <a:rPr lang="en-US" dirty="0"/>
              <a:t> of directed evolution is often slow; how can we speed it up?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8610600" y="228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A9ED76C0-0197-9447-B55C-E5F4C6357297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6629400" y="6400800"/>
            <a:ext cx="2287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Esvelt</a:t>
            </a:r>
            <a:r>
              <a:rPr lang="en-US" sz="1400" dirty="0"/>
              <a:t> </a:t>
            </a:r>
            <a:r>
              <a:rPr lang="en-US" sz="1400" i="1" dirty="0"/>
              <a:t>et al.</a:t>
            </a:r>
            <a:r>
              <a:rPr lang="en-US" sz="1400" dirty="0"/>
              <a:t> (2011) </a:t>
            </a:r>
            <a:r>
              <a:rPr lang="en-US" sz="1400" i="1" dirty="0"/>
              <a:t>Nature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7213" y="838200"/>
            <a:ext cx="474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phage-assisted continuous evolution (PACE)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1828800"/>
            <a:ext cx="1233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(bioreactor)</a:t>
            </a:r>
          </a:p>
        </p:txBody>
      </p:sp>
      <p:sp>
        <p:nvSpPr>
          <p:cNvPr id="11" name="Freeform 10"/>
          <p:cNvSpPr/>
          <p:nvPr/>
        </p:nvSpPr>
        <p:spPr>
          <a:xfrm>
            <a:off x="2313214" y="1487714"/>
            <a:ext cx="3546929" cy="1333500"/>
          </a:xfrm>
          <a:custGeom>
            <a:avLst/>
            <a:gdLst>
              <a:gd name="connsiteX0" fmla="*/ 943429 w 3546929"/>
              <a:gd name="connsiteY0" fmla="*/ 943429 h 1333500"/>
              <a:gd name="connsiteX1" fmla="*/ 898072 w 3546929"/>
              <a:gd name="connsiteY1" fmla="*/ 961572 h 1333500"/>
              <a:gd name="connsiteX2" fmla="*/ 870857 w 3546929"/>
              <a:gd name="connsiteY2" fmla="*/ 970643 h 1333500"/>
              <a:gd name="connsiteX3" fmla="*/ 852715 w 3546929"/>
              <a:gd name="connsiteY3" fmla="*/ 997857 h 1333500"/>
              <a:gd name="connsiteX4" fmla="*/ 798286 w 3546929"/>
              <a:gd name="connsiteY4" fmla="*/ 1016000 h 1333500"/>
              <a:gd name="connsiteX5" fmla="*/ 743857 w 3546929"/>
              <a:gd name="connsiteY5" fmla="*/ 1034143 h 1333500"/>
              <a:gd name="connsiteX6" fmla="*/ 635000 w 3546929"/>
              <a:gd name="connsiteY6" fmla="*/ 1043215 h 1333500"/>
              <a:gd name="connsiteX7" fmla="*/ 90715 w 3546929"/>
              <a:gd name="connsiteY7" fmla="*/ 1025072 h 1333500"/>
              <a:gd name="connsiteX8" fmla="*/ 54429 w 3546929"/>
              <a:gd name="connsiteY8" fmla="*/ 1016000 h 1333500"/>
              <a:gd name="connsiteX9" fmla="*/ 27215 w 3546929"/>
              <a:gd name="connsiteY9" fmla="*/ 997857 h 1333500"/>
              <a:gd name="connsiteX10" fmla="*/ 0 w 3546929"/>
              <a:gd name="connsiteY10" fmla="*/ 916215 h 1333500"/>
              <a:gd name="connsiteX11" fmla="*/ 9072 w 3546929"/>
              <a:gd name="connsiteY11" fmla="*/ 762000 h 1333500"/>
              <a:gd name="connsiteX12" fmla="*/ 45357 w 3546929"/>
              <a:gd name="connsiteY12" fmla="*/ 707572 h 1333500"/>
              <a:gd name="connsiteX13" fmla="*/ 81643 w 3546929"/>
              <a:gd name="connsiteY13" fmla="*/ 653143 h 1333500"/>
              <a:gd name="connsiteX14" fmla="*/ 99786 w 3546929"/>
              <a:gd name="connsiteY14" fmla="*/ 625929 h 1333500"/>
              <a:gd name="connsiteX15" fmla="*/ 136072 w 3546929"/>
              <a:gd name="connsiteY15" fmla="*/ 598715 h 1333500"/>
              <a:gd name="connsiteX16" fmla="*/ 154215 w 3546929"/>
              <a:gd name="connsiteY16" fmla="*/ 571500 h 1333500"/>
              <a:gd name="connsiteX17" fmla="*/ 190500 w 3546929"/>
              <a:gd name="connsiteY17" fmla="*/ 562429 h 1333500"/>
              <a:gd name="connsiteX18" fmla="*/ 217715 w 3546929"/>
              <a:gd name="connsiteY18" fmla="*/ 544286 h 1333500"/>
              <a:gd name="connsiteX19" fmla="*/ 235857 w 3546929"/>
              <a:gd name="connsiteY19" fmla="*/ 517072 h 1333500"/>
              <a:gd name="connsiteX20" fmla="*/ 290286 w 3546929"/>
              <a:gd name="connsiteY20" fmla="*/ 471715 h 1333500"/>
              <a:gd name="connsiteX21" fmla="*/ 308429 w 3546929"/>
              <a:gd name="connsiteY21" fmla="*/ 444500 h 1333500"/>
              <a:gd name="connsiteX22" fmla="*/ 344715 w 3546929"/>
              <a:gd name="connsiteY22" fmla="*/ 435429 h 1333500"/>
              <a:gd name="connsiteX23" fmla="*/ 381000 w 3546929"/>
              <a:gd name="connsiteY23" fmla="*/ 399143 h 1333500"/>
              <a:gd name="connsiteX24" fmla="*/ 408215 w 3546929"/>
              <a:gd name="connsiteY24" fmla="*/ 335643 h 1333500"/>
              <a:gd name="connsiteX25" fmla="*/ 444500 w 3546929"/>
              <a:gd name="connsiteY25" fmla="*/ 281215 h 1333500"/>
              <a:gd name="connsiteX26" fmla="*/ 462643 w 3546929"/>
              <a:gd name="connsiteY26" fmla="*/ 244929 h 1333500"/>
              <a:gd name="connsiteX27" fmla="*/ 471715 w 3546929"/>
              <a:gd name="connsiteY27" fmla="*/ 217715 h 1333500"/>
              <a:gd name="connsiteX28" fmla="*/ 508000 w 3546929"/>
              <a:gd name="connsiteY28" fmla="*/ 163286 h 1333500"/>
              <a:gd name="connsiteX29" fmla="*/ 526143 w 3546929"/>
              <a:gd name="connsiteY29" fmla="*/ 117929 h 1333500"/>
              <a:gd name="connsiteX30" fmla="*/ 553357 w 3546929"/>
              <a:gd name="connsiteY30" fmla="*/ 63500 h 1333500"/>
              <a:gd name="connsiteX31" fmla="*/ 662215 w 3546929"/>
              <a:gd name="connsiteY31" fmla="*/ 9072 h 1333500"/>
              <a:gd name="connsiteX32" fmla="*/ 743857 w 3546929"/>
              <a:gd name="connsiteY32" fmla="*/ 0 h 1333500"/>
              <a:gd name="connsiteX33" fmla="*/ 2848429 w 3546929"/>
              <a:gd name="connsiteY33" fmla="*/ 27215 h 1333500"/>
              <a:gd name="connsiteX34" fmla="*/ 3093357 w 3546929"/>
              <a:gd name="connsiteY34" fmla="*/ 36286 h 1333500"/>
              <a:gd name="connsiteX35" fmla="*/ 3202215 w 3546929"/>
              <a:gd name="connsiteY35" fmla="*/ 54429 h 1333500"/>
              <a:gd name="connsiteX36" fmla="*/ 3229429 w 3546929"/>
              <a:gd name="connsiteY36" fmla="*/ 72572 h 1333500"/>
              <a:gd name="connsiteX37" fmla="*/ 3256643 w 3546929"/>
              <a:gd name="connsiteY37" fmla="*/ 81643 h 1333500"/>
              <a:gd name="connsiteX38" fmla="*/ 3292929 w 3546929"/>
              <a:gd name="connsiteY38" fmla="*/ 99786 h 1333500"/>
              <a:gd name="connsiteX39" fmla="*/ 3383643 w 3546929"/>
              <a:gd name="connsiteY39" fmla="*/ 136072 h 1333500"/>
              <a:gd name="connsiteX40" fmla="*/ 3429000 w 3546929"/>
              <a:gd name="connsiteY40" fmla="*/ 154215 h 1333500"/>
              <a:gd name="connsiteX41" fmla="*/ 3465286 w 3546929"/>
              <a:gd name="connsiteY41" fmla="*/ 163286 h 1333500"/>
              <a:gd name="connsiteX42" fmla="*/ 3492500 w 3546929"/>
              <a:gd name="connsiteY42" fmla="*/ 181429 h 1333500"/>
              <a:gd name="connsiteX43" fmla="*/ 3519715 w 3546929"/>
              <a:gd name="connsiteY43" fmla="*/ 235857 h 1333500"/>
              <a:gd name="connsiteX44" fmla="*/ 3528786 w 3546929"/>
              <a:gd name="connsiteY44" fmla="*/ 272143 h 1333500"/>
              <a:gd name="connsiteX45" fmla="*/ 3546929 w 3546929"/>
              <a:gd name="connsiteY45" fmla="*/ 308429 h 1333500"/>
              <a:gd name="connsiteX46" fmla="*/ 3528786 w 3546929"/>
              <a:gd name="connsiteY46" fmla="*/ 625929 h 1333500"/>
              <a:gd name="connsiteX47" fmla="*/ 3510643 w 3546929"/>
              <a:gd name="connsiteY47" fmla="*/ 680357 h 1333500"/>
              <a:gd name="connsiteX48" fmla="*/ 3483429 w 3546929"/>
              <a:gd name="connsiteY48" fmla="*/ 698500 h 1333500"/>
              <a:gd name="connsiteX49" fmla="*/ 3447143 w 3546929"/>
              <a:gd name="connsiteY49" fmla="*/ 725715 h 1333500"/>
              <a:gd name="connsiteX50" fmla="*/ 3392715 w 3546929"/>
              <a:gd name="connsiteY50" fmla="*/ 743857 h 1333500"/>
              <a:gd name="connsiteX51" fmla="*/ 3365500 w 3546929"/>
              <a:gd name="connsiteY51" fmla="*/ 762000 h 1333500"/>
              <a:gd name="connsiteX52" fmla="*/ 3274786 w 3546929"/>
              <a:gd name="connsiteY52" fmla="*/ 789215 h 1333500"/>
              <a:gd name="connsiteX53" fmla="*/ 3156857 w 3546929"/>
              <a:gd name="connsiteY53" fmla="*/ 807357 h 1333500"/>
              <a:gd name="connsiteX54" fmla="*/ 3093357 w 3546929"/>
              <a:gd name="connsiteY54" fmla="*/ 825500 h 1333500"/>
              <a:gd name="connsiteX55" fmla="*/ 3057072 w 3546929"/>
              <a:gd name="connsiteY55" fmla="*/ 834572 h 1333500"/>
              <a:gd name="connsiteX56" fmla="*/ 3002643 w 3546929"/>
              <a:gd name="connsiteY56" fmla="*/ 870857 h 1333500"/>
              <a:gd name="connsiteX57" fmla="*/ 2948215 w 3546929"/>
              <a:gd name="connsiteY57" fmla="*/ 889000 h 1333500"/>
              <a:gd name="connsiteX58" fmla="*/ 2930072 w 3546929"/>
              <a:gd name="connsiteY58" fmla="*/ 1133929 h 1333500"/>
              <a:gd name="connsiteX59" fmla="*/ 2921000 w 3546929"/>
              <a:gd name="connsiteY59" fmla="*/ 1179286 h 1333500"/>
              <a:gd name="connsiteX60" fmla="*/ 2893786 w 3546929"/>
              <a:gd name="connsiteY60" fmla="*/ 1242786 h 1333500"/>
              <a:gd name="connsiteX61" fmla="*/ 2812143 w 3546929"/>
              <a:gd name="connsiteY61" fmla="*/ 1288143 h 1333500"/>
              <a:gd name="connsiteX62" fmla="*/ 2703286 w 3546929"/>
              <a:gd name="connsiteY62" fmla="*/ 1306286 h 1333500"/>
              <a:gd name="connsiteX63" fmla="*/ 2567215 w 3546929"/>
              <a:gd name="connsiteY63" fmla="*/ 1315357 h 1333500"/>
              <a:gd name="connsiteX64" fmla="*/ 2295072 w 3546929"/>
              <a:gd name="connsiteY64" fmla="*/ 1333500 h 1333500"/>
              <a:gd name="connsiteX65" fmla="*/ 1632857 w 3546929"/>
              <a:gd name="connsiteY65" fmla="*/ 1315357 h 1333500"/>
              <a:gd name="connsiteX66" fmla="*/ 1496786 w 3546929"/>
              <a:gd name="connsiteY66" fmla="*/ 1297215 h 1333500"/>
              <a:gd name="connsiteX67" fmla="*/ 1478643 w 3546929"/>
              <a:gd name="connsiteY67" fmla="*/ 1242786 h 1333500"/>
              <a:gd name="connsiteX68" fmla="*/ 1469572 w 3546929"/>
              <a:gd name="connsiteY68" fmla="*/ 1215572 h 1333500"/>
              <a:gd name="connsiteX69" fmla="*/ 1415143 w 3546929"/>
              <a:gd name="connsiteY69" fmla="*/ 1179286 h 1333500"/>
              <a:gd name="connsiteX70" fmla="*/ 1387929 w 3546929"/>
              <a:gd name="connsiteY70" fmla="*/ 1115786 h 1333500"/>
              <a:gd name="connsiteX71" fmla="*/ 1369786 w 3546929"/>
              <a:gd name="connsiteY71" fmla="*/ 1088572 h 1333500"/>
              <a:gd name="connsiteX72" fmla="*/ 1342572 w 3546929"/>
              <a:gd name="connsiteY72" fmla="*/ 1070429 h 1333500"/>
              <a:gd name="connsiteX73" fmla="*/ 1324429 w 3546929"/>
              <a:gd name="connsiteY73" fmla="*/ 1043215 h 1333500"/>
              <a:gd name="connsiteX74" fmla="*/ 1315357 w 3546929"/>
              <a:gd name="connsiteY74" fmla="*/ 1016000 h 1333500"/>
              <a:gd name="connsiteX75" fmla="*/ 1288143 w 3546929"/>
              <a:gd name="connsiteY75" fmla="*/ 997857 h 1333500"/>
              <a:gd name="connsiteX76" fmla="*/ 1270000 w 3546929"/>
              <a:gd name="connsiteY76" fmla="*/ 943429 h 1333500"/>
              <a:gd name="connsiteX77" fmla="*/ 1242786 w 3546929"/>
              <a:gd name="connsiteY77" fmla="*/ 889000 h 1333500"/>
              <a:gd name="connsiteX78" fmla="*/ 1206500 w 3546929"/>
              <a:gd name="connsiteY78" fmla="*/ 879929 h 1333500"/>
              <a:gd name="connsiteX79" fmla="*/ 1152072 w 3546929"/>
              <a:gd name="connsiteY79" fmla="*/ 861786 h 1333500"/>
              <a:gd name="connsiteX80" fmla="*/ 1124857 w 3546929"/>
              <a:gd name="connsiteY80" fmla="*/ 852715 h 1333500"/>
              <a:gd name="connsiteX81" fmla="*/ 1088572 w 3546929"/>
              <a:gd name="connsiteY81" fmla="*/ 843643 h 1333500"/>
              <a:gd name="connsiteX82" fmla="*/ 952500 w 3546929"/>
              <a:gd name="connsiteY82" fmla="*/ 879929 h 1333500"/>
              <a:gd name="connsiteX83" fmla="*/ 916215 w 3546929"/>
              <a:gd name="connsiteY83" fmla="*/ 934357 h 1333500"/>
              <a:gd name="connsiteX84" fmla="*/ 943429 w 3546929"/>
              <a:gd name="connsiteY84" fmla="*/ 943429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46929" h="1333500">
                <a:moveTo>
                  <a:pt x="943429" y="943429"/>
                </a:moveTo>
                <a:cubicBezTo>
                  <a:pt x="940405" y="947965"/>
                  <a:pt x="913319" y="955855"/>
                  <a:pt x="898072" y="961572"/>
                </a:cubicBezTo>
                <a:cubicBezTo>
                  <a:pt x="889119" y="964929"/>
                  <a:pt x="878324" y="964670"/>
                  <a:pt x="870857" y="970643"/>
                </a:cubicBezTo>
                <a:cubicBezTo>
                  <a:pt x="862344" y="977454"/>
                  <a:pt x="861960" y="992079"/>
                  <a:pt x="852715" y="997857"/>
                </a:cubicBezTo>
                <a:cubicBezTo>
                  <a:pt x="836498" y="1007993"/>
                  <a:pt x="816429" y="1009952"/>
                  <a:pt x="798286" y="1016000"/>
                </a:cubicBezTo>
                <a:cubicBezTo>
                  <a:pt x="798279" y="1016002"/>
                  <a:pt x="743864" y="1034142"/>
                  <a:pt x="743857" y="1034143"/>
                </a:cubicBezTo>
                <a:lnTo>
                  <a:pt x="635000" y="1043215"/>
                </a:lnTo>
                <a:cubicBezTo>
                  <a:pt x="531158" y="1041256"/>
                  <a:pt x="259761" y="1055808"/>
                  <a:pt x="90715" y="1025072"/>
                </a:cubicBezTo>
                <a:cubicBezTo>
                  <a:pt x="78448" y="1022842"/>
                  <a:pt x="66524" y="1019024"/>
                  <a:pt x="54429" y="1016000"/>
                </a:cubicBezTo>
                <a:cubicBezTo>
                  <a:pt x="45358" y="1009952"/>
                  <a:pt x="34924" y="1005566"/>
                  <a:pt x="27215" y="997857"/>
                </a:cubicBezTo>
                <a:cubicBezTo>
                  <a:pt x="1704" y="972346"/>
                  <a:pt x="6082" y="952706"/>
                  <a:pt x="0" y="916215"/>
                </a:cubicBezTo>
                <a:cubicBezTo>
                  <a:pt x="3024" y="864810"/>
                  <a:pt x="-1867" y="812319"/>
                  <a:pt x="9072" y="762000"/>
                </a:cubicBezTo>
                <a:cubicBezTo>
                  <a:pt x="13704" y="740693"/>
                  <a:pt x="33262" y="725715"/>
                  <a:pt x="45357" y="707572"/>
                </a:cubicBezTo>
                <a:lnTo>
                  <a:pt x="81643" y="653143"/>
                </a:lnTo>
                <a:cubicBezTo>
                  <a:pt x="87691" y="644072"/>
                  <a:pt x="91064" y="632470"/>
                  <a:pt x="99786" y="625929"/>
                </a:cubicBezTo>
                <a:lnTo>
                  <a:pt x="136072" y="598715"/>
                </a:lnTo>
                <a:cubicBezTo>
                  <a:pt x="142120" y="589643"/>
                  <a:pt x="145143" y="577548"/>
                  <a:pt x="154215" y="571500"/>
                </a:cubicBezTo>
                <a:cubicBezTo>
                  <a:pt x="164588" y="564584"/>
                  <a:pt x="179041" y="567340"/>
                  <a:pt x="190500" y="562429"/>
                </a:cubicBezTo>
                <a:cubicBezTo>
                  <a:pt x="200521" y="558134"/>
                  <a:pt x="208643" y="550334"/>
                  <a:pt x="217715" y="544286"/>
                </a:cubicBezTo>
                <a:cubicBezTo>
                  <a:pt x="223762" y="535215"/>
                  <a:pt x="228148" y="524781"/>
                  <a:pt x="235857" y="517072"/>
                </a:cubicBezTo>
                <a:cubicBezTo>
                  <a:pt x="307213" y="445716"/>
                  <a:pt x="215984" y="560879"/>
                  <a:pt x="290286" y="471715"/>
                </a:cubicBezTo>
                <a:cubicBezTo>
                  <a:pt x="297266" y="463339"/>
                  <a:pt x="299357" y="450548"/>
                  <a:pt x="308429" y="444500"/>
                </a:cubicBezTo>
                <a:cubicBezTo>
                  <a:pt x="318803" y="437584"/>
                  <a:pt x="332620" y="438453"/>
                  <a:pt x="344715" y="435429"/>
                </a:cubicBezTo>
                <a:cubicBezTo>
                  <a:pt x="368904" y="362859"/>
                  <a:pt x="332620" y="447524"/>
                  <a:pt x="381000" y="399143"/>
                </a:cubicBezTo>
                <a:cubicBezTo>
                  <a:pt x="403708" y="376435"/>
                  <a:pt x="394662" y="360038"/>
                  <a:pt x="408215" y="335643"/>
                </a:cubicBezTo>
                <a:cubicBezTo>
                  <a:pt x="418804" y="316582"/>
                  <a:pt x="434749" y="300718"/>
                  <a:pt x="444500" y="281215"/>
                </a:cubicBezTo>
                <a:cubicBezTo>
                  <a:pt x="450548" y="269120"/>
                  <a:pt x="457316" y="257359"/>
                  <a:pt x="462643" y="244929"/>
                </a:cubicBezTo>
                <a:cubicBezTo>
                  <a:pt x="466410" y="236140"/>
                  <a:pt x="467071" y="226074"/>
                  <a:pt x="471715" y="217715"/>
                </a:cubicBezTo>
                <a:cubicBezTo>
                  <a:pt x="482304" y="198654"/>
                  <a:pt x="499902" y="183531"/>
                  <a:pt x="508000" y="163286"/>
                </a:cubicBezTo>
                <a:cubicBezTo>
                  <a:pt x="514048" y="148167"/>
                  <a:pt x="520425" y="133176"/>
                  <a:pt x="526143" y="117929"/>
                </a:cubicBezTo>
                <a:cubicBezTo>
                  <a:pt x="533817" y="97467"/>
                  <a:pt x="535437" y="79180"/>
                  <a:pt x="553357" y="63500"/>
                </a:cubicBezTo>
                <a:cubicBezTo>
                  <a:pt x="585069" y="35752"/>
                  <a:pt x="620980" y="17319"/>
                  <a:pt x="662215" y="9072"/>
                </a:cubicBezTo>
                <a:cubicBezTo>
                  <a:pt x="689065" y="3702"/>
                  <a:pt x="716643" y="3024"/>
                  <a:pt x="743857" y="0"/>
                </a:cubicBezTo>
                <a:lnTo>
                  <a:pt x="2848429" y="27215"/>
                </a:lnTo>
                <a:cubicBezTo>
                  <a:pt x="2930108" y="29004"/>
                  <a:pt x="3011714" y="33262"/>
                  <a:pt x="3093357" y="36286"/>
                </a:cubicBezTo>
                <a:cubicBezTo>
                  <a:pt x="3109365" y="38287"/>
                  <a:pt x="3177532" y="43850"/>
                  <a:pt x="3202215" y="54429"/>
                </a:cubicBezTo>
                <a:cubicBezTo>
                  <a:pt x="3212236" y="58724"/>
                  <a:pt x="3219678" y="67696"/>
                  <a:pt x="3229429" y="72572"/>
                </a:cubicBezTo>
                <a:cubicBezTo>
                  <a:pt x="3237982" y="76848"/>
                  <a:pt x="3247854" y="77876"/>
                  <a:pt x="3256643" y="81643"/>
                </a:cubicBezTo>
                <a:cubicBezTo>
                  <a:pt x="3269073" y="86970"/>
                  <a:pt x="3280499" y="94459"/>
                  <a:pt x="3292929" y="99786"/>
                </a:cubicBezTo>
                <a:cubicBezTo>
                  <a:pt x="3322863" y="112615"/>
                  <a:pt x="3353405" y="123977"/>
                  <a:pt x="3383643" y="136072"/>
                </a:cubicBezTo>
                <a:cubicBezTo>
                  <a:pt x="3398762" y="142120"/>
                  <a:pt x="3413202" y="150266"/>
                  <a:pt x="3429000" y="154215"/>
                </a:cubicBezTo>
                <a:lnTo>
                  <a:pt x="3465286" y="163286"/>
                </a:lnTo>
                <a:cubicBezTo>
                  <a:pt x="3474357" y="169334"/>
                  <a:pt x="3484791" y="173720"/>
                  <a:pt x="3492500" y="181429"/>
                </a:cubicBezTo>
                <a:cubicBezTo>
                  <a:pt x="3508402" y="197331"/>
                  <a:pt x="3513813" y="215200"/>
                  <a:pt x="3519715" y="235857"/>
                </a:cubicBezTo>
                <a:cubicBezTo>
                  <a:pt x="3523140" y="247845"/>
                  <a:pt x="3524408" y="260469"/>
                  <a:pt x="3528786" y="272143"/>
                </a:cubicBezTo>
                <a:cubicBezTo>
                  <a:pt x="3533534" y="284805"/>
                  <a:pt x="3540881" y="296334"/>
                  <a:pt x="3546929" y="308429"/>
                </a:cubicBezTo>
                <a:cubicBezTo>
                  <a:pt x="3540881" y="414262"/>
                  <a:pt x="3539079" y="520424"/>
                  <a:pt x="3528786" y="625929"/>
                </a:cubicBezTo>
                <a:cubicBezTo>
                  <a:pt x="3526929" y="644963"/>
                  <a:pt x="3526555" y="669749"/>
                  <a:pt x="3510643" y="680357"/>
                </a:cubicBezTo>
                <a:cubicBezTo>
                  <a:pt x="3501572" y="686405"/>
                  <a:pt x="3492301" y="692163"/>
                  <a:pt x="3483429" y="698500"/>
                </a:cubicBezTo>
                <a:cubicBezTo>
                  <a:pt x="3471126" y="707288"/>
                  <a:pt x="3460666" y="718953"/>
                  <a:pt x="3447143" y="725715"/>
                </a:cubicBezTo>
                <a:cubicBezTo>
                  <a:pt x="3430038" y="734268"/>
                  <a:pt x="3392715" y="743857"/>
                  <a:pt x="3392715" y="743857"/>
                </a:cubicBezTo>
                <a:cubicBezTo>
                  <a:pt x="3383643" y="749905"/>
                  <a:pt x="3375463" y="757572"/>
                  <a:pt x="3365500" y="762000"/>
                </a:cubicBezTo>
                <a:cubicBezTo>
                  <a:pt x="3349117" y="769282"/>
                  <a:pt x="3297112" y="785156"/>
                  <a:pt x="3274786" y="789215"/>
                </a:cubicBezTo>
                <a:cubicBezTo>
                  <a:pt x="3178957" y="806639"/>
                  <a:pt x="3244524" y="789823"/>
                  <a:pt x="3156857" y="807357"/>
                </a:cubicBezTo>
                <a:cubicBezTo>
                  <a:pt x="3109619" y="816805"/>
                  <a:pt x="3133685" y="813978"/>
                  <a:pt x="3093357" y="825500"/>
                </a:cubicBezTo>
                <a:cubicBezTo>
                  <a:pt x="3081369" y="828925"/>
                  <a:pt x="3069167" y="831548"/>
                  <a:pt x="3057072" y="834572"/>
                </a:cubicBezTo>
                <a:cubicBezTo>
                  <a:pt x="3038929" y="846667"/>
                  <a:pt x="3023329" y="863962"/>
                  <a:pt x="3002643" y="870857"/>
                </a:cubicBezTo>
                <a:lnTo>
                  <a:pt x="2948215" y="889000"/>
                </a:lnTo>
                <a:cubicBezTo>
                  <a:pt x="2920709" y="999019"/>
                  <a:pt x="2948337" y="878223"/>
                  <a:pt x="2930072" y="1133929"/>
                </a:cubicBezTo>
                <a:cubicBezTo>
                  <a:pt x="2928973" y="1149308"/>
                  <a:pt x="2924345" y="1164235"/>
                  <a:pt x="2921000" y="1179286"/>
                </a:cubicBezTo>
                <a:cubicBezTo>
                  <a:pt x="2915841" y="1202503"/>
                  <a:pt x="2913112" y="1225876"/>
                  <a:pt x="2893786" y="1242786"/>
                </a:cubicBezTo>
                <a:cubicBezTo>
                  <a:pt x="2862280" y="1270353"/>
                  <a:pt x="2846502" y="1278326"/>
                  <a:pt x="2812143" y="1288143"/>
                </a:cubicBezTo>
                <a:cubicBezTo>
                  <a:pt x="2771287" y="1299816"/>
                  <a:pt x="2750920" y="1302144"/>
                  <a:pt x="2703286" y="1306286"/>
                </a:cubicBezTo>
                <a:cubicBezTo>
                  <a:pt x="2657999" y="1310224"/>
                  <a:pt x="2612599" y="1312764"/>
                  <a:pt x="2567215" y="1315357"/>
                </a:cubicBezTo>
                <a:cubicBezTo>
                  <a:pt x="2320147" y="1329475"/>
                  <a:pt x="2463747" y="1316633"/>
                  <a:pt x="2295072" y="1333500"/>
                </a:cubicBezTo>
                <a:lnTo>
                  <a:pt x="1632857" y="1315357"/>
                </a:lnTo>
                <a:cubicBezTo>
                  <a:pt x="1568131" y="1313018"/>
                  <a:pt x="1550972" y="1308052"/>
                  <a:pt x="1496786" y="1297215"/>
                </a:cubicBezTo>
                <a:lnTo>
                  <a:pt x="1478643" y="1242786"/>
                </a:lnTo>
                <a:cubicBezTo>
                  <a:pt x="1475619" y="1233715"/>
                  <a:pt x="1477528" y="1220876"/>
                  <a:pt x="1469572" y="1215572"/>
                </a:cubicBezTo>
                <a:lnTo>
                  <a:pt x="1415143" y="1179286"/>
                </a:lnTo>
                <a:cubicBezTo>
                  <a:pt x="1404966" y="1148754"/>
                  <a:pt x="1405865" y="1147173"/>
                  <a:pt x="1387929" y="1115786"/>
                </a:cubicBezTo>
                <a:cubicBezTo>
                  <a:pt x="1382520" y="1106320"/>
                  <a:pt x="1377495" y="1096281"/>
                  <a:pt x="1369786" y="1088572"/>
                </a:cubicBezTo>
                <a:cubicBezTo>
                  <a:pt x="1362077" y="1080863"/>
                  <a:pt x="1351643" y="1076477"/>
                  <a:pt x="1342572" y="1070429"/>
                </a:cubicBezTo>
                <a:cubicBezTo>
                  <a:pt x="1336524" y="1061358"/>
                  <a:pt x="1329305" y="1052966"/>
                  <a:pt x="1324429" y="1043215"/>
                </a:cubicBezTo>
                <a:cubicBezTo>
                  <a:pt x="1320152" y="1034662"/>
                  <a:pt x="1321331" y="1023467"/>
                  <a:pt x="1315357" y="1016000"/>
                </a:cubicBezTo>
                <a:cubicBezTo>
                  <a:pt x="1308546" y="1007487"/>
                  <a:pt x="1297214" y="1003905"/>
                  <a:pt x="1288143" y="997857"/>
                </a:cubicBezTo>
                <a:lnTo>
                  <a:pt x="1270000" y="943429"/>
                </a:lnTo>
                <a:cubicBezTo>
                  <a:pt x="1264825" y="927905"/>
                  <a:pt x="1257859" y="899049"/>
                  <a:pt x="1242786" y="889000"/>
                </a:cubicBezTo>
                <a:cubicBezTo>
                  <a:pt x="1232412" y="882084"/>
                  <a:pt x="1218442" y="883511"/>
                  <a:pt x="1206500" y="879929"/>
                </a:cubicBezTo>
                <a:cubicBezTo>
                  <a:pt x="1188182" y="874434"/>
                  <a:pt x="1170215" y="867834"/>
                  <a:pt x="1152072" y="861786"/>
                </a:cubicBezTo>
                <a:cubicBezTo>
                  <a:pt x="1143000" y="858762"/>
                  <a:pt x="1134134" y="855034"/>
                  <a:pt x="1124857" y="852715"/>
                </a:cubicBezTo>
                <a:lnTo>
                  <a:pt x="1088572" y="843643"/>
                </a:lnTo>
                <a:cubicBezTo>
                  <a:pt x="1064132" y="847716"/>
                  <a:pt x="982116" y="846082"/>
                  <a:pt x="952500" y="879929"/>
                </a:cubicBezTo>
                <a:cubicBezTo>
                  <a:pt x="938141" y="896339"/>
                  <a:pt x="923110" y="913671"/>
                  <a:pt x="916215" y="934357"/>
                </a:cubicBezTo>
                <a:cubicBezTo>
                  <a:pt x="906187" y="964440"/>
                  <a:pt x="946453" y="938893"/>
                  <a:pt x="943429" y="943429"/>
                </a:cubicBezTo>
                <a:close/>
              </a:path>
            </a:pathLst>
          </a:custGeom>
          <a:solidFill>
            <a:srgbClr val="E5E7F2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744357" y="2186214"/>
            <a:ext cx="3900714" cy="2376715"/>
          </a:xfrm>
          <a:custGeom>
            <a:avLst/>
            <a:gdLst>
              <a:gd name="connsiteX0" fmla="*/ 580572 w 3900714"/>
              <a:gd name="connsiteY0" fmla="*/ 254000 h 2376715"/>
              <a:gd name="connsiteX1" fmla="*/ 562429 w 3900714"/>
              <a:gd name="connsiteY1" fmla="*/ 335643 h 2376715"/>
              <a:gd name="connsiteX2" fmla="*/ 517072 w 3900714"/>
              <a:gd name="connsiteY2" fmla="*/ 381000 h 2376715"/>
              <a:gd name="connsiteX3" fmla="*/ 453572 w 3900714"/>
              <a:gd name="connsiteY3" fmla="*/ 417286 h 2376715"/>
              <a:gd name="connsiteX4" fmla="*/ 399143 w 3900714"/>
              <a:gd name="connsiteY4" fmla="*/ 453572 h 2376715"/>
              <a:gd name="connsiteX5" fmla="*/ 371929 w 3900714"/>
              <a:gd name="connsiteY5" fmla="*/ 471715 h 2376715"/>
              <a:gd name="connsiteX6" fmla="*/ 335643 w 3900714"/>
              <a:gd name="connsiteY6" fmla="*/ 489857 h 2376715"/>
              <a:gd name="connsiteX7" fmla="*/ 308429 w 3900714"/>
              <a:gd name="connsiteY7" fmla="*/ 498929 h 2376715"/>
              <a:gd name="connsiteX8" fmla="*/ 281214 w 3900714"/>
              <a:gd name="connsiteY8" fmla="*/ 517072 h 2376715"/>
              <a:gd name="connsiteX9" fmla="*/ 208643 w 3900714"/>
              <a:gd name="connsiteY9" fmla="*/ 535215 h 2376715"/>
              <a:gd name="connsiteX10" fmla="*/ 145143 w 3900714"/>
              <a:gd name="connsiteY10" fmla="*/ 553357 h 2376715"/>
              <a:gd name="connsiteX11" fmla="*/ 108857 w 3900714"/>
              <a:gd name="connsiteY11" fmla="*/ 571500 h 2376715"/>
              <a:gd name="connsiteX12" fmla="*/ 81643 w 3900714"/>
              <a:gd name="connsiteY12" fmla="*/ 580572 h 2376715"/>
              <a:gd name="connsiteX13" fmla="*/ 54429 w 3900714"/>
              <a:gd name="connsiteY13" fmla="*/ 598715 h 2376715"/>
              <a:gd name="connsiteX14" fmla="*/ 45357 w 3900714"/>
              <a:gd name="connsiteY14" fmla="*/ 635000 h 2376715"/>
              <a:gd name="connsiteX15" fmla="*/ 27214 w 3900714"/>
              <a:gd name="connsiteY15" fmla="*/ 689429 h 2376715"/>
              <a:gd name="connsiteX16" fmla="*/ 18143 w 3900714"/>
              <a:gd name="connsiteY16" fmla="*/ 734786 h 2376715"/>
              <a:gd name="connsiteX17" fmla="*/ 9072 w 3900714"/>
              <a:gd name="connsiteY17" fmla="*/ 807357 h 2376715"/>
              <a:gd name="connsiteX18" fmla="*/ 0 w 3900714"/>
              <a:gd name="connsiteY18" fmla="*/ 870857 h 2376715"/>
              <a:gd name="connsiteX19" fmla="*/ 18143 w 3900714"/>
              <a:gd name="connsiteY19" fmla="*/ 1106715 h 2376715"/>
              <a:gd name="connsiteX20" fmla="*/ 27214 w 3900714"/>
              <a:gd name="connsiteY20" fmla="*/ 1133929 h 2376715"/>
              <a:gd name="connsiteX21" fmla="*/ 45357 w 3900714"/>
              <a:gd name="connsiteY21" fmla="*/ 1161143 h 2376715"/>
              <a:gd name="connsiteX22" fmla="*/ 90714 w 3900714"/>
              <a:gd name="connsiteY22" fmla="*/ 1242786 h 2376715"/>
              <a:gd name="connsiteX23" fmla="*/ 127000 w 3900714"/>
              <a:gd name="connsiteY23" fmla="*/ 1251857 h 2376715"/>
              <a:gd name="connsiteX24" fmla="*/ 136072 w 3900714"/>
              <a:gd name="connsiteY24" fmla="*/ 1279072 h 2376715"/>
              <a:gd name="connsiteX25" fmla="*/ 199572 w 3900714"/>
              <a:gd name="connsiteY25" fmla="*/ 1306286 h 2376715"/>
              <a:gd name="connsiteX26" fmla="*/ 208643 w 3900714"/>
              <a:gd name="connsiteY26" fmla="*/ 1333500 h 2376715"/>
              <a:gd name="connsiteX27" fmla="*/ 263072 w 3900714"/>
              <a:gd name="connsiteY27" fmla="*/ 1369786 h 2376715"/>
              <a:gd name="connsiteX28" fmla="*/ 290286 w 3900714"/>
              <a:gd name="connsiteY28" fmla="*/ 1387929 h 2376715"/>
              <a:gd name="connsiteX29" fmla="*/ 317500 w 3900714"/>
              <a:gd name="connsiteY29" fmla="*/ 1406072 h 2376715"/>
              <a:gd name="connsiteX30" fmla="*/ 353786 w 3900714"/>
              <a:gd name="connsiteY30" fmla="*/ 1424215 h 2376715"/>
              <a:gd name="connsiteX31" fmla="*/ 417286 w 3900714"/>
              <a:gd name="connsiteY31" fmla="*/ 1460500 h 2376715"/>
              <a:gd name="connsiteX32" fmla="*/ 444500 w 3900714"/>
              <a:gd name="connsiteY32" fmla="*/ 1478643 h 2376715"/>
              <a:gd name="connsiteX33" fmla="*/ 498929 w 3900714"/>
              <a:gd name="connsiteY33" fmla="*/ 1505857 h 2376715"/>
              <a:gd name="connsiteX34" fmla="*/ 526143 w 3900714"/>
              <a:gd name="connsiteY34" fmla="*/ 1533072 h 2376715"/>
              <a:gd name="connsiteX35" fmla="*/ 553357 w 3900714"/>
              <a:gd name="connsiteY35" fmla="*/ 1551215 h 2376715"/>
              <a:gd name="connsiteX36" fmla="*/ 580572 w 3900714"/>
              <a:gd name="connsiteY36" fmla="*/ 1578429 h 2376715"/>
              <a:gd name="connsiteX37" fmla="*/ 616857 w 3900714"/>
              <a:gd name="connsiteY37" fmla="*/ 1587500 h 2376715"/>
              <a:gd name="connsiteX38" fmla="*/ 653143 w 3900714"/>
              <a:gd name="connsiteY38" fmla="*/ 1605643 h 2376715"/>
              <a:gd name="connsiteX39" fmla="*/ 734786 w 3900714"/>
              <a:gd name="connsiteY39" fmla="*/ 1651000 h 2376715"/>
              <a:gd name="connsiteX40" fmla="*/ 752929 w 3900714"/>
              <a:gd name="connsiteY40" fmla="*/ 1705429 h 2376715"/>
              <a:gd name="connsiteX41" fmla="*/ 762000 w 3900714"/>
              <a:gd name="connsiteY41" fmla="*/ 1732643 h 2376715"/>
              <a:gd name="connsiteX42" fmla="*/ 780143 w 3900714"/>
              <a:gd name="connsiteY42" fmla="*/ 1814286 h 2376715"/>
              <a:gd name="connsiteX43" fmla="*/ 789214 w 3900714"/>
              <a:gd name="connsiteY43" fmla="*/ 1841500 h 2376715"/>
              <a:gd name="connsiteX44" fmla="*/ 816429 w 3900714"/>
              <a:gd name="connsiteY44" fmla="*/ 1850572 h 2376715"/>
              <a:gd name="connsiteX45" fmla="*/ 825500 w 3900714"/>
              <a:gd name="connsiteY45" fmla="*/ 1877786 h 2376715"/>
              <a:gd name="connsiteX46" fmla="*/ 889000 w 3900714"/>
              <a:gd name="connsiteY46" fmla="*/ 1886857 h 2376715"/>
              <a:gd name="connsiteX47" fmla="*/ 952500 w 3900714"/>
              <a:gd name="connsiteY47" fmla="*/ 1905000 h 2376715"/>
              <a:gd name="connsiteX48" fmla="*/ 988786 w 3900714"/>
              <a:gd name="connsiteY48" fmla="*/ 1986643 h 2376715"/>
              <a:gd name="connsiteX49" fmla="*/ 997857 w 3900714"/>
              <a:gd name="connsiteY49" fmla="*/ 2340429 h 2376715"/>
              <a:gd name="connsiteX50" fmla="*/ 1016000 w 3900714"/>
              <a:gd name="connsiteY50" fmla="*/ 2367643 h 2376715"/>
              <a:gd name="connsiteX51" fmla="*/ 1052286 w 3900714"/>
              <a:gd name="connsiteY51" fmla="*/ 2376715 h 2376715"/>
              <a:gd name="connsiteX52" fmla="*/ 2331357 w 3900714"/>
              <a:gd name="connsiteY52" fmla="*/ 2367643 h 2376715"/>
              <a:gd name="connsiteX53" fmla="*/ 2376714 w 3900714"/>
              <a:gd name="connsiteY53" fmla="*/ 2358572 h 2376715"/>
              <a:gd name="connsiteX54" fmla="*/ 2440214 w 3900714"/>
              <a:gd name="connsiteY54" fmla="*/ 2349500 h 2376715"/>
              <a:gd name="connsiteX55" fmla="*/ 2467429 w 3900714"/>
              <a:gd name="connsiteY55" fmla="*/ 2331357 h 2376715"/>
              <a:gd name="connsiteX56" fmla="*/ 2494643 w 3900714"/>
              <a:gd name="connsiteY56" fmla="*/ 2322286 h 2376715"/>
              <a:gd name="connsiteX57" fmla="*/ 2848429 w 3900714"/>
              <a:gd name="connsiteY57" fmla="*/ 2331357 h 2376715"/>
              <a:gd name="connsiteX58" fmla="*/ 2884714 w 3900714"/>
              <a:gd name="connsiteY58" fmla="*/ 2340429 h 2376715"/>
              <a:gd name="connsiteX59" fmla="*/ 3138714 w 3900714"/>
              <a:gd name="connsiteY59" fmla="*/ 2358572 h 2376715"/>
              <a:gd name="connsiteX60" fmla="*/ 3211286 w 3900714"/>
              <a:gd name="connsiteY60" fmla="*/ 2367643 h 2376715"/>
              <a:gd name="connsiteX61" fmla="*/ 3646714 w 3900714"/>
              <a:gd name="connsiteY61" fmla="*/ 2340429 h 2376715"/>
              <a:gd name="connsiteX62" fmla="*/ 3673929 w 3900714"/>
              <a:gd name="connsiteY62" fmla="*/ 2322286 h 2376715"/>
              <a:gd name="connsiteX63" fmla="*/ 3683000 w 3900714"/>
              <a:gd name="connsiteY63" fmla="*/ 2295072 h 2376715"/>
              <a:gd name="connsiteX64" fmla="*/ 3710214 w 3900714"/>
              <a:gd name="connsiteY64" fmla="*/ 2286000 h 2376715"/>
              <a:gd name="connsiteX65" fmla="*/ 3755572 w 3900714"/>
              <a:gd name="connsiteY65" fmla="*/ 2276929 h 2376715"/>
              <a:gd name="connsiteX66" fmla="*/ 3782786 w 3900714"/>
              <a:gd name="connsiteY66" fmla="*/ 2258786 h 2376715"/>
              <a:gd name="connsiteX67" fmla="*/ 3819072 w 3900714"/>
              <a:gd name="connsiteY67" fmla="*/ 2204357 h 2376715"/>
              <a:gd name="connsiteX68" fmla="*/ 3837214 w 3900714"/>
              <a:gd name="connsiteY68" fmla="*/ 2122715 h 2376715"/>
              <a:gd name="connsiteX69" fmla="*/ 3855357 w 3900714"/>
              <a:gd name="connsiteY69" fmla="*/ 1859643 h 2376715"/>
              <a:gd name="connsiteX70" fmla="*/ 3873500 w 3900714"/>
              <a:gd name="connsiteY70" fmla="*/ 1805215 h 2376715"/>
              <a:gd name="connsiteX71" fmla="*/ 3882572 w 3900714"/>
              <a:gd name="connsiteY71" fmla="*/ 1778000 h 2376715"/>
              <a:gd name="connsiteX72" fmla="*/ 3891643 w 3900714"/>
              <a:gd name="connsiteY72" fmla="*/ 1723572 h 2376715"/>
              <a:gd name="connsiteX73" fmla="*/ 3900714 w 3900714"/>
              <a:gd name="connsiteY73" fmla="*/ 1687286 h 2376715"/>
              <a:gd name="connsiteX74" fmla="*/ 3891643 w 3900714"/>
              <a:gd name="connsiteY74" fmla="*/ 1524000 h 2376715"/>
              <a:gd name="connsiteX75" fmla="*/ 3873500 w 3900714"/>
              <a:gd name="connsiteY75" fmla="*/ 1496786 h 2376715"/>
              <a:gd name="connsiteX76" fmla="*/ 3846286 w 3900714"/>
              <a:gd name="connsiteY76" fmla="*/ 1442357 h 2376715"/>
              <a:gd name="connsiteX77" fmla="*/ 3837214 w 3900714"/>
              <a:gd name="connsiteY77" fmla="*/ 1415143 h 2376715"/>
              <a:gd name="connsiteX78" fmla="*/ 3819072 w 3900714"/>
              <a:gd name="connsiteY78" fmla="*/ 1387929 h 2376715"/>
              <a:gd name="connsiteX79" fmla="*/ 3791857 w 3900714"/>
              <a:gd name="connsiteY79" fmla="*/ 1279072 h 2376715"/>
              <a:gd name="connsiteX80" fmla="*/ 3773714 w 3900714"/>
              <a:gd name="connsiteY80" fmla="*/ 1233715 h 2376715"/>
              <a:gd name="connsiteX81" fmla="*/ 3782786 w 3900714"/>
              <a:gd name="connsiteY81" fmla="*/ 752929 h 2376715"/>
              <a:gd name="connsiteX82" fmla="*/ 3810000 w 3900714"/>
              <a:gd name="connsiteY82" fmla="*/ 544286 h 2376715"/>
              <a:gd name="connsiteX83" fmla="*/ 3791857 w 3900714"/>
              <a:gd name="connsiteY83" fmla="*/ 208643 h 2376715"/>
              <a:gd name="connsiteX84" fmla="*/ 3764643 w 3900714"/>
              <a:gd name="connsiteY84" fmla="*/ 190500 h 2376715"/>
              <a:gd name="connsiteX85" fmla="*/ 3719286 w 3900714"/>
              <a:gd name="connsiteY85" fmla="*/ 181429 h 2376715"/>
              <a:gd name="connsiteX86" fmla="*/ 3546929 w 3900714"/>
              <a:gd name="connsiteY86" fmla="*/ 172357 h 2376715"/>
              <a:gd name="connsiteX87" fmla="*/ 3474357 w 3900714"/>
              <a:gd name="connsiteY87" fmla="*/ 163286 h 2376715"/>
              <a:gd name="connsiteX88" fmla="*/ 2875643 w 3900714"/>
              <a:gd name="connsiteY88" fmla="*/ 145143 h 2376715"/>
              <a:gd name="connsiteX89" fmla="*/ 2766786 w 3900714"/>
              <a:gd name="connsiteY89" fmla="*/ 136072 h 2376715"/>
              <a:gd name="connsiteX90" fmla="*/ 2639786 w 3900714"/>
              <a:gd name="connsiteY90" fmla="*/ 117929 h 2376715"/>
              <a:gd name="connsiteX91" fmla="*/ 2585357 w 3900714"/>
              <a:gd name="connsiteY91" fmla="*/ 108857 h 2376715"/>
              <a:gd name="connsiteX92" fmla="*/ 2485572 w 3900714"/>
              <a:gd name="connsiteY92" fmla="*/ 99786 h 2376715"/>
              <a:gd name="connsiteX93" fmla="*/ 2458357 w 3900714"/>
              <a:gd name="connsiteY93" fmla="*/ 81643 h 2376715"/>
              <a:gd name="connsiteX94" fmla="*/ 2376714 w 3900714"/>
              <a:gd name="connsiteY94" fmla="*/ 72572 h 2376715"/>
              <a:gd name="connsiteX95" fmla="*/ 2313214 w 3900714"/>
              <a:gd name="connsiteY95" fmla="*/ 63500 h 2376715"/>
              <a:gd name="connsiteX96" fmla="*/ 2276929 w 3900714"/>
              <a:gd name="connsiteY96" fmla="*/ 54429 h 2376715"/>
              <a:gd name="connsiteX97" fmla="*/ 2059214 w 3900714"/>
              <a:gd name="connsiteY97" fmla="*/ 36286 h 2376715"/>
              <a:gd name="connsiteX98" fmla="*/ 2013857 w 3900714"/>
              <a:gd name="connsiteY98" fmla="*/ 27215 h 2376715"/>
              <a:gd name="connsiteX99" fmla="*/ 1986643 w 3900714"/>
              <a:gd name="connsiteY99" fmla="*/ 18143 h 2376715"/>
              <a:gd name="connsiteX100" fmla="*/ 1787072 w 3900714"/>
              <a:gd name="connsiteY100" fmla="*/ 0 h 2376715"/>
              <a:gd name="connsiteX101" fmla="*/ 1161143 w 3900714"/>
              <a:gd name="connsiteY101" fmla="*/ 9072 h 2376715"/>
              <a:gd name="connsiteX102" fmla="*/ 1079500 w 3900714"/>
              <a:gd name="connsiteY102" fmla="*/ 27215 h 2376715"/>
              <a:gd name="connsiteX103" fmla="*/ 1006929 w 3900714"/>
              <a:gd name="connsiteY103" fmla="*/ 45357 h 2376715"/>
              <a:gd name="connsiteX104" fmla="*/ 889000 w 3900714"/>
              <a:gd name="connsiteY104" fmla="*/ 63500 h 2376715"/>
              <a:gd name="connsiteX105" fmla="*/ 807357 w 3900714"/>
              <a:gd name="connsiteY105" fmla="*/ 99786 h 2376715"/>
              <a:gd name="connsiteX106" fmla="*/ 780143 w 3900714"/>
              <a:gd name="connsiteY106" fmla="*/ 108857 h 2376715"/>
              <a:gd name="connsiteX107" fmla="*/ 752929 w 3900714"/>
              <a:gd name="connsiteY107" fmla="*/ 127000 h 2376715"/>
              <a:gd name="connsiteX108" fmla="*/ 698500 w 3900714"/>
              <a:gd name="connsiteY108" fmla="*/ 172357 h 2376715"/>
              <a:gd name="connsiteX109" fmla="*/ 671286 w 3900714"/>
              <a:gd name="connsiteY109" fmla="*/ 181429 h 2376715"/>
              <a:gd name="connsiteX110" fmla="*/ 616857 w 3900714"/>
              <a:gd name="connsiteY110" fmla="*/ 217715 h 2376715"/>
              <a:gd name="connsiteX111" fmla="*/ 580572 w 3900714"/>
              <a:gd name="connsiteY111" fmla="*/ 254000 h 237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900714" h="2376715">
                <a:moveTo>
                  <a:pt x="580572" y="254000"/>
                </a:moveTo>
                <a:cubicBezTo>
                  <a:pt x="571501" y="273655"/>
                  <a:pt x="567231" y="324439"/>
                  <a:pt x="562429" y="335643"/>
                </a:cubicBezTo>
                <a:cubicBezTo>
                  <a:pt x="547647" y="370135"/>
                  <a:pt x="543949" y="358602"/>
                  <a:pt x="517072" y="381000"/>
                </a:cubicBezTo>
                <a:cubicBezTo>
                  <a:pt x="470748" y="419604"/>
                  <a:pt x="512306" y="402603"/>
                  <a:pt x="453572" y="417286"/>
                </a:cubicBezTo>
                <a:cubicBezTo>
                  <a:pt x="401981" y="468875"/>
                  <a:pt x="451657" y="427314"/>
                  <a:pt x="399143" y="453572"/>
                </a:cubicBezTo>
                <a:cubicBezTo>
                  <a:pt x="389392" y="458448"/>
                  <a:pt x="381395" y="466306"/>
                  <a:pt x="371929" y="471715"/>
                </a:cubicBezTo>
                <a:cubicBezTo>
                  <a:pt x="360188" y="478424"/>
                  <a:pt x="348072" y="484530"/>
                  <a:pt x="335643" y="489857"/>
                </a:cubicBezTo>
                <a:cubicBezTo>
                  <a:pt x="326854" y="493624"/>
                  <a:pt x="316982" y="494653"/>
                  <a:pt x="308429" y="498929"/>
                </a:cubicBezTo>
                <a:cubicBezTo>
                  <a:pt x="298677" y="503805"/>
                  <a:pt x="291460" y="513346"/>
                  <a:pt x="281214" y="517072"/>
                </a:cubicBezTo>
                <a:cubicBezTo>
                  <a:pt x="257780" y="525593"/>
                  <a:pt x="232298" y="527330"/>
                  <a:pt x="208643" y="535215"/>
                </a:cubicBezTo>
                <a:cubicBezTo>
                  <a:pt x="169601" y="548228"/>
                  <a:pt x="190706" y="541967"/>
                  <a:pt x="145143" y="553357"/>
                </a:cubicBezTo>
                <a:cubicBezTo>
                  <a:pt x="133048" y="559405"/>
                  <a:pt x="121287" y="566173"/>
                  <a:pt x="108857" y="571500"/>
                </a:cubicBezTo>
                <a:cubicBezTo>
                  <a:pt x="100068" y="575267"/>
                  <a:pt x="90196" y="576296"/>
                  <a:pt x="81643" y="580572"/>
                </a:cubicBezTo>
                <a:cubicBezTo>
                  <a:pt x="71892" y="585448"/>
                  <a:pt x="63500" y="592667"/>
                  <a:pt x="54429" y="598715"/>
                </a:cubicBezTo>
                <a:cubicBezTo>
                  <a:pt x="51405" y="610810"/>
                  <a:pt x="48940" y="623059"/>
                  <a:pt x="45357" y="635000"/>
                </a:cubicBezTo>
                <a:cubicBezTo>
                  <a:pt x="39861" y="653318"/>
                  <a:pt x="30964" y="670676"/>
                  <a:pt x="27214" y="689429"/>
                </a:cubicBezTo>
                <a:cubicBezTo>
                  <a:pt x="24190" y="704548"/>
                  <a:pt x="20487" y="719547"/>
                  <a:pt x="18143" y="734786"/>
                </a:cubicBezTo>
                <a:cubicBezTo>
                  <a:pt x="14436" y="758881"/>
                  <a:pt x="12294" y="783192"/>
                  <a:pt x="9072" y="807357"/>
                </a:cubicBezTo>
                <a:cubicBezTo>
                  <a:pt x="6246" y="828551"/>
                  <a:pt x="3024" y="849690"/>
                  <a:pt x="0" y="870857"/>
                </a:cubicBezTo>
                <a:cubicBezTo>
                  <a:pt x="5997" y="1002773"/>
                  <a:pt x="-6396" y="1020823"/>
                  <a:pt x="18143" y="1106715"/>
                </a:cubicBezTo>
                <a:cubicBezTo>
                  <a:pt x="20770" y="1115909"/>
                  <a:pt x="22938" y="1125376"/>
                  <a:pt x="27214" y="1133929"/>
                </a:cubicBezTo>
                <a:cubicBezTo>
                  <a:pt x="32090" y="1143680"/>
                  <a:pt x="40481" y="1151392"/>
                  <a:pt x="45357" y="1161143"/>
                </a:cubicBezTo>
                <a:cubicBezTo>
                  <a:pt x="57420" y="1185268"/>
                  <a:pt x="58029" y="1234615"/>
                  <a:pt x="90714" y="1242786"/>
                </a:cubicBezTo>
                <a:lnTo>
                  <a:pt x="127000" y="1251857"/>
                </a:lnTo>
                <a:cubicBezTo>
                  <a:pt x="130024" y="1260929"/>
                  <a:pt x="130098" y="1271605"/>
                  <a:pt x="136072" y="1279072"/>
                </a:cubicBezTo>
                <a:cubicBezTo>
                  <a:pt x="151734" y="1298650"/>
                  <a:pt x="177782" y="1300839"/>
                  <a:pt x="199572" y="1306286"/>
                </a:cubicBezTo>
                <a:cubicBezTo>
                  <a:pt x="202596" y="1315357"/>
                  <a:pt x="201882" y="1326739"/>
                  <a:pt x="208643" y="1333500"/>
                </a:cubicBezTo>
                <a:cubicBezTo>
                  <a:pt x="224062" y="1348919"/>
                  <a:pt x="244929" y="1357691"/>
                  <a:pt x="263072" y="1369786"/>
                </a:cubicBezTo>
                <a:lnTo>
                  <a:pt x="290286" y="1387929"/>
                </a:lnTo>
                <a:cubicBezTo>
                  <a:pt x="299357" y="1393977"/>
                  <a:pt x="307749" y="1401196"/>
                  <a:pt x="317500" y="1406072"/>
                </a:cubicBezTo>
                <a:cubicBezTo>
                  <a:pt x="329595" y="1412120"/>
                  <a:pt x="342782" y="1416355"/>
                  <a:pt x="353786" y="1424215"/>
                </a:cubicBezTo>
                <a:cubicBezTo>
                  <a:pt x="411988" y="1465788"/>
                  <a:pt x="347007" y="1442931"/>
                  <a:pt x="417286" y="1460500"/>
                </a:cubicBezTo>
                <a:cubicBezTo>
                  <a:pt x="426357" y="1466548"/>
                  <a:pt x="434749" y="1473767"/>
                  <a:pt x="444500" y="1478643"/>
                </a:cubicBezTo>
                <a:cubicBezTo>
                  <a:pt x="485408" y="1499098"/>
                  <a:pt x="459937" y="1473364"/>
                  <a:pt x="498929" y="1505857"/>
                </a:cubicBezTo>
                <a:cubicBezTo>
                  <a:pt x="508785" y="1514070"/>
                  <a:pt x="516288" y="1524859"/>
                  <a:pt x="526143" y="1533072"/>
                </a:cubicBezTo>
                <a:cubicBezTo>
                  <a:pt x="534518" y="1540052"/>
                  <a:pt x="544981" y="1544235"/>
                  <a:pt x="553357" y="1551215"/>
                </a:cubicBezTo>
                <a:cubicBezTo>
                  <a:pt x="563213" y="1559428"/>
                  <a:pt x="569433" y="1572064"/>
                  <a:pt x="580572" y="1578429"/>
                </a:cubicBezTo>
                <a:cubicBezTo>
                  <a:pt x="591397" y="1584614"/>
                  <a:pt x="604762" y="1584476"/>
                  <a:pt x="616857" y="1587500"/>
                </a:cubicBezTo>
                <a:cubicBezTo>
                  <a:pt x="628952" y="1593548"/>
                  <a:pt x="641547" y="1598685"/>
                  <a:pt x="653143" y="1605643"/>
                </a:cubicBezTo>
                <a:cubicBezTo>
                  <a:pt x="731124" y="1652431"/>
                  <a:pt x="680047" y="1632754"/>
                  <a:pt x="734786" y="1651000"/>
                </a:cubicBezTo>
                <a:lnTo>
                  <a:pt x="752929" y="1705429"/>
                </a:lnTo>
                <a:cubicBezTo>
                  <a:pt x="755953" y="1714500"/>
                  <a:pt x="759926" y="1723309"/>
                  <a:pt x="762000" y="1732643"/>
                </a:cubicBezTo>
                <a:cubicBezTo>
                  <a:pt x="768048" y="1759857"/>
                  <a:pt x="773382" y="1787240"/>
                  <a:pt x="780143" y="1814286"/>
                </a:cubicBezTo>
                <a:cubicBezTo>
                  <a:pt x="782462" y="1823562"/>
                  <a:pt x="782453" y="1834739"/>
                  <a:pt x="789214" y="1841500"/>
                </a:cubicBezTo>
                <a:cubicBezTo>
                  <a:pt x="795976" y="1848262"/>
                  <a:pt x="807357" y="1847548"/>
                  <a:pt x="816429" y="1850572"/>
                </a:cubicBezTo>
                <a:cubicBezTo>
                  <a:pt x="819453" y="1859643"/>
                  <a:pt x="816947" y="1873510"/>
                  <a:pt x="825500" y="1877786"/>
                </a:cubicBezTo>
                <a:cubicBezTo>
                  <a:pt x="844624" y="1887348"/>
                  <a:pt x="867963" y="1883032"/>
                  <a:pt x="889000" y="1886857"/>
                </a:cubicBezTo>
                <a:cubicBezTo>
                  <a:pt x="914054" y="1891412"/>
                  <a:pt x="929187" y="1897229"/>
                  <a:pt x="952500" y="1905000"/>
                </a:cubicBezTo>
                <a:cubicBezTo>
                  <a:pt x="974091" y="1969772"/>
                  <a:pt x="960035" y="1943517"/>
                  <a:pt x="988786" y="1986643"/>
                </a:cubicBezTo>
                <a:cubicBezTo>
                  <a:pt x="991810" y="2104572"/>
                  <a:pt x="989452" y="2222761"/>
                  <a:pt x="997857" y="2340429"/>
                </a:cubicBezTo>
                <a:cubicBezTo>
                  <a:pt x="998634" y="2351304"/>
                  <a:pt x="1006929" y="2361595"/>
                  <a:pt x="1016000" y="2367643"/>
                </a:cubicBezTo>
                <a:cubicBezTo>
                  <a:pt x="1026374" y="2374559"/>
                  <a:pt x="1040191" y="2373691"/>
                  <a:pt x="1052286" y="2376715"/>
                </a:cubicBezTo>
                <a:lnTo>
                  <a:pt x="2331357" y="2367643"/>
                </a:lnTo>
                <a:cubicBezTo>
                  <a:pt x="2346774" y="2367432"/>
                  <a:pt x="2361505" y="2361107"/>
                  <a:pt x="2376714" y="2358572"/>
                </a:cubicBezTo>
                <a:cubicBezTo>
                  <a:pt x="2397805" y="2355057"/>
                  <a:pt x="2419047" y="2352524"/>
                  <a:pt x="2440214" y="2349500"/>
                </a:cubicBezTo>
                <a:cubicBezTo>
                  <a:pt x="2449286" y="2343452"/>
                  <a:pt x="2457677" y="2336233"/>
                  <a:pt x="2467429" y="2331357"/>
                </a:cubicBezTo>
                <a:cubicBezTo>
                  <a:pt x="2475982" y="2327081"/>
                  <a:pt x="2485081" y="2322286"/>
                  <a:pt x="2494643" y="2322286"/>
                </a:cubicBezTo>
                <a:cubicBezTo>
                  <a:pt x="2612610" y="2322286"/>
                  <a:pt x="2730500" y="2328333"/>
                  <a:pt x="2848429" y="2331357"/>
                </a:cubicBezTo>
                <a:cubicBezTo>
                  <a:pt x="2860524" y="2334381"/>
                  <a:pt x="2872372" y="2338666"/>
                  <a:pt x="2884714" y="2340429"/>
                </a:cubicBezTo>
                <a:cubicBezTo>
                  <a:pt x="2958497" y="2350970"/>
                  <a:pt x="3072759" y="2354908"/>
                  <a:pt x="3138714" y="2358572"/>
                </a:cubicBezTo>
                <a:cubicBezTo>
                  <a:pt x="3162905" y="2361596"/>
                  <a:pt x="3186923" y="2368513"/>
                  <a:pt x="3211286" y="2367643"/>
                </a:cubicBezTo>
                <a:cubicBezTo>
                  <a:pt x="3356619" y="2362452"/>
                  <a:pt x="3646714" y="2340429"/>
                  <a:pt x="3646714" y="2340429"/>
                </a:cubicBezTo>
                <a:cubicBezTo>
                  <a:pt x="3655786" y="2334381"/>
                  <a:pt x="3667118" y="2330800"/>
                  <a:pt x="3673929" y="2322286"/>
                </a:cubicBezTo>
                <a:cubicBezTo>
                  <a:pt x="3679902" y="2314819"/>
                  <a:pt x="3676239" y="2301833"/>
                  <a:pt x="3683000" y="2295072"/>
                </a:cubicBezTo>
                <a:cubicBezTo>
                  <a:pt x="3689761" y="2288310"/>
                  <a:pt x="3700937" y="2288319"/>
                  <a:pt x="3710214" y="2286000"/>
                </a:cubicBezTo>
                <a:cubicBezTo>
                  <a:pt x="3725172" y="2282260"/>
                  <a:pt x="3740453" y="2279953"/>
                  <a:pt x="3755572" y="2276929"/>
                </a:cubicBezTo>
                <a:cubicBezTo>
                  <a:pt x="3764643" y="2270881"/>
                  <a:pt x="3775607" y="2266991"/>
                  <a:pt x="3782786" y="2258786"/>
                </a:cubicBezTo>
                <a:cubicBezTo>
                  <a:pt x="3797145" y="2242376"/>
                  <a:pt x="3819072" y="2204357"/>
                  <a:pt x="3819072" y="2204357"/>
                </a:cubicBezTo>
                <a:cubicBezTo>
                  <a:pt x="3830342" y="2170547"/>
                  <a:pt x="3833530" y="2165698"/>
                  <a:pt x="3837214" y="2122715"/>
                </a:cubicBezTo>
                <a:cubicBezTo>
                  <a:pt x="3844721" y="2035137"/>
                  <a:pt x="3827560" y="1943031"/>
                  <a:pt x="3855357" y="1859643"/>
                </a:cubicBezTo>
                <a:lnTo>
                  <a:pt x="3873500" y="1805215"/>
                </a:lnTo>
                <a:lnTo>
                  <a:pt x="3882572" y="1778000"/>
                </a:lnTo>
                <a:cubicBezTo>
                  <a:pt x="3885596" y="1759857"/>
                  <a:pt x="3888036" y="1741608"/>
                  <a:pt x="3891643" y="1723572"/>
                </a:cubicBezTo>
                <a:cubicBezTo>
                  <a:pt x="3894088" y="1711347"/>
                  <a:pt x="3900714" y="1699754"/>
                  <a:pt x="3900714" y="1687286"/>
                </a:cubicBezTo>
                <a:cubicBezTo>
                  <a:pt x="3900714" y="1632773"/>
                  <a:pt x="3899352" y="1577965"/>
                  <a:pt x="3891643" y="1524000"/>
                </a:cubicBezTo>
                <a:cubicBezTo>
                  <a:pt x="3890101" y="1513207"/>
                  <a:pt x="3879548" y="1505857"/>
                  <a:pt x="3873500" y="1496786"/>
                </a:cubicBezTo>
                <a:cubicBezTo>
                  <a:pt x="3850702" y="1428391"/>
                  <a:pt x="3881453" y="1512690"/>
                  <a:pt x="3846286" y="1442357"/>
                </a:cubicBezTo>
                <a:cubicBezTo>
                  <a:pt x="3842010" y="1433804"/>
                  <a:pt x="3841490" y="1423696"/>
                  <a:pt x="3837214" y="1415143"/>
                </a:cubicBezTo>
                <a:cubicBezTo>
                  <a:pt x="3832338" y="1405392"/>
                  <a:pt x="3823500" y="1397892"/>
                  <a:pt x="3819072" y="1387929"/>
                </a:cubicBezTo>
                <a:cubicBezTo>
                  <a:pt x="3786877" y="1315489"/>
                  <a:pt x="3811994" y="1352905"/>
                  <a:pt x="3791857" y="1279072"/>
                </a:cubicBezTo>
                <a:cubicBezTo>
                  <a:pt x="3787572" y="1263362"/>
                  <a:pt x="3779762" y="1248834"/>
                  <a:pt x="3773714" y="1233715"/>
                </a:cubicBezTo>
                <a:cubicBezTo>
                  <a:pt x="3742421" y="1045948"/>
                  <a:pt x="3754872" y="1143726"/>
                  <a:pt x="3782786" y="752929"/>
                </a:cubicBezTo>
                <a:cubicBezTo>
                  <a:pt x="3787783" y="682970"/>
                  <a:pt x="3810000" y="544286"/>
                  <a:pt x="3810000" y="544286"/>
                </a:cubicBezTo>
                <a:cubicBezTo>
                  <a:pt x="3803952" y="432405"/>
                  <a:pt x="3806105" y="319778"/>
                  <a:pt x="3791857" y="208643"/>
                </a:cubicBezTo>
                <a:cubicBezTo>
                  <a:pt x="3790471" y="197829"/>
                  <a:pt x="3774851" y="194328"/>
                  <a:pt x="3764643" y="190500"/>
                </a:cubicBezTo>
                <a:cubicBezTo>
                  <a:pt x="3750206" y="185086"/>
                  <a:pt x="3734651" y="182709"/>
                  <a:pt x="3719286" y="181429"/>
                </a:cubicBezTo>
                <a:cubicBezTo>
                  <a:pt x="3661953" y="176651"/>
                  <a:pt x="3604381" y="175381"/>
                  <a:pt x="3546929" y="172357"/>
                </a:cubicBezTo>
                <a:cubicBezTo>
                  <a:pt x="3522738" y="169333"/>
                  <a:pt x="3498644" y="165398"/>
                  <a:pt x="3474357" y="163286"/>
                </a:cubicBezTo>
                <a:cubicBezTo>
                  <a:pt x="3271744" y="145668"/>
                  <a:pt x="3087308" y="149294"/>
                  <a:pt x="2875643" y="145143"/>
                </a:cubicBezTo>
                <a:cubicBezTo>
                  <a:pt x="2839357" y="142119"/>
                  <a:pt x="2802957" y="140246"/>
                  <a:pt x="2766786" y="136072"/>
                </a:cubicBezTo>
                <a:cubicBezTo>
                  <a:pt x="2724305" y="131170"/>
                  <a:pt x="2681967" y="124960"/>
                  <a:pt x="2639786" y="117929"/>
                </a:cubicBezTo>
                <a:cubicBezTo>
                  <a:pt x="2621643" y="114905"/>
                  <a:pt x="2603624" y="111006"/>
                  <a:pt x="2585357" y="108857"/>
                </a:cubicBezTo>
                <a:cubicBezTo>
                  <a:pt x="2552187" y="104955"/>
                  <a:pt x="2518834" y="102810"/>
                  <a:pt x="2485572" y="99786"/>
                </a:cubicBezTo>
                <a:cubicBezTo>
                  <a:pt x="2476500" y="93738"/>
                  <a:pt x="2468934" y="84287"/>
                  <a:pt x="2458357" y="81643"/>
                </a:cubicBezTo>
                <a:cubicBezTo>
                  <a:pt x="2431793" y="75002"/>
                  <a:pt x="2403884" y="75968"/>
                  <a:pt x="2376714" y="72572"/>
                </a:cubicBezTo>
                <a:cubicBezTo>
                  <a:pt x="2355498" y="69920"/>
                  <a:pt x="2334251" y="67325"/>
                  <a:pt x="2313214" y="63500"/>
                </a:cubicBezTo>
                <a:cubicBezTo>
                  <a:pt x="2300948" y="61270"/>
                  <a:pt x="2289328" y="55734"/>
                  <a:pt x="2276929" y="54429"/>
                </a:cubicBezTo>
                <a:cubicBezTo>
                  <a:pt x="2123588" y="38288"/>
                  <a:pt x="2179982" y="53538"/>
                  <a:pt x="2059214" y="36286"/>
                </a:cubicBezTo>
                <a:cubicBezTo>
                  <a:pt x="2043951" y="34106"/>
                  <a:pt x="2028815" y="30955"/>
                  <a:pt x="2013857" y="27215"/>
                </a:cubicBezTo>
                <a:cubicBezTo>
                  <a:pt x="2004580" y="24896"/>
                  <a:pt x="1996051" y="19854"/>
                  <a:pt x="1986643" y="18143"/>
                </a:cubicBezTo>
                <a:cubicBezTo>
                  <a:pt x="1930996" y="8025"/>
                  <a:pt x="1835608" y="3467"/>
                  <a:pt x="1787072" y="0"/>
                </a:cubicBezTo>
                <a:lnTo>
                  <a:pt x="1161143" y="9072"/>
                </a:lnTo>
                <a:cubicBezTo>
                  <a:pt x="1112445" y="10371"/>
                  <a:pt x="1116281" y="17184"/>
                  <a:pt x="1079500" y="27215"/>
                </a:cubicBezTo>
                <a:cubicBezTo>
                  <a:pt x="1055444" y="33776"/>
                  <a:pt x="1031310" y="40132"/>
                  <a:pt x="1006929" y="45357"/>
                </a:cubicBezTo>
                <a:cubicBezTo>
                  <a:pt x="981741" y="50754"/>
                  <a:pt x="912200" y="60186"/>
                  <a:pt x="889000" y="63500"/>
                </a:cubicBezTo>
                <a:cubicBezTo>
                  <a:pt x="845874" y="92251"/>
                  <a:pt x="872128" y="78196"/>
                  <a:pt x="807357" y="99786"/>
                </a:cubicBezTo>
                <a:lnTo>
                  <a:pt x="780143" y="108857"/>
                </a:lnTo>
                <a:cubicBezTo>
                  <a:pt x="771072" y="114905"/>
                  <a:pt x="761304" y="120020"/>
                  <a:pt x="752929" y="127000"/>
                </a:cubicBezTo>
                <a:cubicBezTo>
                  <a:pt x="722833" y="152080"/>
                  <a:pt x="732286" y="155464"/>
                  <a:pt x="698500" y="172357"/>
                </a:cubicBezTo>
                <a:cubicBezTo>
                  <a:pt x="689947" y="176633"/>
                  <a:pt x="679645" y="176785"/>
                  <a:pt x="671286" y="181429"/>
                </a:cubicBezTo>
                <a:cubicBezTo>
                  <a:pt x="652225" y="192019"/>
                  <a:pt x="616857" y="217715"/>
                  <a:pt x="616857" y="217715"/>
                </a:cubicBezTo>
                <a:cubicBezTo>
                  <a:pt x="606830" y="247798"/>
                  <a:pt x="589643" y="234345"/>
                  <a:pt x="580572" y="254000"/>
                </a:cubicBezTo>
                <a:close/>
              </a:path>
            </a:pathLst>
          </a:custGeom>
          <a:solidFill>
            <a:srgbClr val="E5E7F2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3166" y="3029856"/>
            <a:ext cx="2828405" cy="3102428"/>
            <a:chOff x="673166" y="3029856"/>
            <a:chExt cx="2828405" cy="3102428"/>
          </a:xfrm>
        </p:grpSpPr>
        <p:sp>
          <p:nvSpPr>
            <p:cNvPr id="14" name="Freeform 13"/>
            <p:cNvSpPr/>
            <p:nvPr/>
          </p:nvSpPr>
          <p:spPr>
            <a:xfrm>
              <a:off x="673166" y="3029856"/>
              <a:ext cx="2828405" cy="2304143"/>
            </a:xfrm>
            <a:custGeom>
              <a:avLst/>
              <a:gdLst>
                <a:gd name="connsiteX0" fmla="*/ 2828405 w 2828405"/>
                <a:gd name="connsiteY0" fmla="*/ 1877786 h 2304143"/>
                <a:gd name="connsiteX1" fmla="*/ 2810263 w 2828405"/>
                <a:gd name="connsiteY1" fmla="*/ 1968500 h 2304143"/>
                <a:gd name="connsiteX2" fmla="*/ 2792120 w 2828405"/>
                <a:gd name="connsiteY2" fmla="*/ 2059214 h 2304143"/>
                <a:gd name="connsiteX3" fmla="*/ 2783048 w 2828405"/>
                <a:gd name="connsiteY3" fmla="*/ 2086428 h 2304143"/>
                <a:gd name="connsiteX4" fmla="*/ 2773977 w 2828405"/>
                <a:gd name="connsiteY4" fmla="*/ 2122714 h 2304143"/>
                <a:gd name="connsiteX5" fmla="*/ 2746763 w 2828405"/>
                <a:gd name="connsiteY5" fmla="*/ 2140857 h 2304143"/>
                <a:gd name="connsiteX6" fmla="*/ 2719548 w 2828405"/>
                <a:gd name="connsiteY6" fmla="*/ 2204357 h 2304143"/>
                <a:gd name="connsiteX7" fmla="*/ 2692334 w 2828405"/>
                <a:gd name="connsiteY7" fmla="*/ 2231571 h 2304143"/>
                <a:gd name="connsiteX8" fmla="*/ 2646977 w 2828405"/>
                <a:gd name="connsiteY8" fmla="*/ 2240643 h 2304143"/>
                <a:gd name="connsiteX9" fmla="*/ 2592548 w 2828405"/>
                <a:gd name="connsiteY9" fmla="*/ 2258786 h 2304143"/>
                <a:gd name="connsiteX10" fmla="*/ 2356691 w 2828405"/>
                <a:gd name="connsiteY10" fmla="*/ 2286000 h 2304143"/>
                <a:gd name="connsiteX11" fmla="*/ 2066405 w 2828405"/>
                <a:gd name="connsiteY11" fmla="*/ 2295071 h 2304143"/>
                <a:gd name="connsiteX12" fmla="*/ 1222763 w 2828405"/>
                <a:gd name="connsiteY12" fmla="*/ 2304143 h 2304143"/>
                <a:gd name="connsiteX13" fmla="*/ 1059477 w 2828405"/>
                <a:gd name="connsiteY13" fmla="*/ 2295071 h 2304143"/>
                <a:gd name="connsiteX14" fmla="*/ 678477 w 2828405"/>
                <a:gd name="connsiteY14" fmla="*/ 2286000 h 2304143"/>
                <a:gd name="connsiteX15" fmla="*/ 624048 w 2828405"/>
                <a:gd name="connsiteY15" fmla="*/ 2276928 h 2304143"/>
                <a:gd name="connsiteX16" fmla="*/ 560548 w 2828405"/>
                <a:gd name="connsiteY16" fmla="*/ 2267857 h 2304143"/>
                <a:gd name="connsiteX17" fmla="*/ 451691 w 2828405"/>
                <a:gd name="connsiteY17" fmla="*/ 2240643 h 2304143"/>
                <a:gd name="connsiteX18" fmla="*/ 379120 w 2828405"/>
                <a:gd name="connsiteY18" fmla="*/ 2231571 h 2304143"/>
                <a:gd name="connsiteX19" fmla="*/ 243048 w 2828405"/>
                <a:gd name="connsiteY19" fmla="*/ 2213428 h 2304143"/>
                <a:gd name="connsiteX20" fmla="*/ 197691 w 2828405"/>
                <a:gd name="connsiteY20" fmla="*/ 2204357 h 2304143"/>
                <a:gd name="connsiteX21" fmla="*/ 170477 w 2828405"/>
                <a:gd name="connsiteY21" fmla="*/ 2195286 h 2304143"/>
                <a:gd name="connsiteX22" fmla="*/ 152334 w 2828405"/>
                <a:gd name="connsiteY22" fmla="*/ 2168071 h 2304143"/>
                <a:gd name="connsiteX23" fmla="*/ 88834 w 2828405"/>
                <a:gd name="connsiteY23" fmla="*/ 2149928 h 2304143"/>
                <a:gd name="connsiteX24" fmla="*/ 52548 w 2828405"/>
                <a:gd name="connsiteY24" fmla="*/ 2131786 h 2304143"/>
                <a:gd name="connsiteX25" fmla="*/ 16263 w 2828405"/>
                <a:gd name="connsiteY25" fmla="*/ 2041071 h 2304143"/>
                <a:gd name="connsiteX26" fmla="*/ 16263 w 2828405"/>
                <a:gd name="connsiteY26" fmla="*/ 1641928 h 2304143"/>
                <a:gd name="connsiteX27" fmla="*/ 43477 w 2828405"/>
                <a:gd name="connsiteY27" fmla="*/ 1605643 h 2304143"/>
                <a:gd name="connsiteX28" fmla="*/ 79763 w 2828405"/>
                <a:gd name="connsiteY28" fmla="*/ 1533071 h 2304143"/>
                <a:gd name="connsiteX29" fmla="*/ 97905 w 2828405"/>
                <a:gd name="connsiteY29" fmla="*/ 1505857 h 2304143"/>
                <a:gd name="connsiteX30" fmla="*/ 106977 w 2828405"/>
                <a:gd name="connsiteY30" fmla="*/ 1478643 h 2304143"/>
                <a:gd name="connsiteX31" fmla="*/ 134191 w 2828405"/>
                <a:gd name="connsiteY31" fmla="*/ 1460500 h 2304143"/>
                <a:gd name="connsiteX32" fmla="*/ 170477 w 2828405"/>
                <a:gd name="connsiteY32" fmla="*/ 1397000 h 2304143"/>
                <a:gd name="connsiteX33" fmla="*/ 179548 w 2828405"/>
                <a:gd name="connsiteY33" fmla="*/ 1360714 h 2304143"/>
                <a:gd name="connsiteX34" fmla="*/ 197691 w 2828405"/>
                <a:gd name="connsiteY34" fmla="*/ 1333500 h 2304143"/>
                <a:gd name="connsiteX35" fmla="*/ 215834 w 2828405"/>
                <a:gd name="connsiteY35" fmla="*/ 1297214 h 2304143"/>
                <a:gd name="connsiteX36" fmla="*/ 243048 w 2828405"/>
                <a:gd name="connsiteY36" fmla="*/ 1279071 h 2304143"/>
                <a:gd name="connsiteX37" fmla="*/ 252120 w 2828405"/>
                <a:gd name="connsiteY37" fmla="*/ 1251857 h 2304143"/>
                <a:gd name="connsiteX38" fmla="*/ 261191 w 2828405"/>
                <a:gd name="connsiteY38" fmla="*/ 1188357 h 2304143"/>
                <a:gd name="connsiteX39" fmla="*/ 279334 w 2828405"/>
                <a:gd name="connsiteY39" fmla="*/ 1143000 h 2304143"/>
                <a:gd name="connsiteX40" fmla="*/ 288405 w 2828405"/>
                <a:gd name="connsiteY40" fmla="*/ 1115786 h 2304143"/>
                <a:gd name="connsiteX41" fmla="*/ 306548 w 2828405"/>
                <a:gd name="connsiteY41" fmla="*/ 1088571 h 2304143"/>
                <a:gd name="connsiteX42" fmla="*/ 333763 w 2828405"/>
                <a:gd name="connsiteY42" fmla="*/ 1034143 h 2304143"/>
                <a:gd name="connsiteX43" fmla="*/ 360977 w 2828405"/>
                <a:gd name="connsiteY43" fmla="*/ 943428 h 2304143"/>
                <a:gd name="connsiteX44" fmla="*/ 397263 w 2828405"/>
                <a:gd name="connsiteY44" fmla="*/ 879928 h 2304143"/>
                <a:gd name="connsiteX45" fmla="*/ 433548 w 2828405"/>
                <a:gd name="connsiteY45" fmla="*/ 816428 h 2304143"/>
                <a:gd name="connsiteX46" fmla="*/ 451691 w 2828405"/>
                <a:gd name="connsiteY46" fmla="*/ 752928 h 2304143"/>
                <a:gd name="connsiteX47" fmla="*/ 469834 w 2828405"/>
                <a:gd name="connsiteY47" fmla="*/ 725714 h 2304143"/>
                <a:gd name="connsiteX48" fmla="*/ 515191 w 2828405"/>
                <a:gd name="connsiteY48" fmla="*/ 644071 h 2304143"/>
                <a:gd name="connsiteX49" fmla="*/ 533334 w 2828405"/>
                <a:gd name="connsiteY49" fmla="*/ 616857 h 2304143"/>
                <a:gd name="connsiteX50" fmla="*/ 542405 w 2828405"/>
                <a:gd name="connsiteY50" fmla="*/ 580571 h 2304143"/>
                <a:gd name="connsiteX51" fmla="*/ 551477 w 2828405"/>
                <a:gd name="connsiteY51" fmla="*/ 535214 h 2304143"/>
                <a:gd name="connsiteX52" fmla="*/ 560548 w 2828405"/>
                <a:gd name="connsiteY52" fmla="*/ 508000 h 2304143"/>
                <a:gd name="connsiteX53" fmla="*/ 569620 w 2828405"/>
                <a:gd name="connsiteY53" fmla="*/ 417286 h 2304143"/>
                <a:gd name="connsiteX54" fmla="*/ 587763 w 2828405"/>
                <a:gd name="connsiteY54" fmla="*/ 381000 h 2304143"/>
                <a:gd name="connsiteX55" fmla="*/ 633120 w 2828405"/>
                <a:gd name="connsiteY55" fmla="*/ 299357 h 2304143"/>
                <a:gd name="connsiteX56" fmla="*/ 660334 w 2828405"/>
                <a:gd name="connsiteY56" fmla="*/ 290286 h 2304143"/>
                <a:gd name="connsiteX57" fmla="*/ 705691 w 2828405"/>
                <a:gd name="connsiteY57" fmla="*/ 244928 h 2304143"/>
                <a:gd name="connsiteX58" fmla="*/ 732905 w 2828405"/>
                <a:gd name="connsiteY58" fmla="*/ 217714 h 2304143"/>
                <a:gd name="connsiteX59" fmla="*/ 760120 w 2828405"/>
                <a:gd name="connsiteY59" fmla="*/ 199571 h 2304143"/>
                <a:gd name="connsiteX60" fmla="*/ 896191 w 2828405"/>
                <a:gd name="connsiteY60" fmla="*/ 190500 h 2304143"/>
                <a:gd name="connsiteX61" fmla="*/ 1376977 w 2828405"/>
                <a:gd name="connsiteY61" fmla="*/ 172357 h 2304143"/>
                <a:gd name="connsiteX62" fmla="*/ 1531191 w 2828405"/>
                <a:gd name="connsiteY62" fmla="*/ 154214 h 2304143"/>
                <a:gd name="connsiteX63" fmla="*/ 1558405 w 2828405"/>
                <a:gd name="connsiteY63" fmla="*/ 145143 h 2304143"/>
                <a:gd name="connsiteX64" fmla="*/ 1594691 w 2828405"/>
                <a:gd name="connsiteY64" fmla="*/ 136071 h 2304143"/>
                <a:gd name="connsiteX65" fmla="*/ 1630977 w 2828405"/>
                <a:gd name="connsiteY65" fmla="*/ 72571 h 2304143"/>
                <a:gd name="connsiteX66" fmla="*/ 1649120 w 2828405"/>
                <a:gd name="connsiteY66" fmla="*/ 45357 h 2304143"/>
                <a:gd name="connsiteX67" fmla="*/ 1658191 w 2828405"/>
                <a:gd name="connsiteY67" fmla="*/ 18143 h 2304143"/>
                <a:gd name="connsiteX68" fmla="*/ 1712620 w 2828405"/>
                <a:gd name="connsiteY68" fmla="*/ 0 h 2304143"/>
                <a:gd name="connsiteX69" fmla="*/ 1839620 w 2828405"/>
                <a:gd name="connsiteY69" fmla="*/ 9071 h 2304143"/>
                <a:gd name="connsiteX70" fmla="*/ 1866834 w 2828405"/>
                <a:gd name="connsiteY70" fmla="*/ 18143 h 2304143"/>
                <a:gd name="connsiteX71" fmla="*/ 1903120 w 2828405"/>
                <a:gd name="connsiteY71" fmla="*/ 27214 h 2304143"/>
                <a:gd name="connsiteX72" fmla="*/ 1993834 w 2828405"/>
                <a:gd name="connsiteY72" fmla="*/ 54428 h 2304143"/>
                <a:gd name="connsiteX73" fmla="*/ 2021048 w 2828405"/>
                <a:gd name="connsiteY73" fmla="*/ 72571 h 2304143"/>
                <a:gd name="connsiteX74" fmla="*/ 2075477 w 2828405"/>
                <a:gd name="connsiteY74" fmla="*/ 117928 h 2304143"/>
                <a:gd name="connsiteX75" fmla="*/ 2175263 w 2828405"/>
                <a:gd name="connsiteY75" fmla="*/ 145143 h 2304143"/>
                <a:gd name="connsiteX76" fmla="*/ 2247834 w 2828405"/>
                <a:gd name="connsiteY76" fmla="*/ 154214 h 2304143"/>
                <a:gd name="connsiteX77" fmla="*/ 2311334 w 2828405"/>
                <a:gd name="connsiteY77" fmla="*/ 163286 h 2304143"/>
                <a:gd name="connsiteX78" fmla="*/ 2456477 w 2828405"/>
                <a:gd name="connsiteY78" fmla="*/ 181428 h 2304143"/>
                <a:gd name="connsiteX79" fmla="*/ 2538120 w 2828405"/>
                <a:gd name="connsiteY79" fmla="*/ 199571 h 2304143"/>
                <a:gd name="connsiteX80" fmla="*/ 2565334 w 2828405"/>
                <a:gd name="connsiteY80" fmla="*/ 353786 h 2304143"/>
                <a:gd name="connsiteX81" fmla="*/ 2574405 w 2828405"/>
                <a:gd name="connsiteY81" fmla="*/ 381000 h 2304143"/>
                <a:gd name="connsiteX82" fmla="*/ 2610691 w 2828405"/>
                <a:gd name="connsiteY82" fmla="*/ 435428 h 2304143"/>
                <a:gd name="connsiteX83" fmla="*/ 2628834 w 2828405"/>
                <a:gd name="connsiteY83" fmla="*/ 489857 h 2304143"/>
                <a:gd name="connsiteX84" fmla="*/ 2646977 w 2828405"/>
                <a:gd name="connsiteY84" fmla="*/ 580571 h 2304143"/>
                <a:gd name="connsiteX85" fmla="*/ 2665120 w 2828405"/>
                <a:gd name="connsiteY85" fmla="*/ 635000 h 2304143"/>
                <a:gd name="connsiteX86" fmla="*/ 2692334 w 2828405"/>
                <a:gd name="connsiteY86" fmla="*/ 698500 h 2304143"/>
                <a:gd name="connsiteX87" fmla="*/ 2701405 w 2828405"/>
                <a:gd name="connsiteY87" fmla="*/ 725714 h 2304143"/>
                <a:gd name="connsiteX88" fmla="*/ 2746763 w 2828405"/>
                <a:gd name="connsiteY88" fmla="*/ 816428 h 2304143"/>
                <a:gd name="connsiteX89" fmla="*/ 2764905 w 2828405"/>
                <a:gd name="connsiteY89" fmla="*/ 916214 h 2304143"/>
                <a:gd name="connsiteX90" fmla="*/ 2773977 w 2828405"/>
                <a:gd name="connsiteY90" fmla="*/ 961571 h 2304143"/>
                <a:gd name="connsiteX91" fmla="*/ 2773977 w 2828405"/>
                <a:gd name="connsiteY91" fmla="*/ 1796143 h 230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828405" h="2304143">
                  <a:moveTo>
                    <a:pt x="2828405" y="1877786"/>
                  </a:moveTo>
                  <a:cubicBezTo>
                    <a:pt x="2807307" y="2004379"/>
                    <a:pt x="2830558" y="1873789"/>
                    <a:pt x="2810263" y="1968500"/>
                  </a:cubicBezTo>
                  <a:cubicBezTo>
                    <a:pt x="2803802" y="1998652"/>
                    <a:pt x="2801872" y="2029960"/>
                    <a:pt x="2792120" y="2059214"/>
                  </a:cubicBezTo>
                  <a:cubicBezTo>
                    <a:pt x="2789096" y="2068285"/>
                    <a:pt x="2785675" y="2077234"/>
                    <a:pt x="2783048" y="2086428"/>
                  </a:cubicBezTo>
                  <a:cubicBezTo>
                    <a:pt x="2779623" y="2098416"/>
                    <a:pt x="2780893" y="2112340"/>
                    <a:pt x="2773977" y="2122714"/>
                  </a:cubicBezTo>
                  <a:cubicBezTo>
                    <a:pt x="2767930" y="2131785"/>
                    <a:pt x="2755834" y="2134809"/>
                    <a:pt x="2746763" y="2140857"/>
                  </a:cubicBezTo>
                  <a:cubicBezTo>
                    <a:pt x="2738117" y="2175439"/>
                    <a:pt x="2741922" y="2177508"/>
                    <a:pt x="2719548" y="2204357"/>
                  </a:cubicBezTo>
                  <a:cubicBezTo>
                    <a:pt x="2711335" y="2214212"/>
                    <a:pt x="2703808" y="2225834"/>
                    <a:pt x="2692334" y="2231571"/>
                  </a:cubicBezTo>
                  <a:cubicBezTo>
                    <a:pt x="2678543" y="2238466"/>
                    <a:pt x="2661852" y="2236586"/>
                    <a:pt x="2646977" y="2240643"/>
                  </a:cubicBezTo>
                  <a:cubicBezTo>
                    <a:pt x="2628526" y="2245675"/>
                    <a:pt x="2611480" y="2256082"/>
                    <a:pt x="2592548" y="2258786"/>
                  </a:cubicBezTo>
                  <a:cubicBezTo>
                    <a:pt x="2498698" y="2272192"/>
                    <a:pt x="2449245" y="2281793"/>
                    <a:pt x="2356691" y="2286000"/>
                  </a:cubicBezTo>
                  <a:cubicBezTo>
                    <a:pt x="2259982" y="2290396"/>
                    <a:pt x="2163202" y="2293522"/>
                    <a:pt x="2066405" y="2295071"/>
                  </a:cubicBezTo>
                  <a:lnTo>
                    <a:pt x="1222763" y="2304143"/>
                  </a:lnTo>
                  <a:cubicBezTo>
                    <a:pt x="1168334" y="2301119"/>
                    <a:pt x="1113959" y="2296887"/>
                    <a:pt x="1059477" y="2295071"/>
                  </a:cubicBezTo>
                  <a:lnTo>
                    <a:pt x="678477" y="2286000"/>
                  </a:lnTo>
                  <a:cubicBezTo>
                    <a:pt x="660100" y="2285234"/>
                    <a:pt x="642227" y="2279725"/>
                    <a:pt x="624048" y="2276928"/>
                  </a:cubicBezTo>
                  <a:cubicBezTo>
                    <a:pt x="602915" y="2273677"/>
                    <a:pt x="581715" y="2270881"/>
                    <a:pt x="560548" y="2267857"/>
                  </a:cubicBezTo>
                  <a:cubicBezTo>
                    <a:pt x="510112" y="2234233"/>
                    <a:pt x="545272" y="2251653"/>
                    <a:pt x="451691" y="2240643"/>
                  </a:cubicBezTo>
                  <a:lnTo>
                    <a:pt x="379120" y="2231571"/>
                  </a:lnTo>
                  <a:cubicBezTo>
                    <a:pt x="297618" y="2221982"/>
                    <a:pt x="312112" y="2225985"/>
                    <a:pt x="243048" y="2213428"/>
                  </a:cubicBezTo>
                  <a:cubicBezTo>
                    <a:pt x="227878" y="2210670"/>
                    <a:pt x="212649" y="2208096"/>
                    <a:pt x="197691" y="2204357"/>
                  </a:cubicBezTo>
                  <a:cubicBezTo>
                    <a:pt x="188414" y="2202038"/>
                    <a:pt x="179548" y="2198310"/>
                    <a:pt x="170477" y="2195286"/>
                  </a:cubicBezTo>
                  <a:cubicBezTo>
                    <a:pt x="164429" y="2186214"/>
                    <a:pt x="160848" y="2174882"/>
                    <a:pt x="152334" y="2168071"/>
                  </a:cubicBezTo>
                  <a:cubicBezTo>
                    <a:pt x="145886" y="2162913"/>
                    <a:pt x="91898" y="2151077"/>
                    <a:pt x="88834" y="2149928"/>
                  </a:cubicBezTo>
                  <a:cubicBezTo>
                    <a:pt x="76172" y="2145180"/>
                    <a:pt x="64643" y="2137833"/>
                    <a:pt x="52548" y="2131786"/>
                  </a:cubicBezTo>
                  <a:cubicBezTo>
                    <a:pt x="30129" y="2064528"/>
                    <a:pt x="42957" y="2094463"/>
                    <a:pt x="16263" y="2041071"/>
                  </a:cubicBezTo>
                  <a:cubicBezTo>
                    <a:pt x="-3165" y="1885658"/>
                    <a:pt x="-7567" y="1880228"/>
                    <a:pt x="16263" y="1641928"/>
                  </a:cubicBezTo>
                  <a:cubicBezTo>
                    <a:pt x="17767" y="1626884"/>
                    <a:pt x="35859" y="1618702"/>
                    <a:pt x="43477" y="1605643"/>
                  </a:cubicBezTo>
                  <a:cubicBezTo>
                    <a:pt x="57105" y="1582281"/>
                    <a:pt x="64761" y="1555575"/>
                    <a:pt x="79763" y="1533071"/>
                  </a:cubicBezTo>
                  <a:cubicBezTo>
                    <a:pt x="85810" y="1524000"/>
                    <a:pt x="93029" y="1515608"/>
                    <a:pt x="97905" y="1505857"/>
                  </a:cubicBezTo>
                  <a:cubicBezTo>
                    <a:pt x="102181" y="1497304"/>
                    <a:pt x="101004" y="1486110"/>
                    <a:pt x="106977" y="1478643"/>
                  </a:cubicBezTo>
                  <a:cubicBezTo>
                    <a:pt x="113788" y="1470130"/>
                    <a:pt x="125120" y="1466548"/>
                    <a:pt x="134191" y="1460500"/>
                  </a:cubicBezTo>
                  <a:cubicBezTo>
                    <a:pt x="149231" y="1437941"/>
                    <a:pt x="160612" y="1423307"/>
                    <a:pt x="170477" y="1397000"/>
                  </a:cubicBezTo>
                  <a:cubicBezTo>
                    <a:pt x="174855" y="1385326"/>
                    <a:pt x="174637" y="1372173"/>
                    <a:pt x="179548" y="1360714"/>
                  </a:cubicBezTo>
                  <a:cubicBezTo>
                    <a:pt x="183843" y="1350693"/>
                    <a:pt x="192282" y="1342966"/>
                    <a:pt x="197691" y="1333500"/>
                  </a:cubicBezTo>
                  <a:cubicBezTo>
                    <a:pt x="204400" y="1321759"/>
                    <a:pt x="207177" y="1307603"/>
                    <a:pt x="215834" y="1297214"/>
                  </a:cubicBezTo>
                  <a:cubicBezTo>
                    <a:pt x="222814" y="1288838"/>
                    <a:pt x="233977" y="1285119"/>
                    <a:pt x="243048" y="1279071"/>
                  </a:cubicBezTo>
                  <a:cubicBezTo>
                    <a:pt x="246072" y="1270000"/>
                    <a:pt x="250245" y="1261233"/>
                    <a:pt x="252120" y="1251857"/>
                  </a:cubicBezTo>
                  <a:cubicBezTo>
                    <a:pt x="256313" y="1230891"/>
                    <a:pt x="256005" y="1209100"/>
                    <a:pt x="261191" y="1188357"/>
                  </a:cubicBezTo>
                  <a:cubicBezTo>
                    <a:pt x="265140" y="1172559"/>
                    <a:pt x="273616" y="1158247"/>
                    <a:pt x="279334" y="1143000"/>
                  </a:cubicBezTo>
                  <a:cubicBezTo>
                    <a:pt x="282691" y="1134047"/>
                    <a:pt x="284129" y="1124339"/>
                    <a:pt x="288405" y="1115786"/>
                  </a:cubicBezTo>
                  <a:cubicBezTo>
                    <a:pt x="293281" y="1106034"/>
                    <a:pt x="301672" y="1098323"/>
                    <a:pt x="306548" y="1088571"/>
                  </a:cubicBezTo>
                  <a:cubicBezTo>
                    <a:pt x="344104" y="1013461"/>
                    <a:pt x="281771" y="1112130"/>
                    <a:pt x="333763" y="1034143"/>
                  </a:cubicBezTo>
                  <a:cubicBezTo>
                    <a:pt x="340274" y="1008099"/>
                    <a:pt x="349933" y="965515"/>
                    <a:pt x="360977" y="943428"/>
                  </a:cubicBezTo>
                  <a:cubicBezTo>
                    <a:pt x="415815" y="833756"/>
                    <a:pt x="345965" y="969701"/>
                    <a:pt x="397263" y="879928"/>
                  </a:cubicBezTo>
                  <a:cubicBezTo>
                    <a:pt x="443300" y="799362"/>
                    <a:pt x="389345" y="882734"/>
                    <a:pt x="433548" y="816428"/>
                  </a:cubicBezTo>
                  <a:cubicBezTo>
                    <a:pt x="436453" y="804809"/>
                    <a:pt x="445187" y="765937"/>
                    <a:pt x="451691" y="752928"/>
                  </a:cubicBezTo>
                  <a:cubicBezTo>
                    <a:pt x="456567" y="743177"/>
                    <a:pt x="463786" y="734785"/>
                    <a:pt x="469834" y="725714"/>
                  </a:cubicBezTo>
                  <a:cubicBezTo>
                    <a:pt x="485800" y="677814"/>
                    <a:pt x="473601" y="706455"/>
                    <a:pt x="515191" y="644071"/>
                  </a:cubicBezTo>
                  <a:lnTo>
                    <a:pt x="533334" y="616857"/>
                  </a:lnTo>
                  <a:cubicBezTo>
                    <a:pt x="536358" y="604762"/>
                    <a:pt x="539700" y="592742"/>
                    <a:pt x="542405" y="580571"/>
                  </a:cubicBezTo>
                  <a:cubicBezTo>
                    <a:pt x="545750" y="565520"/>
                    <a:pt x="547737" y="550172"/>
                    <a:pt x="551477" y="535214"/>
                  </a:cubicBezTo>
                  <a:cubicBezTo>
                    <a:pt x="553796" y="525938"/>
                    <a:pt x="557524" y="517071"/>
                    <a:pt x="560548" y="508000"/>
                  </a:cubicBezTo>
                  <a:cubicBezTo>
                    <a:pt x="563572" y="477762"/>
                    <a:pt x="563252" y="447000"/>
                    <a:pt x="569620" y="417286"/>
                  </a:cubicBezTo>
                  <a:cubicBezTo>
                    <a:pt x="572454" y="404063"/>
                    <a:pt x="582436" y="393430"/>
                    <a:pt x="587763" y="381000"/>
                  </a:cubicBezTo>
                  <a:cubicBezTo>
                    <a:pt x="598413" y="356150"/>
                    <a:pt x="603653" y="309179"/>
                    <a:pt x="633120" y="299357"/>
                  </a:cubicBezTo>
                  <a:lnTo>
                    <a:pt x="660334" y="290286"/>
                  </a:lnTo>
                  <a:cubicBezTo>
                    <a:pt x="693596" y="240393"/>
                    <a:pt x="660335" y="282725"/>
                    <a:pt x="705691" y="244928"/>
                  </a:cubicBezTo>
                  <a:cubicBezTo>
                    <a:pt x="715546" y="236715"/>
                    <a:pt x="723050" y="225927"/>
                    <a:pt x="732905" y="217714"/>
                  </a:cubicBezTo>
                  <a:cubicBezTo>
                    <a:pt x="741281" y="210734"/>
                    <a:pt x="749366" y="201363"/>
                    <a:pt x="760120" y="199571"/>
                  </a:cubicBezTo>
                  <a:cubicBezTo>
                    <a:pt x="804959" y="192098"/>
                    <a:pt x="850778" y="192504"/>
                    <a:pt x="896191" y="190500"/>
                  </a:cubicBezTo>
                  <a:lnTo>
                    <a:pt x="1376977" y="172357"/>
                  </a:lnTo>
                  <a:cubicBezTo>
                    <a:pt x="1427971" y="167721"/>
                    <a:pt x="1480776" y="165418"/>
                    <a:pt x="1531191" y="154214"/>
                  </a:cubicBezTo>
                  <a:cubicBezTo>
                    <a:pt x="1540525" y="152140"/>
                    <a:pt x="1549211" y="147770"/>
                    <a:pt x="1558405" y="145143"/>
                  </a:cubicBezTo>
                  <a:cubicBezTo>
                    <a:pt x="1570393" y="141718"/>
                    <a:pt x="1582596" y="139095"/>
                    <a:pt x="1594691" y="136071"/>
                  </a:cubicBezTo>
                  <a:cubicBezTo>
                    <a:pt x="1638893" y="69769"/>
                    <a:pt x="1584940" y="153136"/>
                    <a:pt x="1630977" y="72571"/>
                  </a:cubicBezTo>
                  <a:cubicBezTo>
                    <a:pt x="1636386" y="63105"/>
                    <a:pt x="1643072" y="54428"/>
                    <a:pt x="1649120" y="45357"/>
                  </a:cubicBezTo>
                  <a:cubicBezTo>
                    <a:pt x="1652144" y="36286"/>
                    <a:pt x="1650410" y="23701"/>
                    <a:pt x="1658191" y="18143"/>
                  </a:cubicBezTo>
                  <a:cubicBezTo>
                    <a:pt x="1673753" y="7027"/>
                    <a:pt x="1712620" y="0"/>
                    <a:pt x="1712620" y="0"/>
                  </a:cubicBezTo>
                  <a:cubicBezTo>
                    <a:pt x="1754953" y="3024"/>
                    <a:pt x="1797470" y="4112"/>
                    <a:pt x="1839620" y="9071"/>
                  </a:cubicBezTo>
                  <a:cubicBezTo>
                    <a:pt x="1849117" y="10188"/>
                    <a:pt x="1857640" y="15516"/>
                    <a:pt x="1866834" y="18143"/>
                  </a:cubicBezTo>
                  <a:cubicBezTo>
                    <a:pt x="1878822" y="21568"/>
                    <a:pt x="1891178" y="23632"/>
                    <a:pt x="1903120" y="27214"/>
                  </a:cubicBezTo>
                  <a:cubicBezTo>
                    <a:pt x="2013547" y="60342"/>
                    <a:pt x="1910198" y="33520"/>
                    <a:pt x="1993834" y="54428"/>
                  </a:cubicBezTo>
                  <a:cubicBezTo>
                    <a:pt x="2002905" y="60476"/>
                    <a:pt x="2012673" y="65591"/>
                    <a:pt x="2021048" y="72571"/>
                  </a:cubicBezTo>
                  <a:cubicBezTo>
                    <a:pt x="2045464" y="92918"/>
                    <a:pt x="2046518" y="105057"/>
                    <a:pt x="2075477" y="117928"/>
                  </a:cubicBezTo>
                  <a:cubicBezTo>
                    <a:pt x="2105499" y="131271"/>
                    <a:pt x="2142623" y="140121"/>
                    <a:pt x="2175263" y="145143"/>
                  </a:cubicBezTo>
                  <a:cubicBezTo>
                    <a:pt x="2199358" y="148850"/>
                    <a:pt x="2223669" y="150992"/>
                    <a:pt x="2247834" y="154214"/>
                  </a:cubicBezTo>
                  <a:lnTo>
                    <a:pt x="2311334" y="163286"/>
                  </a:lnTo>
                  <a:cubicBezTo>
                    <a:pt x="2359682" y="169592"/>
                    <a:pt x="2408383" y="173412"/>
                    <a:pt x="2456477" y="181428"/>
                  </a:cubicBezTo>
                  <a:cubicBezTo>
                    <a:pt x="2520337" y="192072"/>
                    <a:pt x="2493456" y="184684"/>
                    <a:pt x="2538120" y="199571"/>
                  </a:cubicBezTo>
                  <a:cubicBezTo>
                    <a:pt x="2562893" y="273894"/>
                    <a:pt x="2536091" y="188075"/>
                    <a:pt x="2565334" y="353786"/>
                  </a:cubicBezTo>
                  <a:cubicBezTo>
                    <a:pt x="2566996" y="363202"/>
                    <a:pt x="2569761" y="372641"/>
                    <a:pt x="2574405" y="381000"/>
                  </a:cubicBezTo>
                  <a:cubicBezTo>
                    <a:pt x="2584994" y="400061"/>
                    <a:pt x="2603796" y="414742"/>
                    <a:pt x="2610691" y="435428"/>
                  </a:cubicBezTo>
                  <a:lnTo>
                    <a:pt x="2628834" y="489857"/>
                  </a:lnTo>
                  <a:cubicBezTo>
                    <a:pt x="2634966" y="526648"/>
                    <a:pt x="2636825" y="546733"/>
                    <a:pt x="2646977" y="580571"/>
                  </a:cubicBezTo>
                  <a:cubicBezTo>
                    <a:pt x="2652473" y="598889"/>
                    <a:pt x="2659625" y="616682"/>
                    <a:pt x="2665120" y="635000"/>
                  </a:cubicBezTo>
                  <a:cubicBezTo>
                    <a:pt x="2681096" y="688254"/>
                    <a:pt x="2663549" y="655324"/>
                    <a:pt x="2692334" y="698500"/>
                  </a:cubicBezTo>
                  <a:cubicBezTo>
                    <a:pt x="2695358" y="707571"/>
                    <a:pt x="2697129" y="717162"/>
                    <a:pt x="2701405" y="725714"/>
                  </a:cubicBezTo>
                  <a:cubicBezTo>
                    <a:pt x="2735494" y="793891"/>
                    <a:pt x="2723461" y="746521"/>
                    <a:pt x="2746763" y="816428"/>
                  </a:cubicBezTo>
                  <a:cubicBezTo>
                    <a:pt x="2758373" y="851258"/>
                    <a:pt x="2758610" y="878442"/>
                    <a:pt x="2764905" y="916214"/>
                  </a:cubicBezTo>
                  <a:cubicBezTo>
                    <a:pt x="2767440" y="931423"/>
                    <a:pt x="2773818" y="946153"/>
                    <a:pt x="2773977" y="961571"/>
                  </a:cubicBezTo>
                  <a:cubicBezTo>
                    <a:pt x="2776845" y="1239747"/>
                    <a:pt x="2773977" y="1517952"/>
                    <a:pt x="2773977" y="1796143"/>
                  </a:cubicBezTo>
                </a:path>
              </a:pathLst>
            </a:custGeom>
            <a:solidFill>
              <a:srgbClr val="E5E7F2"/>
            </a:soli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914400" y="5370284"/>
              <a:ext cx="16764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8" charset="0"/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2676071" y="2349500"/>
            <a:ext cx="948240" cy="780143"/>
          </a:xfrm>
          <a:custGeom>
            <a:avLst/>
            <a:gdLst>
              <a:gd name="connsiteX0" fmla="*/ 63500 w 948240"/>
              <a:gd name="connsiteY0" fmla="*/ 780143 h 780143"/>
              <a:gd name="connsiteX1" fmla="*/ 45358 w 948240"/>
              <a:gd name="connsiteY1" fmla="*/ 734786 h 780143"/>
              <a:gd name="connsiteX2" fmla="*/ 27215 w 948240"/>
              <a:gd name="connsiteY2" fmla="*/ 707571 h 780143"/>
              <a:gd name="connsiteX3" fmla="*/ 9072 w 948240"/>
              <a:gd name="connsiteY3" fmla="*/ 653143 h 780143"/>
              <a:gd name="connsiteX4" fmla="*/ 0 w 948240"/>
              <a:gd name="connsiteY4" fmla="*/ 625929 h 780143"/>
              <a:gd name="connsiteX5" fmla="*/ 9072 w 948240"/>
              <a:gd name="connsiteY5" fmla="*/ 489857 h 780143"/>
              <a:gd name="connsiteX6" fmla="*/ 36286 w 948240"/>
              <a:gd name="connsiteY6" fmla="*/ 471714 h 780143"/>
              <a:gd name="connsiteX7" fmla="*/ 63500 w 948240"/>
              <a:gd name="connsiteY7" fmla="*/ 444500 h 780143"/>
              <a:gd name="connsiteX8" fmla="*/ 117929 w 948240"/>
              <a:gd name="connsiteY8" fmla="*/ 408214 h 780143"/>
              <a:gd name="connsiteX9" fmla="*/ 145143 w 948240"/>
              <a:gd name="connsiteY9" fmla="*/ 390071 h 780143"/>
              <a:gd name="connsiteX10" fmla="*/ 199572 w 948240"/>
              <a:gd name="connsiteY10" fmla="*/ 353786 h 780143"/>
              <a:gd name="connsiteX11" fmla="*/ 226786 w 948240"/>
              <a:gd name="connsiteY11" fmla="*/ 326571 h 780143"/>
              <a:gd name="connsiteX12" fmla="*/ 254000 w 948240"/>
              <a:gd name="connsiteY12" fmla="*/ 317500 h 780143"/>
              <a:gd name="connsiteX13" fmla="*/ 272143 w 948240"/>
              <a:gd name="connsiteY13" fmla="*/ 290286 h 780143"/>
              <a:gd name="connsiteX14" fmla="*/ 326572 w 948240"/>
              <a:gd name="connsiteY14" fmla="*/ 254000 h 780143"/>
              <a:gd name="connsiteX15" fmla="*/ 353786 w 948240"/>
              <a:gd name="connsiteY15" fmla="*/ 235857 h 780143"/>
              <a:gd name="connsiteX16" fmla="*/ 381000 w 948240"/>
              <a:gd name="connsiteY16" fmla="*/ 217714 h 780143"/>
              <a:gd name="connsiteX17" fmla="*/ 435429 w 948240"/>
              <a:gd name="connsiteY17" fmla="*/ 181429 h 780143"/>
              <a:gd name="connsiteX18" fmla="*/ 453572 w 948240"/>
              <a:gd name="connsiteY18" fmla="*/ 154214 h 780143"/>
              <a:gd name="connsiteX19" fmla="*/ 480786 w 948240"/>
              <a:gd name="connsiteY19" fmla="*/ 145143 h 780143"/>
              <a:gd name="connsiteX20" fmla="*/ 498929 w 948240"/>
              <a:gd name="connsiteY20" fmla="*/ 108857 h 780143"/>
              <a:gd name="connsiteX21" fmla="*/ 544286 w 948240"/>
              <a:gd name="connsiteY21" fmla="*/ 63500 h 780143"/>
              <a:gd name="connsiteX22" fmla="*/ 553358 w 948240"/>
              <a:gd name="connsiteY22" fmla="*/ 27214 h 780143"/>
              <a:gd name="connsiteX23" fmla="*/ 635000 w 948240"/>
              <a:gd name="connsiteY23" fmla="*/ 0 h 780143"/>
              <a:gd name="connsiteX24" fmla="*/ 861786 w 948240"/>
              <a:gd name="connsiteY24" fmla="*/ 9071 h 780143"/>
              <a:gd name="connsiteX25" fmla="*/ 879929 w 948240"/>
              <a:gd name="connsiteY25" fmla="*/ 36286 h 780143"/>
              <a:gd name="connsiteX26" fmla="*/ 889000 w 948240"/>
              <a:gd name="connsiteY26" fmla="*/ 63500 h 780143"/>
              <a:gd name="connsiteX27" fmla="*/ 907143 w 948240"/>
              <a:gd name="connsiteY27" fmla="*/ 90714 h 780143"/>
              <a:gd name="connsiteX28" fmla="*/ 934358 w 948240"/>
              <a:gd name="connsiteY28" fmla="*/ 145143 h 780143"/>
              <a:gd name="connsiteX29" fmla="*/ 934358 w 948240"/>
              <a:gd name="connsiteY29" fmla="*/ 263071 h 780143"/>
              <a:gd name="connsiteX30" fmla="*/ 907143 w 948240"/>
              <a:gd name="connsiteY30" fmla="*/ 281214 h 780143"/>
              <a:gd name="connsiteX31" fmla="*/ 843643 w 948240"/>
              <a:gd name="connsiteY31" fmla="*/ 317500 h 780143"/>
              <a:gd name="connsiteX32" fmla="*/ 653143 w 948240"/>
              <a:gd name="connsiteY32" fmla="*/ 344714 h 780143"/>
              <a:gd name="connsiteX33" fmla="*/ 598715 w 948240"/>
              <a:gd name="connsiteY33" fmla="*/ 371929 h 780143"/>
              <a:gd name="connsiteX34" fmla="*/ 580572 w 948240"/>
              <a:gd name="connsiteY34" fmla="*/ 399143 h 780143"/>
              <a:gd name="connsiteX35" fmla="*/ 526143 w 948240"/>
              <a:gd name="connsiteY35" fmla="*/ 417286 h 780143"/>
              <a:gd name="connsiteX36" fmla="*/ 471715 w 948240"/>
              <a:gd name="connsiteY36" fmla="*/ 462643 h 780143"/>
              <a:gd name="connsiteX37" fmla="*/ 417286 w 948240"/>
              <a:gd name="connsiteY37" fmla="*/ 508000 h 780143"/>
              <a:gd name="connsiteX38" fmla="*/ 399143 w 948240"/>
              <a:gd name="connsiteY38" fmla="*/ 535214 h 780143"/>
              <a:gd name="connsiteX39" fmla="*/ 371929 w 948240"/>
              <a:gd name="connsiteY39" fmla="*/ 553357 h 780143"/>
              <a:gd name="connsiteX40" fmla="*/ 335643 w 948240"/>
              <a:gd name="connsiteY40" fmla="*/ 580571 h 780143"/>
              <a:gd name="connsiteX41" fmla="*/ 281215 w 948240"/>
              <a:gd name="connsiteY41" fmla="*/ 616857 h 780143"/>
              <a:gd name="connsiteX42" fmla="*/ 254000 w 948240"/>
              <a:gd name="connsiteY42" fmla="*/ 635000 h 780143"/>
              <a:gd name="connsiteX43" fmla="*/ 235858 w 948240"/>
              <a:gd name="connsiteY43" fmla="*/ 662214 h 780143"/>
              <a:gd name="connsiteX44" fmla="*/ 226786 w 948240"/>
              <a:gd name="connsiteY44" fmla="*/ 689429 h 780143"/>
              <a:gd name="connsiteX45" fmla="*/ 154215 w 948240"/>
              <a:gd name="connsiteY45" fmla="*/ 752929 h 780143"/>
              <a:gd name="connsiteX46" fmla="*/ 108858 w 948240"/>
              <a:gd name="connsiteY46" fmla="*/ 752929 h 78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48240" h="780143">
                <a:moveTo>
                  <a:pt x="63500" y="780143"/>
                </a:moveTo>
                <a:cubicBezTo>
                  <a:pt x="57453" y="765024"/>
                  <a:pt x="52640" y="749351"/>
                  <a:pt x="45358" y="734786"/>
                </a:cubicBezTo>
                <a:cubicBezTo>
                  <a:pt x="40482" y="725034"/>
                  <a:pt x="31643" y="717534"/>
                  <a:pt x="27215" y="707571"/>
                </a:cubicBezTo>
                <a:cubicBezTo>
                  <a:pt x="19448" y="690095"/>
                  <a:pt x="15120" y="671286"/>
                  <a:pt x="9072" y="653143"/>
                </a:cubicBezTo>
                <a:lnTo>
                  <a:pt x="0" y="625929"/>
                </a:lnTo>
                <a:cubicBezTo>
                  <a:pt x="3024" y="580572"/>
                  <a:pt x="-1340" y="534107"/>
                  <a:pt x="9072" y="489857"/>
                </a:cubicBezTo>
                <a:cubicBezTo>
                  <a:pt x="11569" y="479244"/>
                  <a:pt x="27911" y="478694"/>
                  <a:pt x="36286" y="471714"/>
                </a:cubicBezTo>
                <a:cubicBezTo>
                  <a:pt x="46141" y="463501"/>
                  <a:pt x="53374" y="452376"/>
                  <a:pt x="63500" y="444500"/>
                </a:cubicBezTo>
                <a:cubicBezTo>
                  <a:pt x="80712" y="431113"/>
                  <a:pt x="99786" y="420309"/>
                  <a:pt x="117929" y="408214"/>
                </a:cubicBezTo>
                <a:cubicBezTo>
                  <a:pt x="127000" y="402166"/>
                  <a:pt x="137434" y="397780"/>
                  <a:pt x="145143" y="390071"/>
                </a:cubicBezTo>
                <a:cubicBezTo>
                  <a:pt x="179119" y="356096"/>
                  <a:pt x="160187" y="366914"/>
                  <a:pt x="199572" y="353786"/>
                </a:cubicBezTo>
                <a:cubicBezTo>
                  <a:pt x="208643" y="344714"/>
                  <a:pt x="216112" y="333687"/>
                  <a:pt x="226786" y="326571"/>
                </a:cubicBezTo>
                <a:cubicBezTo>
                  <a:pt x="234742" y="321267"/>
                  <a:pt x="246533" y="323473"/>
                  <a:pt x="254000" y="317500"/>
                </a:cubicBezTo>
                <a:cubicBezTo>
                  <a:pt x="262513" y="310689"/>
                  <a:pt x="263938" y="297465"/>
                  <a:pt x="272143" y="290286"/>
                </a:cubicBezTo>
                <a:cubicBezTo>
                  <a:pt x="288553" y="275927"/>
                  <a:pt x="308429" y="266095"/>
                  <a:pt x="326572" y="254000"/>
                </a:cubicBezTo>
                <a:lnTo>
                  <a:pt x="353786" y="235857"/>
                </a:lnTo>
                <a:cubicBezTo>
                  <a:pt x="362857" y="229809"/>
                  <a:pt x="373291" y="225423"/>
                  <a:pt x="381000" y="217714"/>
                </a:cubicBezTo>
                <a:cubicBezTo>
                  <a:pt x="414976" y="183739"/>
                  <a:pt x="396044" y="194557"/>
                  <a:pt x="435429" y="181429"/>
                </a:cubicBezTo>
                <a:cubicBezTo>
                  <a:pt x="441477" y="172357"/>
                  <a:pt x="445058" y="161025"/>
                  <a:pt x="453572" y="154214"/>
                </a:cubicBezTo>
                <a:cubicBezTo>
                  <a:pt x="461039" y="148241"/>
                  <a:pt x="474025" y="151904"/>
                  <a:pt x="480786" y="145143"/>
                </a:cubicBezTo>
                <a:cubicBezTo>
                  <a:pt x="490348" y="135581"/>
                  <a:pt x="492220" y="120598"/>
                  <a:pt x="498929" y="108857"/>
                </a:cubicBezTo>
                <a:cubicBezTo>
                  <a:pt x="517537" y="76294"/>
                  <a:pt x="513584" y="83969"/>
                  <a:pt x="544286" y="63500"/>
                </a:cubicBezTo>
                <a:cubicBezTo>
                  <a:pt x="547310" y="51405"/>
                  <a:pt x="546442" y="37588"/>
                  <a:pt x="553358" y="27214"/>
                </a:cubicBezTo>
                <a:cubicBezTo>
                  <a:pt x="569303" y="3297"/>
                  <a:pt x="614648" y="3392"/>
                  <a:pt x="635000" y="0"/>
                </a:cubicBezTo>
                <a:cubicBezTo>
                  <a:pt x="710595" y="3024"/>
                  <a:pt x="786947" y="-2016"/>
                  <a:pt x="861786" y="9071"/>
                </a:cubicBezTo>
                <a:cubicBezTo>
                  <a:pt x="872571" y="10669"/>
                  <a:pt x="875053" y="26534"/>
                  <a:pt x="879929" y="36286"/>
                </a:cubicBezTo>
                <a:cubicBezTo>
                  <a:pt x="884205" y="44839"/>
                  <a:pt x="884724" y="54947"/>
                  <a:pt x="889000" y="63500"/>
                </a:cubicBezTo>
                <a:cubicBezTo>
                  <a:pt x="893876" y="73251"/>
                  <a:pt x="902267" y="80963"/>
                  <a:pt x="907143" y="90714"/>
                </a:cubicBezTo>
                <a:cubicBezTo>
                  <a:pt x="944701" y="165828"/>
                  <a:pt x="882364" y="67153"/>
                  <a:pt x="934358" y="145143"/>
                </a:cubicBezTo>
                <a:cubicBezTo>
                  <a:pt x="949359" y="190148"/>
                  <a:pt x="956074" y="197924"/>
                  <a:pt x="934358" y="263071"/>
                </a:cubicBezTo>
                <a:cubicBezTo>
                  <a:pt x="930910" y="273414"/>
                  <a:pt x="916215" y="275166"/>
                  <a:pt x="907143" y="281214"/>
                </a:cubicBezTo>
                <a:cubicBezTo>
                  <a:pt x="881438" y="319772"/>
                  <a:pt x="898290" y="308392"/>
                  <a:pt x="843643" y="317500"/>
                </a:cubicBezTo>
                <a:cubicBezTo>
                  <a:pt x="745303" y="333890"/>
                  <a:pt x="738403" y="334057"/>
                  <a:pt x="653143" y="344714"/>
                </a:cubicBezTo>
                <a:cubicBezTo>
                  <a:pt x="631009" y="352092"/>
                  <a:pt x="616300" y="354344"/>
                  <a:pt x="598715" y="371929"/>
                </a:cubicBezTo>
                <a:cubicBezTo>
                  <a:pt x="591006" y="379638"/>
                  <a:pt x="589817" y="393365"/>
                  <a:pt x="580572" y="399143"/>
                </a:cubicBezTo>
                <a:cubicBezTo>
                  <a:pt x="564354" y="409279"/>
                  <a:pt x="526143" y="417286"/>
                  <a:pt x="526143" y="417286"/>
                </a:cubicBezTo>
                <a:cubicBezTo>
                  <a:pt x="446645" y="496784"/>
                  <a:pt x="547484" y="399503"/>
                  <a:pt x="471715" y="462643"/>
                </a:cubicBezTo>
                <a:cubicBezTo>
                  <a:pt x="401868" y="520849"/>
                  <a:pt x="484853" y="462955"/>
                  <a:pt x="417286" y="508000"/>
                </a:cubicBezTo>
                <a:cubicBezTo>
                  <a:pt x="411238" y="517071"/>
                  <a:pt x="406852" y="527505"/>
                  <a:pt x="399143" y="535214"/>
                </a:cubicBezTo>
                <a:cubicBezTo>
                  <a:pt x="391434" y="542923"/>
                  <a:pt x="380801" y="547020"/>
                  <a:pt x="371929" y="553357"/>
                </a:cubicBezTo>
                <a:cubicBezTo>
                  <a:pt x="359626" y="562145"/>
                  <a:pt x="348029" y="571901"/>
                  <a:pt x="335643" y="580571"/>
                </a:cubicBezTo>
                <a:cubicBezTo>
                  <a:pt x="317780" y="593075"/>
                  <a:pt x="299358" y="604762"/>
                  <a:pt x="281215" y="616857"/>
                </a:cubicBezTo>
                <a:lnTo>
                  <a:pt x="254000" y="635000"/>
                </a:lnTo>
                <a:cubicBezTo>
                  <a:pt x="247953" y="644071"/>
                  <a:pt x="240734" y="652463"/>
                  <a:pt x="235858" y="662214"/>
                </a:cubicBezTo>
                <a:cubicBezTo>
                  <a:pt x="231582" y="670767"/>
                  <a:pt x="231063" y="680876"/>
                  <a:pt x="226786" y="689429"/>
                </a:cubicBezTo>
                <a:cubicBezTo>
                  <a:pt x="214691" y="713619"/>
                  <a:pt x="181428" y="752929"/>
                  <a:pt x="154215" y="752929"/>
                </a:cubicBezTo>
                <a:lnTo>
                  <a:pt x="108858" y="752929"/>
                </a:lnTo>
              </a:path>
            </a:pathLst>
          </a:custGeom>
          <a:solidFill>
            <a:srgbClr val="E5E7F2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426856" y="3610429"/>
            <a:ext cx="4086357" cy="1696357"/>
          </a:xfrm>
          <a:custGeom>
            <a:avLst/>
            <a:gdLst>
              <a:gd name="connsiteX0" fmla="*/ 47501 w 4086357"/>
              <a:gd name="connsiteY0" fmla="*/ 1424214 h 1696357"/>
              <a:gd name="connsiteX1" fmla="*/ 65644 w 4086357"/>
              <a:gd name="connsiteY1" fmla="*/ 1324428 h 1696357"/>
              <a:gd name="connsiteX2" fmla="*/ 83787 w 4086357"/>
              <a:gd name="connsiteY2" fmla="*/ 1288142 h 1696357"/>
              <a:gd name="connsiteX3" fmla="*/ 101930 w 4086357"/>
              <a:gd name="connsiteY3" fmla="*/ 1233714 h 1696357"/>
              <a:gd name="connsiteX4" fmla="*/ 92858 w 4086357"/>
              <a:gd name="connsiteY4" fmla="*/ 1025071 h 1696357"/>
              <a:gd name="connsiteX5" fmla="*/ 83787 w 4086357"/>
              <a:gd name="connsiteY5" fmla="*/ 988785 h 1696357"/>
              <a:gd name="connsiteX6" fmla="*/ 65644 w 4086357"/>
              <a:gd name="connsiteY6" fmla="*/ 934357 h 1696357"/>
              <a:gd name="connsiteX7" fmla="*/ 56573 w 4086357"/>
              <a:gd name="connsiteY7" fmla="*/ 907142 h 1696357"/>
              <a:gd name="connsiteX8" fmla="*/ 38430 w 4086357"/>
              <a:gd name="connsiteY8" fmla="*/ 843642 h 1696357"/>
              <a:gd name="connsiteX9" fmla="*/ 29358 w 4086357"/>
              <a:gd name="connsiteY9" fmla="*/ 780142 h 1696357"/>
              <a:gd name="connsiteX10" fmla="*/ 11215 w 4086357"/>
              <a:gd name="connsiteY10" fmla="*/ 734785 h 1696357"/>
              <a:gd name="connsiteX11" fmla="*/ 11215 w 4086357"/>
              <a:gd name="connsiteY11" fmla="*/ 553357 h 1696357"/>
              <a:gd name="connsiteX12" fmla="*/ 29358 w 4086357"/>
              <a:gd name="connsiteY12" fmla="*/ 498928 h 1696357"/>
              <a:gd name="connsiteX13" fmla="*/ 38430 w 4086357"/>
              <a:gd name="connsiteY13" fmla="*/ 471714 h 1696357"/>
              <a:gd name="connsiteX14" fmla="*/ 74715 w 4086357"/>
              <a:gd name="connsiteY14" fmla="*/ 453571 h 1696357"/>
              <a:gd name="connsiteX15" fmla="*/ 83787 w 4086357"/>
              <a:gd name="connsiteY15" fmla="*/ 426357 h 1696357"/>
              <a:gd name="connsiteX16" fmla="*/ 138215 w 4086357"/>
              <a:gd name="connsiteY16" fmla="*/ 399142 h 1696357"/>
              <a:gd name="connsiteX17" fmla="*/ 201715 w 4086357"/>
              <a:gd name="connsiteY17" fmla="*/ 362857 h 1696357"/>
              <a:gd name="connsiteX18" fmla="*/ 228930 w 4086357"/>
              <a:gd name="connsiteY18" fmla="*/ 335642 h 1696357"/>
              <a:gd name="connsiteX19" fmla="*/ 238001 w 4086357"/>
              <a:gd name="connsiteY19" fmla="*/ 308428 h 1696357"/>
              <a:gd name="connsiteX20" fmla="*/ 256144 w 4086357"/>
              <a:gd name="connsiteY20" fmla="*/ 281214 h 1696357"/>
              <a:gd name="connsiteX21" fmla="*/ 265215 w 4086357"/>
              <a:gd name="connsiteY21" fmla="*/ 235857 h 1696357"/>
              <a:gd name="connsiteX22" fmla="*/ 283358 w 4086357"/>
              <a:gd name="connsiteY22" fmla="*/ 181428 h 1696357"/>
              <a:gd name="connsiteX23" fmla="*/ 310573 w 4086357"/>
              <a:gd name="connsiteY23" fmla="*/ 81642 h 1696357"/>
              <a:gd name="connsiteX24" fmla="*/ 346858 w 4086357"/>
              <a:gd name="connsiteY24" fmla="*/ 9071 h 1696357"/>
              <a:gd name="connsiteX25" fmla="*/ 383144 w 4086357"/>
              <a:gd name="connsiteY25" fmla="*/ 0 h 1696357"/>
              <a:gd name="connsiteX26" fmla="*/ 990930 w 4086357"/>
              <a:gd name="connsiteY26" fmla="*/ 18142 h 1696357"/>
              <a:gd name="connsiteX27" fmla="*/ 1145144 w 4086357"/>
              <a:gd name="connsiteY27" fmla="*/ 27214 h 1696357"/>
              <a:gd name="connsiteX28" fmla="*/ 1326573 w 4086357"/>
              <a:gd name="connsiteY28" fmla="*/ 36285 h 1696357"/>
              <a:gd name="connsiteX29" fmla="*/ 1399144 w 4086357"/>
              <a:gd name="connsiteY29" fmla="*/ 54428 h 1696357"/>
              <a:gd name="connsiteX30" fmla="*/ 1435430 w 4086357"/>
              <a:gd name="connsiteY30" fmla="*/ 72571 h 1696357"/>
              <a:gd name="connsiteX31" fmla="*/ 1489858 w 4086357"/>
              <a:gd name="connsiteY31" fmla="*/ 81642 h 1696357"/>
              <a:gd name="connsiteX32" fmla="*/ 1517073 w 4086357"/>
              <a:gd name="connsiteY32" fmla="*/ 99785 h 1696357"/>
              <a:gd name="connsiteX33" fmla="*/ 1526144 w 4086357"/>
              <a:gd name="connsiteY33" fmla="*/ 172357 h 1696357"/>
              <a:gd name="connsiteX34" fmla="*/ 1535215 w 4086357"/>
              <a:gd name="connsiteY34" fmla="*/ 272142 h 1696357"/>
              <a:gd name="connsiteX35" fmla="*/ 1553358 w 4086357"/>
              <a:gd name="connsiteY35" fmla="*/ 299357 h 1696357"/>
              <a:gd name="connsiteX36" fmla="*/ 1571501 w 4086357"/>
              <a:gd name="connsiteY36" fmla="*/ 335642 h 1696357"/>
              <a:gd name="connsiteX37" fmla="*/ 1580573 w 4086357"/>
              <a:gd name="connsiteY37" fmla="*/ 362857 h 1696357"/>
              <a:gd name="connsiteX38" fmla="*/ 1598715 w 4086357"/>
              <a:gd name="connsiteY38" fmla="*/ 390071 h 1696357"/>
              <a:gd name="connsiteX39" fmla="*/ 1607787 w 4086357"/>
              <a:gd name="connsiteY39" fmla="*/ 417285 h 1696357"/>
              <a:gd name="connsiteX40" fmla="*/ 1635001 w 4086357"/>
              <a:gd name="connsiteY40" fmla="*/ 435428 h 1696357"/>
              <a:gd name="connsiteX41" fmla="*/ 1689430 w 4086357"/>
              <a:gd name="connsiteY41" fmla="*/ 453571 h 1696357"/>
              <a:gd name="connsiteX42" fmla="*/ 1825501 w 4086357"/>
              <a:gd name="connsiteY42" fmla="*/ 480785 h 1696357"/>
              <a:gd name="connsiteX43" fmla="*/ 2270001 w 4086357"/>
              <a:gd name="connsiteY43" fmla="*/ 480785 h 1696357"/>
              <a:gd name="connsiteX44" fmla="*/ 2297215 w 4086357"/>
              <a:gd name="connsiteY44" fmla="*/ 489857 h 1696357"/>
              <a:gd name="connsiteX45" fmla="*/ 2306287 w 4086357"/>
              <a:gd name="connsiteY45" fmla="*/ 517071 h 1696357"/>
              <a:gd name="connsiteX46" fmla="*/ 2324430 w 4086357"/>
              <a:gd name="connsiteY46" fmla="*/ 544285 h 1696357"/>
              <a:gd name="connsiteX47" fmla="*/ 2333501 w 4086357"/>
              <a:gd name="connsiteY47" fmla="*/ 616857 h 1696357"/>
              <a:gd name="connsiteX48" fmla="*/ 2315358 w 4086357"/>
              <a:gd name="connsiteY48" fmla="*/ 752928 h 1696357"/>
              <a:gd name="connsiteX49" fmla="*/ 2279073 w 4086357"/>
              <a:gd name="connsiteY49" fmla="*/ 807357 h 1696357"/>
              <a:gd name="connsiteX50" fmla="*/ 2251858 w 4086357"/>
              <a:gd name="connsiteY50" fmla="*/ 816428 h 1696357"/>
              <a:gd name="connsiteX51" fmla="*/ 2224644 w 4086357"/>
              <a:gd name="connsiteY51" fmla="*/ 834571 h 1696357"/>
              <a:gd name="connsiteX52" fmla="*/ 2179287 w 4086357"/>
              <a:gd name="connsiteY52" fmla="*/ 879928 h 1696357"/>
              <a:gd name="connsiteX53" fmla="*/ 2088573 w 4086357"/>
              <a:gd name="connsiteY53" fmla="*/ 898071 h 1696357"/>
              <a:gd name="connsiteX54" fmla="*/ 1979715 w 4086357"/>
              <a:gd name="connsiteY54" fmla="*/ 925285 h 1696357"/>
              <a:gd name="connsiteX55" fmla="*/ 1952501 w 4086357"/>
              <a:gd name="connsiteY55" fmla="*/ 943428 h 1696357"/>
              <a:gd name="connsiteX56" fmla="*/ 1916215 w 4086357"/>
              <a:gd name="connsiteY56" fmla="*/ 952500 h 1696357"/>
              <a:gd name="connsiteX57" fmla="*/ 1879930 w 4086357"/>
              <a:gd name="connsiteY57" fmla="*/ 1006928 h 1696357"/>
              <a:gd name="connsiteX58" fmla="*/ 1852715 w 4086357"/>
              <a:gd name="connsiteY58" fmla="*/ 1034142 h 1696357"/>
              <a:gd name="connsiteX59" fmla="*/ 1843644 w 4086357"/>
              <a:gd name="connsiteY59" fmla="*/ 1097642 h 1696357"/>
              <a:gd name="connsiteX60" fmla="*/ 1825501 w 4086357"/>
              <a:gd name="connsiteY60" fmla="*/ 1215571 h 1696357"/>
              <a:gd name="connsiteX61" fmla="*/ 1834573 w 4086357"/>
              <a:gd name="connsiteY61" fmla="*/ 1251857 h 1696357"/>
              <a:gd name="connsiteX62" fmla="*/ 1861787 w 4086357"/>
              <a:gd name="connsiteY62" fmla="*/ 1260928 h 1696357"/>
              <a:gd name="connsiteX63" fmla="*/ 2088573 w 4086357"/>
              <a:gd name="connsiteY63" fmla="*/ 1279071 h 1696357"/>
              <a:gd name="connsiteX64" fmla="*/ 2161144 w 4086357"/>
              <a:gd name="connsiteY64" fmla="*/ 1288142 h 1696357"/>
              <a:gd name="connsiteX65" fmla="*/ 2224644 w 4086357"/>
              <a:gd name="connsiteY65" fmla="*/ 1306285 h 1696357"/>
              <a:gd name="connsiteX66" fmla="*/ 2387930 w 4086357"/>
              <a:gd name="connsiteY66" fmla="*/ 1324428 h 1696357"/>
              <a:gd name="connsiteX67" fmla="*/ 2968501 w 4086357"/>
              <a:gd name="connsiteY67" fmla="*/ 1333500 h 1696357"/>
              <a:gd name="connsiteX68" fmla="*/ 3041073 w 4086357"/>
              <a:gd name="connsiteY68" fmla="*/ 1315357 h 1696357"/>
              <a:gd name="connsiteX69" fmla="*/ 3168073 w 4086357"/>
              <a:gd name="connsiteY69" fmla="*/ 1288142 h 1696357"/>
              <a:gd name="connsiteX70" fmla="*/ 3222501 w 4086357"/>
              <a:gd name="connsiteY70" fmla="*/ 1270000 h 1696357"/>
              <a:gd name="connsiteX71" fmla="*/ 3249715 w 4086357"/>
              <a:gd name="connsiteY71" fmla="*/ 1260928 h 1696357"/>
              <a:gd name="connsiteX72" fmla="*/ 3276930 w 4086357"/>
              <a:gd name="connsiteY72" fmla="*/ 1242785 h 1696357"/>
              <a:gd name="connsiteX73" fmla="*/ 3358573 w 4086357"/>
              <a:gd name="connsiteY73" fmla="*/ 1206500 h 1696357"/>
              <a:gd name="connsiteX74" fmla="*/ 3367644 w 4086357"/>
              <a:gd name="connsiteY74" fmla="*/ 1179285 h 1696357"/>
              <a:gd name="connsiteX75" fmla="*/ 3422073 w 4086357"/>
              <a:gd name="connsiteY75" fmla="*/ 1161142 h 1696357"/>
              <a:gd name="connsiteX76" fmla="*/ 3494644 w 4086357"/>
              <a:gd name="connsiteY76" fmla="*/ 1115785 h 1696357"/>
              <a:gd name="connsiteX77" fmla="*/ 3521858 w 4086357"/>
              <a:gd name="connsiteY77" fmla="*/ 1106714 h 1696357"/>
              <a:gd name="connsiteX78" fmla="*/ 3549073 w 4086357"/>
              <a:gd name="connsiteY78" fmla="*/ 1097642 h 1696357"/>
              <a:gd name="connsiteX79" fmla="*/ 3558144 w 4086357"/>
              <a:gd name="connsiteY79" fmla="*/ 1070428 h 1696357"/>
              <a:gd name="connsiteX80" fmla="*/ 3621644 w 4086357"/>
              <a:gd name="connsiteY80" fmla="*/ 1052285 h 1696357"/>
              <a:gd name="connsiteX81" fmla="*/ 3648858 w 4086357"/>
              <a:gd name="connsiteY81" fmla="*/ 1034142 h 1696357"/>
              <a:gd name="connsiteX82" fmla="*/ 3667001 w 4086357"/>
              <a:gd name="connsiteY82" fmla="*/ 1006928 h 1696357"/>
              <a:gd name="connsiteX83" fmla="*/ 3721430 w 4086357"/>
              <a:gd name="connsiteY83" fmla="*/ 970642 h 1696357"/>
              <a:gd name="connsiteX84" fmla="*/ 3748644 w 4086357"/>
              <a:gd name="connsiteY84" fmla="*/ 952500 h 1696357"/>
              <a:gd name="connsiteX85" fmla="*/ 3775858 w 4086357"/>
              <a:gd name="connsiteY85" fmla="*/ 934357 h 1696357"/>
              <a:gd name="connsiteX86" fmla="*/ 3839358 w 4086357"/>
              <a:gd name="connsiteY86" fmla="*/ 889000 h 1696357"/>
              <a:gd name="connsiteX87" fmla="*/ 3866573 w 4086357"/>
              <a:gd name="connsiteY87" fmla="*/ 879928 h 1696357"/>
              <a:gd name="connsiteX88" fmla="*/ 3884715 w 4086357"/>
              <a:gd name="connsiteY88" fmla="*/ 852714 h 1696357"/>
              <a:gd name="connsiteX89" fmla="*/ 3948215 w 4086357"/>
              <a:gd name="connsiteY89" fmla="*/ 834571 h 1696357"/>
              <a:gd name="connsiteX90" fmla="*/ 4038930 w 4086357"/>
              <a:gd name="connsiteY90" fmla="*/ 843642 h 1696357"/>
              <a:gd name="connsiteX91" fmla="*/ 4057073 w 4086357"/>
              <a:gd name="connsiteY91" fmla="*/ 870857 h 1696357"/>
              <a:gd name="connsiteX92" fmla="*/ 4084287 w 4086357"/>
              <a:gd name="connsiteY92" fmla="*/ 925285 h 1696357"/>
              <a:gd name="connsiteX93" fmla="*/ 4048001 w 4086357"/>
              <a:gd name="connsiteY93" fmla="*/ 1161142 h 1696357"/>
              <a:gd name="connsiteX94" fmla="*/ 4020787 w 4086357"/>
              <a:gd name="connsiteY94" fmla="*/ 1179285 h 1696357"/>
              <a:gd name="connsiteX95" fmla="*/ 3975430 w 4086357"/>
              <a:gd name="connsiteY95" fmla="*/ 1233714 h 1696357"/>
              <a:gd name="connsiteX96" fmla="*/ 3948215 w 4086357"/>
              <a:gd name="connsiteY96" fmla="*/ 1242785 h 1696357"/>
              <a:gd name="connsiteX97" fmla="*/ 3911930 w 4086357"/>
              <a:gd name="connsiteY97" fmla="*/ 1297214 h 1696357"/>
              <a:gd name="connsiteX98" fmla="*/ 3857501 w 4086357"/>
              <a:gd name="connsiteY98" fmla="*/ 1333500 h 1696357"/>
              <a:gd name="connsiteX99" fmla="*/ 3821215 w 4086357"/>
              <a:gd name="connsiteY99" fmla="*/ 1369785 h 1696357"/>
              <a:gd name="connsiteX100" fmla="*/ 3766787 w 4086357"/>
              <a:gd name="connsiteY100" fmla="*/ 1406071 h 1696357"/>
              <a:gd name="connsiteX101" fmla="*/ 3739573 w 4086357"/>
              <a:gd name="connsiteY101" fmla="*/ 1424214 h 1696357"/>
              <a:gd name="connsiteX102" fmla="*/ 3712358 w 4086357"/>
              <a:gd name="connsiteY102" fmla="*/ 1433285 h 1696357"/>
              <a:gd name="connsiteX103" fmla="*/ 3657930 w 4086357"/>
              <a:gd name="connsiteY103" fmla="*/ 1460500 h 1696357"/>
              <a:gd name="connsiteX104" fmla="*/ 3594430 w 4086357"/>
              <a:gd name="connsiteY104" fmla="*/ 1487714 h 1696357"/>
              <a:gd name="connsiteX105" fmla="*/ 3558144 w 4086357"/>
              <a:gd name="connsiteY105" fmla="*/ 1514928 h 1696357"/>
              <a:gd name="connsiteX106" fmla="*/ 3458358 w 4086357"/>
              <a:gd name="connsiteY106" fmla="*/ 1533071 h 1696357"/>
              <a:gd name="connsiteX107" fmla="*/ 3349501 w 4086357"/>
              <a:gd name="connsiteY107" fmla="*/ 1560285 h 1696357"/>
              <a:gd name="connsiteX108" fmla="*/ 3295073 w 4086357"/>
              <a:gd name="connsiteY108" fmla="*/ 1578428 h 1696357"/>
              <a:gd name="connsiteX109" fmla="*/ 3249715 w 4086357"/>
              <a:gd name="connsiteY109" fmla="*/ 1587500 h 1696357"/>
              <a:gd name="connsiteX110" fmla="*/ 3186215 w 4086357"/>
              <a:gd name="connsiteY110" fmla="*/ 1605642 h 1696357"/>
              <a:gd name="connsiteX111" fmla="*/ 2914073 w 4086357"/>
              <a:gd name="connsiteY111" fmla="*/ 1623785 h 1696357"/>
              <a:gd name="connsiteX112" fmla="*/ 2705430 w 4086357"/>
              <a:gd name="connsiteY112" fmla="*/ 1641928 h 1696357"/>
              <a:gd name="connsiteX113" fmla="*/ 2496787 w 4086357"/>
              <a:gd name="connsiteY113" fmla="*/ 1651000 h 1696357"/>
              <a:gd name="connsiteX114" fmla="*/ 2333501 w 4086357"/>
              <a:gd name="connsiteY114" fmla="*/ 1660071 h 1696357"/>
              <a:gd name="connsiteX115" fmla="*/ 1907144 w 4086357"/>
              <a:gd name="connsiteY115" fmla="*/ 1678214 h 1696357"/>
              <a:gd name="connsiteX116" fmla="*/ 1752930 w 4086357"/>
              <a:gd name="connsiteY116" fmla="*/ 1687285 h 1696357"/>
              <a:gd name="connsiteX117" fmla="*/ 1217715 w 4086357"/>
              <a:gd name="connsiteY117" fmla="*/ 1696357 h 1696357"/>
              <a:gd name="connsiteX118" fmla="*/ 764144 w 4086357"/>
              <a:gd name="connsiteY118" fmla="*/ 1687285 h 1696357"/>
              <a:gd name="connsiteX119" fmla="*/ 510144 w 4086357"/>
              <a:gd name="connsiteY119" fmla="*/ 1696357 h 1696357"/>
              <a:gd name="connsiteX120" fmla="*/ 328715 w 4086357"/>
              <a:gd name="connsiteY120" fmla="*/ 1687285 h 1696357"/>
              <a:gd name="connsiteX121" fmla="*/ 74715 w 4086357"/>
              <a:gd name="connsiteY121" fmla="*/ 1678214 h 1696357"/>
              <a:gd name="connsiteX122" fmla="*/ 38430 w 4086357"/>
              <a:gd name="connsiteY122" fmla="*/ 1669142 h 1696357"/>
              <a:gd name="connsiteX123" fmla="*/ 29358 w 4086357"/>
              <a:gd name="connsiteY123" fmla="*/ 1641928 h 1696357"/>
              <a:gd name="connsiteX124" fmla="*/ 20287 w 4086357"/>
              <a:gd name="connsiteY124" fmla="*/ 1542142 h 1696357"/>
              <a:gd name="connsiteX125" fmla="*/ 38430 w 4086357"/>
              <a:gd name="connsiteY125" fmla="*/ 1206500 h 1696357"/>
              <a:gd name="connsiteX126" fmla="*/ 56573 w 4086357"/>
              <a:gd name="connsiteY126" fmla="*/ 1152071 h 1696357"/>
              <a:gd name="connsiteX127" fmla="*/ 74715 w 4086357"/>
              <a:gd name="connsiteY127" fmla="*/ 1097642 h 1696357"/>
              <a:gd name="connsiteX128" fmla="*/ 83787 w 4086357"/>
              <a:gd name="connsiteY128" fmla="*/ 1070428 h 1696357"/>
              <a:gd name="connsiteX129" fmla="*/ 83787 w 4086357"/>
              <a:gd name="connsiteY129" fmla="*/ 970642 h 169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086357" h="1696357">
                <a:moveTo>
                  <a:pt x="47501" y="1424214"/>
                </a:moveTo>
                <a:cubicBezTo>
                  <a:pt x="50811" y="1401042"/>
                  <a:pt x="55775" y="1350745"/>
                  <a:pt x="65644" y="1324428"/>
                </a:cubicBezTo>
                <a:cubicBezTo>
                  <a:pt x="70392" y="1311766"/>
                  <a:pt x="78765" y="1300698"/>
                  <a:pt x="83787" y="1288142"/>
                </a:cubicBezTo>
                <a:cubicBezTo>
                  <a:pt x="90890" y="1270386"/>
                  <a:pt x="101930" y="1233714"/>
                  <a:pt x="101930" y="1233714"/>
                </a:cubicBezTo>
                <a:cubicBezTo>
                  <a:pt x="98906" y="1164166"/>
                  <a:pt x="98000" y="1094494"/>
                  <a:pt x="92858" y="1025071"/>
                </a:cubicBezTo>
                <a:cubicBezTo>
                  <a:pt x="91937" y="1012638"/>
                  <a:pt x="87369" y="1000727"/>
                  <a:pt x="83787" y="988785"/>
                </a:cubicBezTo>
                <a:cubicBezTo>
                  <a:pt x="78292" y="970467"/>
                  <a:pt x="71692" y="952500"/>
                  <a:pt x="65644" y="934357"/>
                </a:cubicBezTo>
                <a:cubicBezTo>
                  <a:pt x="62620" y="925285"/>
                  <a:pt x="59200" y="916336"/>
                  <a:pt x="56573" y="907142"/>
                </a:cubicBezTo>
                <a:cubicBezTo>
                  <a:pt x="50525" y="885975"/>
                  <a:pt x="43043" y="865167"/>
                  <a:pt x="38430" y="843642"/>
                </a:cubicBezTo>
                <a:cubicBezTo>
                  <a:pt x="33950" y="822735"/>
                  <a:pt x="34544" y="800885"/>
                  <a:pt x="29358" y="780142"/>
                </a:cubicBezTo>
                <a:cubicBezTo>
                  <a:pt x="25409" y="764345"/>
                  <a:pt x="17263" y="749904"/>
                  <a:pt x="11215" y="734785"/>
                </a:cubicBezTo>
                <a:cubicBezTo>
                  <a:pt x="-2228" y="654123"/>
                  <a:pt x="-5177" y="662638"/>
                  <a:pt x="11215" y="553357"/>
                </a:cubicBezTo>
                <a:cubicBezTo>
                  <a:pt x="14052" y="534444"/>
                  <a:pt x="23310" y="517071"/>
                  <a:pt x="29358" y="498928"/>
                </a:cubicBezTo>
                <a:cubicBezTo>
                  <a:pt x="32382" y="489857"/>
                  <a:pt x="29877" y="475990"/>
                  <a:pt x="38430" y="471714"/>
                </a:cubicBezTo>
                <a:lnTo>
                  <a:pt x="74715" y="453571"/>
                </a:lnTo>
                <a:cubicBezTo>
                  <a:pt x="77739" y="444500"/>
                  <a:pt x="77814" y="433824"/>
                  <a:pt x="83787" y="426357"/>
                </a:cubicBezTo>
                <a:cubicBezTo>
                  <a:pt x="96576" y="410371"/>
                  <a:pt x="120287" y="405118"/>
                  <a:pt x="138215" y="399142"/>
                </a:cubicBezTo>
                <a:cubicBezTo>
                  <a:pt x="211860" y="325500"/>
                  <a:pt x="116431" y="411591"/>
                  <a:pt x="201715" y="362857"/>
                </a:cubicBezTo>
                <a:cubicBezTo>
                  <a:pt x="212854" y="356492"/>
                  <a:pt x="219858" y="344714"/>
                  <a:pt x="228930" y="335642"/>
                </a:cubicBezTo>
                <a:cubicBezTo>
                  <a:pt x="231954" y="326571"/>
                  <a:pt x="233725" y="316981"/>
                  <a:pt x="238001" y="308428"/>
                </a:cubicBezTo>
                <a:cubicBezTo>
                  <a:pt x="242877" y="298677"/>
                  <a:pt x="252316" y="291422"/>
                  <a:pt x="256144" y="281214"/>
                </a:cubicBezTo>
                <a:cubicBezTo>
                  <a:pt x="261558" y="266777"/>
                  <a:pt x="261158" y="250732"/>
                  <a:pt x="265215" y="235857"/>
                </a:cubicBezTo>
                <a:cubicBezTo>
                  <a:pt x="270247" y="217406"/>
                  <a:pt x="278104" y="199817"/>
                  <a:pt x="283358" y="181428"/>
                </a:cubicBezTo>
                <a:cubicBezTo>
                  <a:pt x="284483" y="177492"/>
                  <a:pt x="301032" y="102633"/>
                  <a:pt x="310573" y="81642"/>
                </a:cubicBezTo>
                <a:cubicBezTo>
                  <a:pt x="321764" y="57021"/>
                  <a:pt x="320620" y="15630"/>
                  <a:pt x="346858" y="9071"/>
                </a:cubicBezTo>
                <a:lnTo>
                  <a:pt x="383144" y="0"/>
                </a:lnTo>
                <a:lnTo>
                  <a:pt x="990930" y="18142"/>
                </a:lnTo>
                <a:cubicBezTo>
                  <a:pt x="1042391" y="19980"/>
                  <a:pt x="1093726" y="24435"/>
                  <a:pt x="1145144" y="27214"/>
                </a:cubicBezTo>
                <a:lnTo>
                  <a:pt x="1326573" y="36285"/>
                </a:lnTo>
                <a:cubicBezTo>
                  <a:pt x="1350763" y="42333"/>
                  <a:pt x="1376842" y="43277"/>
                  <a:pt x="1399144" y="54428"/>
                </a:cubicBezTo>
                <a:cubicBezTo>
                  <a:pt x="1411239" y="60476"/>
                  <a:pt x="1422477" y="68685"/>
                  <a:pt x="1435430" y="72571"/>
                </a:cubicBezTo>
                <a:cubicBezTo>
                  <a:pt x="1453047" y="77856"/>
                  <a:pt x="1471715" y="78618"/>
                  <a:pt x="1489858" y="81642"/>
                </a:cubicBezTo>
                <a:cubicBezTo>
                  <a:pt x="1498930" y="87690"/>
                  <a:pt x="1513024" y="89662"/>
                  <a:pt x="1517073" y="99785"/>
                </a:cubicBezTo>
                <a:cubicBezTo>
                  <a:pt x="1526127" y="122420"/>
                  <a:pt x="1523592" y="148112"/>
                  <a:pt x="1526144" y="172357"/>
                </a:cubicBezTo>
                <a:cubicBezTo>
                  <a:pt x="1529640" y="205572"/>
                  <a:pt x="1528217" y="239485"/>
                  <a:pt x="1535215" y="272142"/>
                </a:cubicBezTo>
                <a:cubicBezTo>
                  <a:pt x="1537499" y="282803"/>
                  <a:pt x="1547949" y="289891"/>
                  <a:pt x="1553358" y="299357"/>
                </a:cubicBezTo>
                <a:cubicBezTo>
                  <a:pt x="1560067" y="311098"/>
                  <a:pt x="1566174" y="323213"/>
                  <a:pt x="1571501" y="335642"/>
                </a:cubicBezTo>
                <a:cubicBezTo>
                  <a:pt x="1575268" y="344431"/>
                  <a:pt x="1576297" y="354304"/>
                  <a:pt x="1580573" y="362857"/>
                </a:cubicBezTo>
                <a:cubicBezTo>
                  <a:pt x="1585449" y="372608"/>
                  <a:pt x="1593839" y="380320"/>
                  <a:pt x="1598715" y="390071"/>
                </a:cubicBezTo>
                <a:cubicBezTo>
                  <a:pt x="1602991" y="398624"/>
                  <a:pt x="1601814" y="409818"/>
                  <a:pt x="1607787" y="417285"/>
                </a:cubicBezTo>
                <a:cubicBezTo>
                  <a:pt x="1614598" y="425798"/>
                  <a:pt x="1625038" y="431000"/>
                  <a:pt x="1635001" y="435428"/>
                </a:cubicBezTo>
                <a:cubicBezTo>
                  <a:pt x="1652477" y="443195"/>
                  <a:pt x="1670877" y="448933"/>
                  <a:pt x="1689430" y="453571"/>
                </a:cubicBezTo>
                <a:cubicBezTo>
                  <a:pt x="1758513" y="470841"/>
                  <a:pt x="1713449" y="460412"/>
                  <a:pt x="1825501" y="480785"/>
                </a:cubicBezTo>
                <a:cubicBezTo>
                  <a:pt x="1970608" y="469176"/>
                  <a:pt x="2125334" y="444618"/>
                  <a:pt x="2270001" y="480785"/>
                </a:cubicBezTo>
                <a:cubicBezTo>
                  <a:pt x="2279278" y="483104"/>
                  <a:pt x="2288144" y="486833"/>
                  <a:pt x="2297215" y="489857"/>
                </a:cubicBezTo>
                <a:cubicBezTo>
                  <a:pt x="2300239" y="498928"/>
                  <a:pt x="2302011" y="508518"/>
                  <a:pt x="2306287" y="517071"/>
                </a:cubicBezTo>
                <a:cubicBezTo>
                  <a:pt x="2311163" y="526822"/>
                  <a:pt x="2321561" y="533767"/>
                  <a:pt x="2324430" y="544285"/>
                </a:cubicBezTo>
                <a:cubicBezTo>
                  <a:pt x="2330844" y="567805"/>
                  <a:pt x="2330477" y="592666"/>
                  <a:pt x="2333501" y="616857"/>
                </a:cubicBezTo>
                <a:cubicBezTo>
                  <a:pt x="2332856" y="624592"/>
                  <a:pt x="2333524" y="720230"/>
                  <a:pt x="2315358" y="752928"/>
                </a:cubicBezTo>
                <a:cubicBezTo>
                  <a:pt x="2304769" y="771989"/>
                  <a:pt x="2299759" y="800462"/>
                  <a:pt x="2279073" y="807357"/>
                </a:cubicBezTo>
                <a:lnTo>
                  <a:pt x="2251858" y="816428"/>
                </a:lnTo>
                <a:cubicBezTo>
                  <a:pt x="2242787" y="822476"/>
                  <a:pt x="2232353" y="826862"/>
                  <a:pt x="2224644" y="834571"/>
                </a:cubicBezTo>
                <a:cubicBezTo>
                  <a:pt x="2194407" y="864808"/>
                  <a:pt x="2221619" y="861785"/>
                  <a:pt x="2179287" y="879928"/>
                </a:cubicBezTo>
                <a:cubicBezTo>
                  <a:pt x="2158175" y="888976"/>
                  <a:pt x="2106589" y="893567"/>
                  <a:pt x="2088573" y="898071"/>
                </a:cubicBezTo>
                <a:cubicBezTo>
                  <a:pt x="1944820" y="934009"/>
                  <a:pt x="2122135" y="901550"/>
                  <a:pt x="1979715" y="925285"/>
                </a:cubicBezTo>
                <a:cubicBezTo>
                  <a:pt x="1970644" y="931333"/>
                  <a:pt x="1962522" y="939133"/>
                  <a:pt x="1952501" y="943428"/>
                </a:cubicBezTo>
                <a:cubicBezTo>
                  <a:pt x="1941041" y="948339"/>
                  <a:pt x="1925598" y="944290"/>
                  <a:pt x="1916215" y="952500"/>
                </a:cubicBezTo>
                <a:cubicBezTo>
                  <a:pt x="1899805" y="966859"/>
                  <a:pt x="1895349" y="991510"/>
                  <a:pt x="1879930" y="1006928"/>
                </a:cubicBezTo>
                <a:lnTo>
                  <a:pt x="1852715" y="1034142"/>
                </a:lnTo>
                <a:cubicBezTo>
                  <a:pt x="1849691" y="1055309"/>
                  <a:pt x="1846895" y="1076509"/>
                  <a:pt x="1843644" y="1097642"/>
                </a:cubicBezTo>
                <a:cubicBezTo>
                  <a:pt x="1818453" y="1261394"/>
                  <a:pt x="1851828" y="1031295"/>
                  <a:pt x="1825501" y="1215571"/>
                </a:cubicBezTo>
                <a:cubicBezTo>
                  <a:pt x="1828525" y="1227666"/>
                  <a:pt x="1826784" y="1242121"/>
                  <a:pt x="1834573" y="1251857"/>
                </a:cubicBezTo>
                <a:cubicBezTo>
                  <a:pt x="1840546" y="1259324"/>
                  <a:pt x="1852279" y="1259909"/>
                  <a:pt x="1861787" y="1260928"/>
                </a:cubicBezTo>
                <a:cubicBezTo>
                  <a:pt x="1937192" y="1269007"/>
                  <a:pt x="2012978" y="1273023"/>
                  <a:pt x="2088573" y="1279071"/>
                </a:cubicBezTo>
                <a:cubicBezTo>
                  <a:pt x="2112874" y="1281015"/>
                  <a:pt x="2136954" y="1285118"/>
                  <a:pt x="2161144" y="1288142"/>
                </a:cubicBezTo>
                <a:cubicBezTo>
                  <a:pt x="2180030" y="1294438"/>
                  <a:pt x="2205361" y="1303656"/>
                  <a:pt x="2224644" y="1306285"/>
                </a:cubicBezTo>
                <a:cubicBezTo>
                  <a:pt x="2278905" y="1313684"/>
                  <a:pt x="2387930" y="1324428"/>
                  <a:pt x="2387930" y="1324428"/>
                </a:cubicBezTo>
                <a:cubicBezTo>
                  <a:pt x="2604336" y="1396565"/>
                  <a:pt x="2463849" y="1356438"/>
                  <a:pt x="2968501" y="1333500"/>
                </a:cubicBezTo>
                <a:cubicBezTo>
                  <a:pt x="2993410" y="1332368"/>
                  <a:pt x="3016980" y="1321782"/>
                  <a:pt x="3041073" y="1315357"/>
                </a:cubicBezTo>
                <a:cubicBezTo>
                  <a:pt x="3138066" y="1289492"/>
                  <a:pt x="3070218" y="1302122"/>
                  <a:pt x="3168073" y="1288142"/>
                </a:cubicBezTo>
                <a:lnTo>
                  <a:pt x="3222501" y="1270000"/>
                </a:lnTo>
                <a:cubicBezTo>
                  <a:pt x="3231572" y="1266976"/>
                  <a:pt x="3241759" y="1266232"/>
                  <a:pt x="3249715" y="1260928"/>
                </a:cubicBezTo>
                <a:cubicBezTo>
                  <a:pt x="3258787" y="1254880"/>
                  <a:pt x="3266967" y="1247213"/>
                  <a:pt x="3276930" y="1242785"/>
                </a:cubicBezTo>
                <a:cubicBezTo>
                  <a:pt x="3374093" y="1199601"/>
                  <a:pt x="3296979" y="1247560"/>
                  <a:pt x="3358573" y="1206500"/>
                </a:cubicBezTo>
                <a:cubicBezTo>
                  <a:pt x="3361597" y="1197428"/>
                  <a:pt x="3359863" y="1184843"/>
                  <a:pt x="3367644" y="1179285"/>
                </a:cubicBezTo>
                <a:cubicBezTo>
                  <a:pt x="3383206" y="1168169"/>
                  <a:pt x="3422073" y="1161142"/>
                  <a:pt x="3422073" y="1161142"/>
                </a:cubicBezTo>
                <a:cubicBezTo>
                  <a:pt x="3450823" y="1118016"/>
                  <a:pt x="3429872" y="1137375"/>
                  <a:pt x="3494644" y="1115785"/>
                </a:cubicBezTo>
                <a:lnTo>
                  <a:pt x="3521858" y="1106714"/>
                </a:lnTo>
                <a:lnTo>
                  <a:pt x="3549073" y="1097642"/>
                </a:lnTo>
                <a:cubicBezTo>
                  <a:pt x="3552097" y="1088571"/>
                  <a:pt x="3551383" y="1077189"/>
                  <a:pt x="3558144" y="1070428"/>
                </a:cubicBezTo>
                <a:cubicBezTo>
                  <a:pt x="3562481" y="1066091"/>
                  <a:pt x="3621333" y="1052363"/>
                  <a:pt x="3621644" y="1052285"/>
                </a:cubicBezTo>
                <a:cubicBezTo>
                  <a:pt x="3630715" y="1046237"/>
                  <a:pt x="3641149" y="1041851"/>
                  <a:pt x="3648858" y="1034142"/>
                </a:cubicBezTo>
                <a:cubicBezTo>
                  <a:pt x="3656567" y="1026433"/>
                  <a:pt x="3658796" y="1014107"/>
                  <a:pt x="3667001" y="1006928"/>
                </a:cubicBezTo>
                <a:cubicBezTo>
                  <a:pt x="3683411" y="992569"/>
                  <a:pt x="3703287" y="982737"/>
                  <a:pt x="3721430" y="970642"/>
                </a:cubicBezTo>
                <a:lnTo>
                  <a:pt x="3748644" y="952500"/>
                </a:lnTo>
                <a:lnTo>
                  <a:pt x="3775858" y="934357"/>
                </a:lnTo>
                <a:cubicBezTo>
                  <a:pt x="3790978" y="888999"/>
                  <a:pt x="3775858" y="910166"/>
                  <a:pt x="3839358" y="889000"/>
                </a:cubicBezTo>
                <a:lnTo>
                  <a:pt x="3866573" y="879928"/>
                </a:lnTo>
                <a:cubicBezTo>
                  <a:pt x="3872620" y="870857"/>
                  <a:pt x="3876202" y="859525"/>
                  <a:pt x="3884715" y="852714"/>
                </a:cubicBezTo>
                <a:cubicBezTo>
                  <a:pt x="3890632" y="847981"/>
                  <a:pt x="3945841" y="835164"/>
                  <a:pt x="3948215" y="834571"/>
                </a:cubicBezTo>
                <a:cubicBezTo>
                  <a:pt x="3978453" y="837595"/>
                  <a:pt x="4010100" y="834032"/>
                  <a:pt x="4038930" y="843642"/>
                </a:cubicBezTo>
                <a:cubicBezTo>
                  <a:pt x="4049273" y="847090"/>
                  <a:pt x="4052197" y="861105"/>
                  <a:pt x="4057073" y="870857"/>
                </a:cubicBezTo>
                <a:cubicBezTo>
                  <a:pt x="4094627" y="945967"/>
                  <a:pt x="4032295" y="847298"/>
                  <a:pt x="4084287" y="925285"/>
                </a:cubicBezTo>
                <a:cubicBezTo>
                  <a:pt x="4082538" y="945396"/>
                  <a:pt x="4102160" y="1106983"/>
                  <a:pt x="4048001" y="1161142"/>
                </a:cubicBezTo>
                <a:cubicBezTo>
                  <a:pt x="4040292" y="1168851"/>
                  <a:pt x="4029858" y="1173237"/>
                  <a:pt x="4020787" y="1179285"/>
                </a:cubicBezTo>
                <a:cubicBezTo>
                  <a:pt x="4007400" y="1199366"/>
                  <a:pt x="3996384" y="1219745"/>
                  <a:pt x="3975430" y="1233714"/>
                </a:cubicBezTo>
                <a:cubicBezTo>
                  <a:pt x="3967474" y="1239018"/>
                  <a:pt x="3957287" y="1239761"/>
                  <a:pt x="3948215" y="1242785"/>
                </a:cubicBezTo>
                <a:cubicBezTo>
                  <a:pt x="3936120" y="1260928"/>
                  <a:pt x="3930073" y="1285119"/>
                  <a:pt x="3911930" y="1297214"/>
                </a:cubicBezTo>
                <a:lnTo>
                  <a:pt x="3857501" y="1333500"/>
                </a:lnTo>
                <a:cubicBezTo>
                  <a:pt x="3842107" y="1379682"/>
                  <a:pt x="3860800" y="1347793"/>
                  <a:pt x="3821215" y="1369785"/>
                </a:cubicBezTo>
                <a:cubicBezTo>
                  <a:pt x="3802154" y="1380374"/>
                  <a:pt x="3784930" y="1393976"/>
                  <a:pt x="3766787" y="1406071"/>
                </a:cubicBezTo>
                <a:cubicBezTo>
                  <a:pt x="3757716" y="1412119"/>
                  <a:pt x="3749916" y="1420767"/>
                  <a:pt x="3739573" y="1424214"/>
                </a:cubicBezTo>
                <a:lnTo>
                  <a:pt x="3712358" y="1433285"/>
                </a:lnTo>
                <a:cubicBezTo>
                  <a:pt x="3660066" y="1468147"/>
                  <a:pt x="3710504" y="1437969"/>
                  <a:pt x="3657930" y="1460500"/>
                </a:cubicBezTo>
                <a:cubicBezTo>
                  <a:pt x="3579463" y="1494128"/>
                  <a:pt x="3658252" y="1466439"/>
                  <a:pt x="3594430" y="1487714"/>
                </a:cubicBezTo>
                <a:cubicBezTo>
                  <a:pt x="3582335" y="1496785"/>
                  <a:pt x="3571960" y="1508788"/>
                  <a:pt x="3558144" y="1514928"/>
                </a:cubicBezTo>
                <a:cubicBezTo>
                  <a:pt x="3549884" y="1518599"/>
                  <a:pt x="3462226" y="1532211"/>
                  <a:pt x="3458358" y="1533071"/>
                </a:cubicBezTo>
                <a:cubicBezTo>
                  <a:pt x="3421846" y="1541185"/>
                  <a:pt x="3384984" y="1548457"/>
                  <a:pt x="3349501" y="1560285"/>
                </a:cubicBezTo>
                <a:cubicBezTo>
                  <a:pt x="3331358" y="1566333"/>
                  <a:pt x="3313826" y="1574677"/>
                  <a:pt x="3295073" y="1578428"/>
                </a:cubicBezTo>
                <a:cubicBezTo>
                  <a:pt x="3279954" y="1581452"/>
                  <a:pt x="3264673" y="1583760"/>
                  <a:pt x="3249715" y="1587500"/>
                </a:cubicBezTo>
                <a:cubicBezTo>
                  <a:pt x="3228359" y="1592839"/>
                  <a:pt x="3208101" y="1603276"/>
                  <a:pt x="3186215" y="1605642"/>
                </a:cubicBezTo>
                <a:cubicBezTo>
                  <a:pt x="3095826" y="1615414"/>
                  <a:pt x="3004721" y="1616812"/>
                  <a:pt x="2914073" y="1623785"/>
                </a:cubicBezTo>
                <a:cubicBezTo>
                  <a:pt x="2680742" y="1641734"/>
                  <a:pt x="3029475" y="1624412"/>
                  <a:pt x="2705430" y="1641928"/>
                </a:cubicBezTo>
                <a:cubicBezTo>
                  <a:pt x="2635918" y="1645685"/>
                  <a:pt x="2566318" y="1647608"/>
                  <a:pt x="2496787" y="1651000"/>
                </a:cubicBezTo>
                <a:lnTo>
                  <a:pt x="2333501" y="1660071"/>
                </a:lnTo>
                <a:lnTo>
                  <a:pt x="1907144" y="1678214"/>
                </a:lnTo>
                <a:cubicBezTo>
                  <a:pt x="1855707" y="1680625"/>
                  <a:pt x="1804406" y="1685930"/>
                  <a:pt x="1752930" y="1687285"/>
                </a:cubicBezTo>
                <a:lnTo>
                  <a:pt x="1217715" y="1696357"/>
                </a:lnTo>
                <a:cubicBezTo>
                  <a:pt x="1066525" y="1693333"/>
                  <a:pt x="915365" y="1687285"/>
                  <a:pt x="764144" y="1687285"/>
                </a:cubicBezTo>
                <a:cubicBezTo>
                  <a:pt x="679423" y="1687285"/>
                  <a:pt x="594865" y="1696357"/>
                  <a:pt x="510144" y="1696357"/>
                </a:cubicBezTo>
                <a:cubicBezTo>
                  <a:pt x="449592" y="1696357"/>
                  <a:pt x="389214" y="1689806"/>
                  <a:pt x="328715" y="1687285"/>
                </a:cubicBezTo>
                <a:lnTo>
                  <a:pt x="74715" y="1678214"/>
                </a:lnTo>
                <a:cubicBezTo>
                  <a:pt x="62620" y="1675190"/>
                  <a:pt x="48165" y="1676930"/>
                  <a:pt x="38430" y="1669142"/>
                </a:cubicBezTo>
                <a:cubicBezTo>
                  <a:pt x="30963" y="1663169"/>
                  <a:pt x="30710" y="1651394"/>
                  <a:pt x="29358" y="1641928"/>
                </a:cubicBezTo>
                <a:cubicBezTo>
                  <a:pt x="24635" y="1608865"/>
                  <a:pt x="23311" y="1575404"/>
                  <a:pt x="20287" y="1542142"/>
                </a:cubicBezTo>
                <a:cubicBezTo>
                  <a:pt x="20421" y="1538397"/>
                  <a:pt x="23206" y="1282619"/>
                  <a:pt x="38430" y="1206500"/>
                </a:cubicBezTo>
                <a:cubicBezTo>
                  <a:pt x="42181" y="1187747"/>
                  <a:pt x="50525" y="1170214"/>
                  <a:pt x="56573" y="1152071"/>
                </a:cubicBezTo>
                <a:lnTo>
                  <a:pt x="74715" y="1097642"/>
                </a:lnTo>
                <a:cubicBezTo>
                  <a:pt x="77739" y="1088571"/>
                  <a:pt x="83787" y="1079990"/>
                  <a:pt x="83787" y="1070428"/>
                </a:cubicBezTo>
                <a:lnTo>
                  <a:pt x="83787" y="970642"/>
                </a:lnTo>
              </a:path>
            </a:pathLst>
          </a:custGeom>
          <a:solidFill>
            <a:srgbClr val="E5E7F2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5562600"/>
            <a:ext cx="5488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pIII</a:t>
            </a:r>
            <a:r>
              <a:rPr lang="en-US" sz="1600" dirty="0"/>
              <a:t> functions as a </a:t>
            </a:r>
            <a:r>
              <a:rPr lang="en-US" sz="1600" dirty="0">
                <a:solidFill>
                  <a:srgbClr val="FF0000"/>
                </a:solidFill>
              </a:rPr>
              <a:t>reporter</a:t>
            </a:r>
            <a:r>
              <a:rPr lang="en-US" sz="1600" dirty="0"/>
              <a:t>; selected protein must turn it 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71800" y="5943600"/>
            <a:ext cx="5773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can be used for protein-DNA, protein-protein interactions, </a:t>
            </a:r>
            <a:r>
              <a:rPr lang="en-US" sz="1600" i="1" dirty="0"/>
              <a:t>etc.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0E98D-56B4-304E-97F1-C692C6499EAE}"/>
              </a:ext>
            </a:extLst>
          </p:cNvPr>
          <p:cNvSpPr/>
          <p:nvPr/>
        </p:nvSpPr>
        <p:spPr bwMode="auto">
          <a:xfrm>
            <a:off x="5029200" y="361242"/>
            <a:ext cx="3581400" cy="3011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3C2F43-517F-9645-BEBC-E74397273C0D}"/>
              </a:ext>
            </a:extLst>
          </p:cNvPr>
          <p:cNvSpPr/>
          <p:nvPr/>
        </p:nvSpPr>
        <p:spPr bwMode="auto">
          <a:xfrm>
            <a:off x="228600" y="838200"/>
            <a:ext cx="8637998" cy="5829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4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6" grpId="0" animBg="1"/>
      <p:bldP spid="18" grpId="0" animBg="1"/>
      <p:bldP spid="20" grpId="0"/>
      <p:bldP spid="30" grpId="0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143000" y="1066800"/>
            <a:ext cx="537839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Lecture 5: High throughput protein engineering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I. Protein evolution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	A. Principles of directed evolution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	B. Library construction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II. Screening methods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	A. Comparison of techniques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	B. Common problems and solutions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B798E4-BC70-AB49-9F02-733B03C2766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42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0400" y="53340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class mutants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2008-13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EA3E-9104-C94E-ACB0-32277A434BE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8425A-3BE4-2543-94C1-5AD0932C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2971800"/>
            <a:ext cx="2438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960C93-AB72-4542-BCF8-719F9ABA1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8253"/>
            <a:ext cx="6400800" cy="4077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067036-5B9C-9748-B1FB-534BA2481C12}"/>
              </a:ext>
            </a:extLst>
          </p:cNvPr>
          <p:cNvSpPr txBox="1"/>
          <p:nvPr/>
        </p:nvSpPr>
        <p:spPr>
          <a:xfrm>
            <a:off x="762000" y="5410200"/>
            <a:ext cx="4724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Wouldn’t it be nice if there were a faster</a:t>
            </a:r>
          </a:p>
          <a:p>
            <a:r>
              <a:rPr lang="en-US" sz="1800" dirty="0">
                <a:solidFill>
                  <a:srgbClr val="FF0000"/>
                </a:solidFill>
              </a:rPr>
              <a:t>way to screen mutants and optimize the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protein, even if it needs to be less “rational”?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FE01F-44C4-3243-9E60-827221E7B38F}"/>
              </a:ext>
            </a:extLst>
          </p:cNvPr>
          <p:cNvSpPr txBox="1"/>
          <p:nvPr/>
        </p:nvSpPr>
        <p:spPr>
          <a:xfrm>
            <a:off x="762000" y="4495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this represents efforts of dozens of</a:t>
            </a:r>
          </a:p>
          <a:p>
            <a:r>
              <a:rPr lang="en-US" sz="1800" dirty="0"/>
              <a:t>students over multiple years…</a:t>
            </a:r>
          </a:p>
        </p:txBody>
      </p:sp>
    </p:spTree>
    <p:extLst>
      <p:ext uri="{BB962C8B-B14F-4D97-AF65-F5344CB8AC3E}">
        <p14:creationId xmlns:p14="http://schemas.microsoft.com/office/powerpoint/2010/main" val="115852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1066800"/>
            <a:ext cx="8229600" cy="5250788"/>
            <a:chOff x="533400" y="845212"/>
            <a:chExt cx="8229600" cy="52507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845212"/>
              <a:ext cx="8229600" cy="525078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609600" y="9906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8" charset="0"/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47512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“Irrational” high throughput protein engineering </a:t>
            </a:r>
          </a:p>
          <a:p>
            <a:r>
              <a:rPr lang="en-US" dirty="0"/>
              <a:t>Selection for desired properties from libraries of random variants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8750EA3E-9104-C94E-ACB0-32277A434BE9}" type="slidenum">
              <a:rPr lang="en-US" sz="1400"/>
              <a:pPr/>
              <a:t>4</a:t>
            </a:fld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400800"/>
            <a:ext cx="3258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Packer &amp; Liu (2015) 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Nat Rev Genetics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08393" y="1371600"/>
            <a:ext cx="1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3366FF"/>
                </a:solidFill>
              </a:rPr>
              <a:t>library generation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3162" y="5345668"/>
            <a:ext cx="167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3366FF"/>
                </a:solidFill>
              </a:rPr>
              <a:t>amplifies “hits”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5486400"/>
            <a:ext cx="2302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3366FF"/>
                </a:solidFill>
              </a:rPr>
              <a:t>essential to keep</a:t>
            </a:r>
          </a:p>
          <a:p>
            <a:r>
              <a:rPr lang="en-US" sz="1800" dirty="0">
                <a:solidFill>
                  <a:srgbClr val="3366FF"/>
                </a:solidFill>
              </a:rPr>
              <a:t>genotype associated</a:t>
            </a:r>
          </a:p>
          <a:p>
            <a:r>
              <a:rPr lang="en-US" sz="1800" dirty="0">
                <a:solidFill>
                  <a:srgbClr val="3366FF"/>
                </a:solidFill>
              </a:rPr>
              <a:t>with phenotype</a:t>
            </a:r>
          </a:p>
        </p:txBody>
      </p:sp>
      <p:sp>
        <p:nvSpPr>
          <p:cNvPr id="15" name="Freeform 14"/>
          <p:cNvSpPr/>
          <p:nvPr/>
        </p:nvSpPr>
        <p:spPr>
          <a:xfrm>
            <a:off x="3020786" y="4789714"/>
            <a:ext cx="3519714" cy="1587500"/>
          </a:xfrm>
          <a:custGeom>
            <a:avLst/>
            <a:gdLst>
              <a:gd name="connsiteX0" fmla="*/ 36285 w 3519714"/>
              <a:gd name="connsiteY0" fmla="*/ 154215 h 1587500"/>
              <a:gd name="connsiteX1" fmla="*/ 0 w 3519714"/>
              <a:gd name="connsiteY1" fmla="*/ 1070429 h 1587500"/>
              <a:gd name="connsiteX2" fmla="*/ 63500 w 3519714"/>
              <a:gd name="connsiteY2" fmla="*/ 1524000 h 1587500"/>
              <a:gd name="connsiteX3" fmla="*/ 952500 w 3519714"/>
              <a:gd name="connsiteY3" fmla="*/ 1587500 h 1587500"/>
              <a:gd name="connsiteX4" fmla="*/ 2884714 w 3519714"/>
              <a:gd name="connsiteY4" fmla="*/ 1478643 h 1587500"/>
              <a:gd name="connsiteX5" fmla="*/ 3492500 w 3519714"/>
              <a:gd name="connsiteY5" fmla="*/ 1088572 h 1587500"/>
              <a:gd name="connsiteX6" fmla="*/ 3519714 w 3519714"/>
              <a:gd name="connsiteY6" fmla="*/ 553357 h 1587500"/>
              <a:gd name="connsiteX7" fmla="*/ 3129643 w 3519714"/>
              <a:gd name="connsiteY7" fmla="*/ 308429 h 1587500"/>
              <a:gd name="connsiteX8" fmla="*/ 2113643 w 3519714"/>
              <a:gd name="connsiteY8" fmla="*/ 154215 h 1587500"/>
              <a:gd name="connsiteX9" fmla="*/ 997857 w 3519714"/>
              <a:gd name="connsiteY9" fmla="*/ 0 h 1587500"/>
              <a:gd name="connsiteX10" fmla="*/ 99785 w 3519714"/>
              <a:gd name="connsiteY10" fmla="*/ 90715 h 1587500"/>
              <a:gd name="connsiteX11" fmla="*/ 36285 w 3519714"/>
              <a:gd name="connsiteY11" fmla="*/ 154215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9714" h="1587500">
                <a:moveTo>
                  <a:pt x="36285" y="154215"/>
                </a:moveTo>
                <a:lnTo>
                  <a:pt x="0" y="1070429"/>
                </a:lnTo>
                <a:lnTo>
                  <a:pt x="63500" y="1524000"/>
                </a:lnTo>
                <a:lnTo>
                  <a:pt x="952500" y="1587500"/>
                </a:lnTo>
                <a:lnTo>
                  <a:pt x="2884714" y="1478643"/>
                </a:lnTo>
                <a:lnTo>
                  <a:pt x="3492500" y="1088572"/>
                </a:lnTo>
                <a:lnTo>
                  <a:pt x="3519714" y="553357"/>
                </a:lnTo>
                <a:lnTo>
                  <a:pt x="3129643" y="308429"/>
                </a:lnTo>
                <a:lnTo>
                  <a:pt x="2113643" y="154215"/>
                </a:lnTo>
                <a:lnTo>
                  <a:pt x="997857" y="0"/>
                </a:lnTo>
                <a:lnTo>
                  <a:pt x="99785" y="90715"/>
                </a:lnTo>
                <a:lnTo>
                  <a:pt x="36285" y="154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895600"/>
            <a:ext cx="2590800" cy="297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2000" y="1752600"/>
            <a:ext cx="2485571" cy="11774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1066800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“directed evolution”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953000" y="1600200"/>
            <a:ext cx="3657600" cy="3505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3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8" grpId="0" animBg="1"/>
      <p:bldP spid="19" grpId="0" animBg="1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11" y="914400"/>
            <a:ext cx="6580189" cy="548640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8750EA3E-9104-C94E-ACB0-32277A434BE9}" type="slidenum">
              <a:rPr lang="en-US" sz="1400"/>
              <a:pPr/>
              <a:t>5</a:t>
            </a:fld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400800"/>
            <a:ext cx="3258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Packer &amp; Liu (2015) </a:t>
            </a:r>
            <a:r>
              <a:rPr lang="en-US" sz="1400" i="1" dirty="0">
                <a:solidFill>
                  <a:srgbClr val="000000"/>
                </a:solidFill>
                <a:latin typeface="Helvetica"/>
                <a:cs typeface="Helvetica"/>
              </a:rPr>
              <a:t>Nat Rev Genetics 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295400" y="898076"/>
            <a:ext cx="437243" cy="30661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3400" y="358914"/>
            <a:ext cx="7014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Because all possibilities cannot be generated and screened, </a:t>
            </a:r>
          </a:p>
          <a:p>
            <a:r>
              <a:rPr lang="en-US" dirty="0"/>
              <a:t>stepwise progression is sought...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1524000"/>
            <a:ext cx="2342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“fitness landscape”</a:t>
            </a:r>
          </a:p>
        </p:txBody>
      </p:sp>
    </p:spTree>
    <p:extLst>
      <p:ext uri="{BB962C8B-B14F-4D97-AF65-F5344CB8AC3E}">
        <p14:creationId xmlns:p14="http://schemas.microsoft.com/office/powerpoint/2010/main" val="190483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41325" y="481013"/>
            <a:ext cx="5609228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Methods for generating mutant </a:t>
            </a:r>
            <a:r>
              <a:rPr lang="en-US" dirty="0">
                <a:solidFill>
                  <a:srgbClr val="FF0000"/>
                </a:solidFill>
              </a:rPr>
              <a:t>genetic libraries</a:t>
            </a:r>
            <a:r>
              <a:rPr lang="en-US" dirty="0"/>
              <a:t>:</a:t>
            </a:r>
          </a:p>
          <a:p>
            <a:pPr>
              <a:spcAft>
                <a:spcPts val="600"/>
              </a:spcAft>
            </a:pPr>
            <a:r>
              <a:rPr lang="en-US" dirty="0"/>
              <a:t>     • degenerate DNA sequences</a:t>
            </a:r>
          </a:p>
          <a:p>
            <a:pPr>
              <a:spcAft>
                <a:spcPts val="600"/>
              </a:spcAft>
            </a:pPr>
            <a:r>
              <a:rPr lang="en-US" dirty="0"/>
              <a:t>     • error-prone </a:t>
            </a:r>
            <a:r>
              <a:rPr lang="en-US" dirty="0" err="1"/>
              <a:t>PCR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     • gene shuffling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" y="2270125"/>
            <a:ext cx="6705600" cy="1235075"/>
            <a:chOff x="288" y="1430"/>
            <a:chExt cx="4224" cy="778"/>
          </a:xfrm>
        </p:grpSpPr>
        <p:sp>
          <p:nvSpPr>
            <p:cNvPr id="17423" name="Text Box 6"/>
            <p:cNvSpPr txBox="1">
              <a:spLocks noChangeArrowheads="1"/>
            </p:cNvSpPr>
            <p:nvPr/>
          </p:nvSpPr>
          <p:spPr bwMode="auto">
            <a:xfrm>
              <a:off x="1042" y="1790"/>
              <a:ext cx="3470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600"/>
                  </a:solidFill>
                  <a:latin typeface="Monaco" charset="0"/>
                </a:rPr>
                <a:t>gat aag gac ggc gat gcc acg att acc acc</a:t>
              </a:r>
            </a:p>
            <a:p>
              <a:r>
                <a:rPr lang="en-US" sz="1800">
                  <a:latin typeface="Monaco" charset="0"/>
                </a:rPr>
                <a:t> D   K   D   G   D   G   T   I   T   T</a:t>
              </a:r>
            </a:p>
          </p:txBody>
        </p:sp>
        <p:sp>
          <p:nvSpPr>
            <p:cNvPr id="17424" name="Text Box 7"/>
            <p:cNvSpPr txBox="1">
              <a:spLocks noChangeArrowheads="1"/>
            </p:cNvSpPr>
            <p:nvPr/>
          </p:nvSpPr>
          <p:spPr bwMode="auto">
            <a:xfrm>
              <a:off x="288" y="1430"/>
              <a:ext cx="27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Degenerate DNA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514600" y="3505200"/>
            <a:ext cx="1139825" cy="1196975"/>
            <a:chOff x="1584" y="2208"/>
            <a:chExt cx="718" cy="754"/>
          </a:xfrm>
        </p:grpSpPr>
        <p:sp>
          <p:nvSpPr>
            <p:cNvPr id="17421" name="Line 9"/>
            <p:cNvSpPr>
              <a:spLocks noChangeShapeType="1"/>
            </p:cNvSpPr>
            <p:nvPr/>
          </p:nvSpPr>
          <p:spPr bwMode="auto">
            <a:xfrm>
              <a:off x="1920" y="22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2" name="Text Box 11"/>
            <p:cNvSpPr txBox="1">
              <a:spLocks noChangeArrowheads="1"/>
            </p:cNvSpPr>
            <p:nvPr/>
          </p:nvSpPr>
          <p:spPr bwMode="auto">
            <a:xfrm>
              <a:off x="1584" y="2544"/>
              <a:ext cx="718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600"/>
                  </a:solidFill>
                  <a:latin typeface="Monaco" charset="0"/>
                </a:rPr>
                <a:t>ga(c/g)</a:t>
              </a:r>
              <a:endParaRPr lang="en-US" sz="1800">
                <a:latin typeface="Monaco" charset="0"/>
              </a:endParaRPr>
            </a:p>
            <a:p>
              <a:r>
                <a:rPr lang="en-US" sz="1800">
                  <a:latin typeface="Monaco" charset="0"/>
                </a:rPr>
                <a:t>  D/E</a:t>
              </a:r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724400" y="3505200"/>
            <a:ext cx="1139825" cy="1196975"/>
            <a:chOff x="2976" y="2208"/>
            <a:chExt cx="718" cy="754"/>
          </a:xfrm>
        </p:grpSpPr>
        <p:sp>
          <p:nvSpPr>
            <p:cNvPr id="17419" name="Line 12"/>
            <p:cNvSpPr>
              <a:spLocks noChangeShapeType="1"/>
            </p:cNvSpPr>
            <p:nvPr/>
          </p:nvSpPr>
          <p:spPr bwMode="auto">
            <a:xfrm>
              <a:off x="3314" y="22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0" name="Text Box 13"/>
            <p:cNvSpPr txBox="1">
              <a:spLocks noChangeArrowheads="1"/>
            </p:cNvSpPr>
            <p:nvPr/>
          </p:nvSpPr>
          <p:spPr bwMode="auto">
            <a:xfrm>
              <a:off x="2976" y="2544"/>
              <a:ext cx="718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Monaco" charset="0"/>
                </a:rPr>
                <a:t>  </a:t>
              </a:r>
              <a:r>
                <a:rPr lang="en-US" sz="1800">
                  <a:solidFill>
                    <a:srgbClr val="009600"/>
                  </a:solidFill>
                  <a:latin typeface="Monaco" charset="0"/>
                </a:rPr>
                <a:t>xcc</a:t>
              </a:r>
              <a:r>
                <a:rPr lang="en-US" sz="1800">
                  <a:latin typeface="Monaco" charset="0"/>
                </a:rPr>
                <a:t>  </a:t>
              </a:r>
            </a:p>
            <a:p>
              <a:r>
                <a:rPr lang="en-US" sz="1800">
                  <a:latin typeface="Monaco" charset="0"/>
                </a:rPr>
                <a:t>S/P/T/A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791200" y="3505200"/>
            <a:ext cx="1139825" cy="1216025"/>
            <a:chOff x="3648" y="2208"/>
            <a:chExt cx="718" cy="766"/>
          </a:xfrm>
        </p:grpSpPr>
        <p:sp>
          <p:nvSpPr>
            <p:cNvPr id="17417" name="Line 16"/>
            <p:cNvSpPr>
              <a:spLocks noChangeShapeType="1"/>
            </p:cNvSpPr>
            <p:nvPr/>
          </p:nvSpPr>
          <p:spPr bwMode="auto">
            <a:xfrm>
              <a:off x="3984" y="22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" name="Text Box 17"/>
            <p:cNvSpPr txBox="1">
              <a:spLocks noChangeArrowheads="1"/>
            </p:cNvSpPr>
            <p:nvPr/>
          </p:nvSpPr>
          <p:spPr bwMode="auto">
            <a:xfrm>
              <a:off x="3648" y="2544"/>
              <a:ext cx="718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Monaco" charset="0"/>
                </a:rPr>
                <a:t>  </a:t>
              </a:r>
              <a:r>
                <a:rPr lang="en-US" sz="1800">
                  <a:solidFill>
                    <a:srgbClr val="009600"/>
                  </a:solidFill>
                  <a:latin typeface="Monaco" charset="0"/>
                </a:rPr>
                <a:t>xxx</a:t>
              </a:r>
              <a:r>
                <a:rPr lang="en-US" sz="1800">
                  <a:latin typeface="Monaco" charset="0"/>
                </a:rPr>
                <a:t>  </a:t>
              </a:r>
            </a:p>
            <a:p>
              <a:r>
                <a:rPr lang="en-US"/>
                <a:t>      </a:t>
              </a:r>
              <a:r>
                <a:rPr lang="en-US" sz="1800">
                  <a:latin typeface="Monaco" charset="0"/>
                </a:rPr>
                <a:t>X</a:t>
              </a:r>
              <a:endParaRPr lang="en-US"/>
            </a:p>
          </p:txBody>
        </p:sp>
      </p:grp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87400" y="4937125"/>
            <a:ext cx="63134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• not all combinations of AAs possible at each position</a:t>
            </a:r>
          </a:p>
          <a:p>
            <a:r>
              <a:rPr lang="en-US" dirty="0"/>
              <a:t>• number of combinations expands exponentially</a:t>
            </a:r>
          </a:p>
          <a:p>
            <a:r>
              <a:rPr lang="en-US" dirty="0"/>
              <a:t>• degenerate primers synthesized by split-pool method</a:t>
            </a:r>
          </a:p>
          <a:p>
            <a:r>
              <a:rPr lang="en-US" dirty="0"/>
              <a:t>• standard primer design criteria must be considered</a:t>
            </a:r>
          </a:p>
        </p:txBody>
      </p:sp>
      <p:sp>
        <p:nvSpPr>
          <p:cNvPr id="17416" name="Text Box 23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BD6960DC-4F1F-0248-AD8B-A66BA54F6DC3}" type="slidenum">
              <a:rPr lang="en-US" sz="1400"/>
              <a:pPr/>
              <a:t>6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81000" y="219075"/>
            <a:ext cx="8139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PCR</a:t>
            </a:r>
            <a:r>
              <a:rPr lang="en-US" dirty="0"/>
              <a:t> polymerase and conditions may be chosen to </a:t>
            </a:r>
            <a:r>
              <a:rPr lang="en-US" dirty="0">
                <a:solidFill>
                  <a:srgbClr val="FF0000"/>
                </a:solidFill>
              </a:rPr>
              <a:t>promote mutations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953000" y="1676400"/>
            <a:ext cx="3859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error rate = mutation load ÷ template doublings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6756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00850" y="752475"/>
            <a:ext cx="2098675" cy="909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" y="2209800"/>
            <a:ext cx="5105400" cy="2557463"/>
            <a:chOff x="192" y="1526"/>
            <a:chExt cx="3216" cy="1611"/>
          </a:xfrm>
        </p:grpSpPr>
        <p:pic>
          <p:nvPicPr>
            <p:cNvPr id="18443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824"/>
              <a:ext cx="1543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76" y="1824"/>
              <a:ext cx="1532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Text Box 16"/>
            <p:cNvSpPr txBox="1">
              <a:spLocks noChangeArrowheads="1"/>
            </p:cNvSpPr>
            <p:nvPr/>
          </p:nvSpPr>
          <p:spPr bwMode="auto">
            <a:xfrm>
              <a:off x="240" y="1526"/>
              <a:ext cx="9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9600"/>
                  </a:solidFill>
                </a:rPr>
                <a:t>normal PCR</a:t>
              </a:r>
            </a:p>
          </p:txBody>
        </p:sp>
        <p:sp>
          <p:nvSpPr>
            <p:cNvPr id="18446" name="Text Box 17"/>
            <p:cNvSpPr txBox="1">
              <a:spLocks noChangeArrowheads="1"/>
            </p:cNvSpPr>
            <p:nvPr/>
          </p:nvSpPr>
          <p:spPr bwMode="auto">
            <a:xfrm>
              <a:off x="1920" y="1526"/>
              <a:ext cx="1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error-prone PCR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495800" y="3702050"/>
            <a:ext cx="4268788" cy="2927350"/>
            <a:chOff x="2832" y="2256"/>
            <a:chExt cx="2689" cy="1844"/>
          </a:xfrm>
        </p:grpSpPr>
        <p:pic>
          <p:nvPicPr>
            <p:cNvPr id="18441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2736"/>
              <a:ext cx="2689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Text Box 18"/>
            <p:cNvSpPr txBox="1">
              <a:spLocks noChangeArrowheads="1"/>
            </p:cNvSpPr>
            <p:nvPr/>
          </p:nvSpPr>
          <p:spPr bwMode="auto">
            <a:xfrm>
              <a:off x="3696" y="2256"/>
              <a:ext cx="17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/>
                <a:t>some mutations are</a:t>
              </a:r>
            </a:p>
            <a:p>
              <a:r>
                <a:rPr lang="en-US" i="1"/>
                <a:t>more likely than others</a:t>
              </a:r>
            </a:p>
          </p:txBody>
        </p:sp>
      </p:grpSp>
      <p:sp>
        <p:nvSpPr>
          <p:cNvPr id="18440" name="Text Box 21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C7D07E70-A018-A34B-ADF8-13FABB141BA6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4" name="TextBox 3"/>
          <p:cNvSpPr txBox="1"/>
          <p:nvPr/>
        </p:nvSpPr>
        <p:spPr>
          <a:xfrm>
            <a:off x="228600" y="6400800"/>
            <a:ext cx="3417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Biles</a:t>
            </a:r>
            <a:r>
              <a:rPr lang="en-US" sz="1400" dirty="0"/>
              <a:t> &amp; Connolly (2004) </a:t>
            </a:r>
            <a:r>
              <a:rPr lang="en-US" sz="1400" i="1" dirty="0" err="1"/>
              <a:t>Nucl</a:t>
            </a:r>
            <a:r>
              <a:rPr lang="en-US" sz="1400" i="1" dirty="0"/>
              <a:t>. Acids Res.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257800"/>
            <a:ext cx="2921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much mutagenesis</a:t>
            </a:r>
          </a:p>
          <a:p>
            <a:r>
              <a:rPr lang="en-US" dirty="0">
                <a:solidFill>
                  <a:srgbClr val="FF0000"/>
                </a:solidFill>
              </a:rPr>
              <a:t>should one do?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48FABF-ACB9-A640-9CCF-6515D368C5CA}"/>
              </a:ext>
            </a:extLst>
          </p:cNvPr>
          <p:cNvGrpSpPr/>
          <p:nvPr/>
        </p:nvGrpSpPr>
        <p:grpSpPr>
          <a:xfrm>
            <a:off x="5397500" y="5308600"/>
            <a:ext cx="2984500" cy="450850"/>
            <a:chOff x="5397500" y="5308600"/>
            <a:chExt cx="2984500" cy="4508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EC95CD-5EED-8749-889C-A52C164E9528}"/>
                </a:ext>
              </a:extLst>
            </p:cNvPr>
            <p:cNvSpPr/>
            <p:nvPr/>
          </p:nvSpPr>
          <p:spPr bwMode="auto">
            <a:xfrm>
              <a:off x="5397500" y="5308600"/>
              <a:ext cx="228600" cy="1524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102A07-2EBF-934D-BA8E-E9AC177C297D}"/>
                </a:ext>
              </a:extLst>
            </p:cNvPr>
            <p:cNvSpPr/>
            <p:nvPr/>
          </p:nvSpPr>
          <p:spPr bwMode="auto">
            <a:xfrm>
              <a:off x="6451600" y="5308600"/>
              <a:ext cx="273050" cy="1524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B85105-7601-C44C-8033-C92FDD753ED9}"/>
                </a:ext>
              </a:extLst>
            </p:cNvPr>
            <p:cNvSpPr/>
            <p:nvPr/>
          </p:nvSpPr>
          <p:spPr bwMode="auto">
            <a:xfrm>
              <a:off x="7289800" y="5607050"/>
              <a:ext cx="273050" cy="1524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1749AD-93DD-4A41-8715-C92C0BD5D162}"/>
                </a:ext>
              </a:extLst>
            </p:cNvPr>
            <p:cNvSpPr/>
            <p:nvPr/>
          </p:nvSpPr>
          <p:spPr bwMode="auto">
            <a:xfrm>
              <a:off x="8108950" y="5607050"/>
              <a:ext cx="273050" cy="1524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0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81000" y="404813"/>
            <a:ext cx="83246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 shuffling </a:t>
            </a:r>
            <a:r>
              <a:rPr lang="en-US" dirty="0"/>
              <a:t>techniques mimic diversity due to meiotic recombination:</a:t>
            </a:r>
          </a:p>
          <a:p>
            <a:r>
              <a:rPr lang="en-US" dirty="0"/>
              <a:t>     • fragments of homologous genes combined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    • diversity may arise from error prone PCR or multiple input genes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2057400"/>
            <a:ext cx="8474075" cy="4591050"/>
            <a:chOff x="240" y="1296"/>
            <a:chExt cx="5338" cy="2892"/>
          </a:xfrm>
        </p:grpSpPr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2208" y="3996"/>
              <a:ext cx="33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/>
                <a:t>Brannigan</a:t>
              </a:r>
              <a:r>
                <a:rPr lang="en-US" sz="1400" dirty="0"/>
                <a:t> &amp; Wilkinson (2002) </a:t>
              </a:r>
              <a:r>
                <a:rPr lang="en-US" sz="1400" i="1" dirty="0"/>
                <a:t>Nat. Rev. Mol. Cell. Biol. 3:</a:t>
              </a:r>
              <a:r>
                <a:rPr lang="en-US" sz="1400" dirty="0"/>
                <a:t>  964-70</a:t>
              </a:r>
            </a:p>
          </p:txBody>
        </p:sp>
        <p:pic>
          <p:nvPicPr>
            <p:cNvPr id="19464" name="Picture 9" descr="Brannigan2002NRMCB_Box1abc.tif                                 000CE90FMacbeth                        C3101BA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296"/>
              <a:ext cx="5274" cy="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276600" y="1981200"/>
            <a:ext cx="1905000" cy="358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486400" y="1981200"/>
            <a:ext cx="33528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98751465-FB02-F742-B716-C0DAEFF99F76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457200" y="5486400"/>
            <a:ext cx="218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many alternatives...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BT_17.8_adj.tif                                                00101E20Macduff                        C2DA758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16138"/>
            <a:ext cx="394970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5497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How are libraries of mutant proteins </a:t>
            </a:r>
            <a:r>
              <a:rPr lang="en-US" dirty="0">
                <a:solidFill>
                  <a:srgbClr val="FF0000"/>
                </a:solidFill>
              </a:rPr>
              <a:t>screened</a:t>
            </a:r>
            <a:r>
              <a:rPr lang="en-US" dirty="0"/>
              <a:t>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8938" y="1616075"/>
            <a:ext cx="8145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Phage display</a:t>
            </a:r>
            <a:r>
              <a:rPr lang="en-US" dirty="0"/>
              <a:t> is a versatile high throughput method to do this: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FB045E0C-AF68-0A47-914F-B4F80A8B853C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381000" y="777875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All major methods include a strategy to </a:t>
            </a:r>
            <a:r>
              <a:rPr lang="en-US" dirty="0">
                <a:solidFill>
                  <a:srgbClr val="FF0000"/>
                </a:solidFill>
              </a:rPr>
              <a:t>keep DNA sequence info </a:t>
            </a:r>
            <a:r>
              <a:rPr lang="en-US" dirty="0"/>
              <a:t>associated with the proteins that are being screened.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2317750"/>
            <a:ext cx="4223426" cy="4314627"/>
            <a:chOff x="228600" y="2317750"/>
            <a:chExt cx="4223426" cy="4314627"/>
          </a:xfrm>
        </p:grpSpPr>
        <p:pic>
          <p:nvPicPr>
            <p:cNvPr id="20488" name="Picture 2" descr="BT_17.7_adj.tif                                                00101E20Macduff                        C2DA7588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8050" y="3613150"/>
              <a:ext cx="2901950" cy="168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 Box 6"/>
            <p:cNvSpPr txBox="1">
              <a:spLocks noChangeArrowheads="1"/>
            </p:cNvSpPr>
            <p:nvPr/>
          </p:nvSpPr>
          <p:spPr bwMode="auto">
            <a:xfrm>
              <a:off x="685800" y="2317750"/>
              <a:ext cx="3722688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protein “displayed” on the coat</a:t>
              </a:r>
            </a:p>
            <a:p>
              <a:r>
                <a:rPr lang="en-US" dirty="0"/>
                <a:t>of a bacteriophage, by fusing to</a:t>
              </a:r>
            </a:p>
            <a:p>
              <a:r>
                <a:rPr lang="en-US" dirty="0"/>
                <a:t>a natural phage coat protein</a:t>
              </a:r>
            </a:p>
          </p:txBody>
        </p:sp>
        <p:sp>
          <p:nvSpPr>
            <p:cNvPr id="20490" name="Text Box 7"/>
            <p:cNvSpPr txBox="1">
              <a:spLocks noChangeArrowheads="1"/>
            </p:cNvSpPr>
            <p:nvPr/>
          </p:nvSpPr>
          <p:spPr bwMode="auto">
            <a:xfrm>
              <a:off x="1676400" y="5470525"/>
              <a:ext cx="19065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M13 phage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</a:rPr>
                <a:t>(contains DNA)</a:t>
              </a:r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6324600"/>
              <a:ext cx="42234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Branden</a:t>
              </a:r>
              <a:r>
                <a:rPr lang="en-US" sz="1400" dirty="0"/>
                <a:t> &amp; </a:t>
              </a:r>
              <a:r>
                <a:rPr lang="en-US" sz="1400" dirty="0" err="1"/>
                <a:t>Tooze</a:t>
              </a:r>
              <a:r>
                <a:rPr lang="en-US" sz="1400" dirty="0"/>
                <a:t>, </a:t>
              </a:r>
              <a:r>
                <a:rPr lang="en-US" sz="1400" i="1" dirty="0"/>
                <a:t>Introduction to Protein Structure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859</Words>
  <Application>Microsoft Macintosh PowerPoint</Application>
  <PresentationFormat>On-screen Show (4:3)</PresentationFormat>
  <Paragraphs>162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Helvetica</vt:lpstr>
      <vt:lpstr>Monaco</vt:lpstr>
      <vt:lpstr>Times</vt:lpstr>
      <vt:lpstr>Blank Presentation</vt:lpstr>
      <vt:lpstr>2_Blank Presentation</vt:lpstr>
      <vt:lpstr>1_Office Theme</vt:lpstr>
      <vt:lpstr>6_Blank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Whitehead Institute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User</dc:creator>
  <cp:lastModifiedBy>Microsoft Office User</cp:lastModifiedBy>
  <cp:revision>209</cp:revision>
  <cp:lastPrinted>2012-04-11T19:04:44Z</cp:lastPrinted>
  <dcterms:created xsi:type="dcterms:W3CDTF">2013-04-11T14:11:36Z</dcterms:created>
  <dcterms:modified xsi:type="dcterms:W3CDTF">2021-04-23T22:53:02Z</dcterms:modified>
</cp:coreProperties>
</file>