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7" r:id="rId2"/>
    <p:sldId id="280" r:id="rId3"/>
    <p:sldId id="329" r:id="rId4"/>
    <p:sldId id="263" r:id="rId5"/>
    <p:sldId id="262" r:id="rId6"/>
    <p:sldId id="330" r:id="rId7"/>
    <p:sldId id="331" r:id="rId8"/>
    <p:sldId id="332" r:id="rId9"/>
    <p:sldId id="264" r:id="rId10"/>
    <p:sldId id="333" r:id="rId11"/>
    <p:sldId id="265" r:id="rId12"/>
    <p:sldId id="260" r:id="rId13"/>
    <p:sldId id="259" r:id="rId14"/>
    <p:sldId id="258" r:id="rId15"/>
    <p:sldId id="325" r:id="rId16"/>
    <p:sldId id="303" r:id="rId17"/>
    <p:sldId id="326" r:id="rId18"/>
    <p:sldId id="327" r:id="rId19"/>
    <p:sldId id="306" r:id="rId20"/>
    <p:sldId id="270" r:id="rId21"/>
    <p:sldId id="328" r:id="rId22"/>
    <p:sldId id="272" r:id="rId23"/>
    <p:sldId id="273" r:id="rId24"/>
    <p:sldId id="274" r:id="rId25"/>
    <p:sldId id="266" r:id="rId26"/>
    <p:sldId id="267" r:id="rId27"/>
    <p:sldId id="268" r:id="rId28"/>
    <p:sldId id="269" r:id="rId29"/>
    <p:sldId id="310" r:id="rId30"/>
    <p:sldId id="261" r:id="rId31"/>
    <p:sldId id="275" r:id="rId32"/>
    <p:sldId id="276" r:id="rId33"/>
    <p:sldId id="277" r:id="rId34"/>
    <p:sldId id="27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37"/>
    <p:restoredTop sz="88483"/>
  </p:normalViewPr>
  <p:slideViewPr>
    <p:cSldViewPr snapToGrid="0" snapToObjects="1">
      <p:cViewPr varScale="1">
        <p:scale>
          <a:sx n="95" d="100"/>
          <a:sy n="95" d="100"/>
        </p:scale>
        <p:origin x="83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86F627-E2C4-4744-8EAD-144EFBD5406B}" type="datetimeFigureOut">
              <a:rPr lang="en-US" smtClean="0"/>
              <a:t>2/4/20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5D25F-FA68-CE40-9E41-8E058D1CF0C4}" type="slidenum">
              <a:rPr lang="en-US" smtClean="0"/>
              <a:t>‹#›</a:t>
            </a:fld>
            <a:endParaRPr lang="en-US"/>
          </a:p>
        </p:txBody>
      </p:sp>
    </p:spTree>
    <p:extLst>
      <p:ext uri="{BB962C8B-B14F-4D97-AF65-F5344CB8AC3E}">
        <p14:creationId xmlns:p14="http://schemas.microsoft.com/office/powerpoint/2010/main" val="1440598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goal in this class is to teach effective scientific communication…it doesn’t matter what you discover if you can’t make the information understandable  / relevant…jargon</a:t>
            </a:r>
          </a:p>
        </p:txBody>
      </p:sp>
      <p:sp>
        <p:nvSpPr>
          <p:cNvPr id="4" name="Slide Number Placeholder 3"/>
          <p:cNvSpPr>
            <a:spLocks noGrp="1"/>
          </p:cNvSpPr>
          <p:nvPr>
            <p:ph type="sldNum" sz="quarter" idx="5"/>
          </p:nvPr>
        </p:nvSpPr>
        <p:spPr/>
        <p:txBody>
          <a:bodyPr/>
          <a:lstStyle/>
          <a:p>
            <a:fld id="{18B5D25F-FA68-CE40-9E41-8E058D1CF0C4}" type="slidenum">
              <a:rPr lang="en-US" smtClean="0"/>
              <a:t>3</a:t>
            </a:fld>
            <a:endParaRPr lang="en-US"/>
          </a:p>
        </p:txBody>
      </p:sp>
    </p:spTree>
    <p:extLst>
      <p:ext uri="{BB962C8B-B14F-4D97-AF65-F5344CB8AC3E}">
        <p14:creationId xmlns:p14="http://schemas.microsoft.com/office/powerpoint/2010/main" val="1735335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your peers are here for you!  Lasting friendships and study groups often formed in this class that continue throughout </a:t>
            </a:r>
            <a:r>
              <a:rPr lang="en-US"/>
              <a:t>undergraduate classes to come…</a:t>
            </a:r>
          </a:p>
        </p:txBody>
      </p:sp>
      <p:sp>
        <p:nvSpPr>
          <p:cNvPr id="4" name="Slide Number Placeholder 3"/>
          <p:cNvSpPr>
            <a:spLocks noGrp="1"/>
          </p:cNvSpPr>
          <p:nvPr>
            <p:ph type="sldNum" sz="quarter" idx="5"/>
          </p:nvPr>
        </p:nvSpPr>
        <p:spPr/>
        <p:txBody>
          <a:bodyPr/>
          <a:lstStyle/>
          <a:p>
            <a:fld id="{18B5D25F-FA68-CE40-9E41-8E058D1CF0C4}" type="slidenum">
              <a:rPr lang="en-US" smtClean="0"/>
              <a:t>12</a:t>
            </a:fld>
            <a:endParaRPr lang="en-US"/>
          </a:p>
        </p:txBody>
      </p:sp>
    </p:spTree>
    <p:extLst>
      <p:ext uri="{BB962C8B-B14F-4D97-AF65-F5344CB8AC3E}">
        <p14:creationId xmlns:p14="http://schemas.microsoft.com/office/powerpoint/2010/main" val="24897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spend a lot of time discussing how to best communicate your results…and how to make the information accessible to a broad audience…concise / clear communication</a:t>
            </a:r>
          </a:p>
        </p:txBody>
      </p:sp>
      <p:sp>
        <p:nvSpPr>
          <p:cNvPr id="4" name="Slide Number Placeholder 3"/>
          <p:cNvSpPr>
            <a:spLocks noGrp="1"/>
          </p:cNvSpPr>
          <p:nvPr>
            <p:ph type="sldNum" sz="quarter" idx="5"/>
          </p:nvPr>
        </p:nvSpPr>
        <p:spPr/>
        <p:txBody>
          <a:bodyPr/>
          <a:lstStyle/>
          <a:p>
            <a:fld id="{18B5D25F-FA68-CE40-9E41-8E058D1CF0C4}" type="slidenum">
              <a:rPr lang="en-US" smtClean="0"/>
              <a:t>4</a:t>
            </a:fld>
            <a:endParaRPr lang="en-US"/>
          </a:p>
        </p:txBody>
      </p:sp>
    </p:spTree>
    <p:extLst>
      <p:ext uri="{BB962C8B-B14F-4D97-AF65-F5344CB8AC3E}">
        <p14:creationId xmlns:p14="http://schemas.microsoft.com/office/powerpoint/2010/main" val="3396507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accomplish this, you will complete several rounds of practice…homework assignments can be overwhelming, but all are intended to help you with the major assignments</a:t>
            </a:r>
          </a:p>
        </p:txBody>
      </p:sp>
      <p:sp>
        <p:nvSpPr>
          <p:cNvPr id="4" name="Slide Number Placeholder 3"/>
          <p:cNvSpPr>
            <a:spLocks noGrp="1"/>
          </p:cNvSpPr>
          <p:nvPr>
            <p:ph type="sldNum" sz="quarter" idx="5"/>
          </p:nvPr>
        </p:nvSpPr>
        <p:spPr/>
        <p:txBody>
          <a:bodyPr/>
          <a:lstStyle/>
          <a:p>
            <a:fld id="{18B5D25F-FA68-CE40-9E41-8E058D1CF0C4}" type="slidenum">
              <a:rPr lang="en-US" smtClean="0"/>
              <a:t>5</a:t>
            </a:fld>
            <a:endParaRPr lang="en-US"/>
          </a:p>
        </p:txBody>
      </p:sp>
    </p:spTree>
    <p:extLst>
      <p:ext uri="{BB962C8B-B14F-4D97-AF65-F5344CB8AC3E}">
        <p14:creationId xmlns:p14="http://schemas.microsoft.com/office/powerpoint/2010/main" val="3741803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complete both verbal and written assignments, verbal assignments…</a:t>
            </a:r>
          </a:p>
        </p:txBody>
      </p:sp>
      <p:sp>
        <p:nvSpPr>
          <p:cNvPr id="4" name="Slide Number Placeholder 3"/>
          <p:cNvSpPr>
            <a:spLocks noGrp="1"/>
          </p:cNvSpPr>
          <p:nvPr>
            <p:ph type="sldNum" sz="quarter" idx="5"/>
          </p:nvPr>
        </p:nvSpPr>
        <p:spPr/>
        <p:txBody>
          <a:bodyPr/>
          <a:lstStyle/>
          <a:p>
            <a:fld id="{18B5D25F-FA68-CE40-9E41-8E058D1CF0C4}" type="slidenum">
              <a:rPr lang="en-US" smtClean="0"/>
              <a:t>6</a:t>
            </a:fld>
            <a:endParaRPr lang="en-US"/>
          </a:p>
        </p:txBody>
      </p:sp>
    </p:spTree>
    <p:extLst>
      <p:ext uri="{BB962C8B-B14F-4D97-AF65-F5344CB8AC3E}">
        <p14:creationId xmlns:p14="http://schemas.microsoft.com/office/powerpoint/2010/main" val="1972633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Written assignments…</a:t>
            </a:r>
          </a:p>
        </p:txBody>
      </p:sp>
      <p:sp>
        <p:nvSpPr>
          <p:cNvPr id="4" name="Slide Number Placeholder 3"/>
          <p:cNvSpPr>
            <a:spLocks noGrp="1"/>
          </p:cNvSpPr>
          <p:nvPr>
            <p:ph type="sldNum" sz="quarter" idx="5"/>
          </p:nvPr>
        </p:nvSpPr>
        <p:spPr/>
        <p:txBody>
          <a:bodyPr/>
          <a:lstStyle/>
          <a:p>
            <a:fld id="{18B5D25F-FA68-CE40-9E41-8E058D1CF0C4}" type="slidenum">
              <a:rPr lang="en-US" smtClean="0"/>
              <a:t>7</a:t>
            </a:fld>
            <a:endParaRPr lang="en-US"/>
          </a:p>
        </p:txBody>
      </p:sp>
    </p:spTree>
    <p:extLst>
      <p:ext uri="{BB962C8B-B14F-4D97-AF65-F5344CB8AC3E}">
        <p14:creationId xmlns:p14="http://schemas.microsoft.com/office/powerpoint/2010/main" val="4003326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started early!</a:t>
            </a:r>
          </a:p>
        </p:txBody>
      </p:sp>
      <p:sp>
        <p:nvSpPr>
          <p:cNvPr id="4" name="Slide Number Placeholder 3"/>
          <p:cNvSpPr>
            <a:spLocks noGrp="1"/>
          </p:cNvSpPr>
          <p:nvPr>
            <p:ph type="sldNum" sz="quarter" idx="5"/>
          </p:nvPr>
        </p:nvSpPr>
        <p:spPr/>
        <p:txBody>
          <a:bodyPr/>
          <a:lstStyle/>
          <a:p>
            <a:fld id="{18B5D25F-FA68-CE40-9E41-8E058D1CF0C4}" type="slidenum">
              <a:rPr lang="en-US" smtClean="0"/>
              <a:t>8</a:t>
            </a:fld>
            <a:endParaRPr lang="en-US"/>
          </a:p>
        </p:txBody>
      </p:sp>
    </p:spTree>
    <p:extLst>
      <p:ext uri="{BB962C8B-B14F-4D97-AF65-F5344CB8AC3E}">
        <p14:creationId xmlns:p14="http://schemas.microsoft.com/office/powerpoint/2010/main" val="458954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109 can be challenging at different times in the semester</a:t>
            </a:r>
          </a:p>
        </p:txBody>
      </p:sp>
      <p:sp>
        <p:nvSpPr>
          <p:cNvPr id="4" name="Slide Number Placeholder 3"/>
          <p:cNvSpPr>
            <a:spLocks noGrp="1"/>
          </p:cNvSpPr>
          <p:nvPr>
            <p:ph type="sldNum" sz="quarter" idx="5"/>
          </p:nvPr>
        </p:nvSpPr>
        <p:spPr/>
        <p:txBody>
          <a:bodyPr/>
          <a:lstStyle/>
          <a:p>
            <a:fld id="{18B5D25F-FA68-CE40-9E41-8E058D1CF0C4}" type="slidenum">
              <a:rPr lang="en-US" smtClean="0"/>
              <a:t>9</a:t>
            </a:fld>
            <a:endParaRPr lang="en-US"/>
          </a:p>
        </p:txBody>
      </p:sp>
    </p:spTree>
    <p:extLst>
      <p:ext uri="{BB962C8B-B14F-4D97-AF65-F5344CB8AC3E}">
        <p14:creationId xmlns:p14="http://schemas.microsoft.com/office/powerpoint/2010/main" val="3190836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get overwhelmed…we are here to help</a:t>
            </a:r>
          </a:p>
        </p:txBody>
      </p:sp>
      <p:sp>
        <p:nvSpPr>
          <p:cNvPr id="4" name="Slide Number Placeholder 3"/>
          <p:cNvSpPr>
            <a:spLocks noGrp="1"/>
          </p:cNvSpPr>
          <p:nvPr>
            <p:ph type="sldNum" sz="quarter" idx="5"/>
          </p:nvPr>
        </p:nvSpPr>
        <p:spPr/>
        <p:txBody>
          <a:bodyPr/>
          <a:lstStyle/>
          <a:p>
            <a:fld id="{18B5D25F-FA68-CE40-9E41-8E058D1CF0C4}" type="slidenum">
              <a:rPr lang="en-US" smtClean="0"/>
              <a:t>10</a:t>
            </a:fld>
            <a:endParaRPr lang="en-US"/>
          </a:p>
        </p:txBody>
      </p:sp>
    </p:spTree>
    <p:extLst>
      <p:ext uri="{BB962C8B-B14F-4D97-AF65-F5344CB8AC3E}">
        <p14:creationId xmlns:p14="http://schemas.microsoft.com/office/powerpoint/2010/main" val="125266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Instructors have regularly scheduled OH and host additional OH for major assignments…</a:t>
            </a:r>
          </a:p>
        </p:txBody>
      </p:sp>
      <p:sp>
        <p:nvSpPr>
          <p:cNvPr id="4" name="Slide Number Placeholder 3"/>
          <p:cNvSpPr>
            <a:spLocks noGrp="1"/>
          </p:cNvSpPr>
          <p:nvPr>
            <p:ph type="sldNum" sz="quarter" idx="5"/>
          </p:nvPr>
        </p:nvSpPr>
        <p:spPr/>
        <p:txBody>
          <a:bodyPr/>
          <a:lstStyle/>
          <a:p>
            <a:fld id="{18B5D25F-FA68-CE40-9E41-8E058D1CF0C4}" type="slidenum">
              <a:rPr lang="en-US" smtClean="0"/>
              <a:t>11</a:t>
            </a:fld>
            <a:endParaRPr lang="en-US"/>
          </a:p>
        </p:txBody>
      </p:sp>
    </p:spTree>
    <p:extLst>
      <p:ext uri="{BB962C8B-B14F-4D97-AF65-F5344CB8AC3E}">
        <p14:creationId xmlns:p14="http://schemas.microsoft.com/office/powerpoint/2010/main" val="581554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2A046-111C-B545-8711-BBF3C82C3E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C2329C-1407-024C-BB7E-9823C913A0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E94BE0-CB4A-2E4E-9CDD-02422210804A}"/>
              </a:ext>
            </a:extLst>
          </p:cNvPr>
          <p:cNvSpPr>
            <a:spLocks noGrp="1"/>
          </p:cNvSpPr>
          <p:nvPr>
            <p:ph type="dt" sz="half" idx="10"/>
          </p:nvPr>
        </p:nvSpPr>
        <p:spPr/>
        <p:txBody>
          <a:bodyPr/>
          <a:lstStyle/>
          <a:p>
            <a:fld id="{1FC57F3A-A199-DC42-8D17-4D67DBF82391}" type="datetimeFigureOut">
              <a:rPr lang="en-US" smtClean="0"/>
              <a:t>2/4/20</a:t>
            </a:fld>
            <a:endParaRPr lang="en-US"/>
          </a:p>
        </p:txBody>
      </p:sp>
      <p:sp>
        <p:nvSpPr>
          <p:cNvPr id="5" name="Footer Placeholder 4">
            <a:extLst>
              <a:ext uri="{FF2B5EF4-FFF2-40B4-BE49-F238E27FC236}">
                <a16:creationId xmlns:a16="http://schemas.microsoft.com/office/drawing/2014/main" id="{FBFA52CF-60EC-1E42-A306-50C05DED43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9D9B94-E98F-AB45-AF17-037F770CD427}"/>
              </a:ext>
            </a:extLst>
          </p:cNvPr>
          <p:cNvSpPr>
            <a:spLocks noGrp="1"/>
          </p:cNvSpPr>
          <p:nvPr>
            <p:ph type="sldNum" sz="quarter" idx="12"/>
          </p:nvPr>
        </p:nvSpPr>
        <p:spPr/>
        <p:txBody>
          <a:bodyPr/>
          <a:lstStyle/>
          <a:p>
            <a:fld id="{048D511A-6E44-1C4A-BEB0-D19B59C252AF}" type="slidenum">
              <a:rPr lang="en-US" smtClean="0"/>
              <a:t>‹#›</a:t>
            </a:fld>
            <a:endParaRPr lang="en-US"/>
          </a:p>
        </p:txBody>
      </p:sp>
    </p:spTree>
    <p:extLst>
      <p:ext uri="{BB962C8B-B14F-4D97-AF65-F5344CB8AC3E}">
        <p14:creationId xmlns:p14="http://schemas.microsoft.com/office/powerpoint/2010/main" val="4257142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FDC0-F4E2-F14E-8DA2-D3F35F1E6D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20187A-E4DE-B441-861A-AC1F1C41CD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5C7DCB-91ED-A542-9022-95631F593936}"/>
              </a:ext>
            </a:extLst>
          </p:cNvPr>
          <p:cNvSpPr>
            <a:spLocks noGrp="1"/>
          </p:cNvSpPr>
          <p:nvPr>
            <p:ph type="dt" sz="half" idx="10"/>
          </p:nvPr>
        </p:nvSpPr>
        <p:spPr/>
        <p:txBody>
          <a:bodyPr/>
          <a:lstStyle/>
          <a:p>
            <a:fld id="{1FC57F3A-A199-DC42-8D17-4D67DBF82391}" type="datetimeFigureOut">
              <a:rPr lang="en-US" smtClean="0"/>
              <a:t>2/4/20</a:t>
            </a:fld>
            <a:endParaRPr lang="en-US"/>
          </a:p>
        </p:txBody>
      </p:sp>
      <p:sp>
        <p:nvSpPr>
          <p:cNvPr id="5" name="Footer Placeholder 4">
            <a:extLst>
              <a:ext uri="{FF2B5EF4-FFF2-40B4-BE49-F238E27FC236}">
                <a16:creationId xmlns:a16="http://schemas.microsoft.com/office/drawing/2014/main" id="{6A9730BF-FB99-504C-ABAD-5BC9FDEC4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836F07-6551-0E47-88D6-6E47099BCD5A}"/>
              </a:ext>
            </a:extLst>
          </p:cNvPr>
          <p:cNvSpPr>
            <a:spLocks noGrp="1"/>
          </p:cNvSpPr>
          <p:nvPr>
            <p:ph type="sldNum" sz="quarter" idx="12"/>
          </p:nvPr>
        </p:nvSpPr>
        <p:spPr/>
        <p:txBody>
          <a:bodyPr/>
          <a:lstStyle/>
          <a:p>
            <a:fld id="{048D511A-6E44-1C4A-BEB0-D19B59C252AF}" type="slidenum">
              <a:rPr lang="en-US" smtClean="0"/>
              <a:t>‹#›</a:t>
            </a:fld>
            <a:endParaRPr lang="en-US"/>
          </a:p>
        </p:txBody>
      </p:sp>
    </p:spTree>
    <p:extLst>
      <p:ext uri="{BB962C8B-B14F-4D97-AF65-F5344CB8AC3E}">
        <p14:creationId xmlns:p14="http://schemas.microsoft.com/office/powerpoint/2010/main" val="253824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3C6D95-60B8-674C-A829-2C77C1EFCC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FB83D8-C6F8-164B-ACF9-CBB85E3DD5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1CF528-8A56-0142-AB4F-15C4F76C591B}"/>
              </a:ext>
            </a:extLst>
          </p:cNvPr>
          <p:cNvSpPr>
            <a:spLocks noGrp="1"/>
          </p:cNvSpPr>
          <p:nvPr>
            <p:ph type="dt" sz="half" idx="10"/>
          </p:nvPr>
        </p:nvSpPr>
        <p:spPr/>
        <p:txBody>
          <a:bodyPr/>
          <a:lstStyle/>
          <a:p>
            <a:fld id="{1FC57F3A-A199-DC42-8D17-4D67DBF82391}" type="datetimeFigureOut">
              <a:rPr lang="en-US" smtClean="0"/>
              <a:t>2/4/20</a:t>
            </a:fld>
            <a:endParaRPr lang="en-US"/>
          </a:p>
        </p:txBody>
      </p:sp>
      <p:sp>
        <p:nvSpPr>
          <p:cNvPr id="5" name="Footer Placeholder 4">
            <a:extLst>
              <a:ext uri="{FF2B5EF4-FFF2-40B4-BE49-F238E27FC236}">
                <a16:creationId xmlns:a16="http://schemas.microsoft.com/office/drawing/2014/main" id="{CDEC7941-4B08-544A-9DF9-1EBE4DDB73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EA27F8-44B4-1148-9F91-B57545CBDB92}"/>
              </a:ext>
            </a:extLst>
          </p:cNvPr>
          <p:cNvSpPr>
            <a:spLocks noGrp="1"/>
          </p:cNvSpPr>
          <p:nvPr>
            <p:ph type="sldNum" sz="quarter" idx="12"/>
          </p:nvPr>
        </p:nvSpPr>
        <p:spPr/>
        <p:txBody>
          <a:bodyPr/>
          <a:lstStyle/>
          <a:p>
            <a:fld id="{048D511A-6E44-1C4A-BEB0-D19B59C252AF}" type="slidenum">
              <a:rPr lang="en-US" smtClean="0"/>
              <a:t>‹#›</a:t>
            </a:fld>
            <a:endParaRPr lang="en-US"/>
          </a:p>
        </p:txBody>
      </p:sp>
    </p:spTree>
    <p:extLst>
      <p:ext uri="{BB962C8B-B14F-4D97-AF65-F5344CB8AC3E}">
        <p14:creationId xmlns:p14="http://schemas.microsoft.com/office/powerpoint/2010/main" val="2342701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CF830-465E-3C4F-BD98-E28DFF539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6E053B-0143-F947-AC5D-0D93F7CED1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859CC-E436-2340-9DB0-0C1A322E50C8}"/>
              </a:ext>
            </a:extLst>
          </p:cNvPr>
          <p:cNvSpPr>
            <a:spLocks noGrp="1"/>
          </p:cNvSpPr>
          <p:nvPr>
            <p:ph type="dt" sz="half" idx="10"/>
          </p:nvPr>
        </p:nvSpPr>
        <p:spPr/>
        <p:txBody>
          <a:bodyPr/>
          <a:lstStyle/>
          <a:p>
            <a:fld id="{1FC57F3A-A199-DC42-8D17-4D67DBF82391}" type="datetimeFigureOut">
              <a:rPr lang="en-US" smtClean="0"/>
              <a:t>2/4/20</a:t>
            </a:fld>
            <a:endParaRPr lang="en-US"/>
          </a:p>
        </p:txBody>
      </p:sp>
      <p:sp>
        <p:nvSpPr>
          <p:cNvPr id="5" name="Footer Placeholder 4">
            <a:extLst>
              <a:ext uri="{FF2B5EF4-FFF2-40B4-BE49-F238E27FC236}">
                <a16:creationId xmlns:a16="http://schemas.microsoft.com/office/drawing/2014/main" id="{CE7D2C0D-5102-6340-B324-5516FD68D7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4D1E21-7B8E-3D4C-B29A-0C885867F8AF}"/>
              </a:ext>
            </a:extLst>
          </p:cNvPr>
          <p:cNvSpPr>
            <a:spLocks noGrp="1"/>
          </p:cNvSpPr>
          <p:nvPr>
            <p:ph type="sldNum" sz="quarter" idx="12"/>
          </p:nvPr>
        </p:nvSpPr>
        <p:spPr/>
        <p:txBody>
          <a:bodyPr/>
          <a:lstStyle/>
          <a:p>
            <a:fld id="{048D511A-6E44-1C4A-BEB0-D19B59C252AF}" type="slidenum">
              <a:rPr lang="en-US" smtClean="0"/>
              <a:t>‹#›</a:t>
            </a:fld>
            <a:endParaRPr lang="en-US"/>
          </a:p>
        </p:txBody>
      </p:sp>
    </p:spTree>
    <p:extLst>
      <p:ext uri="{BB962C8B-B14F-4D97-AF65-F5344CB8AC3E}">
        <p14:creationId xmlns:p14="http://schemas.microsoft.com/office/powerpoint/2010/main" val="3309233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6FF3E-AED8-4A40-8340-19181D15B3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47614C-DE83-EC47-98C7-4F210EBE52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D37DB3-84A5-2146-A37C-D2A99F9E7196}"/>
              </a:ext>
            </a:extLst>
          </p:cNvPr>
          <p:cNvSpPr>
            <a:spLocks noGrp="1"/>
          </p:cNvSpPr>
          <p:nvPr>
            <p:ph type="dt" sz="half" idx="10"/>
          </p:nvPr>
        </p:nvSpPr>
        <p:spPr/>
        <p:txBody>
          <a:bodyPr/>
          <a:lstStyle/>
          <a:p>
            <a:fld id="{1FC57F3A-A199-DC42-8D17-4D67DBF82391}" type="datetimeFigureOut">
              <a:rPr lang="en-US" smtClean="0"/>
              <a:t>2/4/20</a:t>
            </a:fld>
            <a:endParaRPr lang="en-US"/>
          </a:p>
        </p:txBody>
      </p:sp>
      <p:sp>
        <p:nvSpPr>
          <p:cNvPr id="5" name="Footer Placeholder 4">
            <a:extLst>
              <a:ext uri="{FF2B5EF4-FFF2-40B4-BE49-F238E27FC236}">
                <a16:creationId xmlns:a16="http://schemas.microsoft.com/office/drawing/2014/main" id="{61DFDD85-5CEC-6642-AE17-E80F8CCCD2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49EB46-16E7-3743-A8A2-B1F4ED89C14E}"/>
              </a:ext>
            </a:extLst>
          </p:cNvPr>
          <p:cNvSpPr>
            <a:spLocks noGrp="1"/>
          </p:cNvSpPr>
          <p:nvPr>
            <p:ph type="sldNum" sz="quarter" idx="12"/>
          </p:nvPr>
        </p:nvSpPr>
        <p:spPr/>
        <p:txBody>
          <a:bodyPr/>
          <a:lstStyle/>
          <a:p>
            <a:fld id="{048D511A-6E44-1C4A-BEB0-D19B59C252AF}" type="slidenum">
              <a:rPr lang="en-US" smtClean="0"/>
              <a:t>‹#›</a:t>
            </a:fld>
            <a:endParaRPr lang="en-US"/>
          </a:p>
        </p:txBody>
      </p:sp>
    </p:spTree>
    <p:extLst>
      <p:ext uri="{BB962C8B-B14F-4D97-AF65-F5344CB8AC3E}">
        <p14:creationId xmlns:p14="http://schemas.microsoft.com/office/powerpoint/2010/main" val="2957278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A850E-FAAA-414F-B99B-20C81AF110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8A5E7A-6ADD-E54D-BC99-8B8AB27EC4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93E8EF-7D7F-9345-BCC9-6E0160E6EA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8D8EE5-B635-6641-BEC5-D73E6D28095B}"/>
              </a:ext>
            </a:extLst>
          </p:cNvPr>
          <p:cNvSpPr>
            <a:spLocks noGrp="1"/>
          </p:cNvSpPr>
          <p:nvPr>
            <p:ph type="dt" sz="half" idx="10"/>
          </p:nvPr>
        </p:nvSpPr>
        <p:spPr/>
        <p:txBody>
          <a:bodyPr/>
          <a:lstStyle/>
          <a:p>
            <a:fld id="{1FC57F3A-A199-DC42-8D17-4D67DBF82391}" type="datetimeFigureOut">
              <a:rPr lang="en-US" smtClean="0"/>
              <a:t>2/4/20</a:t>
            </a:fld>
            <a:endParaRPr lang="en-US"/>
          </a:p>
        </p:txBody>
      </p:sp>
      <p:sp>
        <p:nvSpPr>
          <p:cNvPr id="6" name="Footer Placeholder 5">
            <a:extLst>
              <a:ext uri="{FF2B5EF4-FFF2-40B4-BE49-F238E27FC236}">
                <a16:creationId xmlns:a16="http://schemas.microsoft.com/office/drawing/2014/main" id="{E2898DD6-BD52-A644-B033-705A5D81F2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8430D6-47E7-4346-BDA1-53674E7C83C4}"/>
              </a:ext>
            </a:extLst>
          </p:cNvPr>
          <p:cNvSpPr>
            <a:spLocks noGrp="1"/>
          </p:cNvSpPr>
          <p:nvPr>
            <p:ph type="sldNum" sz="quarter" idx="12"/>
          </p:nvPr>
        </p:nvSpPr>
        <p:spPr/>
        <p:txBody>
          <a:bodyPr/>
          <a:lstStyle/>
          <a:p>
            <a:fld id="{048D511A-6E44-1C4A-BEB0-D19B59C252AF}" type="slidenum">
              <a:rPr lang="en-US" smtClean="0"/>
              <a:t>‹#›</a:t>
            </a:fld>
            <a:endParaRPr lang="en-US"/>
          </a:p>
        </p:txBody>
      </p:sp>
    </p:spTree>
    <p:extLst>
      <p:ext uri="{BB962C8B-B14F-4D97-AF65-F5344CB8AC3E}">
        <p14:creationId xmlns:p14="http://schemas.microsoft.com/office/powerpoint/2010/main" val="1559323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BED1B-C468-E54D-8659-D3E4B058D5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F51158-C0AF-D042-9C20-FD8712A5E2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27BD67-0B47-D345-8743-2A2064144D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9F77CE-86A4-A044-85A9-5289259783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95E08F-9D49-6743-8BA3-61658E4AC7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9D91A5-D861-DD45-9D89-55385887F4F1}"/>
              </a:ext>
            </a:extLst>
          </p:cNvPr>
          <p:cNvSpPr>
            <a:spLocks noGrp="1"/>
          </p:cNvSpPr>
          <p:nvPr>
            <p:ph type="dt" sz="half" idx="10"/>
          </p:nvPr>
        </p:nvSpPr>
        <p:spPr/>
        <p:txBody>
          <a:bodyPr/>
          <a:lstStyle/>
          <a:p>
            <a:fld id="{1FC57F3A-A199-DC42-8D17-4D67DBF82391}" type="datetimeFigureOut">
              <a:rPr lang="en-US" smtClean="0"/>
              <a:t>2/4/20</a:t>
            </a:fld>
            <a:endParaRPr lang="en-US"/>
          </a:p>
        </p:txBody>
      </p:sp>
      <p:sp>
        <p:nvSpPr>
          <p:cNvPr id="8" name="Footer Placeholder 7">
            <a:extLst>
              <a:ext uri="{FF2B5EF4-FFF2-40B4-BE49-F238E27FC236}">
                <a16:creationId xmlns:a16="http://schemas.microsoft.com/office/drawing/2014/main" id="{9865E198-B191-464D-ACC1-75BC01CB5F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3EAAA6-6B25-EB45-978D-E0D9F723E8ED}"/>
              </a:ext>
            </a:extLst>
          </p:cNvPr>
          <p:cNvSpPr>
            <a:spLocks noGrp="1"/>
          </p:cNvSpPr>
          <p:nvPr>
            <p:ph type="sldNum" sz="quarter" idx="12"/>
          </p:nvPr>
        </p:nvSpPr>
        <p:spPr/>
        <p:txBody>
          <a:bodyPr/>
          <a:lstStyle/>
          <a:p>
            <a:fld id="{048D511A-6E44-1C4A-BEB0-D19B59C252AF}" type="slidenum">
              <a:rPr lang="en-US" smtClean="0"/>
              <a:t>‹#›</a:t>
            </a:fld>
            <a:endParaRPr lang="en-US"/>
          </a:p>
        </p:txBody>
      </p:sp>
    </p:spTree>
    <p:extLst>
      <p:ext uri="{BB962C8B-B14F-4D97-AF65-F5344CB8AC3E}">
        <p14:creationId xmlns:p14="http://schemas.microsoft.com/office/powerpoint/2010/main" val="2514142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585A9-D802-5A4B-9DDE-DC036EA366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08B116-E0BB-E641-9A66-3FAA6A424C63}"/>
              </a:ext>
            </a:extLst>
          </p:cNvPr>
          <p:cNvSpPr>
            <a:spLocks noGrp="1"/>
          </p:cNvSpPr>
          <p:nvPr>
            <p:ph type="dt" sz="half" idx="10"/>
          </p:nvPr>
        </p:nvSpPr>
        <p:spPr/>
        <p:txBody>
          <a:bodyPr/>
          <a:lstStyle/>
          <a:p>
            <a:fld id="{1FC57F3A-A199-DC42-8D17-4D67DBF82391}" type="datetimeFigureOut">
              <a:rPr lang="en-US" smtClean="0"/>
              <a:t>2/4/20</a:t>
            </a:fld>
            <a:endParaRPr lang="en-US"/>
          </a:p>
        </p:txBody>
      </p:sp>
      <p:sp>
        <p:nvSpPr>
          <p:cNvPr id="4" name="Footer Placeholder 3">
            <a:extLst>
              <a:ext uri="{FF2B5EF4-FFF2-40B4-BE49-F238E27FC236}">
                <a16:creationId xmlns:a16="http://schemas.microsoft.com/office/drawing/2014/main" id="{28A190F3-660E-B946-BDE9-0B5764060D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E859FE-DD5F-5844-BA6E-50F0EE5C676C}"/>
              </a:ext>
            </a:extLst>
          </p:cNvPr>
          <p:cNvSpPr>
            <a:spLocks noGrp="1"/>
          </p:cNvSpPr>
          <p:nvPr>
            <p:ph type="sldNum" sz="quarter" idx="12"/>
          </p:nvPr>
        </p:nvSpPr>
        <p:spPr/>
        <p:txBody>
          <a:bodyPr/>
          <a:lstStyle/>
          <a:p>
            <a:fld id="{048D511A-6E44-1C4A-BEB0-D19B59C252AF}" type="slidenum">
              <a:rPr lang="en-US" smtClean="0"/>
              <a:t>‹#›</a:t>
            </a:fld>
            <a:endParaRPr lang="en-US"/>
          </a:p>
        </p:txBody>
      </p:sp>
    </p:spTree>
    <p:extLst>
      <p:ext uri="{BB962C8B-B14F-4D97-AF65-F5344CB8AC3E}">
        <p14:creationId xmlns:p14="http://schemas.microsoft.com/office/powerpoint/2010/main" val="1273119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8556B2-D8B4-484A-845A-31189CE50947}"/>
              </a:ext>
            </a:extLst>
          </p:cNvPr>
          <p:cNvSpPr>
            <a:spLocks noGrp="1"/>
          </p:cNvSpPr>
          <p:nvPr>
            <p:ph type="dt" sz="half" idx="10"/>
          </p:nvPr>
        </p:nvSpPr>
        <p:spPr/>
        <p:txBody>
          <a:bodyPr/>
          <a:lstStyle/>
          <a:p>
            <a:fld id="{1FC57F3A-A199-DC42-8D17-4D67DBF82391}" type="datetimeFigureOut">
              <a:rPr lang="en-US" smtClean="0"/>
              <a:t>2/4/20</a:t>
            </a:fld>
            <a:endParaRPr lang="en-US"/>
          </a:p>
        </p:txBody>
      </p:sp>
      <p:sp>
        <p:nvSpPr>
          <p:cNvPr id="3" name="Footer Placeholder 2">
            <a:extLst>
              <a:ext uri="{FF2B5EF4-FFF2-40B4-BE49-F238E27FC236}">
                <a16:creationId xmlns:a16="http://schemas.microsoft.com/office/drawing/2014/main" id="{2CEB04F7-3D38-DA48-A8F8-6F1BC92283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9F34BE-7187-C04B-B5D1-44F7A973ACA2}"/>
              </a:ext>
            </a:extLst>
          </p:cNvPr>
          <p:cNvSpPr>
            <a:spLocks noGrp="1"/>
          </p:cNvSpPr>
          <p:nvPr>
            <p:ph type="sldNum" sz="quarter" idx="12"/>
          </p:nvPr>
        </p:nvSpPr>
        <p:spPr/>
        <p:txBody>
          <a:bodyPr/>
          <a:lstStyle/>
          <a:p>
            <a:fld id="{048D511A-6E44-1C4A-BEB0-D19B59C252AF}" type="slidenum">
              <a:rPr lang="en-US" smtClean="0"/>
              <a:t>‹#›</a:t>
            </a:fld>
            <a:endParaRPr lang="en-US"/>
          </a:p>
        </p:txBody>
      </p:sp>
    </p:spTree>
    <p:extLst>
      <p:ext uri="{BB962C8B-B14F-4D97-AF65-F5344CB8AC3E}">
        <p14:creationId xmlns:p14="http://schemas.microsoft.com/office/powerpoint/2010/main" val="3087618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05DA9-E8C4-3844-80B6-63525444D0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508741-A522-4049-98A9-EF400245C5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6335FD-DC7A-B94F-B8EC-C978E759FD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CB2154-8971-4F43-90EB-748F911D1F7D}"/>
              </a:ext>
            </a:extLst>
          </p:cNvPr>
          <p:cNvSpPr>
            <a:spLocks noGrp="1"/>
          </p:cNvSpPr>
          <p:nvPr>
            <p:ph type="dt" sz="half" idx="10"/>
          </p:nvPr>
        </p:nvSpPr>
        <p:spPr/>
        <p:txBody>
          <a:bodyPr/>
          <a:lstStyle/>
          <a:p>
            <a:fld id="{1FC57F3A-A199-DC42-8D17-4D67DBF82391}" type="datetimeFigureOut">
              <a:rPr lang="en-US" smtClean="0"/>
              <a:t>2/4/20</a:t>
            </a:fld>
            <a:endParaRPr lang="en-US"/>
          </a:p>
        </p:txBody>
      </p:sp>
      <p:sp>
        <p:nvSpPr>
          <p:cNvPr id="6" name="Footer Placeholder 5">
            <a:extLst>
              <a:ext uri="{FF2B5EF4-FFF2-40B4-BE49-F238E27FC236}">
                <a16:creationId xmlns:a16="http://schemas.microsoft.com/office/drawing/2014/main" id="{D923B5D7-20F5-A740-BE5F-6533ECFA5C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B2CE5E-F9B1-4F4D-B22F-B4F1E24E9D68}"/>
              </a:ext>
            </a:extLst>
          </p:cNvPr>
          <p:cNvSpPr>
            <a:spLocks noGrp="1"/>
          </p:cNvSpPr>
          <p:nvPr>
            <p:ph type="sldNum" sz="quarter" idx="12"/>
          </p:nvPr>
        </p:nvSpPr>
        <p:spPr/>
        <p:txBody>
          <a:bodyPr/>
          <a:lstStyle/>
          <a:p>
            <a:fld id="{048D511A-6E44-1C4A-BEB0-D19B59C252AF}" type="slidenum">
              <a:rPr lang="en-US" smtClean="0"/>
              <a:t>‹#›</a:t>
            </a:fld>
            <a:endParaRPr lang="en-US"/>
          </a:p>
        </p:txBody>
      </p:sp>
    </p:spTree>
    <p:extLst>
      <p:ext uri="{BB962C8B-B14F-4D97-AF65-F5344CB8AC3E}">
        <p14:creationId xmlns:p14="http://schemas.microsoft.com/office/powerpoint/2010/main" val="1067027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3004B-1033-8A4B-A3DA-F80EFE6229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1EC1EE-72D1-8D4A-A3A4-47D4D1E36C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BDB406-37D0-754F-9FDB-01D91FCB21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2B68D2-996E-7F49-85F8-5BE4063B197C}"/>
              </a:ext>
            </a:extLst>
          </p:cNvPr>
          <p:cNvSpPr>
            <a:spLocks noGrp="1"/>
          </p:cNvSpPr>
          <p:nvPr>
            <p:ph type="dt" sz="half" idx="10"/>
          </p:nvPr>
        </p:nvSpPr>
        <p:spPr/>
        <p:txBody>
          <a:bodyPr/>
          <a:lstStyle/>
          <a:p>
            <a:fld id="{1FC57F3A-A199-DC42-8D17-4D67DBF82391}" type="datetimeFigureOut">
              <a:rPr lang="en-US" smtClean="0"/>
              <a:t>2/4/20</a:t>
            </a:fld>
            <a:endParaRPr lang="en-US"/>
          </a:p>
        </p:txBody>
      </p:sp>
      <p:sp>
        <p:nvSpPr>
          <p:cNvPr id="6" name="Footer Placeholder 5">
            <a:extLst>
              <a:ext uri="{FF2B5EF4-FFF2-40B4-BE49-F238E27FC236}">
                <a16:creationId xmlns:a16="http://schemas.microsoft.com/office/drawing/2014/main" id="{113CDC32-2BBE-2545-88A6-791A32A42E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3E42D6-311B-6042-B607-39C6317B29A6}"/>
              </a:ext>
            </a:extLst>
          </p:cNvPr>
          <p:cNvSpPr>
            <a:spLocks noGrp="1"/>
          </p:cNvSpPr>
          <p:nvPr>
            <p:ph type="sldNum" sz="quarter" idx="12"/>
          </p:nvPr>
        </p:nvSpPr>
        <p:spPr/>
        <p:txBody>
          <a:bodyPr/>
          <a:lstStyle/>
          <a:p>
            <a:fld id="{048D511A-6E44-1C4A-BEB0-D19B59C252AF}" type="slidenum">
              <a:rPr lang="en-US" smtClean="0"/>
              <a:t>‹#›</a:t>
            </a:fld>
            <a:endParaRPr lang="en-US"/>
          </a:p>
        </p:txBody>
      </p:sp>
    </p:spTree>
    <p:extLst>
      <p:ext uri="{BB962C8B-B14F-4D97-AF65-F5344CB8AC3E}">
        <p14:creationId xmlns:p14="http://schemas.microsoft.com/office/powerpoint/2010/main" val="2051197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7B79F1-B8F8-A84E-9D6A-CAE6635F41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BCB780-C84B-A647-A883-C1CC2BF9C5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29A955-4351-704D-9A42-8409220601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C57F3A-A199-DC42-8D17-4D67DBF82391}" type="datetimeFigureOut">
              <a:rPr lang="en-US" smtClean="0"/>
              <a:t>2/4/20</a:t>
            </a:fld>
            <a:endParaRPr lang="en-US"/>
          </a:p>
        </p:txBody>
      </p:sp>
      <p:sp>
        <p:nvSpPr>
          <p:cNvPr id="5" name="Footer Placeholder 4">
            <a:extLst>
              <a:ext uri="{FF2B5EF4-FFF2-40B4-BE49-F238E27FC236}">
                <a16:creationId xmlns:a16="http://schemas.microsoft.com/office/drawing/2014/main" id="{4F989EF5-2A64-2E4E-9766-1CC83241DB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11FD34-921B-7940-8DA3-4B6FBCA22A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8D511A-6E44-1C4A-BEB0-D19B59C252AF}" type="slidenum">
              <a:rPr lang="en-US" smtClean="0"/>
              <a:t>‹#›</a:t>
            </a:fld>
            <a:endParaRPr lang="en-US"/>
          </a:p>
        </p:txBody>
      </p:sp>
    </p:spTree>
    <p:extLst>
      <p:ext uri="{BB962C8B-B14F-4D97-AF65-F5344CB8AC3E}">
        <p14:creationId xmlns:p14="http://schemas.microsoft.com/office/powerpoint/2010/main" val="943412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98540" y="618505"/>
            <a:ext cx="7429555" cy="3449876"/>
          </a:xfrm>
          <a:prstGeom prst="rect">
            <a:avLst/>
          </a:prstGeom>
        </p:spPr>
      </p:pic>
      <p:sp>
        <p:nvSpPr>
          <p:cNvPr id="2" name="Title 1"/>
          <p:cNvSpPr>
            <a:spLocks noGrp="1"/>
          </p:cNvSpPr>
          <p:nvPr>
            <p:ph type="ctrTitle"/>
          </p:nvPr>
        </p:nvSpPr>
        <p:spPr>
          <a:xfrm>
            <a:off x="2209800" y="3502418"/>
            <a:ext cx="7772400" cy="1131927"/>
          </a:xfrm>
          <a:solidFill>
            <a:srgbClr val="FFFFFF"/>
          </a:solidFill>
        </p:spPr>
        <p:txBody>
          <a:bodyPr/>
          <a:lstStyle/>
          <a:p>
            <a:r>
              <a:rPr lang="en-US" dirty="0"/>
              <a:t>to 20.109!</a:t>
            </a:r>
          </a:p>
        </p:txBody>
      </p:sp>
      <p:sp>
        <p:nvSpPr>
          <p:cNvPr id="3" name="Subtitle 2"/>
          <p:cNvSpPr>
            <a:spLocks noGrp="1"/>
          </p:cNvSpPr>
          <p:nvPr>
            <p:ph type="subTitle" idx="1"/>
          </p:nvPr>
        </p:nvSpPr>
        <p:spPr>
          <a:xfrm>
            <a:off x="2643909" y="4791673"/>
            <a:ext cx="6938818" cy="1752600"/>
          </a:xfrm>
        </p:spPr>
        <p:txBody>
          <a:bodyPr/>
          <a:lstStyle/>
          <a:p>
            <a:r>
              <a:rPr lang="en-US" dirty="0"/>
              <a:t>Laboratory Fundamentals of Biological Engineering</a:t>
            </a:r>
          </a:p>
          <a:p>
            <a:r>
              <a:rPr lang="en-US" dirty="0"/>
              <a:t>2/4/20</a:t>
            </a:r>
          </a:p>
        </p:txBody>
      </p:sp>
    </p:spTree>
    <p:extLst>
      <p:ext uri="{BB962C8B-B14F-4D97-AF65-F5344CB8AC3E}">
        <p14:creationId xmlns:p14="http://schemas.microsoft.com/office/powerpoint/2010/main" val="1158617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F950-C947-2341-9D74-277831C7DF86}"/>
              </a:ext>
            </a:extLst>
          </p:cNvPr>
          <p:cNvSpPr>
            <a:spLocks noGrp="1"/>
          </p:cNvSpPr>
          <p:nvPr>
            <p:ph type="title"/>
          </p:nvPr>
        </p:nvSpPr>
        <p:spPr/>
        <p:txBody>
          <a:bodyPr/>
          <a:lstStyle/>
          <a:p>
            <a:endParaRPr lang="en-US"/>
          </a:p>
        </p:txBody>
      </p:sp>
      <p:pic>
        <p:nvPicPr>
          <p:cNvPr id="11266" name="Picture 2">
            <a:extLst>
              <a:ext uri="{FF2B5EF4-FFF2-40B4-BE49-F238E27FC236}">
                <a16:creationId xmlns:a16="http://schemas.microsoft.com/office/drawing/2014/main" id="{4B2B102B-72CF-3D48-B632-8F7C84FFD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0319" y="2171862"/>
            <a:ext cx="6091361" cy="28743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E89392F-6E57-6B4B-A0CC-ED255FF43B12}"/>
              </a:ext>
            </a:extLst>
          </p:cNvPr>
          <p:cNvPicPr>
            <a:picLocks noChangeAspect="1"/>
          </p:cNvPicPr>
          <p:nvPr/>
        </p:nvPicPr>
        <p:blipFill>
          <a:blip r:embed="rId4"/>
          <a:stretch>
            <a:fillRect/>
          </a:stretch>
        </p:blipFill>
        <p:spPr>
          <a:xfrm>
            <a:off x="838200" y="608847"/>
            <a:ext cx="3757081" cy="838118"/>
          </a:xfrm>
          <a:prstGeom prst="rect">
            <a:avLst/>
          </a:prstGeom>
        </p:spPr>
      </p:pic>
    </p:spTree>
    <p:extLst>
      <p:ext uri="{BB962C8B-B14F-4D97-AF65-F5344CB8AC3E}">
        <p14:creationId xmlns:p14="http://schemas.microsoft.com/office/powerpoint/2010/main" val="479316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A36A7-A17F-6948-9B0E-78B89CB47CA0}"/>
              </a:ext>
            </a:extLst>
          </p:cNvPr>
          <p:cNvSpPr>
            <a:spLocks noGrp="1"/>
          </p:cNvSpPr>
          <p:nvPr>
            <p:ph type="title"/>
          </p:nvPr>
        </p:nvSpPr>
        <p:spPr/>
        <p:txBody>
          <a:bodyPr/>
          <a:lstStyle/>
          <a:p>
            <a:endParaRPr lang="en-US"/>
          </a:p>
        </p:txBody>
      </p:sp>
      <p:pic>
        <p:nvPicPr>
          <p:cNvPr id="9218" name="Picture 2">
            <a:extLst>
              <a:ext uri="{FF2B5EF4-FFF2-40B4-BE49-F238E27FC236}">
                <a16:creationId xmlns:a16="http://schemas.microsoft.com/office/drawing/2014/main" id="{02E5865A-53C8-FA45-927A-58898A187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392" y="1690688"/>
            <a:ext cx="7091216" cy="3922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970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038AE-0606-8541-B343-2EACD037F37F}"/>
              </a:ext>
            </a:extLst>
          </p:cNvPr>
          <p:cNvSpPr>
            <a:spLocks noGrp="1"/>
          </p:cNvSpPr>
          <p:nvPr>
            <p:ph type="title"/>
          </p:nvPr>
        </p:nvSpPr>
        <p:spPr/>
        <p:txBody>
          <a:bodyPr/>
          <a:lstStyle/>
          <a:p>
            <a:endParaRPr lang="en-US"/>
          </a:p>
        </p:txBody>
      </p:sp>
      <p:pic>
        <p:nvPicPr>
          <p:cNvPr id="4098" name="Picture 2">
            <a:extLst>
              <a:ext uri="{FF2B5EF4-FFF2-40B4-BE49-F238E27FC236}">
                <a16:creationId xmlns:a16="http://schemas.microsoft.com/office/drawing/2014/main" id="{B65A759E-4F9D-A84A-8A0A-76CC14156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9400" y="1690687"/>
            <a:ext cx="4013200" cy="4064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5D27E05-F611-3943-BFCC-56D600A1036B}"/>
              </a:ext>
            </a:extLst>
          </p:cNvPr>
          <p:cNvPicPr>
            <a:picLocks noChangeAspect="1"/>
          </p:cNvPicPr>
          <p:nvPr/>
        </p:nvPicPr>
        <p:blipFill>
          <a:blip r:embed="rId4"/>
          <a:stretch>
            <a:fillRect/>
          </a:stretch>
        </p:blipFill>
        <p:spPr>
          <a:xfrm>
            <a:off x="838200" y="653256"/>
            <a:ext cx="3873500" cy="749300"/>
          </a:xfrm>
          <a:prstGeom prst="rect">
            <a:avLst/>
          </a:prstGeom>
        </p:spPr>
      </p:pic>
    </p:spTree>
    <p:extLst>
      <p:ext uri="{BB962C8B-B14F-4D97-AF65-F5344CB8AC3E}">
        <p14:creationId xmlns:p14="http://schemas.microsoft.com/office/powerpoint/2010/main" val="1602561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82585"/>
            <a:ext cx="8229600" cy="4810290"/>
          </a:xfrm>
        </p:spPr>
        <p:txBody>
          <a:bodyPr>
            <a:normAutofit/>
          </a:bodyPr>
          <a:lstStyle/>
          <a:p>
            <a:r>
              <a:rPr lang="en-US" dirty="0"/>
              <a:t>Meet the team</a:t>
            </a:r>
          </a:p>
          <a:p>
            <a:r>
              <a:rPr lang="en-US" dirty="0"/>
              <a:t>Core mission</a:t>
            </a:r>
          </a:p>
          <a:p>
            <a:pPr lvl="1"/>
            <a:r>
              <a:rPr lang="en-US" dirty="0"/>
              <a:t>Building a better bioengineer</a:t>
            </a:r>
          </a:p>
          <a:p>
            <a:r>
              <a:rPr lang="en-US" dirty="0"/>
              <a:t>Experimental outline</a:t>
            </a:r>
          </a:p>
          <a:p>
            <a:pPr lvl="1"/>
            <a:r>
              <a:rPr lang="en-US" dirty="0"/>
              <a:t>Module 1: Screening ligand binding</a:t>
            </a:r>
          </a:p>
          <a:p>
            <a:pPr lvl="1"/>
            <a:r>
              <a:rPr lang="en-US" dirty="0"/>
              <a:t>Module 2: Measuring gene expression</a:t>
            </a:r>
          </a:p>
          <a:p>
            <a:pPr lvl="1"/>
            <a:r>
              <a:rPr lang="en-US" dirty="0"/>
              <a:t>Module 3: Engineering antibodies</a:t>
            </a:r>
          </a:p>
          <a:p>
            <a:r>
              <a:rPr lang="en-US" dirty="0"/>
              <a:t>Logistics</a:t>
            </a:r>
          </a:p>
        </p:txBody>
      </p:sp>
      <p:pic>
        <p:nvPicPr>
          <p:cNvPr id="4" name="Picture 3" descr="Screen Shot 2015-09-09 at 1.00.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1081" y="2134507"/>
            <a:ext cx="4053438" cy="2033732"/>
          </a:xfrm>
          <a:prstGeom prst="rect">
            <a:avLst/>
          </a:prstGeom>
        </p:spPr>
      </p:pic>
      <p:sp>
        <p:nvSpPr>
          <p:cNvPr id="5" name="Title 1">
            <a:extLst>
              <a:ext uri="{FF2B5EF4-FFF2-40B4-BE49-F238E27FC236}">
                <a16:creationId xmlns:a16="http://schemas.microsoft.com/office/drawing/2014/main" id="{9A39F99A-8B3E-A740-97C8-3EFAA6181735}"/>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 brief introduction to 20.109</a:t>
            </a:r>
          </a:p>
        </p:txBody>
      </p:sp>
    </p:spTree>
    <p:extLst>
      <p:ext uri="{BB962C8B-B14F-4D97-AF65-F5344CB8AC3E}">
        <p14:creationId xmlns:p14="http://schemas.microsoft.com/office/powerpoint/2010/main" val="3011604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086595" y="4588421"/>
            <a:ext cx="3831826" cy="1834110"/>
          </a:xfrm>
          <a:prstGeom prst="rect">
            <a:avLst/>
          </a:prstGeom>
        </p:spPr>
      </p:pic>
      <p:sp>
        <p:nvSpPr>
          <p:cNvPr id="3" name="Content Placeholder 2"/>
          <p:cNvSpPr>
            <a:spLocks noGrp="1"/>
          </p:cNvSpPr>
          <p:nvPr>
            <p:ph idx="1"/>
          </p:nvPr>
        </p:nvSpPr>
        <p:spPr>
          <a:xfrm>
            <a:off x="838200" y="1690688"/>
            <a:ext cx="6560127" cy="3853929"/>
          </a:xfrm>
        </p:spPr>
        <p:txBody>
          <a:bodyPr>
            <a:normAutofit/>
          </a:bodyPr>
          <a:lstStyle/>
          <a:p>
            <a:r>
              <a:rPr lang="en-US" dirty="0"/>
              <a:t>Lecture / Laboratory Instructors</a:t>
            </a:r>
          </a:p>
          <a:p>
            <a:pPr lvl="1"/>
            <a:r>
              <a:rPr lang="en-US" dirty="0"/>
              <a:t>Prof. Angela Koehler (M1)</a:t>
            </a:r>
          </a:p>
          <a:p>
            <a:pPr lvl="1"/>
            <a:r>
              <a:rPr lang="en-US" dirty="0"/>
              <a:t>Prof. Ernest Fraenkel &amp; Dr. Noreen Lyell (M2)</a:t>
            </a:r>
          </a:p>
          <a:p>
            <a:pPr lvl="1"/>
            <a:r>
              <a:rPr lang="en-US" dirty="0"/>
              <a:t>Dr. Leslie McClain (M3)</a:t>
            </a:r>
          </a:p>
          <a:p>
            <a:pPr lvl="1"/>
            <a:r>
              <a:rPr lang="en-US" dirty="0"/>
              <a:t>Dr. Becky Meyer</a:t>
            </a:r>
          </a:p>
          <a:p>
            <a:r>
              <a:rPr lang="en-US" dirty="0"/>
              <a:t>Communication Instructors</a:t>
            </a:r>
          </a:p>
          <a:p>
            <a:pPr lvl="1"/>
            <a:r>
              <a:rPr lang="en-US" dirty="0"/>
              <a:t>Dr. Sean Clarke</a:t>
            </a:r>
          </a:p>
          <a:p>
            <a:pPr lvl="1"/>
            <a:r>
              <a:rPr lang="en-US" dirty="0"/>
              <a:t>Dr. </a:t>
            </a:r>
            <a:r>
              <a:rPr lang="en-US" dirty="0" err="1"/>
              <a:t>Prerna</a:t>
            </a:r>
            <a:r>
              <a:rPr lang="en-US" dirty="0"/>
              <a:t> </a:t>
            </a:r>
            <a:r>
              <a:rPr lang="en-US" dirty="0" err="1"/>
              <a:t>Bhargava</a:t>
            </a:r>
            <a:endParaRPr lang="en-US" dirty="0"/>
          </a:p>
        </p:txBody>
      </p:sp>
      <p:sp>
        <p:nvSpPr>
          <p:cNvPr id="4" name="Content Placeholder 2"/>
          <p:cNvSpPr txBox="1">
            <a:spLocks/>
          </p:cNvSpPr>
          <p:nvPr/>
        </p:nvSpPr>
        <p:spPr>
          <a:xfrm>
            <a:off x="7398327" y="1667590"/>
            <a:ext cx="4301840" cy="35080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Teaching assistants</a:t>
            </a:r>
          </a:p>
          <a:p>
            <a:pPr lvl="1"/>
            <a:r>
              <a:rPr lang="en-US" sz="2400" dirty="0"/>
              <a:t>Kevin Chung (T/R)</a:t>
            </a:r>
          </a:p>
          <a:p>
            <a:pPr lvl="1"/>
            <a:r>
              <a:rPr lang="en-US" sz="2400" dirty="0"/>
              <a:t>Joe </a:t>
            </a:r>
            <a:r>
              <a:rPr lang="en-US" sz="2400" dirty="0" err="1"/>
              <a:t>Kreitz</a:t>
            </a:r>
            <a:r>
              <a:rPr lang="en-US" sz="2400" dirty="0"/>
              <a:t> (W/F)</a:t>
            </a:r>
          </a:p>
          <a:p>
            <a:r>
              <a:rPr lang="en-US" sz="2800" dirty="0"/>
              <a:t>Research Assistants</a:t>
            </a:r>
          </a:p>
          <a:p>
            <a:pPr lvl="1"/>
            <a:r>
              <a:rPr lang="en-US" sz="2400" dirty="0"/>
              <a:t>Rob Wilson</a:t>
            </a:r>
          </a:p>
          <a:p>
            <a:pPr lvl="1"/>
            <a:r>
              <a:rPr lang="en-US" sz="2400" dirty="0"/>
              <a:t>Anne Shen</a:t>
            </a:r>
          </a:p>
          <a:p>
            <a:pPr lvl="1"/>
            <a:r>
              <a:rPr lang="en-US" sz="2400" dirty="0"/>
              <a:t>Sarah Cowles</a:t>
            </a:r>
          </a:p>
        </p:txBody>
      </p:sp>
      <p:sp>
        <p:nvSpPr>
          <p:cNvPr id="6" name="Title 1">
            <a:extLst>
              <a:ext uri="{FF2B5EF4-FFF2-40B4-BE49-F238E27FC236}">
                <a16:creationId xmlns:a16="http://schemas.microsoft.com/office/drawing/2014/main" id="{89ED6FC0-0C23-8B4C-84F9-EA6EBEBBB5BC}"/>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Meet the 20.109 teaching team</a:t>
            </a:r>
          </a:p>
        </p:txBody>
      </p:sp>
    </p:spTree>
    <p:extLst>
      <p:ext uri="{BB962C8B-B14F-4D97-AF65-F5344CB8AC3E}">
        <p14:creationId xmlns:p14="http://schemas.microsoft.com/office/powerpoint/2010/main" val="3216049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42699"/>
            <a:ext cx="10515600" cy="5015301"/>
          </a:xfrm>
        </p:spPr>
        <p:txBody>
          <a:bodyPr/>
          <a:lstStyle/>
          <a:p>
            <a:r>
              <a:rPr lang="en-US" dirty="0"/>
              <a:t>To prepare students to be the </a:t>
            </a:r>
            <a:r>
              <a:rPr lang="en-US" dirty="0">
                <a:solidFill>
                  <a:srgbClr val="0000FF"/>
                </a:solidFill>
              </a:rPr>
              <a:t>future</a:t>
            </a:r>
            <a:r>
              <a:rPr lang="en-US" dirty="0"/>
              <a:t> of Biological Engineering</a:t>
            </a:r>
          </a:p>
          <a:p>
            <a:endParaRPr lang="en-US" dirty="0"/>
          </a:p>
          <a:p>
            <a:r>
              <a:rPr lang="en-US" dirty="0"/>
              <a:t>To teach </a:t>
            </a:r>
            <a:r>
              <a:rPr lang="en-US" dirty="0">
                <a:solidFill>
                  <a:srgbClr val="0000FF"/>
                </a:solidFill>
              </a:rPr>
              <a:t>cutting edge research skill </a:t>
            </a:r>
            <a:r>
              <a:rPr lang="en-US" dirty="0"/>
              <a:t>and technology through an </a:t>
            </a:r>
            <a:r>
              <a:rPr lang="en-US" dirty="0">
                <a:solidFill>
                  <a:srgbClr val="0000FF"/>
                </a:solidFill>
              </a:rPr>
              <a:t>authentic research experience</a:t>
            </a:r>
          </a:p>
          <a:p>
            <a:endParaRPr lang="en-US" dirty="0"/>
          </a:p>
          <a:p>
            <a:r>
              <a:rPr lang="en-US" dirty="0"/>
              <a:t>To inspire </a:t>
            </a:r>
            <a:r>
              <a:rPr lang="en-US" dirty="0">
                <a:solidFill>
                  <a:srgbClr val="0000FF"/>
                </a:solidFill>
              </a:rPr>
              <a:t>rigorous data analysis</a:t>
            </a:r>
            <a:r>
              <a:rPr lang="en-US" dirty="0"/>
              <a:t> and its </a:t>
            </a:r>
            <a:r>
              <a:rPr lang="en-US" dirty="0">
                <a:solidFill>
                  <a:srgbClr val="0000FF"/>
                </a:solidFill>
              </a:rPr>
              <a:t>thoughtful communication</a:t>
            </a:r>
          </a:p>
        </p:txBody>
      </p:sp>
      <p:sp>
        <p:nvSpPr>
          <p:cNvPr id="4" name="Title 1">
            <a:extLst>
              <a:ext uri="{FF2B5EF4-FFF2-40B4-BE49-F238E27FC236}">
                <a16:creationId xmlns:a16="http://schemas.microsoft.com/office/drawing/2014/main" id="{91AB5B6D-6784-0145-B836-A7C5EE78055D}"/>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Core mission of 20.109</a:t>
            </a:r>
          </a:p>
        </p:txBody>
      </p:sp>
    </p:spTree>
    <p:extLst>
      <p:ext uri="{BB962C8B-B14F-4D97-AF65-F5344CB8AC3E}">
        <p14:creationId xmlns:p14="http://schemas.microsoft.com/office/powerpoint/2010/main" val="688548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will complete three projects!</a:t>
            </a:r>
          </a:p>
        </p:txBody>
      </p:sp>
      <p:sp>
        <p:nvSpPr>
          <p:cNvPr id="3" name="Content Placeholder 2"/>
          <p:cNvSpPr>
            <a:spLocks noGrp="1"/>
          </p:cNvSpPr>
          <p:nvPr>
            <p:ph idx="1"/>
          </p:nvPr>
        </p:nvSpPr>
        <p:spPr>
          <a:xfrm>
            <a:off x="152399" y="5498275"/>
            <a:ext cx="11853553" cy="1474494"/>
          </a:xfrm>
        </p:spPr>
        <p:txBody>
          <a:bodyPr>
            <a:normAutofit/>
          </a:bodyPr>
          <a:lstStyle/>
          <a:p>
            <a:pPr marL="0" indent="0" algn="ctr">
              <a:buNone/>
            </a:pPr>
            <a:r>
              <a:rPr lang="en-US" sz="2400" dirty="0"/>
              <a:t>Module 1: Screening ligand binding (Prof. Koehler)</a:t>
            </a:r>
          </a:p>
          <a:p>
            <a:pPr marL="0" indent="0" algn="ctr">
              <a:buNone/>
            </a:pPr>
            <a:r>
              <a:rPr lang="en-US" sz="2400" dirty="0"/>
              <a:t>Module 2: Measuring gene expression (Prof. Fraenkel &amp; Dr. Lyell)</a:t>
            </a:r>
          </a:p>
          <a:p>
            <a:pPr marL="0" indent="0" algn="ctr">
              <a:buNone/>
            </a:pPr>
            <a:r>
              <a:rPr lang="en-US" sz="2400" dirty="0"/>
              <a:t>Module 3: Engineering antibodies (Dr. McClain)</a:t>
            </a:r>
          </a:p>
        </p:txBody>
      </p:sp>
      <p:pic>
        <p:nvPicPr>
          <p:cNvPr id="5" name="Picture 4">
            <a:extLst>
              <a:ext uri="{FF2B5EF4-FFF2-40B4-BE49-F238E27FC236}">
                <a16:creationId xmlns:a16="http://schemas.microsoft.com/office/drawing/2014/main" id="{E1BECB37-4661-DD42-91AA-ADEF8EC9E216}"/>
              </a:ext>
            </a:extLst>
          </p:cNvPr>
          <p:cNvPicPr>
            <a:picLocks noChangeAspect="1"/>
          </p:cNvPicPr>
          <p:nvPr/>
        </p:nvPicPr>
        <p:blipFill>
          <a:blip r:embed="rId2"/>
          <a:stretch>
            <a:fillRect/>
          </a:stretch>
        </p:blipFill>
        <p:spPr>
          <a:xfrm>
            <a:off x="2710046" y="1395344"/>
            <a:ext cx="6738258" cy="4067311"/>
          </a:xfrm>
          <a:prstGeom prst="rect">
            <a:avLst/>
          </a:prstGeom>
        </p:spPr>
      </p:pic>
    </p:spTree>
    <p:extLst>
      <p:ext uri="{BB962C8B-B14F-4D97-AF65-F5344CB8AC3E}">
        <p14:creationId xmlns:p14="http://schemas.microsoft.com/office/powerpoint/2010/main" val="3897750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02563"/>
            <a:ext cx="5136058" cy="4977035"/>
          </a:xfrm>
        </p:spPr>
        <p:txBody>
          <a:bodyPr>
            <a:normAutofit/>
          </a:bodyPr>
          <a:lstStyle/>
          <a:p>
            <a:r>
              <a:rPr lang="en-US" dirty="0"/>
              <a:t>Experiments</a:t>
            </a:r>
          </a:p>
          <a:p>
            <a:pPr lvl="1"/>
            <a:r>
              <a:rPr lang="en-US" dirty="0"/>
              <a:t>Purify protein and assess purity / concentration</a:t>
            </a:r>
          </a:p>
          <a:p>
            <a:pPr lvl="1"/>
            <a:r>
              <a:rPr lang="en-US" dirty="0"/>
              <a:t>Screen small-molecule microarray</a:t>
            </a:r>
          </a:p>
          <a:p>
            <a:r>
              <a:rPr lang="en-US" dirty="0"/>
              <a:t>Lab skills</a:t>
            </a:r>
          </a:p>
          <a:p>
            <a:pPr lvl="1"/>
            <a:r>
              <a:rPr lang="en-US" dirty="0"/>
              <a:t>Molecular biology techniques</a:t>
            </a:r>
          </a:p>
          <a:p>
            <a:pPr lvl="1"/>
            <a:r>
              <a:rPr lang="en-US" dirty="0"/>
              <a:t>High-throughput screening</a:t>
            </a:r>
          </a:p>
          <a:p>
            <a:pPr lvl="1"/>
            <a:r>
              <a:rPr lang="en-US" dirty="0"/>
              <a:t>Data analysis</a:t>
            </a:r>
          </a:p>
        </p:txBody>
      </p:sp>
      <p:pic>
        <p:nvPicPr>
          <p:cNvPr id="2" name="Picture 1" descr="Sp17 20.109 M1D5 SMM sca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5780" y="1702563"/>
            <a:ext cx="3317246" cy="4000500"/>
          </a:xfrm>
          <a:prstGeom prst="rect">
            <a:avLst/>
          </a:prstGeom>
        </p:spPr>
      </p:pic>
      <p:sp>
        <p:nvSpPr>
          <p:cNvPr id="5" name="Title 1">
            <a:extLst>
              <a:ext uri="{FF2B5EF4-FFF2-40B4-BE49-F238E27FC236}">
                <a16:creationId xmlns:a16="http://schemas.microsoft.com/office/drawing/2014/main" id="{D7B34C8E-AC9B-A544-A23F-B5BEBE924710}"/>
              </a:ext>
            </a:extLst>
          </p:cNvPr>
          <p:cNvSpPr>
            <a:spLocks noGrp="1"/>
          </p:cNvSpPr>
          <p:nvPr>
            <p:ph type="title"/>
          </p:nvPr>
        </p:nvSpPr>
        <p:spPr>
          <a:xfrm>
            <a:off x="838200" y="377000"/>
            <a:ext cx="10515600" cy="1325563"/>
          </a:xfrm>
        </p:spPr>
        <p:txBody>
          <a:bodyPr/>
          <a:lstStyle/>
          <a:p>
            <a:r>
              <a:rPr lang="en-US" dirty="0"/>
              <a:t>Module 1: High-throughput ligand screening</a:t>
            </a:r>
          </a:p>
        </p:txBody>
      </p:sp>
    </p:spTree>
    <p:extLst>
      <p:ext uri="{BB962C8B-B14F-4D97-AF65-F5344CB8AC3E}">
        <p14:creationId xmlns:p14="http://schemas.microsoft.com/office/powerpoint/2010/main" val="310044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42192"/>
            <a:ext cx="5598226" cy="4977035"/>
          </a:xfrm>
        </p:spPr>
        <p:txBody>
          <a:bodyPr>
            <a:normAutofit/>
          </a:bodyPr>
          <a:lstStyle/>
          <a:p>
            <a:r>
              <a:rPr lang="en-US" dirty="0"/>
              <a:t>Experiments</a:t>
            </a:r>
          </a:p>
          <a:p>
            <a:pPr lvl="1"/>
            <a:r>
              <a:rPr lang="en-US" dirty="0"/>
              <a:t>Measure gene expression using                               qPCR and RNA-seq</a:t>
            </a:r>
          </a:p>
          <a:p>
            <a:pPr lvl="1"/>
            <a:r>
              <a:rPr lang="en-US" dirty="0"/>
              <a:t>Examine cell survival in response to drug treatment</a:t>
            </a:r>
          </a:p>
          <a:p>
            <a:r>
              <a:rPr lang="en-US" dirty="0"/>
              <a:t>Lab skills</a:t>
            </a:r>
          </a:p>
          <a:p>
            <a:pPr lvl="1"/>
            <a:r>
              <a:rPr lang="en-US" dirty="0"/>
              <a:t>Mammalian tissue culture</a:t>
            </a:r>
          </a:p>
          <a:p>
            <a:pPr lvl="1"/>
            <a:r>
              <a:rPr lang="en-US" dirty="0"/>
              <a:t>Molecular biology techniques</a:t>
            </a:r>
          </a:p>
          <a:p>
            <a:pPr lvl="1"/>
            <a:r>
              <a:rPr lang="en-US" dirty="0"/>
              <a:t>Big data analysis</a:t>
            </a:r>
          </a:p>
        </p:txBody>
      </p:sp>
      <p:pic>
        <p:nvPicPr>
          <p:cNvPr id="5" name="Picture 4" descr="Screen Shot 2018-02-05 at 11.34.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6426" y="1742192"/>
            <a:ext cx="4730518" cy="3880679"/>
          </a:xfrm>
          <a:prstGeom prst="rect">
            <a:avLst/>
          </a:prstGeom>
        </p:spPr>
      </p:pic>
      <p:sp>
        <p:nvSpPr>
          <p:cNvPr id="6" name="Title 1">
            <a:extLst>
              <a:ext uri="{FF2B5EF4-FFF2-40B4-BE49-F238E27FC236}">
                <a16:creationId xmlns:a16="http://schemas.microsoft.com/office/drawing/2014/main" id="{FF953047-1AE7-F14E-A52E-FB9E54C5B0A6}"/>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Module 2: Measuring gene expression</a:t>
            </a:r>
          </a:p>
        </p:txBody>
      </p:sp>
    </p:spTree>
    <p:extLst>
      <p:ext uri="{BB962C8B-B14F-4D97-AF65-F5344CB8AC3E}">
        <p14:creationId xmlns:p14="http://schemas.microsoft.com/office/powerpoint/2010/main" val="2803228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A7BB64D-B4D9-E84C-8DCF-78139D031311}"/>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Module 3: Engineering antibodies</a:t>
            </a:r>
          </a:p>
        </p:txBody>
      </p:sp>
      <p:sp>
        <p:nvSpPr>
          <p:cNvPr id="10" name="Content Placeholder 2">
            <a:extLst>
              <a:ext uri="{FF2B5EF4-FFF2-40B4-BE49-F238E27FC236}">
                <a16:creationId xmlns:a16="http://schemas.microsoft.com/office/drawing/2014/main" id="{4B018CC4-4ADB-1540-8C6C-4D53298B9EC7}"/>
              </a:ext>
            </a:extLst>
          </p:cNvPr>
          <p:cNvSpPr>
            <a:spLocks noGrp="1"/>
          </p:cNvSpPr>
          <p:nvPr>
            <p:ph idx="1"/>
          </p:nvPr>
        </p:nvSpPr>
        <p:spPr>
          <a:xfrm>
            <a:off x="838200" y="1690688"/>
            <a:ext cx="5556108" cy="4977035"/>
          </a:xfrm>
        </p:spPr>
        <p:txBody>
          <a:bodyPr>
            <a:normAutofit/>
          </a:bodyPr>
          <a:lstStyle/>
          <a:p>
            <a:r>
              <a:rPr lang="en-US" dirty="0"/>
              <a:t>Experiments</a:t>
            </a:r>
          </a:p>
          <a:p>
            <a:pPr lvl="1"/>
            <a:r>
              <a:rPr lang="en-US" dirty="0"/>
              <a:t>Screen antibody library using fluorescence activated cell sorting</a:t>
            </a:r>
          </a:p>
          <a:p>
            <a:pPr lvl="1"/>
            <a:r>
              <a:rPr lang="en-US" dirty="0"/>
              <a:t>Test single antibody binding to antigen using flow cytometry </a:t>
            </a:r>
          </a:p>
          <a:p>
            <a:r>
              <a:rPr lang="en-US" dirty="0"/>
              <a:t>Lab skills</a:t>
            </a:r>
          </a:p>
          <a:p>
            <a:pPr lvl="1"/>
            <a:r>
              <a:rPr lang="en-US" dirty="0"/>
              <a:t>Molecular biology techniques</a:t>
            </a:r>
          </a:p>
          <a:p>
            <a:pPr lvl="1"/>
            <a:r>
              <a:rPr lang="en-US" dirty="0"/>
              <a:t>High-throughput screening</a:t>
            </a:r>
          </a:p>
          <a:p>
            <a:pPr lvl="1"/>
            <a:r>
              <a:rPr lang="en-US" dirty="0"/>
              <a:t>Data analysis</a:t>
            </a:r>
          </a:p>
        </p:txBody>
      </p:sp>
      <p:pic>
        <p:nvPicPr>
          <p:cNvPr id="11" name="Picture 10" descr="A picture containing monitor, clock, white, different&#10;&#10;Description automatically generated">
            <a:extLst>
              <a:ext uri="{FF2B5EF4-FFF2-40B4-BE49-F238E27FC236}">
                <a16:creationId xmlns:a16="http://schemas.microsoft.com/office/drawing/2014/main" id="{8FAAB5DF-A989-1246-97F7-4FD371284C14}"/>
              </a:ext>
            </a:extLst>
          </p:cNvPr>
          <p:cNvPicPr>
            <a:picLocks noChangeAspect="1"/>
          </p:cNvPicPr>
          <p:nvPr/>
        </p:nvPicPr>
        <p:blipFill rotWithShape="1">
          <a:blip r:embed="rId2"/>
          <a:srcRect l="55677" t="31875" r="15105" b="30416"/>
          <a:stretch/>
        </p:blipFill>
        <p:spPr>
          <a:xfrm>
            <a:off x="8963433" y="2272164"/>
            <a:ext cx="2510806" cy="2430246"/>
          </a:xfrm>
          <a:prstGeom prst="rect">
            <a:avLst/>
          </a:prstGeom>
          <a:ln w="28575">
            <a:solidFill>
              <a:schemeClr val="tx1"/>
            </a:solidFill>
          </a:ln>
        </p:spPr>
      </p:pic>
      <p:pic>
        <p:nvPicPr>
          <p:cNvPr id="12" name="Picture 11" descr="A picture containing monitor, clock, white, different&#10;&#10;Description automatically generated">
            <a:extLst>
              <a:ext uri="{FF2B5EF4-FFF2-40B4-BE49-F238E27FC236}">
                <a16:creationId xmlns:a16="http://schemas.microsoft.com/office/drawing/2014/main" id="{B080310B-3234-054D-BFF2-FC44167E0B36}"/>
              </a:ext>
            </a:extLst>
          </p:cNvPr>
          <p:cNvPicPr>
            <a:picLocks noChangeAspect="1"/>
          </p:cNvPicPr>
          <p:nvPr/>
        </p:nvPicPr>
        <p:blipFill rotWithShape="1">
          <a:blip r:embed="rId2"/>
          <a:srcRect l="20053" t="31459" r="50729" b="30833"/>
          <a:stretch/>
        </p:blipFill>
        <p:spPr>
          <a:xfrm>
            <a:off x="6222670" y="2272165"/>
            <a:ext cx="2510806" cy="2430246"/>
          </a:xfrm>
          <a:prstGeom prst="rect">
            <a:avLst/>
          </a:prstGeom>
          <a:ln w="28575">
            <a:solidFill>
              <a:schemeClr val="tx1"/>
            </a:solidFill>
          </a:ln>
        </p:spPr>
      </p:pic>
    </p:spTree>
    <p:extLst>
      <p:ext uri="{BB962C8B-B14F-4D97-AF65-F5344CB8AC3E}">
        <p14:creationId xmlns:p14="http://schemas.microsoft.com/office/powerpoint/2010/main" val="1311530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Insight from previous 109ers</a:t>
            </a:r>
          </a:p>
        </p:txBody>
      </p:sp>
      <p:sp>
        <p:nvSpPr>
          <p:cNvPr id="3" name="Content Placeholder 2"/>
          <p:cNvSpPr>
            <a:spLocks noGrp="1"/>
          </p:cNvSpPr>
          <p:nvPr>
            <p:ph idx="1"/>
          </p:nvPr>
        </p:nvSpPr>
        <p:spPr>
          <a:xfrm>
            <a:off x="1981200" y="1600201"/>
            <a:ext cx="8229600" cy="730737"/>
          </a:xfrm>
        </p:spPr>
        <p:txBody>
          <a:bodyPr/>
          <a:lstStyle/>
          <a:p>
            <a:pPr marL="0" indent="0">
              <a:buNone/>
            </a:pPr>
            <a:r>
              <a:rPr lang="en-US" dirty="0"/>
              <a:t>Words of wisdom…</a:t>
            </a:r>
          </a:p>
        </p:txBody>
      </p:sp>
      <p:pic>
        <p:nvPicPr>
          <p:cNvPr id="4" name="Picture 3" descr="Screen Shot 2015-09-09 at 3.50.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3869" y="4034928"/>
            <a:ext cx="2590800" cy="469900"/>
          </a:xfrm>
          <a:prstGeom prst="rect">
            <a:avLst/>
          </a:prstGeom>
        </p:spPr>
      </p:pic>
      <p:pic>
        <p:nvPicPr>
          <p:cNvPr id="5" name="Picture 4" descr="Screen Shot 2015-09-09 at 3.53.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0069" y="4851013"/>
            <a:ext cx="6299200" cy="635000"/>
          </a:xfrm>
          <a:prstGeom prst="rect">
            <a:avLst/>
          </a:prstGeom>
        </p:spPr>
      </p:pic>
      <p:pic>
        <p:nvPicPr>
          <p:cNvPr id="6" name="Picture 5" descr="Screen Shot 2015-09-09 at 3.55.0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3333143"/>
            <a:ext cx="5410200" cy="355600"/>
          </a:xfrm>
          <a:prstGeom prst="rect">
            <a:avLst/>
          </a:prstGeom>
        </p:spPr>
      </p:pic>
      <p:pic>
        <p:nvPicPr>
          <p:cNvPr id="7" name="Picture 6" descr="Screen Shot 2015-09-09 at 3.09.4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4443" y="1986285"/>
            <a:ext cx="3911600" cy="520700"/>
          </a:xfrm>
          <a:prstGeom prst="rect">
            <a:avLst/>
          </a:prstGeom>
        </p:spPr>
      </p:pic>
      <p:pic>
        <p:nvPicPr>
          <p:cNvPr id="8" name="Picture 7" descr="Screen Shot 2015-09-09 at 3.22.44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2517058"/>
            <a:ext cx="4838700" cy="469900"/>
          </a:xfrm>
          <a:prstGeom prst="rect">
            <a:avLst/>
          </a:prstGeom>
        </p:spPr>
      </p:pic>
      <p:pic>
        <p:nvPicPr>
          <p:cNvPr id="9" name="Picture 8">
            <a:extLst>
              <a:ext uri="{FF2B5EF4-FFF2-40B4-BE49-F238E27FC236}">
                <a16:creationId xmlns:a16="http://schemas.microsoft.com/office/drawing/2014/main" id="{597E19D0-C90B-464B-9119-AB0340129228}"/>
              </a:ext>
            </a:extLst>
          </p:cNvPr>
          <p:cNvPicPr>
            <a:picLocks noChangeAspect="1"/>
          </p:cNvPicPr>
          <p:nvPr/>
        </p:nvPicPr>
        <p:blipFill>
          <a:blip r:embed="rId7"/>
          <a:stretch>
            <a:fillRect/>
          </a:stretch>
        </p:blipFill>
        <p:spPr>
          <a:xfrm>
            <a:off x="2203450" y="5832475"/>
            <a:ext cx="7785100" cy="660400"/>
          </a:xfrm>
          <a:prstGeom prst="rect">
            <a:avLst/>
          </a:prstGeom>
        </p:spPr>
      </p:pic>
    </p:spTree>
    <p:extLst>
      <p:ext uri="{BB962C8B-B14F-4D97-AF65-F5344CB8AC3E}">
        <p14:creationId xmlns:p14="http://schemas.microsoft.com/office/powerpoint/2010/main" val="2151616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814512"/>
            <a:ext cx="3263000" cy="4525963"/>
          </a:xfrm>
        </p:spPr>
        <p:txBody>
          <a:bodyPr>
            <a:normAutofit/>
          </a:bodyPr>
          <a:lstStyle/>
          <a:p>
            <a:endParaRPr lang="en-US" dirty="0"/>
          </a:p>
          <a:p>
            <a:r>
              <a:rPr lang="en-US" dirty="0"/>
              <a:t>We start here…</a:t>
            </a:r>
          </a:p>
          <a:p>
            <a:endParaRPr lang="en-US" dirty="0"/>
          </a:p>
          <a:p>
            <a:r>
              <a:rPr lang="en-US" dirty="0"/>
              <a:t>But, you can’t design an experiment without analyzing some data!</a:t>
            </a:r>
          </a:p>
        </p:txBody>
      </p:sp>
      <p:pic>
        <p:nvPicPr>
          <p:cNvPr id="6" name="Picture 5" descr="Screen Shot 2015-09-09 at 2.14.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3302" y="2094579"/>
            <a:ext cx="6777275" cy="3641206"/>
          </a:xfrm>
          <a:prstGeom prst="rect">
            <a:avLst/>
          </a:prstGeom>
        </p:spPr>
      </p:pic>
      <p:sp>
        <p:nvSpPr>
          <p:cNvPr id="5" name="Title 1">
            <a:extLst>
              <a:ext uri="{FF2B5EF4-FFF2-40B4-BE49-F238E27FC236}">
                <a16:creationId xmlns:a16="http://schemas.microsoft.com/office/drawing/2014/main" id="{8E63D777-FB72-5841-B7EE-C1A7604B5F30}"/>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Workflow in 20.109</a:t>
            </a:r>
          </a:p>
        </p:txBody>
      </p:sp>
    </p:spTree>
    <p:extLst>
      <p:ext uri="{BB962C8B-B14F-4D97-AF65-F5344CB8AC3E}">
        <p14:creationId xmlns:p14="http://schemas.microsoft.com/office/powerpoint/2010/main" val="1336460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814512"/>
            <a:ext cx="3263000" cy="4525963"/>
          </a:xfrm>
        </p:spPr>
        <p:txBody>
          <a:bodyPr>
            <a:normAutofit/>
          </a:bodyPr>
          <a:lstStyle/>
          <a:p>
            <a:endParaRPr lang="en-US" dirty="0"/>
          </a:p>
          <a:p>
            <a:r>
              <a:rPr lang="en-US" dirty="0"/>
              <a:t>We start here…</a:t>
            </a:r>
          </a:p>
          <a:p>
            <a:endParaRPr lang="en-US" dirty="0"/>
          </a:p>
          <a:p>
            <a:r>
              <a:rPr lang="en-US" dirty="0"/>
              <a:t>But, you can’t design an experiment without analyzing some data!</a:t>
            </a:r>
          </a:p>
        </p:txBody>
      </p:sp>
      <p:pic>
        <p:nvPicPr>
          <p:cNvPr id="6" name="Picture 5" descr="Screen Shot 2015-09-09 at 2.14.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3302" y="2094579"/>
            <a:ext cx="6777275" cy="3641206"/>
          </a:xfrm>
          <a:prstGeom prst="rect">
            <a:avLst/>
          </a:prstGeom>
        </p:spPr>
      </p:pic>
      <p:sp>
        <p:nvSpPr>
          <p:cNvPr id="5" name="Title 1">
            <a:extLst>
              <a:ext uri="{FF2B5EF4-FFF2-40B4-BE49-F238E27FC236}">
                <a16:creationId xmlns:a16="http://schemas.microsoft.com/office/drawing/2014/main" id="{8E63D777-FB72-5841-B7EE-C1A7604B5F30}"/>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Workflow in 20.109</a:t>
            </a:r>
          </a:p>
        </p:txBody>
      </p:sp>
      <p:sp>
        <p:nvSpPr>
          <p:cNvPr id="7" name="TextBox 6">
            <a:extLst>
              <a:ext uri="{FF2B5EF4-FFF2-40B4-BE49-F238E27FC236}">
                <a16:creationId xmlns:a16="http://schemas.microsoft.com/office/drawing/2014/main" id="{A8CB0CE0-81A2-C14A-A777-F6BF54FB4D5C}"/>
              </a:ext>
            </a:extLst>
          </p:cNvPr>
          <p:cNvSpPr txBox="1"/>
          <p:nvPr/>
        </p:nvSpPr>
        <p:spPr>
          <a:xfrm>
            <a:off x="5232892" y="1339658"/>
            <a:ext cx="2341816" cy="707886"/>
          </a:xfrm>
          <a:prstGeom prst="rect">
            <a:avLst/>
          </a:prstGeom>
          <a:noFill/>
        </p:spPr>
        <p:txBody>
          <a:bodyPr wrap="square" rtlCol="0">
            <a:spAutoFit/>
          </a:bodyPr>
          <a:lstStyle/>
          <a:p>
            <a:pPr algn="ctr"/>
            <a:r>
              <a:rPr lang="en-US" sz="4000" dirty="0">
                <a:solidFill>
                  <a:srgbClr val="0000FF"/>
                </a:solidFill>
              </a:rPr>
              <a:t>Research!</a:t>
            </a:r>
          </a:p>
        </p:txBody>
      </p:sp>
      <p:cxnSp>
        <p:nvCxnSpPr>
          <p:cNvPr id="8" name="Straight Arrow Connector 7">
            <a:extLst>
              <a:ext uri="{FF2B5EF4-FFF2-40B4-BE49-F238E27FC236}">
                <a16:creationId xmlns:a16="http://schemas.microsoft.com/office/drawing/2014/main" id="{1BD7D4D5-E98E-0C44-8284-628F8A92167B}"/>
              </a:ext>
            </a:extLst>
          </p:cNvPr>
          <p:cNvCxnSpPr/>
          <p:nvPr/>
        </p:nvCxnSpPr>
        <p:spPr>
          <a:xfrm>
            <a:off x="6106112" y="2023645"/>
            <a:ext cx="198459" cy="484903"/>
          </a:xfrm>
          <a:prstGeom prst="straightConnector1">
            <a:avLst/>
          </a:prstGeom>
          <a:ln w="60325">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9652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2042556"/>
            <a:ext cx="4623690" cy="4288405"/>
          </a:xfrm>
        </p:spPr>
        <p:txBody>
          <a:bodyPr/>
          <a:lstStyle/>
          <a:p>
            <a:pPr marL="0" indent="0">
              <a:buNone/>
            </a:pPr>
            <a:r>
              <a:rPr lang="en-US" dirty="0"/>
              <a:t>We aim to prevent ‘just follow the protocol’ syndrome</a:t>
            </a:r>
          </a:p>
          <a:p>
            <a:pPr marL="0" indent="0">
              <a:buNone/>
            </a:pPr>
            <a:endParaRPr lang="en-US" dirty="0"/>
          </a:p>
          <a:p>
            <a:pPr marL="0" indent="0">
              <a:buNone/>
            </a:pPr>
            <a:r>
              <a:rPr lang="en-US" dirty="0"/>
              <a:t>Will discuss not only how experiments are completed, but what each step actually does</a:t>
            </a:r>
          </a:p>
        </p:txBody>
      </p:sp>
      <p:pic>
        <p:nvPicPr>
          <p:cNvPr id="4" name="Picture 3"/>
          <p:cNvPicPr>
            <a:picLocks noChangeAspect="1"/>
          </p:cNvPicPr>
          <p:nvPr/>
        </p:nvPicPr>
        <p:blipFill>
          <a:blip r:embed="rId2"/>
          <a:stretch>
            <a:fillRect/>
          </a:stretch>
        </p:blipFill>
        <p:spPr>
          <a:xfrm>
            <a:off x="5949538" y="1804998"/>
            <a:ext cx="5157818" cy="3651736"/>
          </a:xfrm>
          <a:prstGeom prst="rect">
            <a:avLst/>
          </a:prstGeom>
        </p:spPr>
      </p:pic>
      <p:sp>
        <p:nvSpPr>
          <p:cNvPr id="5" name="Title 1">
            <a:extLst>
              <a:ext uri="{FF2B5EF4-FFF2-40B4-BE49-F238E27FC236}">
                <a16:creationId xmlns:a16="http://schemas.microsoft.com/office/drawing/2014/main" id="{4B81B2FC-C981-404B-96C3-D715FF8826B0}"/>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Experiments in 20.109 are real science</a:t>
            </a:r>
          </a:p>
        </p:txBody>
      </p:sp>
    </p:spTree>
    <p:extLst>
      <p:ext uri="{BB962C8B-B14F-4D97-AF65-F5344CB8AC3E}">
        <p14:creationId xmlns:p14="http://schemas.microsoft.com/office/powerpoint/2010/main" val="3140160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056418" y="2042556"/>
            <a:ext cx="4486360" cy="3364770"/>
          </a:xfrm>
          <a:prstGeom prst="rect">
            <a:avLst/>
          </a:prstGeom>
        </p:spPr>
      </p:pic>
      <p:sp>
        <p:nvSpPr>
          <p:cNvPr id="7" name="Title 1">
            <a:extLst>
              <a:ext uri="{FF2B5EF4-FFF2-40B4-BE49-F238E27FC236}">
                <a16:creationId xmlns:a16="http://schemas.microsoft.com/office/drawing/2014/main" id="{C33D483F-CC15-FC4B-A6B0-033C91AA06E3}"/>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Experiments in 20.109 are real science</a:t>
            </a:r>
          </a:p>
        </p:txBody>
      </p:sp>
      <p:sp>
        <p:nvSpPr>
          <p:cNvPr id="9" name="Content Placeholder 2">
            <a:extLst>
              <a:ext uri="{FF2B5EF4-FFF2-40B4-BE49-F238E27FC236}">
                <a16:creationId xmlns:a16="http://schemas.microsoft.com/office/drawing/2014/main" id="{38D87E1E-8D3C-F440-B3D6-D0015CE88DDE}"/>
              </a:ext>
            </a:extLst>
          </p:cNvPr>
          <p:cNvSpPr txBox="1">
            <a:spLocks/>
          </p:cNvSpPr>
          <p:nvPr/>
        </p:nvSpPr>
        <p:spPr>
          <a:xfrm>
            <a:off x="990600" y="2042556"/>
            <a:ext cx="4623690" cy="42884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We do relevant and cutting edge research</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Will discuss best practices for data collection and personal / environmental safety</a:t>
            </a:r>
          </a:p>
        </p:txBody>
      </p:sp>
    </p:spTree>
    <p:extLst>
      <p:ext uri="{BB962C8B-B14F-4D97-AF65-F5344CB8AC3E}">
        <p14:creationId xmlns:p14="http://schemas.microsoft.com/office/powerpoint/2010/main" val="2420334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2-06 at 6.36.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3768" y="1169373"/>
            <a:ext cx="7804463" cy="5688627"/>
          </a:xfrm>
          <a:prstGeom prst="rect">
            <a:avLst/>
          </a:prstGeom>
        </p:spPr>
      </p:pic>
      <p:sp>
        <p:nvSpPr>
          <p:cNvPr id="5" name="Title 1">
            <a:extLst>
              <a:ext uri="{FF2B5EF4-FFF2-40B4-BE49-F238E27FC236}">
                <a16:creationId xmlns:a16="http://schemas.microsoft.com/office/drawing/2014/main" id="{C3A792A3-7827-7341-9BB2-42DA0BBD5367}"/>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We analyze and report real data in 20.109</a:t>
            </a:r>
          </a:p>
        </p:txBody>
      </p:sp>
    </p:spTree>
    <p:extLst>
      <p:ext uri="{BB962C8B-B14F-4D97-AF65-F5344CB8AC3E}">
        <p14:creationId xmlns:p14="http://schemas.microsoft.com/office/powerpoint/2010/main" val="1525667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4345037"/>
            <a:ext cx="8686800" cy="2127036"/>
          </a:xfrm>
        </p:spPr>
        <p:txBody>
          <a:bodyPr/>
          <a:lstStyle/>
          <a:p>
            <a:r>
              <a:rPr lang="en-US" dirty="0">
                <a:solidFill>
                  <a:srgbClr val="FF0000"/>
                </a:solidFill>
              </a:rPr>
              <a:t>Written communication assignments = 40%</a:t>
            </a:r>
          </a:p>
          <a:p>
            <a:r>
              <a:rPr lang="en-US" dirty="0">
                <a:solidFill>
                  <a:srgbClr val="3366FF"/>
                </a:solidFill>
              </a:rPr>
              <a:t>Verbal communication assignments = 40%</a:t>
            </a:r>
          </a:p>
          <a:p>
            <a:r>
              <a:rPr lang="en-US" dirty="0"/>
              <a:t>Daily work and participation = 20%</a:t>
            </a:r>
          </a:p>
        </p:txBody>
      </p:sp>
      <p:sp>
        <p:nvSpPr>
          <p:cNvPr id="6" name="Title 1">
            <a:extLst>
              <a:ext uri="{FF2B5EF4-FFF2-40B4-BE49-F238E27FC236}">
                <a16:creationId xmlns:a16="http://schemas.microsoft.com/office/drawing/2014/main" id="{CF588858-7A47-9846-BD6B-57A69B175BE7}"/>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Written and verbal communication are critical</a:t>
            </a:r>
          </a:p>
        </p:txBody>
      </p:sp>
      <p:pic>
        <p:nvPicPr>
          <p:cNvPr id="4" name="Picture 3">
            <a:extLst>
              <a:ext uri="{FF2B5EF4-FFF2-40B4-BE49-F238E27FC236}">
                <a16:creationId xmlns:a16="http://schemas.microsoft.com/office/drawing/2014/main" id="{435E17DC-BD73-5B47-806E-6606219E11D5}"/>
              </a:ext>
            </a:extLst>
          </p:cNvPr>
          <p:cNvPicPr>
            <a:picLocks noChangeAspect="1"/>
          </p:cNvPicPr>
          <p:nvPr/>
        </p:nvPicPr>
        <p:blipFill>
          <a:blip r:embed="rId2"/>
          <a:stretch>
            <a:fillRect/>
          </a:stretch>
        </p:blipFill>
        <p:spPr>
          <a:xfrm>
            <a:off x="1622962" y="1772976"/>
            <a:ext cx="8946076" cy="2233008"/>
          </a:xfrm>
          <a:prstGeom prst="rect">
            <a:avLst/>
          </a:prstGeom>
        </p:spPr>
      </p:pic>
    </p:spTree>
    <p:extLst>
      <p:ext uri="{BB962C8B-B14F-4D97-AF65-F5344CB8AC3E}">
        <p14:creationId xmlns:p14="http://schemas.microsoft.com/office/powerpoint/2010/main" val="2647517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7406" y="6440129"/>
            <a:ext cx="8229600" cy="453496"/>
          </a:xfrm>
        </p:spPr>
        <p:txBody>
          <a:bodyPr>
            <a:normAutofit/>
          </a:bodyPr>
          <a:lstStyle/>
          <a:p>
            <a:pPr marL="0" indent="0" algn="ctr">
              <a:buNone/>
            </a:pPr>
            <a:r>
              <a:rPr lang="en-US" sz="1800" dirty="0"/>
              <a:t>http://</a:t>
            </a:r>
            <a:r>
              <a:rPr lang="en-US" sz="1800" dirty="0" err="1"/>
              <a:t>nrelscience.org</a:t>
            </a:r>
            <a:r>
              <a:rPr lang="en-US" sz="1800" dirty="0"/>
              <a:t>/2013/09/26/why-scientists-should-tell-more-stories/</a:t>
            </a:r>
          </a:p>
        </p:txBody>
      </p:sp>
      <p:pic>
        <p:nvPicPr>
          <p:cNvPr id="4" name="Picture 3" descr="Screen Shot 2016-02-02 at 9.43.2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461604"/>
            <a:ext cx="7232385" cy="4878871"/>
          </a:xfrm>
          <a:prstGeom prst="rect">
            <a:avLst/>
          </a:prstGeom>
        </p:spPr>
      </p:pic>
      <p:sp>
        <p:nvSpPr>
          <p:cNvPr id="5" name="Title 1">
            <a:extLst>
              <a:ext uri="{FF2B5EF4-FFF2-40B4-BE49-F238E27FC236}">
                <a16:creationId xmlns:a16="http://schemas.microsoft.com/office/drawing/2014/main" id="{1F0905B9-4F60-9546-AFB1-789AE777FE24}"/>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Why communicate your science?</a:t>
            </a:r>
          </a:p>
        </p:txBody>
      </p:sp>
    </p:spTree>
    <p:extLst>
      <p:ext uri="{BB962C8B-B14F-4D97-AF65-F5344CB8AC3E}">
        <p14:creationId xmlns:p14="http://schemas.microsoft.com/office/powerpoint/2010/main" val="1436253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a:t>“Story is the number one way we learn from past experiences, to be better people, and share in experiences.  Yet as scientists we feel the need to separate ourselves from this proven method of communication…</a:t>
            </a:r>
          </a:p>
          <a:p>
            <a:pPr marL="0" indent="0">
              <a:buNone/>
            </a:pPr>
            <a:r>
              <a:rPr lang="en-US" dirty="0"/>
              <a:t>…encourage the use of narrative in science, but with caution.  I would argue that narrative is imperative for science communication.  Data already incorporates a narrative; we just need to find ways to bring it to light.”</a:t>
            </a:r>
          </a:p>
        </p:txBody>
      </p:sp>
      <p:sp>
        <p:nvSpPr>
          <p:cNvPr id="4" name="Title 1">
            <a:extLst>
              <a:ext uri="{FF2B5EF4-FFF2-40B4-BE49-F238E27FC236}">
                <a16:creationId xmlns:a16="http://schemas.microsoft.com/office/drawing/2014/main" id="{557BFFA4-15DD-6049-AA89-96FA0C173BC0}"/>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Why scientists should tell more stories</a:t>
            </a:r>
          </a:p>
        </p:txBody>
      </p:sp>
    </p:spTree>
    <p:extLst>
      <p:ext uri="{BB962C8B-B14F-4D97-AF65-F5344CB8AC3E}">
        <p14:creationId xmlns:p14="http://schemas.microsoft.com/office/powerpoint/2010/main" val="1961666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854200"/>
            <a:ext cx="8229600" cy="5003800"/>
          </a:xfrm>
        </p:spPr>
        <p:txBody>
          <a:bodyPr>
            <a:normAutofit/>
          </a:bodyPr>
          <a:lstStyle/>
          <a:p>
            <a:r>
              <a:rPr lang="en-US" dirty="0"/>
              <a:t>20.109 Teaching faculty</a:t>
            </a:r>
          </a:p>
          <a:p>
            <a:endParaRPr lang="en-US" dirty="0"/>
          </a:p>
          <a:p>
            <a:r>
              <a:rPr lang="en-US" dirty="0"/>
              <a:t>BE Communications                                              Lab</a:t>
            </a:r>
          </a:p>
          <a:p>
            <a:pPr lvl="1"/>
            <a:r>
              <a:rPr lang="en-US" dirty="0"/>
              <a:t>Instructors</a:t>
            </a:r>
          </a:p>
          <a:p>
            <a:pPr lvl="2"/>
            <a:r>
              <a:rPr lang="en-US" dirty="0"/>
              <a:t>Dr. Sean Clarke</a:t>
            </a:r>
          </a:p>
          <a:p>
            <a:pPr lvl="2"/>
            <a:r>
              <a:rPr lang="en-US" dirty="0"/>
              <a:t>Dr. </a:t>
            </a:r>
            <a:r>
              <a:rPr lang="en-US" dirty="0" err="1"/>
              <a:t>Prerna</a:t>
            </a:r>
            <a:r>
              <a:rPr lang="en-US" dirty="0"/>
              <a:t> </a:t>
            </a:r>
            <a:r>
              <a:rPr lang="en-US" dirty="0" err="1"/>
              <a:t>Bhargava</a:t>
            </a:r>
            <a:endParaRPr lang="en-US" dirty="0"/>
          </a:p>
          <a:p>
            <a:pPr lvl="1"/>
            <a:r>
              <a:rPr lang="en-US" dirty="0"/>
              <a:t>Writing fellows</a:t>
            </a:r>
          </a:p>
        </p:txBody>
      </p:sp>
      <p:pic>
        <p:nvPicPr>
          <p:cNvPr id="4" name="Picture 3"/>
          <p:cNvPicPr>
            <a:picLocks noChangeAspect="1"/>
          </p:cNvPicPr>
          <p:nvPr/>
        </p:nvPicPr>
        <p:blipFill>
          <a:blip r:embed="rId2"/>
          <a:stretch>
            <a:fillRect/>
          </a:stretch>
        </p:blipFill>
        <p:spPr>
          <a:xfrm>
            <a:off x="6000997" y="1673659"/>
            <a:ext cx="4376931" cy="3796991"/>
          </a:xfrm>
          <a:prstGeom prst="rect">
            <a:avLst/>
          </a:prstGeom>
        </p:spPr>
      </p:pic>
      <p:sp>
        <p:nvSpPr>
          <p:cNvPr id="5" name="Title 1">
            <a:extLst>
              <a:ext uri="{FF2B5EF4-FFF2-40B4-BE49-F238E27FC236}">
                <a16:creationId xmlns:a16="http://schemas.microsoft.com/office/drawing/2014/main" id="{8B2AB7BC-E1A7-C942-A5DC-BFF3E116D771}"/>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We are here to help!</a:t>
            </a:r>
          </a:p>
        </p:txBody>
      </p:sp>
    </p:spTree>
    <p:extLst>
      <p:ext uri="{BB962C8B-B14F-4D97-AF65-F5344CB8AC3E}">
        <p14:creationId xmlns:p14="http://schemas.microsoft.com/office/powerpoint/2010/main" val="1783889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2-02 at 10.44.22 AM.png"/>
          <p:cNvPicPr>
            <a:picLocks noChangeAspect="1"/>
          </p:cNvPicPr>
          <p:nvPr/>
        </p:nvPicPr>
        <p:blipFill rotWithShape="1">
          <a:blip r:embed="rId2">
            <a:extLst>
              <a:ext uri="{28A0092B-C50C-407E-A947-70E740481C1C}">
                <a14:useLocalDpi xmlns:a14="http://schemas.microsoft.com/office/drawing/2010/main" val="0"/>
              </a:ext>
            </a:extLst>
          </a:blip>
          <a:srcRect b="19445"/>
          <a:stretch/>
        </p:blipFill>
        <p:spPr>
          <a:xfrm>
            <a:off x="990599" y="1737492"/>
            <a:ext cx="9827821" cy="3586708"/>
          </a:xfrm>
          <a:prstGeom prst="rect">
            <a:avLst/>
          </a:prstGeom>
        </p:spPr>
      </p:pic>
      <p:sp>
        <p:nvSpPr>
          <p:cNvPr id="3" name="TextBox 2">
            <a:extLst>
              <a:ext uri="{FF2B5EF4-FFF2-40B4-BE49-F238E27FC236}">
                <a16:creationId xmlns:a16="http://schemas.microsoft.com/office/drawing/2014/main" id="{45DDCD21-071F-824B-97E3-3967626E97C8}"/>
              </a:ext>
            </a:extLst>
          </p:cNvPr>
          <p:cNvSpPr txBox="1"/>
          <p:nvPr/>
        </p:nvSpPr>
        <p:spPr>
          <a:xfrm>
            <a:off x="1206025" y="5324200"/>
            <a:ext cx="3477126" cy="461665"/>
          </a:xfrm>
          <a:prstGeom prst="rect">
            <a:avLst/>
          </a:prstGeom>
          <a:noFill/>
        </p:spPr>
        <p:txBody>
          <a:bodyPr wrap="square" rtlCol="0">
            <a:spAutoFit/>
          </a:bodyPr>
          <a:lstStyle/>
          <a:p>
            <a:r>
              <a:rPr lang="en-US" sz="2400" dirty="0" err="1"/>
              <a:t>mitcommlab.mit.edu</a:t>
            </a:r>
            <a:r>
              <a:rPr lang="en-US" sz="2400" dirty="0"/>
              <a:t>/be</a:t>
            </a:r>
          </a:p>
        </p:txBody>
      </p:sp>
      <p:sp>
        <p:nvSpPr>
          <p:cNvPr id="5" name="Title 1">
            <a:extLst>
              <a:ext uri="{FF2B5EF4-FFF2-40B4-BE49-F238E27FC236}">
                <a16:creationId xmlns:a16="http://schemas.microsoft.com/office/drawing/2014/main" id="{4A598835-F5E3-AD49-8871-C2448255B153}"/>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BE Communication Lab is a great resource</a:t>
            </a:r>
          </a:p>
        </p:txBody>
      </p:sp>
    </p:spTree>
    <p:extLst>
      <p:ext uri="{BB962C8B-B14F-4D97-AF65-F5344CB8AC3E}">
        <p14:creationId xmlns:p14="http://schemas.microsoft.com/office/powerpoint/2010/main" val="2352210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A951A-6AC1-2346-A26C-B619F5AF66A0}"/>
              </a:ext>
            </a:extLst>
          </p:cNvPr>
          <p:cNvSpPr>
            <a:spLocks noGrp="1"/>
          </p:cNvSpPr>
          <p:nvPr>
            <p:ph type="title"/>
          </p:nvPr>
        </p:nvSpPr>
        <p:spPr/>
        <p:txBody>
          <a:bodyPr/>
          <a:lstStyle/>
          <a:p>
            <a:endParaRPr lang="en-US"/>
          </a:p>
        </p:txBody>
      </p:sp>
      <p:pic>
        <p:nvPicPr>
          <p:cNvPr id="10242" name="Picture 2">
            <a:extLst>
              <a:ext uri="{FF2B5EF4-FFF2-40B4-BE49-F238E27FC236}">
                <a16:creationId xmlns:a16="http://schemas.microsoft.com/office/drawing/2014/main" id="{472DBE68-43C2-CE4D-AB01-49300D834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0497" y="2248995"/>
            <a:ext cx="4771005" cy="34738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7C31E8E-F408-2A42-8829-0CBC5796E469}"/>
              </a:ext>
            </a:extLst>
          </p:cNvPr>
          <p:cNvPicPr>
            <a:picLocks noChangeAspect="1"/>
          </p:cNvPicPr>
          <p:nvPr/>
        </p:nvPicPr>
        <p:blipFill>
          <a:blip r:embed="rId4"/>
          <a:stretch>
            <a:fillRect/>
          </a:stretch>
        </p:blipFill>
        <p:spPr>
          <a:xfrm>
            <a:off x="825500" y="791369"/>
            <a:ext cx="7302500" cy="685800"/>
          </a:xfrm>
          <a:prstGeom prst="rect">
            <a:avLst/>
          </a:prstGeom>
        </p:spPr>
      </p:pic>
    </p:spTree>
    <p:extLst>
      <p:ext uri="{BB962C8B-B14F-4D97-AF65-F5344CB8AC3E}">
        <p14:creationId xmlns:p14="http://schemas.microsoft.com/office/powerpoint/2010/main" val="3297977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564953"/>
            <a:ext cx="9381565" cy="4927922"/>
          </a:xfrm>
        </p:spPr>
        <p:txBody>
          <a:bodyPr>
            <a:normAutofit/>
          </a:bodyPr>
          <a:lstStyle/>
          <a:p>
            <a:r>
              <a:rPr lang="en-US" dirty="0"/>
              <a:t>Lectures meet Tuesday and Thursday 11-12p in 56-154</a:t>
            </a:r>
          </a:p>
          <a:p>
            <a:pPr lvl="1"/>
            <a:r>
              <a:rPr lang="en-US" dirty="0"/>
              <a:t>Prof. Koehler </a:t>
            </a:r>
            <a:r>
              <a:rPr lang="en-US" dirty="0">
                <a:latin typeface="Wingdings"/>
                <a:ea typeface="Wingdings"/>
                <a:cs typeface="Wingdings"/>
                <a:sym typeface="Wingdings"/>
              </a:rPr>
              <a:t></a:t>
            </a:r>
            <a:r>
              <a:rPr lang="en-US" dirty="0">
                <a:sym typeface="Wingdings"/>
              </a:rPr>
              <a:t> Dr. Fraenkel &amp; Dr. Lyell </a:t>
            </a:r>
            <a:r>
              <a:rPr lang="en-US" dirty="0">
                <a:latin typeface="Wingdings"/>
                <a:ea typeface="Wingdings"/>
                <a:cs typeface="Wingdings"/>
                <a:sym typeface="Wingdings"/>
              </a:rPr>
              <a:t></a:t>
            </a:r>
            <a:r>
              <a:rPr lang="en-US" dirty="0">
                <a:ea typeface="Wingdings"/>
                <a:cs typeface="Wingdings"/>
                <a:sym typeface="Wingdings"/>
              </a:rPr>
              <a:t> Dr. McClain</a:t>
            </a:r>
          </a:p>
          <a:p>
            <a:r>
              <a:rPr lang="en-US" dirty="0">
                <a:ea typeface="Wingdings"/>
                <a:cs typeface="Wingdings"/>
                <a:sym typeface="Wingdings"/>
              </a:rPr>
              <a:t>Class divided into two laboratory sections</a:t>
            </a:r>
          </a:p>
          <a:p>
            <a:pPr lvl="1"/>
            <a:r>
              <a:rPr lang="en-US" dirty="0">
                <a:ea typeface="Wingdings"/>
                <a:cs typeface="Wingdings"/>
                <a:sym typeface="Wingdings"/>
              </a:rPr>
              <a:t>Tuesday and Thursday 1-5p in 56-322</a:t>
            </a:r>
          </a:p>
          <a:p>
            <a:pPr lvl="1"/>
            <a:r>
              <a:rPr lang="en-US" dirty="0">
                <a:ea typeface="Wingdings"/>
                <a:cs typeface="Wingdings"/>
                <a:sym typeface="Wingdings"/>
              </a:rPr>
              <a:t>Wednesday and Friday 1-5p in 56-322</a:t>
            </a:r>
          </a:p>
          <a:p>
            <a:endParaRPr lang="en-US" dirty="0">
              <a:ea typeface="Wingdings"/>
              <a:cs typeface="Wingdings"/>
              <a:sym typeface="Wingdings"/>
            </a:endParaRPr>
          </a:p>
          <a:p>
            <a:r>
              <a:rPr lang="en-US" dirty="0">
                <a:ea typeface="Wingdings"/>
                <a:cs typeface="Wingdings"/>
                <a:sym typeface="Wingdings"/>
              </a:rPr>
              <a:t>Details</a:t>
            </a:r>
          </a:p>
          <a:p>
            <a:pPr lvl="1"/>
            <a:r>
              <a:rPr lang="en-US" dirty="0">
                <a:ea typeface="Wingdings"/>
                <a:cs typeface="Wingdings"/>
                <a:sym typeface="Wingdings"/>
              </a:rPr>
              <a:t>You will work in pairs throughout the semester</a:t>
            </a:r>
          </a:p>
          <a:p>
            <a:pPr lvl="1"/>
            <a:r>
              <a:rPr lang="en-US" dirty="0">
                <a:ea typeface="Wingdings"/>
                <a:cs typeface="Wingdings"/>
                <a:sym typeface="Wingdings"/>
              </a:rPr>
              <a:t>Collaboration with integrity is key!</a:t>
            </a:r>
            <a:endParaRPr lang="en-US" dirty="0"/>
          </a:p>
        </p:txBody>
      </p:sp>
      <p:sp>
        <p:nvSpPr>
          <p:cNvPr id="4" name="Title 1">
            <a:extLst>
              <a:ext uri="{FF2B5EF4-FFF2-40B4-BE49-F238E27FC236}">
                <a16:creationId xmlns:a16="http://schemas.microsoft.com/office/drawing/2014/main" id="{1DA3C80B-E33B-494B-9D93-4944C208D0BF}"/>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Schedule and Course logistics</a:t>
            </a:r>
          </a:p>
        </p:txBody>
      </p:sp>
    </p:spTree>
    <p:extLst>
      <p:ext uri="{BB962C8B-B14F-4D97-AF65-F5344CB8AC3E}">
        <p14:creationId xmlns:p14="http://schemas.microsoft.com/office/powerpoint/2010/main" val="2684885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Your expectations of us…</a:t>
            </a:r>
          </a:p>
          <a:p>
            <a:pPr lvl="1"/>
            <a:r>
              <a:rPr lang="en-US" dirty="0"/>
              <a:t>We will come to class and laboratory prepared</a:t>
            </a:r>
          </a:p>
          <a:p>
            <a:pPr lvl="1"/>
            <a:r>
              <a:rPr lang="en-US" dirty="0"/>
              <a:t>We will be clear and reasonable in all assignments</a:t>
            </a:r>
          </a:p>
          <a:p>
            <a:pPr lvl="1"/>
            <a:r>
              <a:rPr lang="en-US" dirty="0"/>
              <a:t>We will treat every 109er with respect</a:t>
            </a:r>
          </a:p>
          <a:p>
            <a:pPr lvl="1"/>
            <a:r>
              <a:rPr lang="en-US" dirty="0"/>
              <a:t>We will give everyone equal chance at success</a:t>
            </a:r>
          </a:p>
        </p:txBody>
      </p:sp>
      <p:sp>
        <p:nvSpPr>
          <p:cNvPr id="4" name="Title 1">
            <a:extLst>
              <a:ext uri="{FF2B5EF4-FFF2-40B4-BE49-F238E27FC236}">
                <a16:creationId xmlns:a16="http://schemas.microsoft.com/office/drawing/2014/main" id="{32DC6C4C-AE81-FA48-858F-F6BB7244900D}"/>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Expectations in 20.109</a:t>
            </a:r>
          </a:p>
        </p:txBody>
      </p:sp>
    </p:spTree>
    <p:extLst>
      <p:ext uri="{BB962C8B-B14F-4D97-AF65-F5344CB8AC3E}">
        <p14:creationId xmlns:p14="http://schemas.microsoft.com/office/powerpoint/2010/main" val="2121956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Our expectations of you…</a:t>
            </a:r>
          </a:p>
          <a:p>
            <a:pPr lvl="1"/>
            <a:r>
              <a:rPr lang="en-US" dirty="0"/>
              <a:t>You will come to class </a:t>
            </a:r>
          </a:p>
          <a:p>
            <a:pPr lvl="1"/>
            <a:r>
              <a:rPr lang="en-US" dirty="0"/>
              <a:t>You will be prepared for lecture and laboratory </a:t>
            </a:r>
          </a:p>
          <a:p>
            <a:pPr lvl="1"/>
            <a:r>
              <a:rPr lang="en-US" dirty="0"/>
              <a:t>You will not interfere with each other’s learning</a:t>
            </a:r>
          </a:p>
          <a:p>
            <a:pPr lvl="1"/>
            <a:r>
              <a:rPr lang="en-US" dirty="0"/>
              <a:t>You will invest the very best of yourself</a:t>
            </a:r>
          </a:p>
          <a:p>
            <a:pPr lvl="1"/>
            <a:r>
              <a:rPr lang="en-US" dirty="0"/>
              <a:t>You will be honest with your peers and the teaching faculty</a:t>
            </a:r>
          </a:p>
        </p:txBody>
      </p:sp>
      <p:sp>
        <p:nvSpPr>
          <p:cNvPr id="9" name="Title 1">
            <a:extLst>
              <a:ext uri="{FF2B5EF4-FFF2-40B4-BE49-F238E27FC236}">
                <a16:creationId xmlns:a16="http://schemas.microsoft.com/office/drawing/2014/main" id="{6D8E9133-A9B0-2C4D-A624-1C0B80E1DBCE}"/>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Expectations in 20.109</a:t>
            </a:r>
          </a:p>
        </p:txBody>
      </p:sp>
    </p:spTree>
    <p:extLst>
      <p:ext uri="{BB962C8B-B14F-4D97-AF65-F5344CB8AC3E}">
        <p14:creationId xmlns:p14="http://schemas.microsoft.com/office/powerpoint/2010/main" val="21239274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730828"/>
            <a:ext cx="8686800" cy="4927922"/>
          </a:xfrm>
        </p:spPr>
        <p:txBody>
          <a:bodyPr>
            <a:normAutofit/>
          </a:bodyPr>
          <a:lstStyle/>
          <a:p>
            <a:r>
              <a:rPr lang="en-US" dirty="0"/>
              <a:t>Organize a constructive laboratory notebook</a:t>
            </a:r>
          </a:p>
          <a:p>
            <a:r>
              <a:rPr lang="en-US" dirty="0"/>
              <a:t>Implement laboratory protocols and troubleshoot</a:t>
            </a:r>
          </a:p>
          <a:p>
            <a:r>
              <a:rPr lang="en-US" dirty="0"/>
              <a:t>Interpret and analyze data</a:t>
            </a:r>
          </a:p>
          <a:p>
            <a:r>
              <a:rPr lang="en-US" dirty="0"/>
              <a:t>Recognize the utility of models and assays</a:t>
            </a:r>
          </a:p>
          <a:p>
            <a:r>
              <a:rPr lang="en-US" dirty="0"/>
              <a:t>Critically examine scientific literature</a:t>
            </a:r>
          </a:p>
          <a:p>
            <a:r>
              <a:rPr lang="en-US" dirty="0"/>
              <a:t>Communicate your science</a:t>
            </a:r>
          </a:p>
          <a:p>
            <a:r>
              <a:rPr lang="en-US" dirty="0"/>
              <a:t>Work as a team</a:t>
            </a:r>
          </a:p>
          <a:p>
            <a:r>
              <a:rPr lang="en-US" dirty="0"/>
              <a:t>Provide constructive and helpful feedback</a:t>
            </a:r>
          </a:p>
        </p:txBody>
      </p:sp>
      <p:sp>
        <p:nvSpPr>
          <p:cNvPr id="4" name="Title 1">
            <a:extLst>
              <a:ext uri="{FF2B5EF4-FFF2-40B4-BE49-F238E27FC236}">
                <a16:creationId xmlns:a16="http://schemas.microsoft.com/office/drawing/2014/main" id="{D8DD6194-0402-E246-9EEC-B5417A581023}"/>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Our goals for you this semester</a:t>
            </a:r>
          </a:p>
        </p:txBody>
      </p:sp>
    </p:spTree>
    <p:extLst>
      <p:ext uri="{BB962C8B-B14F-4D97-AF65-F5344CB8AC3E}">
        <p14:creationId xmlns:p14="http://schemas.microsoft.com/office/powerpoint/2010/main" val="33994265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599" y="1843088"/>
            <a:ext cx="7447429" cy="3966041"/>
          </a:xfrm>
        </p:spPr>
        <p:txBody>
          <a:bodyPr>
            <a:normAutofit lnSpcReduction="10000"/>
          </a:bodyPr>
          <a:lstStyle/>
          <a:p>
            <a:r>
              <a:rPr lang="en-US" dirty="0"/>
              <a:t>Due to oversubscribed class, we need to go to Plan B!</a:t>
            </a:r>
          </a:p>
          <a:p>
            <a:endParaRPr lang="en-US" dirty="0"/>
          </a:p>
          <a:p>
            <a:r>
              <a:rPr lang="en-US" dirty="0"/>
              <a:t>Please arrive to laboratory tomorrow on time</a:t>
            </a:r>
          </a:p>
          <a:p>
            <a:pPr lvl="1"/>
            <a:r>
              <a:rPr lang="en-US" dirty="0"/>
              <a:t>Complete the laboratory-specific training prior to arriving</a:t>
            </a:r>
          </a:p>
          <a:p>
            <a:pPr lvl="1"/>
            <a:r>
              <a:rPr lang="en-US" dirty="0"/>
              <a:t>In laboratory, you will be alerted to other training you must complete</a:t>
            </a:r>
          </a:p>
          <a:p>
            <a:r>
              <a:rPr lang="en-US" dirty="0"/>
              <a:t>Please wear / bring pants and closed toed shoes</a:t>
            </a:r>
          </a:p>
          <a:p>
            <a:pPr lvl="1"/>
            <a:r>
              <a:rPr lang="en-US" dirty="0"/>
              <a:t>We will be working in the laboratory</a:t>
            </a:r>
          </a:p>
        </p:txBody>
      </p:sp>
      <p:sp>
        <p:nvSpPr>
          <p:cNvPr id="4" name="Title 1">
            <a:extLst>
              <a:ext uri="{FF2B5EF4-FFF2-40B4-BE49-F238E27FC236}">
                <a16:creationId xmlns:a16="http://schemas.microsoft.com/office/drawing/2014/main" id="{6DB28E89-09B9-9A49-9F23-2ECF0D59AA50}"/>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Final notes for laboratory this week</a:t>
            </a:r>
          </a:p>
        </p:txBody>
      </p:sp>
      <p:pic>
        <p:nvPicPr>
          <p:cNvPr id="1026" name="Picture 2" descr="Image result for plan B meme&quot;">
            <a:extLst>
              <a:ext uri="{FF2B5EF4-FFF2-40B4-BE49-F238E27FC236}">
                <a16:creationId xmlns:a16="http://schemas.microsoft.com/office/drawing/2014/main" id="{F5FECEF9-0A95-3D4D-8AC0-6FE9B9C1C9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8028" y="1843088"/>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681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1CEB7-018A-7B41-9721-41B5EA4F7DBB}"/>
              </a:ext>
            </a:extLst>
          </p:cNvPr>
          <p:cNvSpPr>
            <a:spLocks noGrp="1"/>
          </p:cNvSpPr>
          <p:nvPr>
            <p:ph type="title"/>
          </p:nvPr>
        </p:nvSpPr>
        <p:spPr/>
        <p:txBody>
          <a:bodyPr/>
          <a:lstStyle/>
          <a:p>
            <a:endParaRPr lang="en-US"/>
          </a:p>
        </p:txBody>
      </p:sp>
      <p:pic>
        <p:nvPicPr>
          <p:cNvPr id="7170" name="Picture 2">
            <a:extLst>
              <a:ext uri="{FF2B5EF4-FFF2-40B4-BE49-F238E27FC236}">
                <a16:creationId xmlns:a16="http://schemas.microsoft.com/office/drawing/2014/main" id="{758D949F-6707-C548-8C32-82B3604790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2100" y="2080419"/>
            <a:ext cx="3987800" cy="4064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3BBA2C8-DDA5-5446-9080-95DE1EA0A4F3}"/>
              </a:ext>
            </a:extLst>
          </p:cNvPr>
          <p:cNvPicPr>
            <a:picLocks noChangeAspect="1"/>
          </p:cNvPicPr>
          <p:nvPr/>
        </p:nvPicPr>
        <p:blipFill>
          <a:blip r:embed="rId4"/>
          <a:stretch>
            <a:fillRect/>
          </a:stretch>
        </p:blipFill>
        <p:spPr>
          <a:xfrm>
            <a:off x="838200" y="688003"/>
            <a:ext cx="8521289" cy="679806"/>
          </a:xfrm>
          <a:prstGeom prst="rect">
            <a:avLst/>
          </a:prstGeom>
        </p:spPr>
      </p:pic>
    </p:spTree>
    <p:extLst>
      <p:ext uri="{BB962C8B-B14F-4D97-AF65-F5344CB8AC3E}">
        <p14:creationId xmlns:p14="http://schemas.microsoft.com/office/powerpoint/2010/main" val="1018999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C62E6-BCAC-5E4E-B31A-7B784170364D}"/>
              </a:ext>
            </a:extLst>
          </p:cNvPr>
          <p:cNvSpPr>
            <a:spLocks noGrp="1"/>
          </p:cNvSpPr>
          <p:nvPr>
            <p:ph type="title"/>
          </p:nvPr>
        </p:nvSpPr>
        <p:spPr/>
        <p:txBody>
          <a:bodyPr/>
          <a:lstStyle/>
          <a:p>
            <a:endParaRPr lang="en-US"/>
          </a:p>
        </p:txBody>
      </p:sp>
      <p:pic>
        <p:nvPicPr>
          <p:cNvPr id="6146" name="Picture 2">
            <a:extLst>
              <a:ext uri="{FF2B5EF4-FFF2-40B4-BE49-F238E27FC236}">
                <a16:creationId xmlns:a16="http://schemas.microsoft.com/office/drawing/2014/main" id="{B586123C-8FA2-1940-8693-BE2E63091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9860" y="2023269"/>
            <a:ext cx="4712279" cy="36667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0E954FA-6CAE-B54F-A16D-D0E85B2B5369}"/>
              </a:ext>
            </a:extLst>
          </p:cNvPr>
          <p:cNvPicPr>
            <a:picLocks noChangeAspect="1"/>
          </p:cNvPicPr>
          <p:nvPr/>
        </p:nvPicPr>
        <p:blipFill>
          <a:blip r:embed="rId4"/>
          <a:stretch>
            <a:fillRect/>
          </a:stretch>
        </p:blipFill>
        <p:spPr>
          <a:xfrm>
            <a:off x="838200" y="697706"/>
            <a:ext cx="5207000" cy="660400"/>
          </a:xfrm>
          <a:prstGeom prst="rect">
            <a:avLst/>
          </a:prstGeom>
        </p:spPr>
      </p:pic>
    </p:spTree>
    <p:extLst>
      <p:ext uri="{BB962C8B-B14F-4D97-AF65-F5344CB8AC3E}">
        <p14:creationId xmlns:p14="http://schemas.microsoft.com/office/powerpoint/2010/main" val="2092408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85544-DA7D-494D-919B-96157DF00D80}"/>
              </a:ext>
            </a:extLst>
          </p:cNvPr>
          <p:cNvSpPr>
            <a:spLocks noGrp="1"/>
          </p:cNvSpPr>
          <p:nvPr>
            <p:ph type="title"/>
          </p:nvPr>
        </p:nvSpPr>
        <p:spPr/>
        <p:txBody>
          <a:bodyPr/>
          <a:lstStyle/>
          <a:p>
            <a:endParaRPr lang="en-US"/>
          </a:p>
        </p:txBody>
      </p:sp>
      <p:pic>
        <p:nvPicPr>
          <p:cNvPr id="5122" name="Picture 2">
            <a:extLst>
              <a:ext uri="{FF2B5EF4-FFF2-40B4-BE49-F238E27FC236}">
                <a16:creationId xmlns:a16="http://schemas.microsoft.com/office/drawing/2014/main" id="{24ED2667-3289-1249-9828-860C36583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334" y="2304990"/>
            <a:ext cx="5506466" cy="34415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13F601B-9018-F54A-8CF1-9CECF697E136}"/>
              </a:ext>
            </a:extLst>
          </p:cNvPr>
          <p:cNvSpPr/>
          <p:nvPr/>
        </p:nvSpPr>
        <p:spPr>
          <a:xfrm>
            <a:off x="838200" y="2304990"/>
            <a:ext cx="4790090" cy="3046988"/>
          </a:xfrm>
          <a:prstGeom prst="rect">
            <a:avLst/>
          </a:prstGeom>
        </p:spPr>
        <p:txBody>
          <a:bodyPr wrap="square">
            <a:spAutoFit/>
          </a:bodyPr>
          <a:lstStyle/>
          <a:p>
            <a:r>
              <a:rPr lang="en-US" sz="2400" dirty="0"/>
              <a:t>However, the experience was such a great learning experience. It taught me … how to communicate what was necessary … how to craft effective slides … the importance of practicing ... Thus, even though the Journal Club presentation was nerve-racking, it was a valuable experience.</a:t>
            </a:r>
          </a:p>
        </p:txBody>
      </p:sp>
      <p:pic>
        <p:nvPicPr>
          <p:cNvPr id="6" name="Picture 5">
            <a:extLst>
              <a:ext uri="{FF2B5EF4-FFF2-40B4-BE49-F238E27FC236}">
                <a16:creationId xmlns:a16="http://schemas.microsoft.com/office/drawing/2014/main" id="{61D2581C-6EBA-164F-BCF2-9C8DAFC88747}"/>
              </a:ext>
            </a:extLst>
          </p:cNvPr>
          <p:cNvPicPr>
            <a:picLocks noChangeAspect="1"/>
          </p:cNvPicPr>
          <p:nvPr/>
        </p:nvPicPr>
        <p:blipFill>
          <a:blip r:embed="rId4"/>
          <a:stretch>
            <a:fillRect/>
          </a:stretch>
        </p:blipFill>
        <p:spPr>
          <a:xfrm>
            <a:off x="838200" y="685006"/>
            <a:ext cx="6235700" cy="685800"/>
          </a:xfrm>
          <a:prstGeom prst="rect">
            <a:avLst/>
          </a:prstGeom>
        </p:spPr>
      </p:pic>
    </p:spTree>
    <p:extLst>
      <p:ext uri="{BB962C8B-B14F-4D97-AF65-F5344CB8AC3E}">
        <p14:creationId xmlns:p14="http://schemas.microsoft.com/office/powerpoint/2010/main" val="2108873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7B2AF-6A36-1E48-A07D-B65641952652}"/>
              </a:ext>
            </a:extLst>
          </p:cNvPr>
          <p:cNvSpPr>
            <a:spLocks noGrp="1"/>
          </p:cNvSpPr>
          <p:nvPr>
            <p:ph type="title"/>
          </p:nvPr>
        </p:nvSpPr>
        <p:spPr/>
        <p:txBody>
          <a:bodyPr/>
          <a:lstStyle/>
          <a:p>
            <a:endParaRPr lang="en-US"/>
          </a:p>
        </p:txBody>
      </p:sp>
      <p:pic>
        <p:nvPicPr>
          <p:cNvPr id="1026" name="Picture 2">
            <a:extLst>
              <a:ext uri="{FF2B5EF4-FFF2-40B4-BE49-F238E27FC236}">
                <a16:creationId xmlns:a16="http://schemas.microsoft.com/office/drawing/2014/main" id="{4CFC1FBC-6279-DE4A-BB5C-27DC7B54E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2060838"/>
            <a:ext cx="2616200" cy="4064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1850263-A980-FE4D-8668-4A50B5AE1A40}"/>
              </a:ext>
            </a:extLst>
          </p:cNvPr>
          <p:cNvPicPr>
            <a:picLocks noChangeAspect="1"/>
          </p:cNvPicPr>
          <p:nvPr/>
        </p:nvPicPr>
        <p:blipFill>
          <a:blip r:embed="rId4"/>
          <a:stretch>
            <a:fillRect/>
          </a:stretch>
        </p:blipFill>
        <p:spPr>
          <a:xfrm>
            <a:off x="838200" y="691356"/>
            <a:ext cx="8089900" cy="673100"/>
          </a:xfrm>
          <a:prstGeom prst="rect">
            <a:avLst/>
          </a:prstGeom>
        </p:spPr>
      </p:pic>
    </p:spTree>
    <p:extLst>
      <p:ext uri="{BB962C8B-B14F-4D97-AF65-F5344CB8AC3E}">
        <p14:creationId xmlns:p14="http://schemas.microsoft.com/office/powerpoint/2010/main" val="3884996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45A50-8C31-4E42-9EE2-BCB1ABDEBBC9}"/>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109C39E6-2C32-BD40-8FC0-1DBA97B4DC2A}"/>
              </a:ext>
            </a:extLst>
          </p:cNvPr>
          <p:cNvPicPr>
            <a:picLocks noChangeAspect="1"/>
          </p:cNvPicPr>
          <p:nvPr/>
        </p:nvPicPr>
        <p:blipFill>
          <a:blip r:embed="rId3"/>
          <a:stretch>
            <a:fillRect/>
          </a:stretch>
        </p:blipFill>
        <p:spPr>
          <a:xfrm>
            <a:off x="501650" y="2016919"/>
            <a:ext cx="11188700" cy="4114800"/>
          </a:xfrm>
          <a:prstGeom prst="rect">
            <a:avLst/>
          </a:prstGeom>
        </p:spPr>
      </p:pic>
      <p:pic>
        <p:nvPicPr>
          <p:cNvPr id="6" name="Picture 5">
            <a:extLst>
              <a:ext uri="{FF2B5EF4-FFF2-40B4-BE49-F238E27FC236}">
                <a16:creationId xmlns:a16="http://schemas.microsoft.com/office/drawing/2014/main" id="{DD96719A-31EF-1445-A436-D8E0D7D9ADF1}"/>
              </a:ext>
            </a:extLst>
          </p:cNvPr>
          <p:cNvPicPr>
            <a:picLocks noChangeAspect="1"/>
          </p:cNvPicPr>
          <p:nvPr/>
        </p:nvPicPr>
        <p:blipFill>
          <a:blip r:embed="rId4"/>
          <a:stretch>
            <a:fillRect/>
          </a:stretch>
        </p:blipFill>
        <p:spPr>
          <a:xfrm>
            <a:off x="838200" y="691356"/>
            <a:ext cx="3378200" cy="673100"/>
          </a:xfrm>
          <a:prstGeom prst="rect">
            <a:avLst/>
          </a:prstGeom>
        </p:spPr>
      </p:pic>
    </p:spTree>
    <p:extLst>
      <p:ext uri="{BB962C8B-B14F-4D97-AF65-F5344CB8AC3E}">
        <p14:creationId xmlns:p14="http://schemas.microsoft.com/office/powerpoint/2010/main" val="1094410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BE1C-B8CD-AE4E-98E2-05FDC1AB7570}"/>
              </a:ext>
            </a:extLst>
          </p:cNvPr>
          <p:cNvSpPr>
            <a:spLocks noGrp="1"/>
          </p:cNvSpPr>
          <p:nvPr>
            <p:ph type="title"/>
          </p:nvPr>
        </p:nvSpPr>
        <p:spPr/>
        <p:txBody>
          <a:bodyPr/>
          <a:lstStyle/>
          <a:p>
            <a:endParaRPr lang="en-US"/>
          </a:p>
        </p:txBody>
      </p:sp>
      <p:pic>
        <p:nvPicPr>
          <p:cNvPr id="8194" name="Picture 2">
            <a:extLst>
              <a:ext uri="{FF2B5EF4-FFF2-40B4-BE49-F238E27FC236}">
                <a16:creationId xmlns:a16="http://schemas.microsoft.com/office/drawing/2014/main" id="{710ED9ED-4ABB-F24B-8CB1-9581C43B5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6700" y="2120900"/>
            <a:ext cx="4038600" cy="4064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D65B2EB-1046-AB4A-8D34-7C3B5F3D337E}"/>
              </a:ext>
            </a:extLst>
          </p:cNvPr>
          <p:cNvPicPr>
            <a:picLocks noChangeAspect="1"/>
          </p:cNvPicPr>
          <p:nvPr/>
        </p:nvPicPr>
        <p:blipFill>
          <a:blip r:embed="rId4"/>
          <a:stretch>
            <a:fillRect/>
          </a:stretch>
        </p:blipFill>
        <p:spPr>
          <a:xfrm>
            <a:off x="838200" y="673100"/>
            <a:ext cx="7874000" cy="723900"/>
          </a:xfrm>
          <a:prstGeom prst="rect">
            <a:avLst/>
          </a:prstGeom>
        </p:spPr>
      </p:pic>
    </p:spTree>
    <p:extLst>
      <p:ext uri="{BB962C8B-B14F-4D97-AF65-F5344CB8AC3E}">
        <p14:creationId xmlns:p14="http://schemas.microsoft.com/office/powerpoint/2010/main" val="13149997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527</TotalTime>
  <Words>1022</Words>
  <Application>Microsoft Macintosh PowerPoint</Application>
  <PresentationFormat>Widescreen</PresentationFormat>
  <Paragraphs>164</Paragraphs>
  <Slides>34</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Wingdings</vt:lpstr>
      <vt:lpstr>Office Theme</vt:lpstr>
      <vt:lpstr>to 20.109!</vt:lpstr>
      <vt:lpstr>Insight from previous 109ers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will complete three projects!</vt:lpstr>
      <vt:lpstr>Module 1: High-throughput ligand screening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 20.109!</dc:title>
  <dc:creator>Noreen L Lyell</dc:creator>
  <cp:lastModifiedBy>Noreen L Lyell</cp:lastModifiedBy>
  <cp:revision>22</cp:revision>
  <dcterms:created xsi:type="dcterms:W3CDTF">2020-02-03T18:40:57Z</dcterms:created>
  <dcterms:modified xsi:type="dcterms:W3CDTF">2020-02-04T15:46:56Z</dcterms:modified>
</cp:coreProperties>
</file>