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56" r:id="rId10"/>
    <p:sldId id="257" r:id="rId11"/>
    <p:sldId id="271" r:id="rId12"/>
    <p:sldId id="258" r:id="rId13"/>
    <p:sldId id="259" r:id="rId14"/>
    <p:sldId id="261" r:id="rId15"/>
    <p:sldId id="260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1" autoAdjust="0"/>
  </p:normalViewPr>
  <p:slideViewPr>
    <p:cSldViewPr snapToGrid="0" snapToObjects="1">
      <p:cViewPr>
        <p:scale>
          <a:sx n="99" d="100"/>
          <a:sy n="99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8AFA7-AE75-854F-A36E-8C26AEDAB124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2C68-3446-EE44-9B3C-8C350A449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34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They used three</a:t>
            </a:r>
            <a:r>
              <a:rPr lang="en-US" baseline="0" dirty="0" smtClean="0"/>
              <a:t> methods to show that the cells they had induced to </a:t>
            </a:r>
            <a:r>
              <a:rPr lang="en-US" baseline="0" dirty="0" err="1" smtClean="0"/>
              <a:t>pluripotency</a:t>
            </a:r>
            <a:r>
              <a:rPr lang="en-US" baseline="0" dirty="0" smtClean="0"/>
              <a:t> were in fact pluripotent: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1. Transcript expression for </a:t>
            </a:r>
            <a:r>
              <a:rPr lang="en-US" dirty="0" smtClean="0"/>
              <a:t>SOX2, REX1, NANOG, OCT4, DNMT3B, LIN28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hTERT</a:t>
            </a:r>
            <a:r>
              <a:rPr lang="en-US" baseline="0" dirty="0" smtClean="0"/>
              <a:t> (not shown) and showed that they had expression profiles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Gene expression levels were normalized with the Robust Multichip Average algorithm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22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the genetic</a:t>
            </a:r>
            <a:r>
              <a:rPr lang="en-US" baseline="0" dirty="0" smtClean="0"/>
              <a:t> transcript expression profiles from their </a:t>
            </a:r>
            <a:r>
              <a:rPr lang="en-US" baseline="0" dirty="0" err="1" smtClean="0"/>
              <a:t>RiPSCs</a:t>
            </a:r>
            <a:r>
              <a:rPr lang="en-US" baseline="0" dirty="0" smtClean="0"/>
              <a:t> and mapped it to a </a:t>
            </a:r>
            <a:r>
              <a:rPr lang="en-US" baseline="0" dirty="0" err="1" smtClean="0"/>
              <a:t>dendrogram</a:t>
            </a:r>
            <a:r>
              <a:rPr lang="en-US" baseline="0" dirty="0" smtClean="0"/>
              <a:t>, which is hierarchical clustering </a:t>
            </a:r>
            <a:r>
              <a:rPr lang="en-US" baseline="0" dirty="0" err="1" smtClean="0"/>
              <a:t>perfomed</a:t>
            </a:r>
            <a:r>
              <a:rPr lang="en-US" baseline="0" dirty="0" smtClean="0"/>
              <a:t> by means of </a:t>
            </a:r>
            <a:r>
              <a:rPr lang="en-US" baseline="0" dirty="0" err="1" smtClean="0"/>
              <a:t>euclidean</a:t>
            </a:r>
            <a:r>
              <a:rPr lang="en-US" baseline="0" dirty="0" smtClean="0"/>
              <a:t> distance with average linkage method, and showed that the RNA-derived </a:t>
            </a:r>
            <a:r>
              <a:rPr lang="en-US" baseline="0" dirty="0" err="1" smtClean="0"/>
              <a:t>iPSCs</a:t>
            </a:r>
            <a:r>
              <a:rPr lang="en-US" baseline="0" dirty="0" smtClean="0"/>
              <a:t> were not only more similar to the </a:t>
            </a:r>
            <a:r>
              <a:rPr lang="en-US" baseline="0" dirty="0" err="1" smtClean="0"/>
              <a:t>hESCs</a:t>
            </a:r>
            <a:r>
              <a:rPr lang="en-US" baseline="0" dirty="0" smtClean="0"/>
              <a:t> than the fibroblasts but also more similar than virally derived </a:t>
            </a:r>
            <a:r>
              <a:rPr lang="en-US" baseline="0" dirty="0" err="1" smtClean="0"/>
              <a:t>iPSCs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-result suggests that the RNA derived IPSs more fully recapitulated the molecular signature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used two other methods to show that the cells were pluripotent: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2. </a:t>
            </a:r>
            <a:r>
              <a:rPr lang="en-US" baseline="0" dirty="0" err="1" smtClean="0"/>
              <a:t>Immunostaining</a:t>
            </a:r>
            <a:r>
              <a:rPr lang="en-US" baseline="0" dirty="0" smtClean="0"/>
              <a:t> for OCT4, NANOG, TRA-1-60, TRA-1-81, SSEA3, and SSEA4 and showed they exist in their pluripotent cells (not shown)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3. Showed that there was increased </a:t>
            </a:r>
            <a:r>
              <a:rPr lang="en-US" baseline="0" dirty="0" err="1" smtClean="0"/>
              <a:t>demethylation</a:t>
            </a:r>
            <a:r>
              <a:rPr lang="en-US" baseline="0" dirty="0" smtClean="0"/>
              <a:t> of the OCT4 locus, which is an epigenetic state characteristic of </a:t>
            </a:r>
            <a:r>
              <a:rPr lang="en-US" baseline="0" dirty="0" err="1" smtClean="0"/>
              <a:t>hESCs</a:t>
            </a:r>
            <a:r>
              <a:rPr lang="en-US" baseline="0" dirty="0" smtClean="0"/>
              <a:t> (not shown)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69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14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showing </a:t>
            </a:r>
            <a:r>
              <a:rPr lang="en-US" dirty="0" err="1" smtClean="0"/>
              <a:t>pluripotency</a:t>
            </a:r>
            <a:r>
              <a:rPr lang="en-US" dirty="0" smtClean="0"/>
              <a:t> of their </a:t>
            </a:r>
            <a:r>
              <a:rPr lang="en-US" dirty="0" err="1" smtClean="0"/>
              <a:t>RiPSCs</a:t>
            </a:r>
            <a:r>
              <a:rPr lang="en-US" dirty="0" smtClean="0"/>
              <a:t>,</a:t>
            </a:r>
            <a:r>
              <a:rPr lang="en-US" baseline="0" dirty="0" smtClean="0"/>
              <a:t> they had to show the differentiation capability of these cells. To this end they used hematopoietic cytokines in media to induce several strains of their </a:t>
            </a:r>
            <a:r>
              <a:rPr lang="en-US" baseline="0" dirty="0" err="1" smtClean="0"/>
              <a:t>RiPSCs</a:t>
            </a:r>
            <a:r>
              <a:rPr lang="en-US" baseline="0" dirty="0" smtClean="0"/>
              <a:t> to be induced to different blood colony types. </a:t>
            </a:r>
          </a:p>
          <a:p>
            <a:r>
              <a:rPr lang="en-US" baseline="0" dirty="0" smtClean="0"/>
              <a:t>-They were induced by 5 different cytokines to cause differentiation</a:t>
            </a:r>
          </a:p>
          <a:p>
            <a:r>
              <a:rPr lang="en-US" baseline="0" dirty="0" smtClean="0"/>
              <a:t>	- shown in this figure that the </a:t>
            </a:r>
            <a:r>
              <a:rPr lang="en-US" baseline="0" dirty="0" err="1" smtClean="0"/>
              <a:t>RiPSCs</a:t>
            </a:r>
            <a:r>
              <a:rPr lang="en-US" baseline="0" dirty="0" smtClean="0"/>
              <a:t> that they chose had the capability to differentiate into all the cells that the </a:t>
            </a:r>
            <a:r>
              <a:rPr lang="en-US" baseline="0" dirty="0" err="1" smtClean="0"/>
              <a:t>hESCs</a:t>
            </a:r>
            <a:r>
              <a:rPr lang="en-US" baseline="0" dirty="0" smtClean="0"/>
              <a:t> could and did so in similar colony numbers</a:t>
            </a:r>
          </a:p>
          <a:p>
            <a:r>
              <a:rPr lang="en-US" baseline="0" dirty="0" smtClean="0"/>
              <a:t>Furthermore, showed </a:t>
            </a:r>
            <a:r>
              <a:rPr lang="en-US" baseline="0" dirty="0" err="1" smtClean="0"/>
              <a:t>trilineage</a:t>
            </a:r>
            <a:r>
              <a:rPr lang="en-US" baseline="0" dirty="0" smtClean="0"/>
              <a:t> differentiation potential by formation of </a:t>
            </a:r>
            <a:r>
              <a:rPr lang="en-US" baseline="0" dirty="0" err="1" smtClean="0"/>
              <a:t>teratomas</a:t>
            </a:r>
            <a:r>
              <a:rPr lang="en-US" baseline="0" dirty="0" smtClean="0"/>
              <a:t> which were composed of the three germ layers</a:t>
            </a:r>
          </a:p>
          <a:p>
            <a:r>
              <a:rPr lang="en-US" baseline="0" dirty="0" smtClean="0"/>
              <a:t>	-as you can imagine being able to differentiate into 3 of the germ layers is a necessary component of stem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32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then</a:t>
            </a:r>
            <a:r>
              <a:rPr lang="en-US" baseline="0" dirty="0" smtClean="0"/>
              <a:t> wanted to further quantify the benefit of their </a:t>
            </a:r>
            <a:r>
              <a:rPr lang="en-US" baseline="0" dirty="0" err="1" smtClean="0"/>
              <a:t>RiPSCs</a:t>
            </a:r>
            <a:r>
              <a:rPr lang="en-US" baseline="0" dirty="0" smtClean="0"/>
              <a:t> as compared to the PSCs derived from retroviral vectors</a:t>
            </a:r>
          </a:p>
          <a:p>
            <a:r>
              <a:rPr lang="en-US" baseline="0" dirty="0" smtClean="0"/>
              <a:t>They compared the KMOS cocktail given through retroviral vector and with their modified RNA</a:t>
            </a:r>
          </a:p>
          <a:p>
            <a:r>
              <a:rPr lang="en-US" baseline="0" dirty="0" smtClean="0"/>
              <a:t>	- showed that the modified RNA allowed for much faster cultivation (17 days) as opposed to the viral method which was 32 days</a:t>
            </a:r>
          </a:p>
          <a:p>
            <a:r>
              <a:rPr lang="en-US" baseline="0" dirty="0" smtClean="0"/>
              <a:t>	-also showed that the modified RNA method increased the fraction of </a:t>
            </a:r>
            <a:r>
              <a:rPr lang="en-US" baseline="0" dirty="0" err="1" smtClean="0"/>
              <a:t>iPSCs</a:t>
            </a:r>
            <a:r>
              <a:rPr lang="en-US" baseline="0" dirty="0" smtClean="0"/>
              <a:t> as compared to the viral method (did not describe viral method they used)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04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wanted to see if they could use their method</a:t>
            </a:r>
            <a:r>
              <a:rPr lang="en-US" baseline="0" dirty="0" smtClean="0"/>
              <a:t> of modified mRNA attached to a vehicle to induce differentiation of their </a:t>
            </a:r>
            <a:r>
              <a:rPr lang="en-US" baseline="0" dirty="0" err="1" smtClean="0"/>
              <a:t>RiPSCs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first figure showed that the </a:t>
            </a:r>
            <a:r>
              <a:rPr lang="en-US" baseline="0" dirty="0" err="1" smtClean="0"/>
              <a:t>RiPSCs</a:t>
            </a:r>
            <a:r>
              <a:rPr lang="en-US" baseline="0" dirty="0" smtClean="0"/>
              <a:t> that were transfected with MYOD modified mRNA did in fact differentiate into myogenic cells based on the double positive </a:t>
            </a:r>
            <a:r>
              <a:rPr lang="en-US" baseline="0" dirty="0" err="1" smtClean="0"/>
              <a:t>MyHC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myogenin</a:t>
            </a:r>
            <a:r>
              <a:rPr lang="en-US" baseline="0" dirty="0" smtClean="0"/>
              <a:t> markers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they tested the </a:t>
            </a:r>
            <a:r>
              <a:rPr lang="en-US" baseline="0" dirty="0" err="1" smtClean="0"/>
              <a:t>differentitation</a:t>
            </a:r>
            <a:r>
              <a:rPr lang="en-US" baseline="0" dirty="0" smtClean="0"/>
              <a:t> of the cells with increasing RNA dosage and showed that the percent of differentiation was nearly linearly dependent (black bars are 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46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pluripotent</a:t>
            </a:r>
            <a:r>
              <a:rPr lang="en-US" baseline="0" dirty="0" smtClean="0"/>
              <a:t> cells they developed were produced in nearly half the time from comparable retroviral vectors</a:t>
            </a:r>
          </a:p>
          <a:p>
            <a:r>
              <a:rPr lang="en-US" baseline="0" dirty="0" smtClean="0"/>
              <a:t>Furthermore, they were able to produce cells with epigenetic landscape and development plasticity extremely similar to </a:t>
            </a:r>
            <a:r>
              <a:rPr lang="en-US" baseline="0" dirty="0" err="1" smtClean="0"/>
              <a:t>hESCs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modified RNA can be used to target diseased cells to express surface proteins such as homing receptors for cellular therapy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Major enabling technology is applied usefully.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54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C590-4EF8-4887-82D0-02F971896F4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2C68-3446-EE44-9B3C-8C350A4495A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15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60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1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92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0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67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2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79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3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83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82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148A-E22E-3241-9979-7DFBBE7F20BF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9427-6373-5F4B-94CD-A94E49B34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5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Highly Efficient Reprogramming to Pluripotency and Directed Differentiation of Human Cells with Synthetic Modified mRNA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Authors: </a:t>
            </a:r>
            <a:r>
              <a:rPr lang="en-US" dirty="0" err="1" smtClean="0"/>
              <a:t>Warran</a:t>
            </a:r>
            <a:r>
              <a:rPr lang="en-US" dirty="0" smtClean="0"/>
              <a:t> L, Manos PD, </a:t>
            </a:r>
            <a:r>
              <a:rPr lang="en-US" dirty="0" err="1" smtClean="0"/>
              <a:t>Ahfeldt</a:t>
            </a:r>
            <a:r>
              <a:rPr lang="en-US" dirty="0" smtClean="0"/>
              <a:t> T, </a:t>
            </a:r>
            <a:r>
              <a:rPr lang="en-US" dirty="0" err="1" smtClean="0"/>
              <a:t>Loh</a:t>
            </a:r>
            <a:r>
              <a:rPr lang="en-US" dirty="0" smtClean="0"/>
              <a:t> Y, Li H, Lau F, </a:t>
            </a:r>
            <a:r>
              <a:rPr lang="en-US" dirty="0" err="1" smtClean="0"/>
              <a:t>Ebina</a:t>
            </a:r>
            <a:r>
              <a:rPr lang="en-US" dirty="0" smtClean="0"/>
              <a:t> W, </a:t>
            </a:r>
            <a:r>
              <a:rPr lang="en-US" dirty="0" err="1" smtClean="0"/>
              <a:t>Mandal</a:t>
            </a:r>
            <a:r>
              <a:rPr lang="en-US" dirty="0"/>
              <a:t> </a:t>
            </a:r>
            <a:r>
              <a:rPr lang="en-US" dirty="0" smtClean="0"/>
              <a:t>P, Smith ZD, </a:t>
            </a:r>
            <a:r>
              <a:rPr lang="en-US" dirty="0" err="1" smtClean="0"/>
              <a:t>Meissner</a:t>
            </a:r>
            <a:r>
              <a:rPr lang="en-US" dirty="0" smtClean="0"/>
              <a:t> A, Daley GQ, </a:t>
            </a:r>
            <a:r>
              <a:rPr lang="en-US" dirty="0" err="1" smtClean="0"/>
              <a:t>Brack</a:t>
            </a:r>
            <a:r>
              <a:rPr lang="en-US" dirty="0" smtClean="0"/>
              <a:t> AS, Collins JJ, Cowan C, </a:t>
            </a:r>
            <a:r>
              <a:rPr lang="en-US" dirty="0" err="1" smtClean="0"/>
              <a:t>Schlaeger</a:t>
            </a:r>
            <a:r>
              <a:rPr lang="en-US" dirty="0" smtClean="0"/>
              <a:t> TM, and Rossi DJ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Presenters: Nicholas Swenson and Patrick Wu</a:t>
            </a:r>
          </a:p>
          <a:p>
            <a:pPr algn="ctr"/>
            <a:r>
              <a:rPr lang="en-US" dirty="0" smtClean="0"/>
              <a:t>MIT Department of Biological Engineering</a:t>
            </a:r>
          </a:p>
          <a:p>
            <a:pPr algn="ctr"/>
            <a:r>
              <a:rPr lang="en-US" dirty="0" smtClean="0"/>
              <a:t>Advanced Topics in Synthetic Biology (20.385)</a:t>
            </a:r>
          </a:p>
          <a:p>
            <a:pPr algn="ctr"/>
            <a:r>
              <a:rPr lang="en-US" dirty="0" smtClean="0"/>
              <a:t>March 16,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4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RiPSCs</a:t>
            </a:r>
            <a:r>
              <a:rPr lang="en-US" dirty="0" smtClean="0"/>
              <a:t> are are more similar to </a:t>
            </a:r>
            <a:r>
              <a:rPr lang="en-US" dirty="0" err="1" smtClean="0"/>
              <a:t>hESCs</a:t>
            </a:r>
            <a:r>
              <a:rPr lang="en-US" dirty="0" smtClean="0"/>
              <a:t> than viral-derived IPSs</a:t>
            </a:r>
            <a:endParaRPr lang="en-US" dirty="0"/>
          </a:p>
        </p:txBody>
      </p:sp>
      <p:pic>
        <p:nvPicPr>
          <p:cNvPr id="3" name="Picture 2" descr="Screen shot 2011-03-15 at 10.5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42" y="2019587"/>
            <a:ext cx="8466511" cy="38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5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RiPSCs</a:t>
            </a:r>
            <a:r>
              <a:rPr lang="en-US" dirty="0" smtClean="0"/>
              <a:t> have similar genetic profiles to </a:t>
            </a:r>
            <a:r>
              <a:rPr lang="en-US" dirty="0" err="1" smtClean="0"/>
              <a:t>hESCs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310112"/>
            <a:ext cx="4069982" cy="22137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Showed </a:t>
            </a:r>
            <a:r>
              <a:rPr lang="en-US" dirty="0"/>
              <a:t>that there was increased </a:t>
            </a:r>
            <a:r>
              <a:rPr lang="en-US" dirty="0" err="1"/>
              <a:t>demethylation</a:t>
            </a:r>
            <a:r>
              <a:rPr lang="en-US" dirty="0"/>
              <a:t> of the OCT4 locus, which is an epigenetic state characteristic of </a:t>
            </a:r>
            <a:r>
              <a:rPr lang="en-US" dirty="0" err="1"/>
              <a:t>hESCs</a:t>
            </a:r>
            <a:r>
              <a:rPr lang="en-US" dirty="0"/>
              <a:t> </a:t>
            </a:r>
          </a:p>
        </p:txBody>
      </p:sp>
      <p:pic>
        <p:nvPicPr>
          <p:cNvPr id="7" name="Picture 6" descr="Screen shot 2011-03-16 at 2.27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883" y="4271628"/>
            <a:ext cx="3566206" cy="2096642"/>
          </a:xfrm>
          <a:prstGeom prst="rect">
            <a:avLst/>
          </a:prstGeom>
        </p:spPr>
      </p:pic>
      <p:pic>
        <p:nvPicPr>
          <p:cNvPr id="13" name="Content Placeholder 7" descr="Screen shot 2011-03-16 at 1.12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" r="1296" b="96243"/>
          <a:stretch/>
        </p:blipFill>
        <p:spPr>
          <a:xfrm>
            <a:off x="1270090" y="2820821"/>
            <a:ext cx="6132350" cy="170021"/>
          </a:xfrm>
          <a:prstGeom prst="rect">
            <a:avLst/>
          </a:prstGeom>
        </p:spPr>
      </p:pic>
      <p:pic>
        <p:nvPicPr>
          <p:cNvPr id="14" name="Content Placeholder 7" descr="Screen shot 2011-03-16 at 1.12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84533" r="-843"/>
          <a:stretch/>
        </p:blipFill>
        <p:spPr>
          <a:xfrm>
            <a:off x="1218773" y="3499036"/>
            <a:ext cx="6311958" cy="700053"/>
          </a:xfrm>
          <a:prstGeom prst="rect">
            <a:avLst/>
          </a:prstGeom>
        </p:spPr>
      </p:pic>
      <p:pic>
        <p:nvPicPr>
          <p:cNvPr id="12" name="Content Placeholder 7" descr="Screen shot 2011-03-16 at 1.12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4" t="38901" r="1296" b="49304"/>
          <a:stretch/>
        </p:blipFill>
        <p:spPr>
          <a:xfrm>
            <a:off x="1180286" y="2990842"/>
            <a:ext cx="6222154" cy="533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343" y="1500832"/>
            <a:ext cx="80182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700" dirty="0" err="1"/>
              <a:t>Immunostaining</a:t>
            </a:r>
            <a:r>
              <a:rPr lang="en-US" sz="2700" dirty="0"/>
              <a:t> for NANOG, TRA-1-60, SSEA3, Hoechst, OCT4, TRA-1-81 and SSEA4 </a:t>
            </a:r>
            <a:r>
              <a:rPr lang="en-US" sz="2700" dirty="0" smtClean="0"/>
              <a:t>and </a:t>
            </a:r>
            <a:r>
              <a:rPr lang="en-US" sz="2700" dirty="0"/>
              <a:t>showed they exist in their pluripotent cells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5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Differentiation profile of </a:t>
            </a:r>
            <a:r>
              <a:rPr lang="en-US" sz="3800" dirty="0" err="1" smtClean="0"/>
              <a:t>RiPSCs</a:t>
            </a:r>
            <a:r>
              <a:rPr lang="en-US" sz="3800" dirty="0" smtClean="0"/>
              <a:t> resemble </a:t>
            </a:r>
            <a:r>
              <a:rPr lang="en-US" sz="3800" dirty="0" err="1" smtClean="0"/>
              <a:t>hESCs</a:t>
            </a:r>
            <a:r>
              <a:rPr lang="en-US" sz="3800" dirty="0" smtClean="0"/>
              <a:t> and Tri-lineage potential</a:t>
            </a:r>
            <a:endParaRPr lang="en-US" sz="3800" dirty="0"/>
          </a:p>
        </p:txBody>
      </p:sp>
      <p:pic>
        <p:nvPicPr>
          <p:cNvPr id="4" name="Content Placeholder 3" descr="Screen shot 2011-03-15 at 2.41.4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41" t="-4065" b="-3879"/>
          <a:stretch/>
        </p:blipFill>
        <p:spPr>
          <a:xfrm>
            <a:off x="194062" y="1486289"/>
            <a:ext cx="4412913" cy="184330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Upon directed differentiation by hematopoietic cytokines, </a:t>
            </a:r>
            <a:r>
              <a:rPr lang="en-US" dirty="0" err="1" smtClean="0"/>
              <a:t>RiPSCs</a:t>
            </a:r>
            <a:r>
              <a:rPr lang="en-US" dirty="0" smtClean="0"/>
              <a:t> differentiate into similar blood colony types and numbers</a:t>
            </a:r>
          </a:p>
          <a:p>
            <a:r>
              <a:rPr lang="en-US" dirty="0" err="1" smtClean="0"/>
              <a:t>RiPSCs</a:t>
            </a:r>
            <a:r>
              <a:rPr lang="en-US" dirty="0" smtClean="0"/>
              <a:t> have the ability to be directed to three germ layer cell types</a:t>
            </a:r>
            <a:endParaRPr lang="en-US" dirty="0"/>
          </a:p>
        </p:txBody>
      </p:sp>
      <p:pic>
        <p:nvPicPr>
          <p:cNvPr id="5" name="Picture 4" descr="Screen shot 2011-03-15 at 2.42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44" y="3541292"/>
            <a:ext cx="4416056" cy="2671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144" y="3535850"/>
            <a:ext cx="241910" cy="22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3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of Modified RNA transfection increases Efficiency to </a:t>
            </a:r>
            <a:r>
              <a:rPr lang="en-US" dirty="0" err="1" smtClean="0"/>
              <a:t>Pluripotency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0948"/>
            <a:ext cx="8229600" cy="2906246"/>
          </a:xfrm>
        </p:spPr>
        <p:txBody>
          <a:bodyPr>
            <a:normAutofit/>
          </a:bodyPr>
          <a:lstStyle/>
          <a:p>
            <a:r>
              <a:rPr lang="en-US" dirty="0" smtClean="0"/>
              <a:t>The repeated transfection of modified RNA yields increased efficiency as compared to retroviral methods</a:t>
            </a:r>
          </a:p>
          <a:p>
            <a:r>
              <a:rPr lang="en-US" dirty="0" smtClean="0"/>
              <a:t>The derivation fractions were 1.4% and 0.04%, for modified RNA and retroviral methods</a:t>
            </a:r>
          </a:p>
        </p:txBody>
      </p:sp>
      <p:pic>
        <p:nvPicPr>
          <p:cNvPr id="4" name="Picture 3" descr="Screen shot 2011-03-15 at 2.5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57" y="1747435"/>
            <a:ext cx="6756916" cy="14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2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 of Directed Differentiation is Dose Dependent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51733" cy="16149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RiPSCs</a:t>
            </a:r>
            <a:r>
              <a:rPr lang="en-US" dirty="0" smtClean="0"/>
              <a:t> transfected with MYOD modified RNA, the percent differentiated was dose dependent (black bars: 10</a:t>
            </a:r>
            <a:r>
              <a:rPr lang="en-US" baseline="30000" dirty="0" smtClean="0"/>
              <a:t>4</a:t>
            </a:r>
            <a:r>
              <a:rPr lang="en-US" dirty="0" smtClean="0"/>
              <a:t> cells/cm</a:t>
            </a:r>
            <a:r>
              <a:rPr lang="en-US" baseline="30000" dirty="0" smtClean="0"/>
              <a:t>2</a:t>
            </a:r>
            <a:r>
              <a:rPr lang="en-US" dirty="0" smtClean="0"/>
              <a:t>; grey bars: 5*10</a:t>
            </a:r>
            <a:r>
              <a:rPr lang="en-US" baseline="30000" dirty="0" smtClean="0"/>
              <a:t>3</a:t>
            </a:r>
            <a:r>
              <a:rPr lang="en-US" dirty="0" smtClean="0"/>
              <a:t> cells/cm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Screen shot 2011-03-15 at 9.41.20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655" b="-10655"/>
          <a:stretch>
            <a:fillRect/>
          </a:stretch>
        </p:blipFill>
        <p:spPr>
          <a:xfrm>
            <a:off x="5045360" y="2944525"/>
            <a:ext cx="2997469" cy="3359192"/>
          </a:xfrm>
        </p:spPr>
      </p:pic>
      <p:pic>
        <p:nvPicPr>
          <p:cNvPr id="7" name="Picture 6" descr="Screen shot 2011-03-15 at 9.47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548" y="3353792"/>
            <a:ext cx="3327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6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use of RNA modification and soluble interferon inhibitor, developed highly efficient method of producing pluripotent cells</a:t>
            </a:r>
          </a:p>
          <a:p>
            <a:r>
              <a:rPr lang="en-US" dirty="0" smtClean="0"/>
              <a:t>Because RNA based, eliminates risk of genomic integration</a:t>
            </a:r>
          </a:p>
          <a:p>
            <a:r>
              <a:rPr lang="en-US" dirty="0" smtClean="0"/>
              <a:t>In the future, the </a:t>
            </a:r>
            <a:r>
              <a:rPr lang="en-US" dirty="0" err="1" smtClean="0"/>
              <a:t>RiSPCs</a:t>
            </a:r>
            <a:r>
              <a:rPr lang="en-US" dirty="0" smtClean="0"/>
              <a:t> can be used to model diseases or be implemented in therapy</a:t>
            </a:r>
          </a:p>
          <a:p>
            <a:r>
              <a:rPr lang="en-US" dirty="0" smtClean="0"/>
              <a:t>Furthermore, the transient and non-mutagenic character of RNA-based protein expression can have clinical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Modified mRNA (More Figures)</a:t>
            </a:r>
            <a:endParaRPr lang="en-US" dirty="0"/>
          </a:p>
        </p:txBody>
      </p:sp>
      <p:pic>
        <p:nvPicPr>
          <p:cNvPr id="4" name="Picture 3" descr="Fig 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419975" cy="1571625"/>
          </a:xfrm>
          <a:prstGeom prst="rect">
            <a:avLst/>
          </a:prstGeom>
        </p:spPr>
      </p:pic>
      <p:pic>
        <p:nvPicPr>
          <p:cNvPr id="5" name="Picture 4" descr="Fig 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25" y="4648200"/>
            <a:ext cx="2238375" cy="1752600"/>
          </a:xfrm>
          <a:prstGeom prst="rect">
            <a:avLst/>
          </a:prstGeom>
        </p:spPr>
      </p:pic>
      <p:pic>
        <p:nvPicPr>
          <p:cNvPr id="6" name="Picture 5" descr="Fig 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50" y="2971800"/>
            <a:ext cx="2076450" cy="1752600"/>
          </a:xfrm>
          <a:prstGeom prst="rect">
            <a:avLst/>
          </a:prstGeom>
        </p:spPr>
      </p:pic>
      <p:pic>
        <p:nvPicPr>
          <p:cNvPr id="7" name="Picture 6" descr="Fig 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048000"/>
            <a:ext cx="47053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28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Modified mRNA (More Figures)</a:t>
            </a:r>
            <a:endParaRPr lang="en-US" dirty="0"/>
          </a:p>
        </p:txBody>
      </p:sp>
      <p:pic>
        <p:nvPicPr>
          <p:cNvPr id="4" name="Picture 3" descr="Fig 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3295650" cy="2952750"/>
          </a:xfrm>
          <a:prstGeom prst="rect">
            <a:avLst/>
          </a:prstGeom>
        </p:spPr>
      </p:pic>
      <p:pic>
        <p:nvPicPr>
          <p:cNvPr id="5" name="Picture 4" descr="Fig 1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971800"/>
            <a:ext cx="44291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38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Modified mRNA (More Figures)</a:t>
            </a:r>
            <a:endParaRPr lang="en-US" dirty="0"/>
          </a:p>
        </p:txBody>
      </p:sp>
      <p:pic>
        <p:nvPicPr>
          <p:cNvPr id="4" name="Content Placeholder 3" descr="Fig S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943600" cy="5660121"/>
          </a:xfrm>
        </p:spPr>
      </p:pic>
      <p:sp>
        <p:nvSpPr>
          <p:cNvPr id="5" name="TextBox 4"/>
          <p:cNvSpPr txBox="1"/>
          <p:nvPr/>
        </p:nvSpPr>
        <p:spPr>
          <a:xfrm>
            <a:off x="6571686" y="12192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map of microarray analysis of BJ fibroblasts (10 days, modified GFP)</a:t>
            </a:r>
          </a:p>
          <a:p>
            <a:endParaRPr lang="en-US" dirty="0" smtClean="0"/>
          </a:p>
          <a:p>
            <a:r>
              <a:rPr lang="en-US" dirty="0" smtClean="0"/>
              <a:t>-no significant change except some </a:t>
            </a:r>
            <a:r>
              <a:rPr lang="en-US" dirty="0" err="1" smtClean="0"/>
              <a:t>upregulatrion</a:t>
            </a:r>
            <a:r>
              <a:rPr lang="en-US" dirty="0" smtClean="0"/>
              <a:t> of interferon/</a:t>
            </a:r>
            <a:r>
              <a:rPr lang="en-US" dirty="0" err="1" smtClean="0"/>
              <a:t>NFkB</a:t>
            </a:r>
            <a:endParaRPr lang="en-US" dirty="0"/>
          </a:p>
        </p:txBody>
      </p:sp>
      <p:pic>
        <p:nvPicPr>
          <p:cNvPr id="6" name="Picture 5" descr="Fig S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810000"/>
            <a:ext cx="230448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Modified mRNA (More Figures)</a:t>
            </a:r>
            <a:endParaRPr lang="en-US" dirty="0"/>
          </a:p>
        </p:txBody>
      </p:sp>
      <p:pic>
        <p:nvPicPr>
          <p:cNvPr id="4" name="Content Placeholder 3" descr="Fig 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3486150" cy="5298948"/>
          </a:xfrm>
        </p:spPr>
      </p:pic>
      <p:sp>
        <p:nvSpPr>
          <p:cNvPr id="5" name="TextBox 4"/>
          <p:cNvSpPr txBox="1"/>
          <p:nvPr/>
        </p:nvSpPr>
        <p:spPr>
          <a:xfrm>
            <a:off x="6324600" y="29718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MYOD – </a:t>
            </a:r>
            <a:r>
              <a:rPr lang="en-US" dirty="0" err="1" smtClean="0"/>
              <a:t>Myogenic</a:t>
            </a:r>
            <a:r>
              <a:rPr lang="en-US" dirty="0" smtClean="0"/>
              <a:t> transcription factor</a:t>
            </a:r>
          </a:p>
          <a:p>
            <a:endParaRPr lang="en-US" dirty="0" smtClean="0"/>
          </a:p>
          <a:p>
            <a:r>
              <a:rPr lang="en-US" dirty="0" err="1" smtClean="0"/>
              <a:t>Transfected</a:t>
            </a:r>
            <a:r>
              <a:rPr lang="en-US" dirty="0" smtClean="0"/>
              <a:t> into </a:t>
            </a:r>
            <a:r>
              <a:rPr lang="en-US" dirty="0" err="1" smtClean="0"/>
              <a:t>murine</a:t>
            </a:r>
            <a:r>
              <a:rPr lang="en-US" dirty="0" smtClean="0"/>
              <a:t> C3H10T1/2 cells for 3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5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Introduction/Background in </a:t>
            </a:r>
            <a:r>
              <a:rPr lang="en-US" dirty="0" err="1" smtClean="0"/>
              <a:t>iPSCs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Modification of mRNA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Achieving pluripotency using modified RNAs</a:t>
            </a:r>
          </a:p>
          <a:p>
            <a:endParaRPr lang="en-US" dirty="0" smtClean="0"/>
          </a:p>
          <a:p>
            <a:r>
              <a:rPr lang="en-US" dirty="0" smtClean="0"/>
              <a:t>Differentiation of </a:t>
            </a:r>
            <a:r>
              <a:rPr lang="en-US" dirty="0" err="1" smtClean="0"/>
              <a:t>RiPSCs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584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Modified mRNA (More Figures)</a:t>
            </a:r>
            <a:endParaRPr lang="en-US" dirty="0"/>
          </a:p>
        </p:txBody>
      </p:sp>
      <p:pic>
        <p:nvPicPr>
          <p:cNvPr id="4" name="Content Placeholder 3" descr="Fig S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185"/>
          <a:stretch>
            <a:fillRect/>
          </a:stretch>
        </p:blipFill>
        <p:spPr>
          <a:xfrm>
            <a:off x="498052" y="1752600"/>
            <a:ext cx="8264948" cy="3438009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GFP mRNA added to modified KMOSL mRNA mixture (</a:t>
            </a:r>
            <a:r>
              <a:rPr lang="en-US" dirty="0" err="1" smtClean="0"/>
              <a:t>keratinocytes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70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Modified mRNA (More Figures)</a:t>
            </a:r>
            <a:endParaRPr lang="en-US" dirty="0"/>
          </a:p>
        </p:txBody>
      </p:sp>
      <p:pic>
        <p:nvPicPr>
          <p:cNvPr id="4" name="Content Placeholder 3" descr="Fig 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4791075" cy="3228975"/>
          </a:xfrm>
        </p:spPr>
      </p:pic>
      <p:pic>
        <p:nvPicPr>
          <p:cNvPr id="5" name="Picture 4" descr="Fig 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143000"/>
            <a:ext cx="3638550" cy="5314950"/>
          </a:xfrm>
          <a:prstGeom prst="rect">
            <a:avLst/>
          </a:prstGeom>
        </p:spPr>
      </p:pic>
      <p:pic>
        <p:nvPicPr>
          <p:cNvPr id="6" name="Picture 5" descr="Fig 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876800"/>
            <a:ext cx="50673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41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Immunohistochemistry for </a:t>
            </a:r>
            <a:r>
              <a:rPr lang="en-US" dirty="0" err="1" smtClean="0"/>
              <a:t>Pluriopotent</a:t>
            </a:r>
            <a:r>
              <a:rPr lang="en-US" dirty="0" smtClean="0"/>
              <a:t> markers </a:t>
            </a:r>
            <a:endParaRPr lang="en-US" dirty="0"/>
          </a:p>
        </p:txBody>
      </p:sp>
      <p:pic>
        <p:nvPicPr>
          <p:cNvPr id="8" name="Content Placeholder 7" descr="Screen shot 2011-03-16 at 1.12.1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739" r="-15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5637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iPSCs</a:t>
            </a:r>
            <a:r>
              <a:rPr lang="en-US" dirty="0" smtClean="0"/>
              <a:t> and Yamanaka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Induced </a:t>
            </a:r>
            <a:r>
              <a:rPr lang="en-US" dirty="0" err="1" smtClean="0"/>
              <a:t>pluripotent</a:t>
            </a:r>
            <a:r>
              <a:rPr lang="en-US" dirty="0" smtClean="0"/>
              <a:t> stem cells</a:t>
            </a:r>
          </a:p>
          <a:p>
            <a:r>
              <a:rPr lang="en-US" dirty="0" smtClean="0"/>
              <a:t>Originally achieved by Yamanaka in 2006</a:t>
            </a:r>
          </a:p>
          <a:p>
            <a:pPr lvl="1"/>
            <a:r>
              <a:rPr lang="en-US" dirty="0" smtClean="0"/>
              <a:t>Transduction of </a:t>
            </a:r>
            <a:r>
              <a:rPr lang="en-US" b="1" dirty="0" smtClean="0"/>
              <a:t>4 transcription factors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	KLF4, c-MYC, OCT4, and SOX2</a:t>
            </a:r>
          </a:p>
          <a:p>
            <a:pPr lvl="1"/>
            <a:r>
              <a:rPr lang="en-US" dirty="0" smtClean="0"/>
              <a:t>Also known as KMOS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Previous methods</a:t>
            </a:r>
          </a:p>
          <a:p>
            <a:pPr lvl="1"/>
            <a:r>
              <a:rPr lang="en-US" dirty="0" smtClean="0"/>
              <a:t>DNA: adenovirus vectors, </a:t>
            </a:r>
            <a:r>
              <a:rPr lang="en-US" dirty="0" err="1" smtClean="0"/>
              <a:t>transposon</a:t>
            </a:r>
            <a:r>
              <a:rPr lang="en-US" dirty="0" smtClean="0"/>
              <a:t> vectors, etc.</a:t>
            </a:r>
          </a:p>
          <a:p>
            <a:pPr lvl="1"/>
            <a:r>
              <a:rPr lang="en-US" dirty="0" smtClean="0"/>
              <a:t>Protein: serial protein transduction</a:t>
            </a:r>
          </a:p>
          <a:p>
            <a:pPr lvl="1"/>
            <a:r>
              <a:rPr lang="en-US" dirty="0" smtClean="0"/>
              <a:t>RNA: trans-gene delivery via Sendai virus</a:t>
            </a:r>
          </a:p>
        </p:txBody>
      </p:sp>
    </p:spTree>
    <p:extLst>
      <p:ext uri="{BB962C8B-B14F-4D97-AF65-F5344CB8AC3E}">
        <p14:creationId xmlns:p14="http://schemas.microsoft.com/office/powerpoint/2010/main" xmlns="" val="1304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Modification of mRNA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Repeatedly administer RNAs resistant to targeting and </a:t>
            </a:r>
            <a:r>
              <a:rPr lang="en-US" dirty="0" err="1" smtClean="0"/>
              <a:t>degredation</a:t>
            </a:r>
            <a:r>
              <a:rPr lang="en-US" dirty="0" smtClean="0"/>
              <a:t> within human cells</a:t>
            </a:r>
          </a:p>
          <a:p>
            <a:pPr lvl="1"/>
            <a:r>
              <a:rPr lang="en-US" dirty="0" smtClean="0"/>
              <a:t>Modified mRNAs created through </a:t>
            </a:r>
            <a:r>
              <a:rPr lang="en-US" b="1" dirty="0" smtClean="0"/>
              <a:t>synthetic engineering</a:t>
            </a:r>
          </a:p>
          <a:p>
            <a:endParaRPr lang="en-US" dirty="0" smtClean="0"/>
          </a:p>
          <a:p>
            <a:r>
              <a:rPr lang="en-US" dirty="0" smtClean="0"/>
              <a:t>Extend lifespan of mRNA in cytoplasm</a:t>
            </a:r>
          </a:p>
          <a:p>
            <a:pPr lvl="1"/>
            <a:r>
              <a:rPr lang="en-US" b="1" dirty="0" smtClean="0"/>
              <a:t>5’ guanine cap</a:t>
            </a:r>
          </a:p>
          <a:p>
            <a:pPr lvl="1"/>
            <a:r>
              <a:rPr lang="en-US" b="1" dirty="0" err="1" smtClean="0"/>
              <a:t>PolyA</a:t>
            </a:r>
            <a:r>
              <a:rPr lang="en-US" b="1" dirty="0" smtClean="0"/>
              <a:t> tail</a:t>
            </a:r>
          </a:p>
          <a:p>
            <a:endParaRPr lang="en-US" dirty="0" smtClean="0"/>
          </a:p>
        </p:txBody>
      </p:sp>
      <p:pic>
        <p:nvPicPr>
          <p:cNvPr id="4" name="Picture 3" descr="Fig 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"/>
            <a:ext cx="2514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9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Modification of mRNA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Suppress interferon and NF-</a:t>
            </a:r>
            <a:r>
              <a:rPr lang="el-GR" dirty="0" smtClean="0"/>
              <a:t>κ</a:t>
            </a:r>
            <a:r>
              <a:rPr lang="en-US" dirty="0" smtClean="0"/>
              <a:t>B-dependent pathways</a:t>
            </a:r>
          </a:p>
          <a:p>
            <a:pPr lvl="1"/>
            <a:r>
              <a:rPr lang="en-US" dirty="0" smtClean="0"/>
              <a:t>Add </a:t>
            </a:r>
            <a:r>
              <a:rPr lang="en-US" b="1" dirty="0" err="1" smtClean="0"/>
              <a:t>phosphatase</a:t>
            </a:r>
            <a:endParaRPr lang="en-US" b="1" dirty="0" smtClean="0"/>
          </a:p>
          <a:p>
            <a:pPr lvl="1"/>
            <a:r>
              <a:rPr lang="en-US" b="1" dirty="0" smtClean="0"/>
              <a:t>Modified </a:t>
            </a:r>
            <a:r>
              <a:rPr lang="en-US" b="1" dirty="0" err="1" smtClean="0"/>
              <a:t>nucleobases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	(5-methylcytidine and </a:t>
            </a:r>
            <a:r>
              <a:rPr lang="en-US" dirty="0" err="1" smtClean="0"/>
              <a:t>pseudouridine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(Supplement with recombinant </a:t>
            </a:r>
            <a:r>
              <a:rPr lang="en-US" b="1" dirty="0" smtClean="0"/>
              <a:t>B18R</a:t>
            </a:r>
            <a:r>
              <a:rPr lang="en-US" dirty="0" smtClean="0"/>
              <a:t> to competitively inhibit </a:t>
            </a:r>
            <a:r>
              <a:rPr lang="en-US" dirty="0" err="1" smtClean="0"/>
              <a:t>interferons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Fig 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"/>
            <a:ext cx="2514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7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Modified mRNA</a:t>
            </a:r>
            <a:endParaRPr lang="en-US" dirty="0"/>
          </a:p>
        </p:txBody>
      </p:sp>
      <p:pic>
        <p:nvPicPr>
          <p:cNvPr id="4" name="Content Placeholder 3" descr="Fig 1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371601"/>
            <a:ext cx="4648200" cy="2309604"/>
          </a:xfrm>
        </p:spPr>
      </p:pic>
      <p:pic>
        <p:nvPicPr>
          <p:cNvPr id="5" name="Picture 4" descr="Fig 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06739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Transfection</a:t>
            </a:r>
            <a:r>
              <a:rPr lang="en-US" dirty="0" smtClean="0"/>
              <a:t> of modified RNA over time, comparing </a:t>
            </a:r>
            <a:r>
              <a:rPr lang="en-US" b="1" dirty="0" smtClean="0"/>
              <a:t>cell population numbers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Transfection</a:t>
            </a:r>
            <a:r>
              <a:rPr lang="en-US" dirty="0" smtClean="0"/>
              <a:t> of modified GFP and </a:t>
            </a:r>
            <a:r>
              <a:rPr lang="en-US" dirty="0" err="1" smtClean="0"/>
              <a:t>mCherry</a:t>
            </a:r>
            <a:r>
              <a:rPr lang="en-US" dirty="0" smtClean="0"/>
              <a:t> RNA containing </a:t>
            </a:r>
            <a:r>
              <a:rPr lang="en-US" b="1" dirty="0" smtClean="0"/>
              <a:t>nuclear localization signal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65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Modified mRNA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Transfect modified GFP mRNA into six different human cell types</a:t>
            </a:r>
          </a:p>
          <a:p>
            <a:pPr lvl="1"/>
            <a:r>
              <a:rPr lang="en-US" dirty="0" smtClean="0"/>
              <a:t>Relatively high percentage of GFP positive cells, regardless of type</a:t>
            </a:r>
          </a:p>
          <a:p>
            <a:pPr lvl="1"/>
            <a:r>
              <a:rPr lang="en-US" dirty="0" smtClean="0"/>
              <a:t>Max fluorescence ~12 hours after </a:t>
            </a:r>
            <a:r>
              <a:rPr lang="en-US" dirty="0" err="1" smtClean="0"/>
              <a:t>transfection</a:t>
            </a:r>
            <a:endParaRPr lang="en-US" dirty="0" smtClean="0"/>
          </a:p>
        </p:txBody>
      </p:sp>
      <p:pic>
        <p:nvPicPr>
          <p:cNvPr id="4" name="Picture 3" descr="Fig S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95800"/>
            <a:ext cx="4305300" cy="2171700"/>
          </a:xfrm>
          <a:prstGeom prst="rect">
            <a:avLst/>
          </a:prstGeom>
        </p:spPr>
      </p:pic>
      <p:pic>
        <p:nvPicPr>
          <p:cNvPr id="5" name="Picture 4" descr="Fig S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267200"/>
            <a:ext cx="40862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5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Transfection</a:t>
            </a:r>
            <a:r>
              <a:rPr lang="en-US" dirty="0" smtClean="0"/>
              <a:t> of Modified KMOS mRNAs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 human cell types tested: Detroit 551, MRC-5 fetal fibroblasts, BJ postnatal fibroblasts, fibroblast-like cells from cystic fibrosis patient</a:t>
            </a:r>
          </a:p>
          <a:p>
            <a:r>
              <a:rPr lang="en-US" dirty="0" smtClean="0"/>
              <a:t>Modified LIN28 mRNA also </a:t>
            </a:r>
            <a:r>
              <a:rPr lang="en-US" dirty="0" err="1" smtClean="0"/>
              <a:t>transfected</a:t>
            </a:r>
            <a:endParaRPr lang="en-US" dirty="0" smtClean="0"/>
          </a:p>
          <a:p>
            <a:r>
              <a:rPr lang="en-US" dirty="0" smtClean="0"/>
              <a:t>Daily </a:t>
            </a:r>
            <a:r>
              <a:rPr lang="en-US" dirty="0" err="1" smtClean="0"/>
              <a:t>transfection</a:t>
            </a:r>
            <a:r>
              <a:rPr lang="en-US" dirty="0" smtClean="0"/>
              <a:t> of modified KMOSL mRNAs for 17 days</a:t>
            </a:r>
          </a:p>
          <a:p>
            <a:r>
              <a:rPr lang="en-US" dirty="0" err="1" smtClean="0"/>
              <a:t>hESC</a:t>
            </a:r>
            <a:r>
              <a:rPr lang="en-US" dirty="0" smtClean="0"/>
              <a:t>-like colonies picked and expanded on day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Expression Profiles of the </a:t>
            </a:r>
            <a:r>
              <a:rPr lang="en-US" dirty="0" err="1" smtClean="0"/>
              <a:t>RiPSCs</a:t>
            </a:r>
            <a:r>
              <a:rPr lang="en-US" dirty="0" smtClean="0"/>
              <a:t> resemble </a:t>
            </a:r>
            <a:r>
              <a:rPr lang="en-US" dirty="0" err="1" smtClean="0"/>
              <a:t>hESC</a:t>
            </a:r>
            <a:endParaRPr lang="en-US" dirty="0"/>
          </a:p>
        </p:txBody>
      </p:sp>
      <p:pic>
        <p:nvPicPr>
          <p:cNvPr id="14" name="Content Placeholder 13" descr="Screen shot 2011-03-15 at 2.35.58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793" b="-12793"/>
          <a:stretch>
            <a:fillRect/>
          </a:stretch>
        </p:blipFill>
        <p:spPr>
          <a:xfrm>
            <a:off x="457199" y="1140522"/>
            <a:ext cx="5245281" cy="5878261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02481" y="1779187"/>
            <a:ext cx="2984318" cy="4525963"/>
          </a:xfrm>
        </p:spPr>
        <p:txBody>
          <a:bodyPr/>
          <a:lstStyle/>
          <a:p>
            <a:r>
              <a:rPr lang="en-US" dirty="0" smtClean="0"/>
              <a:t>Transcript expression for </a:t>
            </a:r>
            <a:r>
              <a:rPr lang="en-US" dirty="0" err="1" smtClean="0"/>
              <a:t>pluripotency</a:t>
            </a:r>
            <a:r>
              <a:rPr lang="en-US" dirty="0" smtClean="0"/>
              <a:t> markers SOX2, REX1, NANOG, OCT4, DNMT3B, and LIN28 for </a:t>
            </a:r>
            <a:r>
              <a:rPr lang="en-US" dirty="0" err="1" smtClean="0"/>
              <a:t>RiPSCs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34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1066</Words>
  <Application>Microsoft Office PowerPoint</Application>
  <PresentationFormat>On-screen Show (4:3)</PresentationFormat>
  <Paragraphs>121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Highly Efficient Reprogramming to Pluripotency and Directed Differentiation of Human Cells with Synthetic Modified mRNA</vt:lpstr>
      <vt:lpstr>Presentation Outline</vt:lpstr>
      <vt:lpstr>iPSCs and Yamanaka Factors</vt:lpstr>
      <vt:lpstr>Modification of mRNA</vt:lpstr>
      <vt:lpstr>Modification of mRNA</vt:lpstr>
      <vt:lpstr>Testing Modified mRNA</vt:lpstr>
      <vt:lpstr>Testing Modified mRNA</vt:lpstr>
      <vt:lpstr>Transfection of Modified KMOS mRNAs</vt:lpstr>
      <vt:lpstr>Gene Expression Profiles of the RiPSCs resemble hESC</vt:lpstr>
      <vt:lpstr>RiPSCs are are more similar to hESCs than viral-derived IPSs</vt:lpstr>
      <vt:lpstr>RiPSCs have similar genetic profiles to hESCs</vt:lpstr>
      <vt:lpstr>Differentiation profile of RiPSCs resemble hESCs and Tri-lineage potential</vt:lpstr>
      <vt:lpstr>Method of Modified RNA transfection increases Efficiency to Pluripotency</vt:lpstr>
      <vt:lpstr>Fraction of Directed Differentiation is Dose Dependent</vt:lpstr>
      <vt:lpstr>Conclusions</vt:lpstr>
      <vt:lpstr>Testing Modified mRNA (More Figures)</vt:lpstr>
      <vt:lpstr>Testing Modified mRNA (More Figures)</vt:lpstr>
      <vt:lpstr>Testing Modified mRNA (More Figures)</vt:lpstr>
      <vt:lpstr>Testing Modified mRNA (More Figures)</vt:lpstr>
      <vt:lpstr>Testing Modified mRNA (More Figures)</vt:lpstr>
      <vt:lpstr>Testing Modified mRNA (More Figures)</vt:lpstr>
      <vt:lpstr>Immunohistochemistry for Pluriopotent markers </vt:lpstr>
    </vt:vector>
  </TitlesOfParts>
  <Company>Massachusetts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 Profiles of the iPSCs resemble hESC</dc:title>
  <dc:creator>Nicholas Swenson</dc:creator>
  <cp:lastModifiedBy>Patrick</cp:lastModifiedBy>
  <cp:revision>29</cp:revision>
  <dcterms:created xsi:type="dcterms:W3CDTF">2011-03-15T18:33:10Z</dcterms:created>
  <dcterms:modified xsi:type="dcterms:W3CDTF">2011-03-16T21:36:49Z</dcterms:modified>
</cp:coreProperties>
</file>