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2" r:id="rId4"/>
    <p:sldId id="279" r:id="rId5"/>
    <p:sldId id="259" r:id="rId6"/>
    <p:sldId id="263" r:id="rId7"/>
    <p:sldId id="280" r:id="rId8"/>
    <p:sldId id="265" r:id="rId9"/>
    <p:sldId id="260" r:id="rId10"/>
    <p:sldId id="276" r:id="rId11"/>
    <p:sldId id="277" r:id="rId12"/>
    <p:sldId id="281" r:id="rId13"/>
    <p:sldId id="272" r:id="rId14"/>
    <p:sldId id="268" r:id="rId15"/>
    <p:sldId id="273" r:id="rId16"/>
    <p:sldId id="266" r:id="rId17"/>
    <p:sldId id="269" r:id="rId18"/>
    <p:sldId id="274" r:id="rId19"/>
    <p:sldId id="278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11D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0211"/>
  </p:normalViewPr>
  <p:slideViewPr>
    <p:cSldViewPr snapToGrid="0">
      <p:cViewPr varScale="1">
        <p:scale>
          <a:sx n="111" d="100"/>
          <a:sy n="111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0070-DF3A-5740-A23F-4EB866154650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13945-C39D-1A43-8E1C-0CAD058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7B72C-D5C5-E44D-958A-9A9298C03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6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TEM= transmission electron microscopy– better for internal composition of materials, where SEM (Scanning electron microscopy) shows us more about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13945-C39D-1A43-8E1C-0CAD058EC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3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13945-C39D-1A43-8E1C-0CAD058EC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1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5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99DC-B8AC-C64F-BE4D-1100D686288E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52BC-0E42-1143-8883-99BBEEC30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4E9C0B-83E1-69F7-143D-627C827E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196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E6DBDC-386B-32D2-73C1-A57ACEA4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3" y="2677885"/>
            <a:ext cx="11103676" cy="1326085"/>
          </a:xfrm>
          <a:solidFill>
            <a:srgbClr val="F2F2F2">
              <a:alpha val="74902"/>
            </a:srgbClr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ea typeface="Calibri" panose="020F0502020204030204" pitchFamily="34" charset="0"/>
                <a:cs typeface="Times New Roman (Body CS)"/>
              </a:rPr>
              <a:t>Screening a system—laboratory approaches to assessing features of a bioremediation system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8A845-F968-9CEB-A9F7-FCF8E53C2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1964" y="6386956"/>
            <a:ext cx="1330036" cy="47104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3/23/23</a:t>
            </a:r>
          </a:p>
        </p:txBody>
      </p:sp>
    </p:spTree>
    <p:extLst>
      <p:ext uri="{BB962C8B-B14F-4D97-AF65-F5344CB8AC3E}">
        <p14:creationId xmlns:p14="http://schemas.microsoft.com/office/powerpoint/2010/main" val="225432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87" y="132895"/>
            <a:ext cx="7602664" cy="1191106"/>
          </a:xfrm>
        </p:spPr>
        <p:txBody>
          <a:bodyPr>
            <a:normAutofit/>
          </a:bodyPr>
          <a:lstStyle/>
          <a:p>
            <a:r>
              <a:rPr lang="en-US" sz="3600" dirty="0"/>
              <a:t>Radioactive metal isotopes can be utilized  to monitor metal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65" y="1588150"/>
            <a:ext cx="7074336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Incubate cells with radioactive isotope of metal</a:t>
            </a:r>
          </a:p>
          <a:p>
            <a:pPr lvl="1"/>
            <a:r>
              <a:rPr lang="en-US" dirty="0">
                <a:latin typeface="+mj-lt"/>
              </a:rPr>
              <a:t>Rapid wash to remove any radioactive material not bound to or accumulated within the cell</a:t>
            </a:r>
          </a:p>
          <a:p>
            <a:pPr lvl="1"/>
            <a:r>
              <a:rPr lang="en-US" dirty="0">
                <a:latin typeface="+mj-lt"/>
              </a:rPr>
              <a:t>Use gamma scintillation counter to convert radioactive decay to light to an electrical pulse</a:t>
            </a:r>
          </a:p>
          <a:p>
            <a:pPr lvl="1"/>
            <a:r>
              <a:rPr lang="en-US" dirty="0">
                <a:latin typeface="+mj-lt"/>
              </a:rPr>
              <a:t>High sensitivity</a:t>
            </a:r>
          </a:p>
          <a:p>
            <a:endParaRPr lang="en-US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FB5FC6-50EE-2CCD-1762-4175EA18ABC6}"/>
              </a:ext>
            </a:extLst>
          </p:cNvPr>
          <p:cNvGrpSpPr/>
          <p:nvPr/>
        </p:nvGrpSpPr>
        <p:grpSpPr>
          <a:xfrm>
            <a:off x="1853049" y="4239699"/>
            <a:ext cx="5032953" cy="2484213"/>
            <a:chOff x="2037144" y="1475772"/>
            <a:chExt cx="5978806" cy="26794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ECBBD0C-07AB-A3F0-AF3C-6C8BF41E2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144" y="1475772"/>
              <a:ext cx="5978806" cy="2391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9C397F-A61C-FE9D-8186-F95B8C651114}"/>
                </a:ext>
              </a:extLst>
            </p:cNvPr>
            <p:cNvSpPr txBox="1"/>
            <p:nvPr/>
          </p:nvSpPr>
          <p:spPr>
            <a:xfrm>
              <a:off x="5088546" y="3847405"/>
              <a:ext cx="29274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Stanford Scintillation Materials Group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786B13-14AB-CC43-D479-150D4DF89364}"/>
              </a:ext>
            </a:extLst>
          </p:cNvPr>
          <p:cNvGrpSpPr/>
          <p:nvPr/>
        </p:nvGrpSpPr>
        <p:grpSpPr>
          <a:xfrm>
            <a:off x="8004039" y="4132072"/>
            <a:ext cx="2901259" cy="2725928"/>
            <a:chOff x="8333772" y="635317"/>
            <a:chExt cx="3312104" cy="34210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C8216A-E45C-64EE-A4F7-02AFA6B0BFA9}"/>
                </a:ext>
              </a:extLst>
            </p:cNvPr>
            <p:cNvGrpSpPr/>
            <p:nvPr/>
          </p:nvGrpSpPr>
          <p:grpSpPr>
            <a:xfrm>
              <a:off x="8333772" y="635317"/>
              <a:ext cx="3253130" cy="3230627"/>
              <a:chOff x="7783783" y="635317"/>
              <a:chExt cx="3803119" cy="365719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34CF1FE-8CC0-0536-F6F1-F37C093D3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3783" y="635317"/>
                <a:ext cx="3803119" cy="3657196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C601E9C-2E9C-ADC2-8F11-EDA416FFF8FA}"/>
                  </a:ext>
                </a:extLst>
              </p:cNvPr>
              <p:cNvSpPr/>
              <p:nvPr/>
            </p:nvSpPr>
            <p:spPr>
              <a:xfrm>
                <a:off x="8875363" y="3404461"/>
                <a:ext cx="2397071" cy="1084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6D2BDA-B689-4B14-359C-365BD7B962CC}"/>
                  </a:ext>
                </a:extLst>
              </p:cNvPr>
              <p:cNvSpPr/>
              <p:nvPr/>
            </p:nvSpPr>
            <p:spPr>
              <a:xfrm>
                <a:off x="8927024" y="909234"/>
                <a:ext cx="428786" cy="4287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ADDBCB-7F99-5FB6-9857-1861BD1360D5}"/>
                </a:ext>
              </a:extLst>
            </p:cNvPr>
            <p:cNvSpPr txBox="1"/>
            <p:nvPr/>
          </p:nvSpPr>
          <p:spPr>
            <a:xfrm>
              <a:off x="10488828" y="3748597"/>
              <a:ext cx="1157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Gaither, 2001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3CC71F-AB24-8778-B0C9-C5D55C1E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77" y="331440"/>
            <a:ext cx="4193963" cy="314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88875-8DF7-0A6B-9883-E6A3DE469476}"/>
              </a:ext>
            </a:extLst>
          </p:cNvPr>
          <p:cNvSpPr txBox="1"/>
          <p:nvPr/>
        </p:nvSpPr>
        <p:spPr>
          <a:xfrm>
            <a:off x="7740924" y="3456042"/>
            <a:ext cx="1810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+mj-lt"/>
              </a:rPr>
              <a:t>Brandel</a:t>
            </a:r>
            <a:r>
              <a:rPr lang="en-US" sz="1400" dirty="0">
                <a:latin typeface="+mj-lt"/>
              </a:rPr>
              <a:t> Cell Harvester</a:t>
            </a:r>
          </a:p>
        </p:txBody>
      </p:sp>
    </p:spTree>
    <p:extLst>
      <p:ext uri="{BB962C8B-B14F-4D97-AF65-F5344CB8AC3E}">
        <p14:creationId xmlns:p14="http://schemas.microsoft.com/office/powerpoint/2010/main" val="145608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3" y="213391"/>
            <a:ext cx="10515600" cy="896516"/>
          </a:xfrm>
        </p:spPr>
        <p:txBody>
          <a:bodyPr>
            <a:normAutofit/>
          </a:bodyPr>
          <a:lstStyle/>
          <a:p>
            <a:r>
              <a:rPr lang="en-US" sz="3600" dirty="0"/>
              <a:t>Engineered sensors can be used to detect metal in a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38" y="1145891"/>
            <a:ext cx="4312535" cy="559635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+mj-lt"/>
              </a:rPr>
              <a:t>Förster</a:t>
            </a:r>
            <a:r>
              <a:rPr lang="en-US" dirty="0">
                <a:latin typeface="+mj-lt"/>
              </a:rPr>
              <a:t> Resonance Energy Transfer (FRET)</a:t>
            </a:r>
          </a:p>
          <a:p>
            <a:pPr lvl="1"/>
            <a:r>
              <a:rPr lang="en-US" dirty="0">
                <a:latin typeface="+mj-lt"/>
              </a:rPr>
              <a:t>Laser excited donor fluorophore</a:t>
            </a:r>
          </a:p>
          <a:p>
            <a:pPr lvl="1"/>
            <a:r>
              <a:rPr lang="en-US" dirty="0">
                <a:latin typeface="+mj-lt"/>
              </a:rPr>
              <a:t>Acceptor fluorophore emits fluorescent signal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Bioluminescence Resonance Energy Transfer (BRET)</a:t>
            </a:r>
          </a:p>
          <a:p>
            <a:pPr lvl="1"/>
            <a:r>
              <a:rPr lang="en-US" dirty="0">
                <a:latin typeface="+mj-lt"/>
              </a:rPr>
              <a:t>Bioluminescent luciferase excites the acceptor </a:t>
            </a:r>
            <a:r>
              <a:rPr lang="en-US" dirty="0" err="1">
                <a:latin typeface="+mj-lt"/>
              </a:rPr>
              <a:t>flurophore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Fluorescent probes</a:t>
            </a:r>
          </a:p>
          <a:p>
            <a:pPr lvl="1"/>
            <a:r>
              <a:rPr lang="en-US" dirty="0">
                <a:latin typeface="+mj-lt"/>
              </a:rPr>
              <a:t>small enough to cross a membrane and bind to intracellular metal</a:t>
            </a:r>
          </a:p>
          <a:p>
            <a:pPr lvl="1"/>
            <a:r>
              <a:rPr lang="en-US" dirty="0">
                <a:latin typeface="+mj-lt"/>
              </a:rPr>
              <a:t>not as sensitive as the sensors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D9C84-EA00-6A17-F6DE-A22BC383C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3" t="12223"/>
          <a:stretch/>
        </p:blipFill>
        <p:spPr>
          <a:xfrm>
            <a:off x="4933572" y="1605706"/>
            <a:ext cx="6692374" cy="1784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712D6-298B-EBFC-1304-8B1483F10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8"/>
          <a:stretch/>
        </p:blipFill>
        <p:spPr>
          <a:xfrm>
            <a:off x="5026172" y="3982855"/>
            <a:ext cx="6599774" cy="19741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EF9671-050C-C6DF-ABFA-7F4439EEEDE8}"/>
              </a:ext>
            </a:extLst>
          </p:cNvPr>
          <p:cNvSpPr txBox="1"/>
          <p:nvPr/>
        </p:nvSpPr>
        <p:spPr>
          <a:xfrm>
            <a:off x="10667094" y="5993028"/>
            <a:ext cx="95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Aper. 2016</a:t>
            </a:r>
          </a:p>
        </p:txBody>
      </p:sp>
    </p:spTree>
    <p:extLst>
      <p:ext uri="{BB962C8B-B14F-4D97-AF65-F5344CB8AC3E}">
        <p14:creationId xmlns:p14="http://schemas.microsoft.com/office/powerpoint/2010/main" val="406656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7BD6-BB98-F7B3-5F50-C896C0F0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11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/>
              <a:t>Cell tolerance of metal accumulation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6DEE98-50AD-FFE2-0616-8F879E25A290}"/>
              </a:ext>
            </a:extLst>
          </p:cNvPr>
          <p:cNvCxnSpPr/>
          <p:nvPr/>
        </p:nvCxnSpPr>
        <p:spPr>
          <a:xfrm>
            <a:off x="0" y="4562475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7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08" y="3072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Different metrics can be used to assess cell viability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2" y="190664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Growth rate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Membrane integrity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Metabolic activity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657637-0769-8038-D403-FCE8DE7D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28" y="1506478"/>
            <a:ext cx="77446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2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72" y="2071868"/>
            <a:ext cx="6094613" cy="45316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Commonly used to evaluate bacterial or yeast growth and survival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Measure the density of cells within a single spot of defined size</a:t>
            </a:r>
          </a:p>
          <a:p>
            <a:pPr lvl="1"/>
            <a:r>
              <a:rPr lang="en-US" dirty="0">
                <a:latin typeface="+mj-lt"/>
              </a:rPr>
              <a:t>Count colonies</a:t>
            </a:r>
          </a:p>
          <a:p>
            <a:pPr lvl="1"/>
            <a:r>
              <a:rPr lang="en-US" dirty="0">
                <a:latin typeface="+mj-lt"/>
              </a:rPr>
              <a:t>Densitometry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Identify common dilution that will allow for most accurate comparison across groups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0963A1-2DDF-5D38-235B-2FDDC2DD3BF4}"/>
              </a:ext>
            </a:extLst>
          </p:cNvPr>
          <p:cNvGrpSpPr/>
          <p:nvPr/>
        </p:nvGrpSpPr>
        <p:grpSpPr>
          <a:xfrm>
            <a:off x="7527405" y="1346210"/>
            <a:ext cx="3136739" cy="5032375"/>
            <a:chOff x="5949388" y="1825625"/>
            <a:chExt cx="2338085" cy="3826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2790E4-C51C-AB7C-F910-37A9C1A17D2A}"/>
                </a:ext>
              </a:extLst>
            </p:cNvPr>
            <p:cNvGrpSpPr/>
            <p:nvPr/>
          </p:nvGrpSpPr>
          <p:grpSpPr>
            <a:xfrm>
              <a:off x="5949388" y="1825625"/>
              <a:ext cx="2338085" cy="3519186"/>
              <a:chOff x="5057725" y="1282701"/>
              <a:chExt cx="2627472" cy="405252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6C88159-D07A-3499-92B1-FE21588AC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5382" b="17198"/>
              <a:stretch/>
            </p:blipFill>
            <p:spPr>
              <a:xfrm>
                <a:off x="5057725" y="1282701"/>
                <a:ext cx="2627472" cy="405252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776FAC-4731-7FDA-E030-88AD391FA9D6}"/>
                  </a:ext>
                </a:extLst>
              </p:cNvPr>
              <p:cNvSpPr/>
              <p:nvPr/>
            </p:nvSpPr>
            <p:spPr>
              <a:xfrm>
                <a:off x="5208608" y="1365813"/>
                <a:ext cx="324091" cy="324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EDB7F0-4B98-5A16-8F8A-5E61A76CD40D}"/>
                </a:ext>
              </a:extLst>
            </p:cNvPr>
            <p:cNvSpPr txBox="1"/>
            <p:nvPr/>
          </p:nvSpPr>
          <p:spPr>
            <a:xfrm>
              <a:off x="6518784" y="5344811"/>
              <a:ext cx="1768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+mj-lt"/>
                </a:rPr>
                <a:t>Petropavlovskiy</a:t>
              </a:r>
              <a:r>
                <a:rPr lang="en-US" sz="1400" dirty="0">
                  <a:latin typeface="+mj-lt"/>
                </a:rPr>
                <a:t>. 2020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7" y="2544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Spotting assay can be used to count colonies and compare growth under different conditions</a:t>
            </a:r>
          </a:p>
        </p:txBody>
      </p:sp>
    </p:spTree>
    <p:extLst>
      <p:ext uri="{BB962C8B-B14F-4D97-AF65-F5344CB8AC3E}">
        <p14:creationId xmlns:p14="http://schemas.microsoft.com/office/powerpoint/2010/main" val="79209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49" y="66608"/>
            <a:ext cx="11840901" cy="967465"/>
          </a:xfrm>
        </p:spPr>
        <p:txBody>
          <a:bodyPr>
            <a:normAutofit/>
          </a:bodyPr>
          <a:lstStyle/>
          <a:p>
            <a:r>
              <a:rPr lang="en-US" sz="3600" dirty="0"/>
              <a:t>Vital dyes can be used to establish membrane integrity of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40" y="1169766"/>
            <a:ext cx="7460848" cy="525229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+mj-lt"/>
              </a:rPr>
              <a:t>Colormetric</a:t>
            </a:r>
            <a:r>
              <a:rPr lang="en-US" dirty="0">
                <a:latin typeface="+mj-lt"/>
              </a:rPr>
              <a:t> dyes </a:t>
            </a:r>
          </a:p>
          <a:p>
            <a:endParaRPr lang="en-US" sz="1300" dirty="0">
              <a:latin typeface="+mj-lt"/>
            </a:endParaRPr>
          </a:p>
          <a:p>
            <a:r>
              <a:rPr lang="en-US" b="1" dirty="0">
                <a:solidFill>
                  <a:srgbClr val="C00000"/>
                </a:solidFill>
                <a:latin typeface="+mj-lt"/>
              </a:rPr>
              <a:t>Neutral red </a:t>
            </a:r>
          </a:p>
          <a:p>
            <a:pPr lvl="1"/>
            <a:r>
              <a:rPr lang="en-US" dirty="0">
                <a:latin typeface="+mj-lt"/>
              </a:rPr>
              <a:t>weak cation dye</a:t>
            </a:r>
          </a:p>
          <a:p>
            <a:pPr lvl="1"/>
            <a:r>
              <a:rPr lang="en-US" dirty="0">
                <a:latin typeface="+mj-lt"/>
              </a:rPr>
              <a:t>passes across intact plasma membranes to concentrate in organelles like vacuoles and lysosomes</a:t>
            </a:r>
          </a:p>
          <a:p>
            <a:pPr lvl="1"/>
            <a:r>
              <a:rPr lang="en-US" dirty="0">
                <a:latin typeface="+mj-lt"/>
              </a:rPr>
              <a:t>damage to those membranes prevents the incorporation of the dye </a:t>
            </a:r>
          </a:p>
          <a:p>
            <a:pPr lvl="1"/>
            <a:r>
              <a:rPr lang="en-US" dirty="0">
                <a:latin typeface="+mj-lt"/>
              </a:rPr>
              <a:t>Red= alive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solidFill>
                  <a:srgbClr val="0070C0"/>
                </a:solidFill>
                <a:latin typeface="+mj-lt"/>
              </a:rPr>
              <a:t>Evans blue </a:t>
            </a:r>
          </a:p>
          <a:p>
            <a:pPr lvl="1"/>
            <a:r>
              <a:rPr lang="en-US" dirty="0">
                <a:latin typeface="+mj-lt"/>
              </a:rPr>
              <a:t>anionic dye </a:t>
            </a:r>
          </a:p>
          <a:p>
            <a:pPr lvl="1"/>
            <a:r>
              <a:rPr lang="en-US" dirty="0">
                <a:latin typeface="+mj-lt"/>
              </a:rPr>
              <a:t>impermeable to membrane of living cells but able to accumulate in cells with  compromised plasma membrane</a:t>
            </a:r>
          </a:p>
          <a:p>
            <a:pPr lvl="1"/>
            <a:r>
              <a:rPr lang="en-US" dirty="0">
                <a:latin typeface="+mj-lt"/>
              </a:rPr>
              <a:t>Blue = dead</a:t>
            </a:r>
          </a:p>
          <a:p>
            <a:pPr lvl="1"/>
            <a:r>
              <a:rPr lang="en-US" dirty="0">
                <a:latin typeface="+mj-lt"/>
              </a:rPr>
              <a:t>trypan blue is another example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562AAE-BD28-78B6-63A0-DE8E7FCC7E8D}"/>
              </a:ext>
            </a:extLst>
          </p:cNvPr>
          <p:cNvGrpSpPr/>
          <p:nvPr/>
        </p:nvGrpSpPr>
        <p:grpSpPr>
          <a:xfrm>
            <a:off x="8299048" y="861880"/>
            <a:ext cx="3260251" cy="2961985"/>
            <a:chOff x="8299048" y="1413246"/>
            <a:chExt cx="3260251" cy="29619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34C706-E7FF-ABD1-2954-98E81D7D9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699" t="8547"/>
            <a:stretch/>
          </p:blipFill>
          <p:spPr>
            <a:xfrm>
              <a:off x="8299048" y="1413246"/>
              <a:ext cx="3260251" cy="29619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75C472-56B2-C869-48E6-C20EB1ED6219}"/>
                </a:ext>
              </a:extLst>
            </p:cNvPr>
            <p:cNvSpPr txBox="1"/>
            <p:nvPr/>
          </p:nvSpPr>
          <p:spPr>
            <a:xfrm>
              <a:off x="8299048" y="4005899"/>
              <a:ext cx="1551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Evans blue dye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C4CA23-9BB1-846C-21E5-B92791ACE4F1}"/>
              </a:ext>
            </a:extLst>
          </p:cNvPr>
          <p:cNvGrpSpPr/>
          <p:nvPr/>
        </p:nvGrpSpPr>
        <p:grpSpPr>
          <a:xfrm>
            <a:off x="8220885" y="3914566"/>
            <a:ext cx="3260251" cy="2876826"/>
            <a:chOff x="8220885" y="3914566"/>
            <a:chExt cx="3260251" cy="2876826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10F1731D-F8A6-B123-3FB5-8B893CC979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3" t="59146"/>
            <a:stretch/>
          </p:blipFill>
          <p:spPr bwMode="auto">
            <a:xfrm>
              <a:off x="8220885" y="3914566"/>
              <a:ext cx="3260251" cy="257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DE94B2-9776-90E0-3FE3-F3D5EBC2CC13}"/>
                </a:ext>
              </a:extLst>
            </p:cNvPr>
            <p:cNvSpPr txBox="1"/>
            <p:nvPr/>
          </p:nvSpPr>
          <p:spPr>
            <a:xfrm>
              <a:off x="8234305" y="6422060"/>
              <a:ext cx="1254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Neutral 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56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12" y="2725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Nuclear fluorescent dyes can be used to indicate loss of membrane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960"/>
            <a:ext cx="10515600" cy="1640928"/>
          </a:xfrm>
        </p:spPr>
        <p:txBody>
          <a:bodyPr>
            <a:normAutofit/>
          </a:bodyPr>
          <a:lstStyle/>
          <a:p>
            <a:r>
              <a:rPr lang="en-US" sz="2400" dirty="0"/>
              <a:t>SYTOX Green is a probe that cannot cross intact membranes</a:t>
            </a:r>
          </a:p>
          <a:p>
            <a:endParaRPr lang="en-US" sz="2400" dirty="0"/>
          </a:p>
          <a:p>
            <a:r>
              <a:rPr lang="en-US" sz="2400" dirty="0"/>
              <a:t>One inside the nucleus, it binds to nucleic acids and fluoresces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155E2-218B-2399-CE05-7A9B4E45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94" y="3772759"/>
            <a:ext cx="5919485" cy="2812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84021-3173-7098-5E98-2BF0E9774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77" y="4067303"/>
            <a:ext cx="3665397" cy="22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1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23" y="1407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LIVE/DEAD assays can simultaneously mark both states of cells within a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23" y="1588324"/>
            <a:ext cx="5257800" cy="518286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SYTO 9 green-fluorescent nucleic acid stain </a:t>
            </a:r>
          </a:p>
          <a:p>
            <a:pPr lvl="1"/>
            <a:r>
              <a:rPr lang="en-US" sz="3100" dirty="0">
                <a:latin typeface="+mj-lt"/>
              </a:rPr>
              <a:t>Can cross intact membranes and label all cells in a population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Propidium iodide red-fluorescent nucleic acid stain</a:t>
            </a:r>
          </a:p>
          <a:p>
            <a:pPr lvl="1"/>
            <a:r>
              <a:rPr lang="en-US" sz="2800" dirty="0">
                <a:latin typeface="+mj-lt"/>
              </a:rPr>
              <a:t>Only enters cells with damaged membranes</a:t>
            </a:r>
          </a:p>
          <a:p>
            <a:pPr lvl="1"/>
            <a:r>
              <a:rPr lang="en-US" sz="2800" dirty="0">
                <a:latin typeface="+mj-lt"/>
              </a:rPr>
              <a:t>Causes a reduction in the SYTO 9 stain fluorescence via FRET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Cells with intact membranes stain fluorescent green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Cells with damaged membranes stain fluorescent 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EE38D-36DA-28D5-9C82-DF0257397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405" y="925542"/>
            <a:ext cx="4147595" cy="2525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DE1BC2-62BB-4A7B-5698-2DEA40E90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423" y="3623158"/>
            <a:ext cx="6624577" cy="30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72" y="1809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Reduction of tetrazolium salts creates color change proportional to metabolic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304" y="1215342"/>
            <a:ext cx="4606724" cy="564265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Tetrazolium salts can reduced into formazan as a by product of metabolic processes such as oxidative phosphorylation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Color change is proportional to metabolic activity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>
                <a:solidFill>
                  <a:srgbClr val="7030A0"/>
                </a:solidFill>
              </a:rPr>
              <a:t>TT = purple formazan precipitates</a:t>
            </a:r>
          </a:p>
          <a:p>
            <a:pPr lvl="1"/>
            <a:r>
              <a:rPr lang="en-US" dirty="0"/>
              <a:t>production kills cells</a:t>
            </a:r>
          </a:p>
          <a:p>
            <a:pPr lvl="1"/>
            <a:r>
              <a:rPr lang="en-US" dirty="0"/>
              <a:t>less sensitive</a:t>
            </a:r>
          </a:p>
          <a:p>
            <a:pPr lvl="1"/>
            <a:r>
              <a:rPr lang="en-US" dirty="0"/>
              <a:t>less expensive</a:t>
            </a:r>
          </a:p>
          <a:p>
            <a:r>
              <a:rPr lang="en-US" dirty="0">
                <a:solidFill>
                  <a:srgbClr val="DE911D"/>
                </a:solidFill>
              </a:rPr>
              <a:t>WST-8 = soluble orange formazan</a:t>
            </a:r>
          </a:p>
          <a:p>
            <a:pPr lvl="1"/>
            <a:r>
              <a:rPr lang="en-US" dirty="0"/>
              <a:t>cells survive assay</a:t>
            </a:r>
          </a:p>
          <a:p>
            <a:pPr lvl="1"/>
            <a:r>
              <a:rPr lang="en-US" dirty="0"/>
              <a:t>more sensitive</a:t>
            </a:r>
          </a:p>
          <a:p>
            <a:pPr lvl="1"/>
            <a:r>
              <a:rPr lang="en-US" dirty="0"/>
              <a:t>more expensive</a:t>
            </a:r>
          </a:p>
        </p:txBody>
      </p:sp>
      <p:pic>
        <p:nvPicPr>
          <p:cNvPr id="4104" name="Picture 8" descr="WST-8 Assay Mechanism.">
            <a:extLst>
              <a:ext uri="{FF2B5EF4-FFF2-40B4-BE49-F238E27FC236}">
                <a16:creationId xmlns:a16="http://schemas.microsoft.com/office/drawing/2014/main" id="{ADC00340-143B-EB3C-2F2E-0770B335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8" y="1481560"/>
            <a:ext cx="6507001" cy="48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A03BED-51BB-84C0-DC8C-65C31271C813}"/>
              </a:ext>
            </a:extLst>
          </p:cNvPr>
          <p:cNvSpPr txBox="1"/>
          <p:nvPr/>
        </p:nvSpPr>
        <p:spPr>
          <a:xfrm>
            <a:off x="138896" y="631399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Held. 2009</a:t>
            </a:r>
          </a:p>
        </p:txBody>
      </p:sp>
    </p:spTree>
    <p:extLst>
      <p:ext uri="{BB962C8B-B14F-4D97-AF65-F5344CB8AC3E}">
        <p14:creationId xmlns:p14="http://schemas.microsoft.com/office/powerpoint/2010/main" val="58834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40" y="152821"/>
            <a:ext cx="11267953" cy="1085669"/>
          </a:xfrm>
        </p:spPr>
        <p:txBody>
          <a:bodyPr>
            <a:normAutofit/>
          </a:bodyPr>
          <a:lstStyle/>
          <a:p>
            <a:r>
              <a:rPr lang="en-US" sz="3600" dirty="0"/>
              <a:t>ATP content can be used as a proxy for cellular physiology and metabolic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32" y="1520198"/>
            <a:ext cx="3131915" cy="503002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Luciferase utilizes ATP to oxidize Luciferin to Oxyluciferin</a:t>
            </a:r>
          </a:p>
          <a:p>
            <a:pPr lvl="1"/>
            <a:r>
              <a:rPr lang="en-US" dirty="0">
                <a:latin typeface="+mj-lt"/>
              </a:rPr>
              <a:t>Emits light as a result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Luminescence is proportional to ATP and thus to cell metabolic activity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Metabolic activity can change without resulting in cell death</a:t>
            </a:r>
          </a:p>
          <a:p>
            <a:pPr lvl="1"/>
            <a:r>
              <a:rPr lang="en-US" dirty="0">
                <a:latin typeface="+mj-lt"/>
              </a:rPr>
              <a:t>In contrast to loss of membrane integrity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4FCCA-F0EC-CC83-D4BD-D4C5F25B3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788043"/>
            <a:ext cx="7772400" cy="3944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1844C-45CC-F6EF-260B-9AF6DF849A4E}"/>
              </a:ext>
            </a:extLst>
          </p:cNvPr>
          <p:cNvSpPr txBox="1"/>
          <p:nvPr/>
        </p:nvSpPr>
        <p:spPr>
          <a:xfrm>
            <a:off x="11353800" y="6550223"/>
            <a:ext cx="823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Promega</a:t>
            </a:r>
          </a:p>
        </p:txBody>
      </p:sp>
    </p:spTree>
    <p:extLst>
      <p:ext uri="{BB962C8B-B14F-4D97-AF65-F5344CB8AC3E}">
        <p14:creationId xmlns:p14="http://schemas.microsoft.com/office/powerpoint/2010/main" val="386437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5CEA-6DBF-19F4-26AF-6E95F47B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2" y="245382"/>
            <a:ext cx="10515600" cy="696912"/>
          </a:xfrm>
        </p:spPr>
        <p:txBody>
          <a:bodyPr>
            <a:normAutofit/>
          </a:bodyPr>
          <a:lstStyle/>
          <a:p>
            <a:r>
              <a:rPr lang="en-US" sz="4000" dirty="0"/>
              <a:t>Module Outline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4761990-83AB-FBD5-934E-BD7F8D05AA25}"/>
              </a:ext>
            </a:extLst>
          </p:cNvPr>
          <p:cNvSpPr/>
          <p:nvPr/>
        </p:nvSpPr>
        <p:spPr>
          <a:xfrm>
            <a:off x="9666516" y="1894113"/>
            <a:ext cx="598715" cy="1055914"/>
          </a:xfrm>
          <a:prstGeom prst="rightBrac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107EB63-F34C-66CC-2AF2-94EE6A2ADCCB}"/>
              </a:ext>
            </a:extLst>
          </p:cNvPr>
          <p:cNvSpPr/>
          <p:nvPr/>
        </p:nvSpPr>
        <p:spPr>
          <a:xfrm>
            <a:off x="9666516" y="3265715"/>
            <a:ext cx="598715" cy="105591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8AD796F-D6DC-5774-B533-D21F23D9FA43}"/>
              </a:ext>
            </a:extLst>
          </p:cNvPr>
          <p:cNvSpPr/>
          <p:nvPr/>
        </p:nvSpPr>
        <p:spPr>
          <a:xfrm>
            <a:off x="9666515" y="4789715"/>
            <a:ext cx="598715" cy="1055914"/>
          </a:xfrm>
          <a:prstGeom prst="rightBrac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F4DE834-6D63-8EBE-D835-B5E32BD32BD0}"/>
              </a:ext>
            </a:extLst>
          </p:cNvPr>
          <p:cNvSpPr/>
          <p:nvPr/>
        </p:nvSpPr>
        <p:spPr>
          <a:xfrm>
            <a:off x="9666513" y="1147872"/>
            <a:ext cx="598715" cy="374875"/>
          </a:xfrm>
          <a:prstGeom prst="rightBrac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6AE03B1-A3C4-4331-DC32-581625FF8741}"/>
              </a:ext>
            </a:extLst>
          </p:cNvPr>
          <p:cNvSpPr/>
          <p:nvPr/>
        </p:nvSpPr>
        <p:spPr>
          <a:xfrm>
            <a:off x="9666514" y="6190937"/>
            <a:ext cx="598715" cy="374875"/>
          </a:xfrm>
          <a:prstGeom prst="rightBrac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98698-9A07-ED2A-B69C-FD65BE72A8C7}"/>
              </a:ext>
            </a:extLst>
          </p:cNvPr>
          <p:cNvSpPr txBox="1"/>
          <p:nvPr/>
        </p:nvSpPr>
        <p:spPr>
          <a:xfrm>
            <a:off x="10374088" y="1061082"/>
            <a:ext cx="7783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Intro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62C6B-9332-DFF4-2832-9C972812EBE9}"/>
              </a:ext>
            </a:extLst>
          </p:cNvPr>
          <p:cNvSpPr txBox="1"/>
          <p:nvPr/>
        </p:nvSpPr>
        <p:spPr>
          <a:xfrm>
            <a:off x="10374087" y="6147541"/>
            <a:ext cx="106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C6060-E261-B0E2-C890-659448CEF41A}"/>
              </a:ext>
            </a:extLst>
          </p:cNvPr>
          <p:cNvSpPr txBox="1"/>
          <p:nvPr/>
        </p:nvSpPr>
        <p:spPr>
          <a:xfrm>
            <a:off x="10394590" y="5086839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Apply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892D4-C13D-D1E2-403E-F8167A11CE1A}"/>
              </a:ext>
            </a:extLst>
          </p:cNvPr>
          <p:cNvSpPr txBox="1"/>
          <p:nvPr/>
        </p:nvSpPr>
        <p:spPr>
          <a:xfrm>
            <a:off x="10370586" y="3541138"/>
            <a:ext cx="67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7B509-9C17-5E9A-1704-6DFA670FCAF6}"/>
              </a:ext>
            </a:extLst>
          </p:cNvPr>
          <p:cNvSpPr txBox="1"/>
          <p:nvPr/>
        </p:nvSpPr>
        <p:spPr>
          <a:xfrm>
            <a:off x="10399959" y="2147838"/>
            <a:ext cx="101502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Design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C2927DD-B5AD-1F44-C4D5-B8D6899CC4C8}"/>
              </a:ext>
            </a:extLst>
          </p:cNvPr>
          <p:cNvSpPr txBox="1">
            <a:spLocks/>
          </p:cNvSpPr>
          <p:nvPr/>
        </p:nvSpPr>
        <p:spPr>
          <a:xfrm>
            <a:off x="249100" y="4775849"/>
            <a:ext cx="9350828" cy="159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M2D6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latin typeface="+mj-lt"/>
              </a:rPr>
              <a:t>: Applying remediation strategies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 (Body CS)"/>
              </a:rPr>
              <a:t>—advantages and pitfalls</a:t>
            </a:r>
            <a:r>
              <a:rPr lang="en-US" sz="240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en-US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M2D7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: Engineering a problem-specific bioremediation solution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412964-0C2A-790B-A6BA-F8CD24D4F792}"/>
              </a:ext>
            </a:extLst>
          </p:cNvPr>
          <p:cNvSpPr txBox="1">
            <a:spLocks/>
          </p:cNvSpPr>
          <p:nvPr/>
        </p:nvSpPr>
        <p:spPr>
          <a:xfrm>
            <a:off x="249100" y="6147541"/>
            <a:ext cx="9350828" cy="51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M2D8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: Comm Lab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521CB8B-81DA-EC4D-84C1-96478893DF82}"/>
              </a:ext>
            </a:extLst>
          </p:cNvPr>
          <p:cNvSpPr txBox="1">
            <a:spLocks/>
          </p:cNvSpPr>
          <p:nvPr/>
        </p:nvSpPr>
        <p:spPr>
          <a:xfrm>
            <a:off x="249100" y="3051033"/>
            <a:ext cx="9504500" cy="1440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latin typeface="+mj-lt"/>
              </a:rPr>
              <a:t>M2D4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 (Body CS)"/>
              </a:rPr>
              <a:t>Screening a system—assessing features of a bioremediation system</a:t>
            </a:r>
            <a:endParaRPr lang="en-US" sz="2400" dirty="0">
              <a:latin typeface="+mj-lt"/>
            </a:endParaRPr>
          </a:p>
          <a:p>
            <a:endParaRPr lang="en-US" sz="11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M2D5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 (Body CS)"/>
              </a:rPr>
              <a:t>Analysis of elemental metals – laboratory and field approaches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6668231-1652-C874-D2A1-A952A2D9F74D}"/>
              </a:ext>
            </a:extLst>
          </p:cNvPr>
          <p:cNvSpPr txBox="1">
            <a:spLocks/>
          </p:cNvSpPr>
          <p:nvPr/>
        </p:nvSpPr>
        <p:spPr>
          <a:xfrm>
            <a:off x="249100" y="1136500"/>
            <a:ext cx="9350828" cy="73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M2D1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 (Body CS)"/>
              </a:rPr>
              <a:t>Environmental heavy metal contamination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D4957C5-9A73-4CD0-3C26-5C20A15E3423}"/>
              </a:ext>
            </a:extLst>
          </p:cNvPr>
          <p:cNvSpPr txBox="1">
            <a:spLocks/>
          </p:cNvSpPr>
          <p:nvPr/>
        </p:nvSpPr>
        <p:spPr>
          <a:xfrm>
            <a:off x="249100" y="1628258"/>
            <a:ext cx="9350828" cy="1440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M2D2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 (Body CS)"/>
              </a:rPr>
              <a:t>Model system – target selection and engineering approach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endParaRPr lang="en-US" sz="11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M2D3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: M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 (Body CS)"/>
              </a:rPr>
              <a:t>odel system – choosing a chassis host </a:t>
            </a:r>
          </a:p>
        </p:txBody>
      </p:sp>
    </p:spTree>
    <p:extLst>
      <p:ext uri="{BB962C8B-B14F-4D97-AF65-F5344CB8AC3E}">
        <p14:creationId xmlns:p14="http://schemas.microsoft.com/office/powerpoint/2010/main" val="11545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CC4F-0676-245D-0B2C-7A9048C9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38" y="2956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are you doing in lab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EF689-7280-26FB-6B03-46B3C727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733"/>
            <a:ext cx="10515600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Experimental lull!</a:t>
            </a:r>
          </a:p>
          <a:p>
            <a:pPr lvl="1"/>
            <a:r>
              <a:rPr lang="en-US" sz="2800" dirty="0">
                <a:latin typeface="+mj-lt"/>
              </a:rPr>
              <a:t>Biology moves slower than grand plans…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Align sequencing to determine presence of mutations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Prepare coverslips for the immunofluorescence experiment that begins after Spring break/ Journal article presentation week</a:t>
            </a:r>
          </a:p>
        </p:txBody>
      </p:sp>
    </p:spTree>
    <p:extLst>
      <p:ext uri="{BB962C8B-B14F-4D97-AF65-F5344CB8AC3E}">
        <p14:creationId xmlns:p14="http://schemas.microsoft.com/office/powerpoint/2010/main" val="280867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3" y="279078"/>
            <a:ext cx="10515600" cy="803918"/>
          </a:xfrm>
        </p:spPr>
        <p:txBody>
          <a:bodyPr>
            <a:normAutofit/>
          </a:bodyPr>
          <a:lstStyle/>
          <a:p>
            <a:r>
              <a:rPr lang="en-US" sz="3600" dirty="0"/>
              <a:t>Lecture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63" y="1574157"/>
            <a:ext cx="5898266" cy="5259408"/>
          </a:xfrm>
        </p:spPr>
        <p:txBody>
          <a:bodyPr>
            <a:normAutofit/>
          </a:bodyPr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Is our mutant protein expressed?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Does our mutant transporter show any differential ability to take up metal?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Does our cell tolerate metal exposure and uptake?</a:t>
            </a: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F6D545D-9E68-9AA8-B8C6-1A83BA4A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01" y="2152891"/>
            <a:ext cx="5633978" cy="37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498A3-1B52-FAF0-5104-BFD44CF8F062}"/>
              </a:ext>
            </a:extLst>
          </p:cNvPr>
          <p:cNvSpPr txBox="1"/>
          <p:nvPr/>
        </p:nvSpPr>
        <p:spPr>
          <a:xfrm>
            <a:off x="758143" y="123914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</a:rPr>
              <a:t>3 key parameters of our bioremediation system should be established</a:t>
            </a:r>
          </a:p>
        </p:txBody>
      </p:sp>
    </p:spTree>
    <p:extLst>
      <p:ext uri="{BB962C8B-B14F-4D97-AF65-F5344CB8AC3E}">
        <p14:creationId xmlns:p14="http://schemas.microsoft.com/office/powerpoint/2010/main" val="333557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7BD6-BB98-F7B3-5F50-C896C0F0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11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/>
              <a:t>Protein expression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6DEE98-50AD-FFE2-0616-8F879E25A290}"/>
              </a:ext>
            </a:extLst>
          </p:cNvPr>
          <p:cNvCxnSpPr/>
          <p:nvPr/>
        </p:nvCxnSpPr>
        <p:spPr>
          <a:xfrm>
            <a:off x="0" y="4562475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15" y="241997"/>
            <a:ext cx="10515600" cy="1082280"/>
          </a:xfrm>
        </p:spPr>
        <p:txBody>
          <a:bodyPr>
            <a:normAutofit/>
          </a:bodyPr>
          <a:lstStyle/>
          <a:p>
            <a:r>
              <a:rPr lang="en-US" sz="3600" dirty="0"/>
              <a:t>Fet4 mutant expression can be established with immunofluorescence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5" y="1698304"/>
            <a:ext cx="38425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Antibodies against protein or incorporated tag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Confirms that mutant protein is translated and trafficked as expected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Automated 96 well microscopy for adherent cells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A1F970-4CDF-1A4D-BF8A-04F1A3E37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40" y="2108845"/>
            <a:ext cx="5171542" cy="312618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46D5E5C-1442-062B-AB51-B25FD3E15E6C}"/>
              </a:ext>
            </a:extLst>
          </p:cNvPr>
          <p:cNvGrpSpPr/>
          <p:nvPr/>
        </p:nvGrpSpPr>
        <p:grpSpPr>
          <a:xfrm>
            <a:off x="9817419" y="365125"/>
            <a:ext cx="1791023" cy="1918305"/>
            <a:chOff x="9562777" y="365125"/>
            <a:chExt cx="1791023" cy="1918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F006B0-2168-7D7A-90FD-B40AAE8DD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17"/>
            <a:stretch/>
          </p:blipFill>
          <p:spPr>
            <a:xfrm>
              <a:off x="9562777" y="365125"/>
              <a:ext cx="1791023" cy="191830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1B5C70-4D05-922B-48ED-B19ED8872E88}"/>
                </a:ext>
              </a:extLst>
            </p:cNvPr>
            <p:cNvSpPr/>
            <p:nvPr/>
          </p:nvSpPr>
          <p:spPr>
            <a:xfrm>
              <a:off x="9653286" y="399850"/>
              <a:ext cx="381965" cy="2946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ED2BD9-E2B3-7154-8871-FF93A3D12BB2}"/>
              </a:ext>
            </a:extLst>
          </p:cNvPr>
          <p:cNvGrpSpPr/>
          <p:nvPr/>
        </p:nvGrpSpPr>
        <p:grpSpPr>
          <a:xfrm>
            <a:off x="9817419" y="2418367"/>
            <a:ext cx="1748562" cy="1936985"/>
            <a:chOff x="9562777" y="2418367"/>
            <a:chExt cx="1748562" cy="19369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E64AFC-C04B-0D32-E58A-44EE1CC6E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62777" y="2418367"/>
              <a:ext cx="1748562" cy="193698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433ACB-F2BC-ADB3-38A6-1606DC0C6C5B}"/>
                </a:ext>
              </a:extLst>
            </p:cNvPr>
            <p:cNvSpPr/>
            <p:nvPr/>
          </p:nvSpPr>
          <p:spPr>
            <a:xfrm>
              <a:off x="9653286" y="2471842"/>
              <a:ext cx="381965" cy="2946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19F1BF-53CB-E84A-DB2E-3D237E7C625E}"/>
              </a:ext>
            </a:extLst>
          </p:cNvPr>
          <p:cNvGrpSpPr/>
          <p:nvPr/>
        </p:nvGrpSpPr>
        <p:grpSpPr>
          <a:xfrm>
            <a:off x="9817419" y="4503301"/>
            <a:ext cx="1748562" cy="1906837"/>
            <a:chOff x="9562777" y="4503301"/>
            <a:chExt cx="1748562" cy="19068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D4445C-D980-BAB9-83C2-86ECD3403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2777" y="4503301"/>
              <a:ext cx="1748562" cy="190683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11AE26-F22D-8D89-2C50-0F902B68159A}"/>
                </a:ext>
              </a:extLst>
            </p:cNvPr>
            <p:cNvSpPr/>
            <p:nvPr/>
          </p:nvSpPr>
          <p:spPr>
            <a:xfrm>
              <a:off x="9653286" y="4526450"/>
              <a:ext cx="381965" cy="2946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10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267153"/>
            <a:ext cx="11299372" cy="86496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Flow cytometry can also be used to quantify protein expression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CB542B-CDE9-1CA7-818F-384FEBFD5258}"/>
              </a:ext>
            </a:extLst>
          </p:cNvPr>
          <p:cNvGrpSpPr/>
          <p:nvPr/>
        </p:nvGrpSpPr>
        <p:grpSpPr>
          <a:xfrm>
            <a:off x="3287210" y="1521105"/>
            <a:ext cx="8310623" cy="4451431"/>
            <a:chOff x="3594904" y="2751881"/>
            <a:chExt cx="7539941" cy="38157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BB386C-CCBD-6085-118D-0590C97141B9}"/>
                </a:ext>
              </a:extLst>
            </p:cNvPr>
            <p:cNvGrpSpPr/>
            <p:nvPr/>
          </p:nvGrpSpPr>
          <p:grpSpPr>
            <a:xfrm>
              <a:off x="3594904" y="2751881"/>
              <a:ext cx="7539941" cy="3815788"/>
              <a:chOff x="4439857" y="1549977"/>
              <a:chExt cx="7133862" cy="3503484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8D012DFB-2B03-477A-1187-22E14B06F2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9857" y="1549977"/>
                <a:ext cx="7133862" cy="3387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A4A183-7136-FD53-A3E9-BC07B3171CFD}"/>
                  </a:ext>
                </a:extLst>
              </p:cNvPr>
              <p:cNvSpPr txBox="1"/>
              <p:nvPr/>
            </p:nvSpPr>
            <p:spPr>
              <a:xfrm>
                <a:off x="10076321" y="4799133"/>
                <a:ext cx="1416753" cy="254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+mj-lt"/>
                  </a:rPr>
                  <a:t>Rego. 2021. </a:t>
                </a:r>
                <a:r>
                  <a:rPr lang="en-US" sz="1200" b="1" dirty="0" err="1">
                    <a:latin typeface="+mj-lt"/>
                  </a:rPr>
                  <a:t>Addgene</a:t>
                </a:r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751AD4-7129-31CA-36A4-FB73149C0862}"/>
                </a:ext>
              </a:extLst>
            </p:cNvPr>
            <p:cNvSpPr txBox="1"/>
            <p:nvPr/>
          </p:nvSpPr>
          <p:spPr>
            <a:xfrm>
              <a:off x="9879566" y="2751881"/>
              <a:ext cx="1233521" cy="342976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+mj-lt"/>
                </a:rPr>
                <a:t>side scatter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722EF7-4B55-AC1D-FFA1-449DF07697C0}"/>
                </a:ext>
              </a:extLst>
            </p:cNvPr>
            <p:cNvSpPr txBox="1"/>
            <p:nvPr/>
          </p:nvSpPr>
          <p:spPr>
            <a:xfrm>
              <a:off x="10167400" y="3959625"/>
              <a:ext cx="953704" cy="606803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+mj-lt"/>
                </a:rPr>
                <a:t>forward </a:t>
              </a:r>
            </a:p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+mj-lt"/>
                </a:rPr>
                <a:t>scatter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39" y="1132114"/>
            <a:ext cx="3282387" cy="572107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Cells expressing mutant protein are labeled with fluorescent antibodies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Labeled cells are passed in single file in front of a laser and visible light source</a:t>
            </a:r>
          </a:p>
          <a:p>
            <a:pPr lvl="1"/>
            <a:r>
              <a:rPr lang="en-US" sz="2600" dirty="0">
                <a:latin typeface="+mj-lt"/>
              </a:rPr>
              <a:t>the scatter of the visible light provides information about cell size and granularity</a:t>
            </a:r>
          </a:p>
          <a:p>
            <a:pPr lvl="1"/>
            <a:r>
              <a:rPr lang="en-US" sz="2600" dirty="0">
                <a:latin typeface="+mj-lt"/>
              </a:rPr>
              <a:t>fluorescent signal indicates protein labeling by antibody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66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7BD6-BB98-F7B3-5F50-C896C0F0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11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/>
              <a:t>Metal uptake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6DEE98-50AD-FFE2-0616-8F879E25A290}"/>
              </a:ext>
            </a:extLst>
          </p:cNvPr>
          <p:cNvCxnSpPr/>
          <p:nvPr/>
        </p:nvCxnSpPr>
        <p:spPr>
          <a:xfrm>
            <a:off x="0" y="4562475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27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200689"/>
            <a:ext cx="11280493" cy="10122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ICP-OES/MS can measure elemental concentration in a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6" y="1559799"/>
            <a:ext cx="3166640" cy="4351338"/>
          </a:xfrm>
        </p:spPr>
        <p:txBody>
          <a:bodyPr/>
          <a:lstStyle/>
          <a:p>
            <a:r>
              <a:rPr lang="en-US" dirty="0"/>
              <a:t>Metal concentration can be directly quantified</a:t>
            </a:r>
          </a:p>
          <a:p>
            <a:endParaRPr lang="en-US" dirty="0"/>
          </a:p>
          <a:p>
            <a:r>
              <a:rPr lang="en-US" u="sng" dirty="0"/>
              <a:t>I</a:t>
            </a:r>
            <a:r>
              <a:rPr lang="en-US" dirty="0"/>
              <a:t>nductively </a:t>
            </a:r>
            <a:r>
              <a:rPr lang="en-US" u="sng" dirty="0"/>
              <a:t>C</a:t>
            </a:r>
            <a:r>
              <a:rPr lang="en-US" dirty="0"/>
              <a:t>oupled </a:t>
            </a:r>
            <a:r>
              <a:rPr lang="en-US" u="sng" dirty="0"/>
              <a:t>P</a:t>
            </a:r>
            <a:r>
              <a:rPr lang="en-US" dirty="0"/>
              <a:t>lasma </a:t>
            </a:r>
            <a:r>
              <a:rPr lang="en-US" u="sng" dirty="0"/>
              <a:t>O</a:t>
            </a:r>
            <a:r>
              <a:rPr lang="en-US" dirty="0"/>
              <a:t>ptical </a:t>
            </a:r>
            <a:r>
              <a:rPr lang="en-US" u="sng" dirty="0"/>
              <a:t>E</a:t>
            </a:r>
            <a:r>
              <a:rPr lang="en-US" dirty="0"/>
              <a:t>mission </a:t>
            </a:r>
            <a:r>
              <a:rPr lang="en-US" u="sng" dirty="0"/>
              <a:t>S</a:t>
            </a:r>
            <a:r>
              <a:rPr lang="en-US" dirty="0"/>
              <a:t>pectroscopy (ICP-OES)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3465B5A-769B-811B-BD35-D57B720F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59" y="1386571"/>
            <a:ext cx="7351313" cy="48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4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2213-BA0F-514B-8A6C-D4D50404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66" y="262381"/>
            <a:ext cx="11367163" cy="899534"/>
          </a:xfrm>
        </p:spPr>
        <p:txBody>
          <a:bodyPr>
            <a:normAutofit/>
          </a:bodyPr>
          <a:lstStyle/>
          <a:p>
            <a:r>
              <a:rPr lang="en-US" sz="3600" dirty="0"/>
              <a:t>Electron microscopy can visualize metal collection in a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3E0F-D7F2-F07C-D984-81D0EF81D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61" y="1223469"/>
            <a:ext cx="3839267" cy="5265199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</a:rPr>
              <a:t>Transmission Electron Microscopy (TEM)</a:t>
            </a:r>
          </a:p>
          <a:p>
            <a:pPr lvl="1"/>
            <a:r>
              <a:rPr lang="en-US" dirty="0">
                <a:latin typeface="+mj-lt"/>
              </a:rPr>
              <a:t>send electron beam through a sample</a:t>
            </a:r>
          </a:p>
          <a:p>
            <a:pPr lvl="1"/>
            <a:r>
              <a:rPr lang="en-US" dirty="0">
                <a:latin typeface="+mj-lt"/>
              </a:rPr>
              <a:t>generated image is shaded according to density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TEM micrograph of root section from plant exposed to Cd for 14 days</a:t>
            </a:r>
          </a:p>
          <a:p>
            <a:pPr lvl="1"/>
            <a:r>
              <a:rPr lang="en-US" dirty="0">
                <a:latin typeface="+mj-lt"/>
              </a:rPr>
              <a:t>Identified granules containing Cd in the cell wall of pericycle cells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CF6AF-DDBB-A55A-81FC-58749655E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42"/>
          <a:stretch/>
        </p:blipFill>
        <p:spPr>
          <a:xfrm>
            <a:off x="4677467" y="1424065"/>
            <a:ext cx="7271124" cy="4565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4CBAE-DD4D-5FD0-0468-C0E55F370130}"/>
              </a:ext>
            </a:extLst>
          </p:cNvPr>
          <p:cNvSpPr txBox="1"/>
          <p:nvPr/>
        </p:nvSpPr>
        <p:spPr>
          <a:xfrm>
            <a:off x="4677467" y="5882584"/>
            <a:ext cx="208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2000x magnification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B5F90-5FB4-5A0B-5AA8-8D0B39992B90}"/>
              </a:ext>
            </a:extLst>
          </p:cNvPr>
          <p:cNvSpPr txBox="1"/>
          <p:nvPr/>
        </p:nvSpPr>
        <p:spPr>
          <a:xfrm>
            <a:off x="8313029" y="5936175"/>
            <a:ext cx="2259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20,000x magnification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A52D3-D210-1CDA-59D6-3FA8FD86D2D9}"/>
              </a:ext>
            </a:extLst>
          </p:cNvPr>
          <p:cNvSpPr txBox="1"/>
          <p:nvPr/>
        </p:nvSpPr>
        <p:spPr>
          <a:xfrm>
            <a:off x="11071759" y="6488668"/>
            <a:ext cx="1114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Wojcik, 2004</a:t>
            </a:r>
          </a:p>
        </p:txBody>
      </p:sp>
    </p:spTree>
    <p:extLst>
      <p:ext uri="{BB962C8B-B14F-4D97-AF65-F5344CB8AC3E}">
        <p14:creationId xmlns:p14="http://schemas.microsoft.com/office/powerpoint/2010/main" val="406306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3750</TotalTime>
  <Words>871</Words>
  <Application>Microsoft Macintosh PowerPoint</Application>
  <PresentationFormat>Widescreen</PresentationFormat>
  <Paragraphs>161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Screening a system—laboratory approaches to assessing features of a bioremediation system</vt:lpstr>
      <vt:lpstr>Module Outline</vt:lpstr>
      <vt:lpstr>Lecture overview</vt:lpstr>
      <vt:lpstr>Protein expression</vt:lpstr>
      <vt:lpstr>Fet4 mutant expression can be established with immunofluorescence</vt:lpstr>
      <vt:lpstr>Flow cytometry can also be used to quantify protein expression</vt:lpstr>
      <vt:lpstr>Metal uptake</vt:lpstr>
      <vt:lpstr>ICP-OES/MS can measure elemental concentration in a sample</vt:lpstr>
      <vt:lpstr>Electron microscopy can visualize metal collection in a cell</vt:lpstr>
      <vt:lpstr>Radioactive metal isotopes can be utilized  to monitor metal presence</vt:lpstr>
      <vt:lpstr>Engineered sensors can be used to detect metal in a cell</vt:lpstr>
      <vt:lpstr>Cell tolerance of metal accumulation</vt:lpstr>
      <vt:lpstr>Different metrics can be used to assess cell viability</vt:lpstr>
      <vt:lpstr>Spotting assay can be used to count colonies and compare growth under different conditions</vt:lpstr>
      <vt:lpstr>Vital dyes can be used to establish membrane integrity of cells</vt:lpstr>
      <vt:lpstr>Nuclear fluorescent dyes can be used to indicate loss of membrane integrity</vt:lpstr>
      <vt:lpstr>LIVE/DEAD assays can simultaneously mark both states of cells within a population</vt:lpstr>
      <vt:lpstr>Reduction of tetrazolium salts creates color change proportional to metabolic activity</vt:lpstr>
      <vt:lpstr>ATP content can be used as a proxy for cellular physiology and metabolic activity</vt:lpstr>
      <vt:lpstr>What are you doing in lab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and consequences of environmental heavy metal contamination </dc:title>
  <dc:creator>Becky Meyer</dc:creator>
  <cp:lastModifiedBy>Becky Meyer</cp:lastModifiedBy>
  <cp:revision>44</cp:revision>
  <dcterms:created xsi:type="dcterms:W3CDTF">2023-02-16T18:35:33Z</dcterms:created>
  <dcterms:modified xsi:type="dcterms:W3CDTF">2023-03-23T12:56:33Z</dcterms:modified>
</cp:coreProperties>
</file>