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81" r:id="rId2"/>
    <p:sldId id="622" r:id="rId3"/>
    <p:sldId id="538" r:id="rId4"/>
    <p:sldId id="612" r:id="rId5"/>
    <p:sldId id="551" r:id="rId6"/>
    <p:sldId id="631" r:id="rId7"/>
    <p:sldId id="632" r:id="rId8"/>
    <p:sldId id="644" r:id="rId9"/>
    <p:sldId id="721" r:id="rId10"/>
    <p:sldId id="706" r:id="rId11"/>
    <p:sldId id="717" r:id="rId12"/>
    <p:sldId id="434" r:id="rId13"/>
    <p:sldId id="718" r:id="rId14"/>
    <p:sldId id="728" r:id="rId15"/>
    <p:sldId id="729" r:id="rId16"/>
    <p:sldId id="760" r:id="rId17"/>
    <p:sldId id="761" r:id="rId18"/>
    <p:sldId id="762" r:id="rId19"/>
    <p:sldId id="727" r:id="rId20"/>
    <p:sldId id="711" r:id="rId21"/>
    <p:sldId id="713" r:id="rId22"/>
    <p:sldId id="715" r:id="rId23"/>
    <p:sldId id="730" r:id="rId24"/>
    <p:sldId id="734" r:id="rId25"/>
    <p:sldId id="750" r:id="rId26"/>
    <p:sldId id="686" r:id="rId27"/>
    <p:sldId id="751" r:id="rId28"/>
    <p:sldId id="752" r:id="rId29"/>
    <p:sldId id="705" r:id="rId30"/>
    <p:sldId id="683" r:id="rId31"/>
    <p:sldId id="756" r:id="rId32"/>
    <p:sldId id="420" r:id="rId33"/>
    <p:sldId id="625" r:id="rId34"/>
    <p:sldId id="643" r:id="rId35"/>
    <p:sldId id="640" r:id="rId36"/>
    <p:sldId id="636" r:id="rId37"/>
    <p:sldId id="637" r:id="rId38"/>
    <p:sldId id="639" r:id="rId39"/>
    <p:sldId id="797" r:id="rId40"/>
    <p:sldId id="642" r:id="rId41"/>
    <p:sldId id="773" r:id="rId42"/>
    <p:sldId id="774" r:id="rId43"/>
    <p:sldId id="771" r:id="rId44"/>
    <p:sldId id="798" r:id="rId45"/>
    <p:sldId id="764" r:id="rId46"/>
    <p:sldId id="768" r:id="rId47"/>
    <p:sldId id="772" r:id="rId48"/>
    <p:sldId id="766" r:id="rId49"/>
    <p:sldId id="765" r:id="rId50"/>
    <p:sldId id="767" r:id="rId51"/>
    <p:sldId id="635" r:id="rId52"/>
    <p:sldId id="615" r:id="rId53"/>
    <p:sldId id="775" r:id="rId54"/>
    <p:sldId id="786" r:id="rId55"/>
    <p:sldId id="787" r:id="rId56"/>
    <p:sldId id="788" r:id="rId57"/>
    <p:sldId id="796" r:id="rId58"/>
    <p:sldId id="782" r:id="rId59"/>
    <p:sldId id="784" r:id="rId60"/>
    <p:sldId id="791" r:id="rId61"/>
    <p:sldId id="792" r:id="rId62"/>
    <p:sldId id="623" r:id="rId63"/>
    <p:sldId id="545" r:id="rId64"/>
    <p:sldId id="753" r:id="rId65"/>
    <p:sldId id="754" r:id="rId66"/>
    <p:sldId id="755" r:id="rId67"/>
    <p:sldId id="75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1D1D"/>
    <a:srgbClr val="1212FF"/>
    <a:srgbClr val="0563C1"/>
    <a:srgbClr val="E1DDDC"/>
    <a:srgbClr val="A31F34"/>
    <a:srgbClr val="FFB7B7"/>
    <a:srgbClr val="FFE1E1"/>
    <a:srgbClr val="FFABAB"/>
    <a:srgbClr val="C7D8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5268" autoAdjust="0"/>
  </p:normalViewPr>
  <p:slideViewPr>
    <p:cSldViewPr snapToGrid="0">
      <p:cViewPr varScale="1">
        <p:scale>
          <a:sx n="79" d="100"/>
          <a:sy n="79" d="100"/>
        </p:scale>
        <p:origin x="706" y="67"/>
      </p:cViewPr>
      <p:guideLst>
        <p:guide orient="horz" pos="2160"/>
        <p:guide pos="3840"/>
      </p:guideLst>
    </p:cSldViewPr>
  </p:slideViewPr>
  <p:outlineViewPr>
    <p:cViewPr>
      <p:scale>
        <a:sx n="33" d="100"/>
        <a:sy n="33" d="100"/>
      </p:scale>
      <p:origin x="0" y="-73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emegrad\Documents\Sarah%20MIT\Wittrup%20Lab\Instruments\KinExA\210212%20KinExA%2029Fmono%20Run%202.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a:noFill/>
            </a:ln>
          </c:spPr>
          <c:marker>
            <c:symbol val="circle"/>
            <c:size val="5"/>
            <c:spPr>
              <a:solidFill>
                <a:srgbClr val="4472C4"/>
              </a:solidFill>
              <a:ln w="6350">
                <a:noFill/>
              </a:ln>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0"/>
            <c:trendlineLbl>
              <c:layout>
                <c:manualLayout>
                  <c:x val="-1.5950069348127601E-3"/>
                  <c:y val="0.1604893138357705"/>
                </c:manualLayout>
              </c:layout>
              <c:numFmt formatCode="General" sourceLinked="0"/>
              <c:spPr>
                <a:noFill/>
                <a:ln w="25400">
                  <a:noFill/>
                </a:ln>
              </c:spPr>
              <c:txPr>
                <a:bodyPr/>
                <a:lstStyle/>
                <a:p>
                  <a:pPr>
                    <a:defRPr sz="1100" b="0" i="0" u="none" strike="noStrike" baseline="0">
                      <a:solidFill>
                        <a:srgbClr val="000000"/>
                      </a:solidFill>
                      <a:latin typeface="Calibri"/>
                      <a:ea typeface="Calibri"/>
                      <a:cs typeface="Calibri"/>
                    </a:defRPr>
                  </a:pPr>
                  <a:endParaRPr lang="en-US"/>
                </a:p>
              </c:txPr>
            </c:trendlineLbl>
          </c:trendline>
          <c:xVal>
            <c:numRef>
              <c:f>Sheet0!$D$2:$D$9</c:f>
              <c:numCache>
                <c:formatCode>General</c:formatCode>
                <c:ptCount val="8"/>
                <c:pt idx="0">
                  <c:v>1</c:v>
                </c:pt>
                <c:pt idx="1">
                  <c:v>10</c:v>
                </c:pt>
                <c:pt idx="2">
                  <c:v>100</c:v>
                </c:pt>
                <c:pt idx="3">
                  <c:v>500</c:v>
                </c:pt>
                <c:pt idx="4">
                  <c:v>750</c:v>
                </c:pt>
                <c:pt idx="5">
                  <c:v>1000</c:v>
                </c:pt>
                <c:pt idx="6">
                  <c:v>1500</c:v>
                </c:pt>
                <c:pt idx="7">
                  <c:v>2000</c:v>
                </c:pt>
              </c:numCache>
            </c:numRef>
          </c:xVal>
          <c:yVal>
            <c:numRef>
              <c:f>Sheet0!$B$2:$B$9</c:f>
              <c:numCache>
                <c:formatCode>General</c:formatCode>
                <c:ptCount val="8"/>
                <c:pt idx="0">
                  <c:v>453</c:v>
                </c:pt>
                <c:pt idx="1">
                  <c:v>503</c:v>
                </c:pt>
                <c:pt idx="2">
                  <c:v>961</c:v>
                </c:pt>
                <c:pt idx="3">
                  <c:v>2431</c:v>
                </c:pt>
                <c:pt idx="4">
                  <c:v>3469</c:v>
                </c:pt>
                <c:pt idx="5">
                  <c:v>3626</c:v>
                </c:pt>
                <c:pt idx="6">
                  <c:v>5005</c:v>
                </c:pt>
                <c:pt idx="7">
                  <c:v>5831</c:v>
                </c:pt>
              </c:numCache>
            </c:numRef>
          </c:yVal>
          <c:smooth val="0"/>
          <c:extLst>
            <c:ext xmlns:c16="http://schemas.microsoft.com/office/drawing/2014/chart" uri="{C3380CC4-5D6E-409C-BE32-E72D297353CC}">
              <c16:uniqueId val="{00000002-6422-4231-A4E8-A3377C134E78}"/>
            </c:ext>
          </c:extLst>
        </c:ser>
        <c:dLbls>
          <c:showLegendKey val="0"/>
          <c:showVal val="0"/>
          <c:showCatName val="0"/>
          <c:showSerName val="0"/>
          <c:showPercent val="0"/>
          <c:showBubbleSize val="0"/>
        </c:dLbls>
        <c:axId val="1171620383"/>
        <c:axId val="1"/>
      </c:scatterChart>
      <c:valAx>
        <c:axId val="1171620383"/>
        <c:scaling>
          <c:orientation val="minMax"/>
          <c:max val="2000"/>
        </c:scaling>
        <c:delete val="0"/>
        <c:axPos val="b"/>
        <c:majorGridlines>
          <c:spPr>
            <a:ln w="9525" cap="flat" cmpd="sng" algn="ctr">
              <a:solidFill>
                <a:schemeClr val="tx1">
                  <a:lumMod val="15000"/>
                  <a:lumOff val="85000"/>
                </a:schemeClr>
              </a:solidFill>
              <a:round/>
            </a:ln>
            <a:effectLst/>
          </c:spPr>
        </c:majorGridlines>
        <c:title>
          <c:tx>
            <c:rich>
              <a:bodyPr/>
              <a:lstStyle/>
              <a:p>
                <a:pPr>
                  <a:defRPr sz="1600" b="0" i="0" u="none" strike="noStrike" baseline="0">
                    <a:solidFill>
                      <a:srgbClr val="000000"/>
                    </a:solidFill>
                    <a:latin typeface="Calibri"/>
                    <a:ea typeface="Calibri"/>
                    <a:cs typeface="Calibri"/>
                  </a:defRPr>
                </a:pPr>
                <a:r>
                  <a:rPr lang="en-US"/>
                  <a:t>Antibody Ligand (29Fmono) concentration [pM]</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600" b="0" i="0" u="none" strike="noStrike" baseline="0">
                    <a:solidFill>
                      <a:srgbClr val="000000"/>
                    </a:solidFill>
                    <a:latin typeface="Calibri"/>
                    <a:ea typeface="Calibri"/>
                    <a:cs typeface="Calibri"/>
                  </a:defRPr>
                </a:pPr>
                <a:r>
                  <a:rPr lang="en-US"/>
                  <a:t>Median Fluorescence</a:t>
                </a:r>
              </a:p>
            </c:rich>
          </c:tx>
          <c:layout>
            <c:manualLayout>
              <c:xMode val="edge"/>
              <c:yMode val="edge"/>
              <c:x val="1.4178243518812297E-2"/>
              <c:y val="0.11740535379349816"/>
            </c:manualLayout>
          </c:layout>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00" b="0" i="0" u="none" strike="noStrike" baseline="0">
                <a:solidFill>
                  <a:srgbClr val="000000"/>
                </a:solidFill>
                <a:latin typeface="Calibri"/>
                <a:ea typeface="Calibri"/>
                <a:cs typeface="Calibri"/>
              </a:defRPr>
            </a:pPr>
            <a:endParaRPr lang="en-US"/>
          </a:p>
        </c:txPr>
        <c:crossAx val="1171620383"/>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FAB36-B532-4F5C-B4AE-005E068194A1}" type="datetimeFigureOut">
              <a:rPr lang="en-US" smtClean="0"/>
              <a:t>3/16/2021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85E65-409A-4927-BD38-CEFB1DAC7F79}" type="slidenum">
              <a:rPr lang="en-US" smtClean="0"/>
              <a:t>‹#›</a:t>
            </a:fld>
            <a:endParaRPr lang="en-US"/>
          </a:p>
        </p:txBody>
      </p:sp>
    </p:spTree>
    <p:extLst>
      <p:ext uri="{BB962C8B-B14F-4D97-AF65-F5344CB8AC3E}">
        <p14:creationId xmlns:p14="http://schemas.microsoft.com/office/powerpoint/2010/main" val="323779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jmb.or.kr/submission/Journal/024/JMB024-03-15_FDOC_1.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bi.nlm.nih.gov/pubmed/17406305"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ncbi.nlm.nih.gov/pmc/articles/PMC7095806/"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cbi.nlm.nih.gov/pubmed/17406305"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ncbi.nlm.nih.gov/pmc/articles/PMC7095806/"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cbi.nlm.nih.gov/pubmed/17406305"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ncbi.nlm.nih.gov/pmc/articles/PMC709580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ncbi.nlm.nih.gov/pubmed/17406305"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ncbi.nlm.nih.gov/pmc/articles/PMC7095806/"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immunology.sciencemag.org/content/6/56/eabg6916#ref-1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cbi.nlm.nih.gov/pubmed/17406305"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ncbi.nlm.nih.gov/pmc/articles/PMC7095806/"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bi.nlm.nih.gov/pubmed/17406305"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ncbi.nlm.nih.gov/pmc/articles/PMC7095806/"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cbi.nlm.nih.gov/pubmed/17406305"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ncbi.nlm.nih.gov/pmc/articles/PMC7095806/"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1</a:t>
            </a:fld>
            <a:endParaRPr lang="en-US"/>
          </a:p>
        </p:txBody>
      </p:sp>
    </p:spTree>
    <p:extLst>
      <p:ext uri="{BB962C8B-B14F-4D97-AF65-F5344CB8AC3E}">
        <p14:creationId xmlns:p14="http://schemas.microsoft.com/office/powerpoint/2010/main" val="3802258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can collect many of these flow plots by titrating different concentrations of antigen with our displayed yeast and create a titration curve in order to calculate the equilibrium dissociation constant (or </a:t>
            </a:r>
            <a:r>
              <a:rPr lang="en-US" dirty="0" err="1"/>
              <a:t>Kd</a:t>
            </a:r>
            <a:r>
              <a:rPr lang="en-US" dirty="0"/>
              <a:t>) as show here</a:t>
            </a:r>
          </a:p>
        </p:txBody>
      </p:sp>
      <p:sp>
        <p:nvSpPr>
          <p:cNvPr id="4" name="Slide Number Placeholder 3"/>
          <p:cNvSpPr>
            <a:spLocks noGrp="1"/>
          </p:cNvSpPr>
          <p:nvPr>
            <p:ph type="sldNum" sz="quarter" idx="10"/>
          </p:nvPr>
        </p:nvSpPr>
        <p:spPr/>
        <p:txBody>
          <a:bodyPr/>
          <a:lstStyle/>
          <a:p>
            <a:fld id="{E048F98E-F7BB-4540-AF5B-CD41507F4B4E}" type="slidenum">
              <a:rPr lang="en-US" smtClean="0"/>
              <a:t>10</a:t>
            </a:fld>
            <a:endParaRPr lang="en-US"/>
          </a:p>
        </p:txBody>
      </p:sp>
    </p:spTree>
    <p:extLst>
      <p:ext uri="{BB962C8B-B14F-4D97-AF65-F5344CB8AC3E}">
        <p14:creationId xmlns:p14="http://schemas.microsoft.com/office/powerpoint/2010/main" val="3778115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can collect many of these flow plots by titrating different concentrations of antigen with our displayed yeast and create a titration curve in order to calculate the equilibrium dissociation constant (or </a:t>
            </a:r>
            <a:r>
              <a:rPr lang="en-US" dirty="0" err="1"/>
              <a:t>Kd</a:t>
            </a:r>
            <a:r>
              <a:rPr lang="en-US" dirty="0"/>
              <a:t>) as show here</a:t>
            </a:r>
          </a:p>
        </p:txBody>
      </p:sp>
      <p:sp>
        <p:nvSpPr>
          <p:cNvPr id="4" name="Slide Number Placeholder 3"/>
          <p:cNvSpPr>
            <a:spLocks noGrp="1"/>
          </p:cNvSpPr>
          <p:nvPr>
            <p:ph type="sldNum" sz="quarter" idx="10"/>
          </p:nvPr>
        </p:nvSpPr>
        <p:spPr/>
        <p:txBody>
          <a:bodyPr/>
          <a:lstStyle/>
          <a:p>
            <a:fld id="{E048F98E-F7BB-4540-AF5B-CD41507F4B4E}" type="slidenum">
              <a:rPr lang="en-US" smtClean="0"/>
              <a:t>11</a:t>
            </a:fld>
            <a:endParaRPr lang="en-US"/>
          </a:p>
        </p:txBody>
      </p:sp>
    </p:spTree>
    <p:extLst>
      <p:ext uri="{BB962C8B-B14F-4D97-AF65-F5344CB8AC3E}">
        <p14:creationId xmlns:p14="http://schemas.microsoft.com/office/powerpoint/2010/main" val="100554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how do we change the binding affinity of anti-PD-1</a:t>
            </a: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12</a:t>
            </a:fld>
            <a:endParaRPr lang="en-US"/>
          </a:p>
        </p:txBody>
      </p:sp>
    </p:spTree>
    <p:extLst>
      <p:ext uri="{BB962C8B-B14F-4D97-AF65-F5344CB8AC3E}">
        <p14:creationId xmlns:p14="http://schemas.microsoft.com/office/powerpoint/2010/main" val="221870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To do this, we will use affinity maturation to develop a panel of varying affinity antibody clones to mouse PD-1</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We will produce and characterize the antibodies in house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We will then use model cell lines to determine impacts of affinity on receptor trafficking and look to supplement existing PD-1 models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And finally, we will use animal models to compare the therapeutic efficacy of our antibodies and investigate the impact on the TME</a:t>
            </a:r>
          </a:p>
        </p:txBody>
      </p:sp>
      <p:sp>
        <p:nvSpPr>
          <p:cNvPr id="4" name="Slide Number Placeholder 3"/>
          <p:cNvSpPr>
            <a:spLocks noGrp="1"/>
          </p:cNvSpPr>
          <p:nvPr>
            <p:ph type="sldNum" sz="quarter" idx="10"/>
          </p:nvPr>
        </p:nvSpPr>
        <p:spPr/>
        <p:txBody>
          <a:bodyPr/>
          <a:lstStyle/>
          <a:p>
            <a:fld id="{E048F98E-F7BB-4540-AF5B-CD41507F4B4E}" type="slidenum">
              <a:rPr lang="en-US" smtClean="0"/>
              <a:t>13</a:t>
            </a:fld>
            <a:endParaRPr lang="en-US"/>
          </a:p>
        </p:txBody>
      </p:sp>
    </p:spTree>
    <p:extLst>
      <p:ext uri="{BB962C8B-B14F-4D97-AF65-F5344CB8AC3E}">
        <p14:creationId xmlns:p14="http://schemas.microsoft.com/office/powerpoint/2010/main" val="190461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 produce our panel, we employed two strategies, sorting for lower affinity binders and higher affinity binders.</a:t>
            </a:r>
          </a:p>
          <a:p>
            <a:pPr marL="0" indent="0">
              <a:buFontTx/>
              <a:buNone/>
            </a:pPr>
            <a:r>
              <a:rPr lang="en-US" dirty="0"/>
              <a:t>First, I’ll discuss…we used repeated equilibrium sorts to find clones</a:t>
            </a:r>
          </a:p>
        </p:txBody>
      </p:sp>
      <p:sp>
        <p:nvSpPr>
          <p:cNvPr id="4" name="Slide Number Placeholder 3"/>
          <p:cNvSpPr>
            <a:spLocks noGrp="1"/>
          </p:cNvSpPr>
          <p:nvPr>
            <p:ph type="sldNum" sz="quarter" idx="10"/>
          </p:nvPr>
        </p:nvSpPr>
        <p:spPr/>
        <p:txBody>
          <a:bodyPr/>
          <a:lstStyle/>
          <a:p>
            <a:fld id="{E048F98E-F7BB-4540-AF5B-CD41507F4B4E}" type="slidenum">
              <a:rPr lang="en-US" smtClean="0"/>
              <a:t>14</a:t>
            </a:fld>
            <a:endParaRPr lang="en-US"/>
          </a:p>
        </p:txBody>
      </p:sp>
    </p:spTree>
    <p:extLst>
      <p:ext uri="{BB962C8B-B14F-4D97-AF65-F5344CB8AC3E}">
        <p14:creationId xmlns:p14="http://schemas.microsoft.com/office/powerpoint/2010/main" val="270241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 produce our panel, we employed two strategies, sorting for lower affinity binders and higher affinity binders.</a:t>
            </a:r>
          </a:p>
          <a:p>
            <a:pPr marL="0" indent="0">
              <a:buFontTx/>
              <a:buNone/>
            </a:pPr>
            <a:r>
              <a:rPr lang="en-US" dirty="0"/>
              <a:t>First, I’ll discuss…we used repeated equilibrium sorts to find clones</a:t>
            </a:r>
          </a:p>
        </p:txBody>
      </p:sp>
      <p:sp>
        <p:nvSpPr>
          <p:cNvPr id="4" name="Slide Number Placeholder 3"/>
          <p:cNvSpPr>
            <a:spLocks noGrp="1"/>
          </p:cNvSpPr>
          <p:nvPr>
            <p:ph type="sldNum" sz="quarter" idx="10"/>
          </p:nvPr>
        </p:nvSpPr>
        <p:spPr/>
        <p:txBody>
          <a:bodyPr/>
          <a:lstStyle/>
          <a:p>
            <a:fld id="{E048F98E-F7BB-4540-AF5B-CD41507F4B4E}" type="slidenum">
              <a:rPr lang="en-US" smtClean="0"/>
              <a:t>15</a:t>
            </a:fld>
            <a:endParaRPr lang="en-US"/>
          </a:p>
        </p:txBody>
      </p:sp>
    </p:spTree>
    <p:extLst>
      <p:ext uri="{BB962C8B-B14F-4D97-AF65-F5344CB8AC3E}">
        <p14:creationId xmlns:p14="http://schemas.microsoft.com/office/powerpoint/2010/main" val="2750577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Equilibrium sort </a:t>
            </a:r>
          </a:p>
          <a:p>
            <a:pPr marL="171450" indent="-171450">
              <a:buFontTx/>
              <a:buChar char="-"/>
            </a:pPr>
            <a:r>
              <a:rPr lang="en-US" dirty="0"/>
              <a:t>Positive control is fully saturated at this concentration</a:t>
            </a:r>
          </a:p>
          <a:p>
            <a:pPr marL="171450" indent="-171450">
              <a:buFontTx/>
              <a:buChar char="-"/>
            </a:pPr>
            <a:r>
              <a:rPr lang="en-US" dirty="0"/>
              <a:t>Pull out binders that were hopefully less than fully saturated in this P4 populations</a:t>
            </a:r>
          </a:p>
        </p:txBody>
      </p:sp>
      <p:sp>
        <p:nvSpPr>
          <p:cNvPr id="4" name="Slide Number Placeholder 3"/>
          <p:cNvSpPr>
            <a:spLocks noGrp="1"/>
          </p:cNvSpPr>
          <p:nvPr>
            <p:ph type="sldNum" sz="quarter" idx="10"/>
          </p:nvPr>
        </p:nvSpPr>
        <p:spPr/>
        <p:txBody>
          <a:bodyPr/>
          <a:lstStyle/>
          <a:p>
            <a:fld id="{E048F98E-F7BB-4540-AF5B-CD41507F4B4E}" type="slidenum">
              <a:rPr lang="en-US" smtClean="0"/>
              <a:t>16</a:t>
            </a:fld>
            <a:endParaRPr lang="en-US"/>
          </a:p>
        </p:txBody>
      </p:sp>
    </p:spTree>
    <p:extLst>
      <p:ext uri="{BB962C8B-B14F-4D97-AF65-F5344CB8AC3E}">
        <p14:creationId xmlns:p14="http://schemas.microsoft.com/office/powerpoint/2010/main" val="32457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We then sequence and re-transform these mutants as single clones and assess equilibrium binding at varying concentrations.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See how mut7 equilibrium binding shifts across these concentrations unlike 29F indicating that it is a weaker binder.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This can is a bit more obvious in the dot plots on the right</a:t>
            </a: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17</a:t>
            </a:fld>
            <a:endParaRPr lang="en-US"/>
          </a:p>
        </p:txBody>
      </p:sp>
    </p:spTree>
    <p:extLst>
      <p:ext uri="{BB962C8B-B14F-4D97-AF65-F5344CB8AC3E}">
        <p14:creationId xmlns:p14="http://schemas.microsoft.com/office/powerpoint/2010/main" val="1511292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created a new error-prone PCR library from mut7 and performed an additional equilibrium sort at 200 nM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pulled out individual clones from both these P4 and P5 populations</a:t>
            </a:r>
          </a:p>
        </p:txBody>
      </p:sp>
      <p:sp>
        <p:nvSpPr>
          <p:cNvPr id="4" name="Slide Number Placeholder 3"/>
          <p:cNvSpPr>
            <a:spLocks noGrp="1"/>
          </p:cNvSpPr>
          <p:nvPr>
            <p:ph type="sldNum" sz="quarter" idx="10"/>
          </p:nvPr>
        </p:nvSpPr>
        <p:spPr/>
        <p:txBody>
          <a:bodyPr/>
          <a:lstStyle/>
          <a:p>
            <a:fld id="{E048F98E-F7BB-4540-AF5B-CD41507F4B4E}" type="slidenum">
              <a:rPr lang="en-US" smtClean="0"/>
              <a:t>18</a:t>
            </a:fld>
            <a:endParaRPr lang="en-US"/>
          </a:p>
        </p:txBody>
      </p:sp>
    </p:spTree>
    <p:extLst>
      <p:ext uri="{BB962C8B-B14F-4D97-AF65-F5344CB8AC3E}">
        <p14:creationId xmlns:p14="http://schemas.microsoft.com/office/powerpoint/2010/main" val="393522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testing the most promising clones via yeast titration, we selected two lower affinity clones and confirmed via ELISA that they do indeed have significantly higher </a:t>
            </a:r>
            <a:r>
              <a:rPr lang="en-US" dirty="0" err="1"/>
              <a:t>Kds</a:t>
            </a:r>
            <a:r>
              <a:rPr lang="en-US" dirty="0"/>
              <a:t> then 29F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mutants have mutations in the CDRH3 as well as a framework mutation before the CDRH1. The lowest affinity mutant has an additional mutation in the CDRL3</a:t>
            </a:r>
          </a:p>
        </p:txBody>
      </p:sp>
      <p:sp>
        <p:nvSpPr>
          <p:cNvPr id="4" name="Slide Number Placeholder 3"/>
          <p:cNvSpPr>
            <a:spLocks noGrp="1"/>
          </p:cNvSpPr>
          <p:nvPr>
            <p:ph type="sldNum" sz="quarter" idx="10"/>
          </p:nvPr>
        </p:nvSpPr>
        <p:spPr/>
        <p:txBody>
          <a:bodyPr/>
          <a:lstStyle/>
          <a:p>
            <a:fld id="{E048F98E-F7BB-4540-AF5B-CD41507F4B4E}" type="slidenum">
              <a:rPr lang="en-US" smtClean="0"/>
              <a:t>19</a:t>
            </a:fld>
            <a:endParaRPr lang="en-US"/>
          </a:p>
        </p:txBody>
      </p:sp>
    </p:spTree>
    <p:extLst>
      <p:ext uri="{BB962C8B-B14F-4D97-AF65-F5344CB8AC3E}">
        <p14:creationId xmlns:p14="http://schemas.microsoft.com/office/powerpoint/2010/main" val="154442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2</a:t>
            </a:fld>
            <a:endParaRPr lang="en-US"/>
          </a:p>
        </p:txBody>
      </p:sp>
    </p:spTree>
    <p:extLst>
      <p:ext uri="{BB962C8B-B14F-4D97-AF65-F5344CB8AC3E}">
        <p14:creationId xmlns:p14="http://schemas.microsoft.com/office/powerpoint/2010/main" val="4157028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With affinities approaching the low nanomolar and picomolar ranges , equilibrium sorts are not longer feasible do to volume restrictions so we then moved on to kinetic sorting to find higher affinity mutants…</a:t>
            </a:r>
          </a:p>
        </p:txBody>
      </p:sp>
      <p:sp>
        <p:nvSpPr>
          <p:cNvPr id="4" name="Slide Number Placeholder 3"/>
          <p:cNvSpPr>
            <a:spLocks noGrp="1"/>
          </p:cNvSpPr>
          <p:nvPr>
            <p:ph type="sldNum" sz="quarter" idx="10"/>
          </p:nvPr>
        </p:nvSpPr>
        <p:spPr/>
        <p:txBody>
          <a:bodyPr/>
          <a:lstStyle/>
          <a:p>
            <a:fld id="{E048F98E-F7BB-4540-AF5B-CD41507F4B4E}" type="slidenum">
              <a:rPr lang="en-US" smtClean="0"/>
              <a:t>20</a:t>
            </a:fld>
            <a:endParaRPr lang="en-US"/>
          </a:p>
        </p:txBody>
      </p:sp>
    </p:spTree>
    <p:extLst>
      <p:ext uri="{BB962C8B-B14F-4D97-AF65-F5344CB8AC3E}">
        <p14:creationId xmlns:p14="http://schemas.microsoft.com/office/powerpoint/2010/main" val="913231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21</a:t>
            </a:fld>
            <a:endParaRPr lang="en-US"/>
          </a:p>
        </p:txBody>
      </p:sp>
    </p:spTree>
    <p:extLst>
      <p:ext uri="{BB962C8B-B14F-4D97-AF65-F5344CB8AC3E}">
        <p14:creationId xmlns:p14="http://schemas.microsoft.com/office/powerpoint/2010/main" val="1350429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22</a:t>
            </a:fld>
            <a:endParaRPr lang="en-US"/>
          </a:p>
        </p:txBody>
      </p:sp>
    </p:spTree>
    <p:extLst>
      <p:ext uri="{BB962C8B-B14F-4D97-AF65-F5344CB8AC3E}">
        <p14:creationId xmlns:p14="http://schemas.microsoft.com/office/powerpoint/2010/main" val="2302770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23</a:t>
            </a:fld>
            <a:endParaRPr lang="en-US"/>
          </a:p>
        </p:txBody>
      </p:sp>
    </p:spTree>
    <p:extLst>
      <p:ext uri="{BB962C8B-B14F-4D97-AF65-F5344CB8AC3E}">
        <p14:creationId xmlns:p14="http://schemas.microsoft.com/office/powerpoint/2010/main" val="137234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making our 29F library we first started with an equilibrium sort to eliminate any clones where the mutations disrupted binding in entirety. We took this P5 population and grew it back up and performed a first round of kinetic sorts at room temperature where we saw modest enrichment</a:t>
            </a:r>
          </a:p>
        </p:txBody>
      </p:sp>
      <p:sp>
        <p:nvSpPr>
          <p:cNvPr id="4" name="Slide Number Placeholder 3"/>
          <p:cNvSpPr>
            <a:spLocks noGrp="1"/>
          </p:cNvSpPr>
          <p:nvPr>
            <p:ph type="sldNum" sz="quarter" idx="10"/>
          </p:nvPr>
        </p:nvSpPr>
        <p:spPr/>
        <p:txBody>
          <a:bodyPr/>
          <a:lstStyle/>
          <a:p>
            <a:fld id="{E048F98E-F7BB-4540-AF5B-CD41507F4B4E}" type="slidenum">
              <a:rPr lang="en-US" smtClean="0"/>
              <a:t>24</a:t>
            </a:fld>
            <a:endParaRPr lang="en-US"/>
          </a:p>
        </p:txBody>
      </p:sp>
    </p:spTree>
    <p:extLst>
      <p:ext uri="{BB962C8B-B14F-4D97-AF65-F5344CB8AC3E}">
        <p14:creationId xmlns:p14="http://schemas.microsoft.com/office/powerpoint/2010/main" val="269697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proceeded with a second round and saw greater enrichment </a:t>
            </a:r>
          </a:p>
        </p:txBody>
      </p:sp>
      <p:sp>
        <p:nvSpPr>
          <p:cNvPr id="4" name="Slide Number Placeholder 3"/>
          <p:cNvSpPr>
            <a:spLocks noGrp="1"/>
          </p:cNvSpPr>
          <p:nvPr>
            <p:ph type="sldNum" sz="quarter" idx="10"/>
          </p:nvPr>
        </p:nvSpPr>
        <p:spPr/>
        <p:txBody>
          <a:bodyPr/>
          <a:lstStyle/>
          <a:p>
            <a:fld id="{E048F98E-F7BB-4540-AF5B-CD41507F4B4E}" type="slidenum">
              <a:rPr lang="en-US" smtClean="0"/>
              <a:t>25</a:t>
            </a:fld>
            <a:endParaRPr lang="en-US"/>
          </a:p>
        </p:txBody>
      </p:sp>
    </p:spTree>
    <p:extLst>
      <p:ext uri="{BB962C8B-B14F-4D97-AF65-F5344CB8AC3E}">
        <p14:creationId xmlns:p14="http://schemas.microsoft.com/office/powerpoint/2010/main" val="1759706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tested a number of clones from that last sort by individually which an extended incubation. Compared to the 29F parental control, we selected a number of clones of interest that remained strongly bound to the initial biotinylated mPD-1</a:t>
            </a:r>
          </a:p>
        </p:txBody>
      </p:sp>
      <p:sp>
        <p:nvSpPr>
          <p:cNvPr id="4" name="Slide Number Placeholder 3"/>
          <p:cNvSpPr>
            <a:spLocks noGrp="1"/>
          </p:cNvSpPr>
          <p:nvPr>
            <p:ph type="sldNum" sz="quarter" idx="10"/>
          </p:nvPr>
        </p:nvSpPr>
        <p:spPr/>
        <p:txBody>
          <a:bodyPr/>
          <a:lstStyle/>
          <a:p>
            <a:fld id="{E048F98E-F7BB-4540-AF5B-CD41507F4B4E}" type="slidenum">
              <a:rPr lang="en-US" smtClean="0"/>
              <a:t>26</a:t>
            </a:fld>
            <a:endParaRPr lang="en-US"/>
          </a:p>
        </p:txBody>
      </p:sp>
    </p:spTree>
    <p:extLst>
      <p:ext uri="{BB962C8B-B14F-4D97-AF65-F5344CB8AC3E}">
        <p14:creationId xmlns:p14="http://schemas.microsoft.com/office/powerpoint/2010/main" val="1349318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made a new library from the last sort and proceeded again with an equilibrium sort and two rounds of </a:t>
            </a:r>
            <a:r>
              <a:rPr lang="en-US" dirty="0" err="1"/>
              <a:t>extened</a:t>
            </a:r>
            <a:r>
              <a:rPr lang="en-US" dirty="0"/>
              <a:t> kinetic testing at a higher temperature (now 30C).</a:t>
            </a:r>
          </a:p>
        </p:txBody>
      </p:sp>
      <p:sp>
        <p:nvSpPr>
          <p:cNvPr id="4" name="Slide Number Placeholder 3"/>
          <p:cNvSpPr>
            <a:spLocks noGrp="1"/>
          </p:cNvSpPr>
          <p:nvPr>
            <p:ph type="sldNum" sz="quarter" idx="10"/>
          </p:nvPr>
        </p:nvSpPr>
        <p:spPr/>
        <p:txBody>
          <a:bodyPr/>
          <a:lstStyle/>
          <a:p>
            <a:fld id="{E048F98E-F7BB-4540-AF5B-CD41507F4B4E}" type="slidenum">
              <a:rPr lang="en-US" smtClean="0"/>
              <a:t>27</a:t>
            </a:fld>
            <a:endParaRPr lang="en-US"/>
          </a:p>
        </p:txBody>
      </p:sp>
    </p:spTree>
    <p:extLst>
      <p:ext uri="{BB962C8B-B14F-4D97-AF65-F5344CB8AC3E}">
        <p14:creationId xmlns:p14="http://schemas.microsoft.com/office/powerpoint/2010/main" val="338265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28</a:t>
            </a:fld>
            <a:endParaRPr lang="en-US"/>
          </a:p>
        </p:txBody>
      </p:sp>
    </p:spTree>
    <p:extLst>
      <p:ext uri="{BB962C8B-B14F-4D97-AF65-F5344CB8AC3E}">
        <p14:creationId xmlns:p14="http://schemas.microsoft.com/office/powerpoint/2010/main" val="866411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we tested individual clones from this sorted population, there were a number of clones that showed strong binding compared to the parental 29F and 29Fe1.4 clones but really only one that looked like a clean binder</a:t>
            </a:r>
          </a:p>
        </p:txBody>
      </p:sp>
      <p:sp>
        <p:nvSpPr>
          <p:cNvPr id="4" name="Slide Number Placeholder 3"/>
          <p:cNvSpPr>
            <a:spLocks noGrp="1"/>
          </p:cNvSpPr>
          <p:nvPr>
            <p:ph type="sldNum" sz="quarter" idx="10"/>
          </p:nvPr>
        </p:nvSpPr>
        <p:spPr/>
        <p:txBody>
          <a:bodyPr/>
          <a:lstStyle/>
          <a:p>
            <a:fld id="{E048F98E-F7BB-4540-AF5B-CD41507F4B4E}" type="slidenum">
              <a:rPr lang="en-US" smtClean="0"/>
              <a:t>29</a:t>
            </a:fld>
            <a:endParaRPr lang="en-US"/>
          </a:p>
        </p:txBody>
      </p:sp>
    </p:spTree>
    <p:extLst>
      <p:ext uri="{BB962C8B-B14F-4D97-AF65-F5344CB8AC3E}">
        <p14:creationId xmlns:p14="http://schemas.microsoft.com/office/powerpoint/2010/main" val="281874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kern="1200" dirty="0">
                <a:solidFill>
                  <a:schemeClr val="tx1"/>
                </a:solidFill>
                <a:effectLst/>
                <a:latin typeface="+mn-lt"/>
                <a:ea typeface="+mn-ea"/>
                <a:cs typeface="+mn-cs"/>
              </a:rPr>
              <a:t>PD-1, which is a cell surface protein, acts as a regulator of immune function. In the context of cancer, PD-1 disrupts T cell activation and prevents T cells from attacking the tumor. And thus, can be seen as a pushing the brake on the immune response. </a:t>
            </a:r>
          </a:p>
          <a:p>
            <a:pPr marL="0" indent="0">
              <a:buFontTx/>
              <a:buNone/>
            </a:pPr>
            <a:r>
              <a:rPr lang="en-US" sz="1200" b="0" i="0" kern="1200" dirty="0">
                <a:solidFill>
                  <a:schemeClr val="tx1"/>
                </a:solidFill>
                <a:effectLst/>
                <a:latin typeface="+mn-lt"/>
                <a:ea typeface="+mn-ea"/>
                <a:cs typeface="+mn-cs"/>
              </a:rPr>
              <a:t>Fortunately, by blocking PD-1 with an antibody, we can release the break and allow the T cells to kill the tumor cells.</a:t>
            </a:r>
          </a:p>
        </p:txBody>
      </p:sp>
      <p:sp>
        <p:nvSpPr>
          <p:cNvPr id="4" name="Slide Number Placeholder 3"/>
          <p:cNvSpPr>
            <a:spLocks noGrp="1"/>
          </p:cNvSpPr>
          <p:nvPr>
            <p:ph type="sldNum" sz="quarter" idx="10"/>
          </p:nvPr>
        </p:nvSpPr>
        <p:spPr/>
        <p:txBody>
          <a:bodyPr/>
          <a:lstStyle/>
          <a:p>
            <a:fld id="{E048F98E-F7BB-4540-AF5B-CD41507F4B4E}" type="slidenum">
              <a:rPr lang="en-US" smtClean="0"/>
              <a:t>3</a:t>
            </a:fld>
            <a:endParaRPr lang="en-US"/>
          </a:p>
        </p:txBody>
      </p:sp>
    </p:spTree>
    <p:extLst>
      <p:ext uri="{BB962C8B-B14F-4D97-AF65-F5344CB8AC3E}">
        <p14:creationId xmlns:p14="http://schemas.microsoft.com/office/powerpoint/2010/main" val="2882354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this point we have our panel of varying affinity antibodies to mouse PD-1. Unlike the low affinity clones where we can see differentiation by ELISA, the high affinity clones look very similar to the parental 29F on an ELISA since an ELISA relies on a measurement equilibrium binding which is challenging to obtain at reasonable volumes and reasonable incubation times. </a:t>
            </a:r>
          </a:p>
        </p:txBody>
      </p:sp>
      <p:sp>
        <p:nvSpPr>
          <p:cNvPr id="4" name="Slide Number Placeholder 3"/>
          <p:cNvSpPr>
            <a:spLocks noGrp="1"/>
          </p:cNvSpPr>
          <p:nvPr>
            <p:ph type="sldNum" sz="quarter" idx="10"/>
          </p:nvPr>
        </p:nvSpPr>
        <p:spPr/>
        <p:txBody>
          <a:bodyPr/>
          <a:lstStyle/>
          <a:p>
            <a:fld id="{E048F98E-F7BB-4540-AF5B-CD41507F4B4E}" type="slidenum">
              <a:rPr lang="en-US" smtClean="0"/>
              <a:t>30</a:t>
            </a:fld>
            <a:endParaRPr lang="en-US"/>
          </a:p>
        </p:txBody>
      </p:sp>
    </p:spTree>
    <p:extLst>
      <p:ext uri="{BB962C8B-B14F-4D97-AF65-F5344CB8AC3E}">
        <p14:creationId xmlns:p14="http://schemas.microsoft.com/office/powerpoint/2010/main" val="3207919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Thus, we need are going to use the octet as well as a form of the kinetic exclusion assay to get more </a:t>
            </a:r>
            <a:r>
              <a:rPr lang="en-US" dirty="0" err="1"/>
              <a:t>bonafide</a:t>
            </a:r>
            <a:r>
              <a:rPr lang="en-US" dirty="0"/>
              <a:t> </a:t>
            </a:r>
            <a:r>
              <a:rPr lang="en-US" dirty="0" err="1"/>
              <a:t>Kd</a:t>
            </a:r>
            <a:r>
              <a:rPr lang="en-US" dirty="0"/>
              <a:t> values for our panel</a:t>
            </a:r>
          </a:p>
        </p:txBody>
      </p:sp>
      <p:sp>
        <p:nvSpPr>
          <p:cNvPr id="4" name="Slide Number Placeholder 3"/>
          <p:cNvSpPr>
            <a:spLocks noGrp="1"/>
          </p:cNvSpPr>
          <p:nvPr>
            <p:ph type="sldNum" sz="quarter" idx="10"/>
          </p:nvPr>
        </p:nvSpPr>
        <p:spPr/>
        <p:txBody>
          <a:bodyPr/>
          <a:lstStyle/>
          <a:p>
            <a:fld id="{E048F98E-F7BB-4540-AF5B-CD41507F4B4E}" type="slidenum">
              <a:rPr lang="en-US" smtClean="0"/>
              <a:t>31</a:t>
            </a:fld>
            <a:endParaRPr lang="en-US"/>
          </a:p>
        </p:txBody>
      </p:sp>
    </p:spTree>
    <p:extLst>
      <p:ext uri="{BB962C8B-B14F-4D97-AF65-F5344CB8AC3E}">
        <p14:creationId xmlns:p14="http://schemas.microsoft.com/office/powerpoint/2010/main" val="158705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Jar</a:t>
            </a:r>
            <a:r>
              <a:rPr lang="en-US" sz="1200" b="0" i="0" kern="1200" baseline="0" dirty="0">
                <a:solidFill>
                  <a:schemeClr val="tx1"/>
                </a:solidFill>
                <a:effectLst/>
                <a:latin typeface="+mn-lt"/>
                <a:ea typeface="+mn-ea"/>
                <a:cs typeface="+mn-cs"/>
              </a:rPr>
              <a:t>200 cells, </a:t>
            </a:r>
            <a:r>
              <a:rPr lang="en-US" dirty="0"/>
              <a:t>Induced at 30 C,</a:t>
            </a:r>
            <a:r>
              <a:rPr lang="en-US" sz="1200" b="0" i="0" kern="1200" baseline="0" dirty="0">
                <a:solidFill>
                  <a:schemeClr val="tx1"/>
                </a:solidFill>
                <a:effectLst/>
                <a:latin typeface="+mn-lt"/>
                <a:ea typeface="+mn-ea"/>
                <a:cs typeface="+mn-cs"/>
              </a:rPr>
              <a:t> two selectable markers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Ura3 </a:t>
            </a:r>
            <a:r>
              <a:rPr lang="en-US" sz="1200" b="0" i="0" kern="1200" dirty="0">
                <a:solidFill>
                  <a:schemeClr val="tx1"/>
                </a:solidFill>
                <a:effectLst/>
                <a:latin typeface="+mn-lt"/>
                <a:ea typeface="+mn-ea"/>
                <a:cs typeface="+mn-cs"/>
                <a:sym typeface="Wingdings" panose="05000000000000000000" pitchFamily="2" charset="2"/>
              </a:rPr>
              <a:t> media</a:t>
            </a:r>
            <a:r>
              <a:rPr lang="en-US" sz="1200" b="0" i="0" kern="1200" baseline="0" dirty="0">
                <a:solidFill>
                  <a:schemeClr val="tx1"/>
                </a:solidFill>
                <a:effectLst/>
                <a:latin typeface="+mn-lt"/>
                <a:ea typeface="+mn-ea"/>
                <a:cs typeface="+mn-cs"/>
                <a:sym typeface="Wingdings" panose="05000000000000000000" pitchFamily="2" charset="2"/>
              </a:rPr>
              <a:t> lacks uracil</a:t>
            </a:r>
          </a:p>
          <a:p>
            <a:r>
              <a:rPr lang="en-US" sz="1200" b="0" i="0" kern="1200" baseline="0" dirty="0">
                <a:solidFill>
                  <a:schemeClr val="tx1"/>
                </a:solidFill>
                <a:effectLst/>
                <a:latin typeface="+mn-lt"/>
                <a:ea typeface="+mn-ea"/>
                <a:cs typeface="+mn-cs"/>
                <a:sym typeface="Wingdings" panose="05000000000000000000" pitchFamily="2" charset="2"/>
              </a:rPr>
              <a:t>Trp1  media lacks tryptophan</a:t>
            </a:r>
          </a:p>
          <a:p>
            <a:r>
              <a:rPr lang="en-US" sz="1200" b="0" i="0" kern="1200" baseline="0" dirty="0" err="1">
                <a:solidFill>
                  <a:schemeClr val="tx1"/>
                </a:solidFill>
                <a:effectLst/>
                <a:latin typeface="+mn-lt"/>
                <a:ea typeface="+mn-ea"/>
                <a:cs typeface="+mn-cs"/>
                <a:sym typeface="Wingdings" panose="05000000000000000000" pitchFamily="2" charset="2"/>
              </a:rPr>
              <a:t>Casamino</a:t>
            </a:r>
            <a:r>
              <a:rPr lang="en-US" sz="1200" b="0" i="0" kern="1200" baseline="0" dirty="0">
                <a:solidFill>
                  <a:schemeClr val="tx1"/>
                </a:solidFill>
                <a:effectLst/>
                <a:latin typeface="+mn-lt"/>
                <a:ea typeface="+mn-ea"/>
                <a:cs typeface="+mn-cs"/>
                <a:sym typeface="Wingdings" panose="05000000000000000000" pitchFamily="2" charset="2"/>
              </a:rPr>
              <a:t> acids have all essential amino acids (including Leucine) but no tryptophan</a:t>
            </a:r>
          </a:p>
          <a:p>
            <a:r>
              <a:rPr lang="en-US" sz="1200" b="0" i="0" kern="1200" baseline="0" dirty="0">
                <a:solidFill>
                  <a:schemeClr val="tx1"/>
                </a:solidFill>
                <a:effectLst/>
                <a:latin typeface="+mn-lt"/>
                <a:ea typeface="+mn-ea"/>
                <a:cs typeface="+mn-cs"/>
                <a:sym typeface="Wingdings" panose="05000000000000000000" pitchFamily="2" charset="2"/>
              </a:rPr>
              <a:t>Heavy Chain, followed by CH1-hinge-(G4S)x3-Aga2-V5   </a:t>
            </a:r>
            <a:r>
              <a:rPr lang="en-US" dirty="0"/>
              <a:t>upper hinge region with two </a:t>
            </a:r>
            <a:r>
              <a:rPr lang="en-US" dirty="0" err="1"/>
              <a:t>Cys</a:t>
            </a:r>
            <a:r>
              <a:rPr lang="en-US" dirty="0"/>
              <a:t> substituted with </a:t>
            </a:r>
            <a:r>
              <a:rPr lang="en-US" dirty="0" err="1"/>
              <a:t>Ser</a:t>
            </a:r>
            <a:r>
              <a:rPr lang="en-US" dirty="0"/>
              <a:t> (SPPSP)</a:t>
            </a:r>
            <a:endParaRPr lang="en-US" sz="1200" b="0" i="0" kern="1200" baseline="0" dirty="0">
              <a:solidFill>
                <a:schemeClr val="tx1"/>
              </a:solidFill>
              <a:effectLst/>
              <a:latin typeface="+mn-lt"/>
              <a:ea typeface="+mn-ea"/>
              <a:cs typeface="+mn-cs"/>
              <a:sym typeface="Wingdings" panose="05000000000000000000" pitchFamily="2" charset="2"/>
            </a:endParaRPr>
          </a:p>
          <a:p>
            <a:r>
              <a:rPr lang="en-US" sz="1200" b="0" i="0" kern="1200" baseline="0" dirty="0">
                <a:solidFill>
                  <a:schemeClr val="tx1"/>
                </a:solidFill>
                <a:effectLst/>
                <a:latin typeface="+mn-lt"/>
                <a:ea typeface="+mn-ea"/>
                <a:cs typeface="+mn-cs"/>
                <a:sym typeface="Wingdings" panose="05000000000000000000" pitchFamily="2" charset="2"/>
              </a:rPr>
              <a:t>Light Chain, followed by Kappa Chain – (GGS)x4-C-myc tag</a:t>
            </a:r>
          </a:p>
          <a:p>
            <a:r>
              <a:rPr lang="en-US" dirty="0">
                <a:hlinkClick r:id="rId3"/>
              </a:rPr>
              <a:t>http://www.jmb.or.kr/submission/Journal/024/JMB024-03-15_FDOC_1.pdf</a:t>
            </a: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32</a:t>
            </a:fld>
            <a:endParaRPr lang="en-US"/>
          </a:p>
        </p:txBody>
      </p:sp>
    </p:spTree>
    <p:extLst>
      <p:ext uri="{BB962C8B-B14F-4D97-AF65-F5344CB8AC3E}">
        <p14:creationId xmlns:p14="http://schemas.microsoft.com/office/powerpoint/2010/main" val="933300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33</a:t>
            </a:fld>
            <a:endParaRPr lang="en-US"/>
          </a:p>
        </p:txBody>
      </p:sp>
    </p:spTree>
    <p:extLst>
      <p:ext uri="{BB962C8B-B14F-4D97-AF65-F5344CB8AC3E}">
        <p14:creationId xmlns:p14="http://schemas.microsoft.com/office/powerpoint/2010/main" val="3236386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in this case, you might propose to make a set of antibodies that bind to SARS-CoV-2 to neutralize the virus (prevent it from infecting healthy cells and hijacking their machinery) and allow other immune cells to more easily identify the virus (coated now with antibodies) and destroy it (ex. Complement Pathway, Phagocytosis via macrophages). If this is the type of proposal that you want to write, you’ll need to consider how you’ll screen for antibodies that bind to SARS-CoV-2. You’ll still need to make antigen from the virus to perform sorts. Also, will you pull clones from a synthetic library (</a:t>
            </a:r>
            <a:r>
              <a:rPr lang="en-US" u="sng" dirty="0">
                <a:solidFill>
                  <a:srgbClr val="0000FF"/>
                </a:solidFill>
                <a:latin typeface="Calibri" panose="020F0502020204030204" pitchFamily="34" charset="0"/>
                <a:ea typeface="Calibri" panose="020F0502020204030204" pitchFamily="34" charset="0"/>
                <a:hlinkClick r:id="rId3"/>
              </a:rPr>
              <a:t>https://www.ncbi.nlm.nih.gov/pubmed/17406305</a:t>
            </a:r>
            <a:r>
              <a:rPr lang="en-US" dirty="0">
                <a:latin typeface="Calibri" panose="020F0502020204030204" pitchFamily="34" charset="0"/>
                <a:ea typeface="Calibri" panose="020F0502020204030204" pitchFamily="34" charset="0"/>
              </a:rPr>
              <a:t>) or will you screen recovered patients’ plasma B cells to try to pull out native neutralizing clones developed through B cell receptor somatic hypermutation (</a:t>
            </a:r>
            <a:r>
              <a:rPr lang="en-US" u="sng" dirty="0">
                <a:solidFill>
                  <a:srgbClr val="0000FF"/>
                </a:solidFill>
                <a:latin typeface="Calibri" panose="020F0502020204030204" pitchFamily="34" charset="0"/>
                <a:ea typeface="Calibri" panose="020F0502020204030204" pitchFamily="34" charset="0"/>
                <a:hlinkClick r:id="rId4"/>
              </a:rPr>
              <a:t>https://www.ncbi.nlm.nih.gov/pmc/articles/PMC7095806/</a:t>
            </a:r>
            <a:r>
              <a:rPr lang="en-US" dirty="0">
                <a:latin typeface="Calibri" panose="020F0502020204030204" pitchFamily="34" charset="0"/>
                <a:ea typeface="Calibri" panose="020F0502020204030204" pitchFamily="34" charset="0"/>
              </a:rPr>
              <a:t>)? Some important things to think about here will be the affinity needed for complete neutralization, the stability of your antibody in solution (think about other things added to the final drug formulation to prevent aggregation), the specific antigen to which the antibodies will bind, etc.</a:t>
            </a:r>
          </a:p>
        </p:txBody>
      </p:sp>
      <p:sp>
        <p:nvSpPr>
          <p:cNvPr id="4" name="Slide Number Placeholder 3"/>
          <p:cNvSpPr>
            <a:spLocks noGrp="1"/>
          </p:cNvSpPr>
          <p:nvPr>
            <p:ph type="sldNum" sz="quarter" idx="10"/>
          </p:nvPr>
        </p:nvSpPr>
        <p:spPr/>
        <p:txBody>
          <a:bodyPr/>
          <a:lstStyle/>
          <a:p>
            <a:fld id="{E048F98E-F7BB-4540-AF5B-CD41507F4B4E}" type="slidenum">
              <a:rPr lang="en-US" smtClean="0"/>
              <a:t>34</a:t>
            </a:fld>
            <a:endParaRPr lang="en-US"/>
          </a:p>
        </p:txBody>
      </p:sp>
    </p:spTree>
    <p:extLst>
      <p:ext uri="{BB962C8B-B14F-4D97-AF65-F5344CB8AC3E}">
        <p14:creationId xmlns:p14="http://schemas.microsoft.com/office/powerpoint/2010/main" val="991542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in this case, you might propose to make a set of antibodies that bind to SARS-CoV-2 to neutralize the virus (prevent it from infecting healthy cells and hijacking their machinery) and allow other immune cells to more easily identify the virus (coated now with antibodies) and destroy it (ex. Complement Pathway, Phagocytosis via macrophages). If this is the type of proposal that you want to write, you’ll need to consider how you’ll screen for antibodies that bind to SARS-CoV-2. You’ll still need to make antigen from the virus to perform sorts. Also, will you pull clones from a synthetic library (</a:t>
            </a:r>
            <a:r>
              <a:rPr lang="en-US" u="sng" dirty="0">
                <a:solidFill>
                  <a:srgbClr val="0000FF"/>
                </a:solidFill>
                <a:latin typeface="Calibri" panose="020F0502020204030204" pitchFamily="34" charset="0"/>
                <a:ea typeface="Calibri" panose="020F0502020204030204" pitchFamily="34" charset="0"/>
                <a:hlinkClick r:id="rId3"/>
              </a:rPr>
              <a:t>https://www.ncbi.nlm.nih.gov/pubmed/17406305</a:t>
            </a:r>
            <a:r>
              <a:rPr lang="en-US" dirty="0">
                <a:latin typeface="Calibri" panose="020F0502020204030204" pitchFamily="34" charset="0"/>
                <a:ea typeface="Calibri" panose="020F0502020204030204" pitchFamily="34" charset="0"/>
              </a:rPr>
              <a:t>) or will you screen recovered patients’ plasma B cells to try to pull out native neutralizing clones developed through B cell receptor somatic hypermutation (</a:t>
            </a:r>
            <a:r>
              <a:rPr lang="en-US" u="sng" dirty="0">
                <a:solidFill>
                  <a:srgbClr val="0000FF"/>
                </a:solidFill>
                <a:latin typeface="Calibri" panose="020F0502020204030204" pitchFamily="34" charset="0"/>
                <a:ea typeface="Calibri" panose="020F0502020204030204" pitchFamily="34" charset="0"/>
                <a:hlinkClick r:id="rId4"/>
              </a:rPr>
              <a:t>https://www.ncbi.nlm.nih.gov/pmc/articles/PMC7095806/</a:t>
            </a:r>
            <a:r>
              <a:rPr lang="en-US" dirty="0">
                <a:latin typeface="Calibri" panose="020F0502020204030204" pitchFamily="34" charset="0"/>
                <a:ea typeface="Calibri" panose="020F0502020204030204" pitchFamily="34" charset="0"/>
              </a:rPr>
              <a:t>)? Some important things to think about here will be the affinity needed for complete neutralization, the stability of your antibody in solution (think about other things added to the final drug formulation to prevent aggregation), the specific antigen to which the antibodies will bind, etc.</a:t>
            </a:r>
          </a:p>
        </p:txBody>
      </p:sp>
      <p:sp>
        <p:nvSpPr>
          <p:cNvPr id="4" name="Slide Number Placeholder 3"/>
          <p:cNvSpPr>
            <a:spLocks noGrp="1"/>
          </p:cNvSpPr>
          <p:nvPr>
            <p:ph type="sldNum" sz="quarter" idx="10"/>
          </p:nvPr>
        </p:nvSpPr>
        <p:spPr/>
        <p:txBody>
          <a:bodyPr/>
          <a:lstStyle/>
          <a:p>
            <a:fld id="{E048F98E-F7BB-4540-AF5B-CD41507F4B4E}" type="slidenum">
              <a:rPr lang="en-US" smtClean="0"/>
              <a:t>35</a:t>
            </a:fld>
            <a:endParaRPr lang="en-US"/>
          </a:p>
        </p:txBody>
      </p:sp>
    </p:spTree>
    <p:extLst>
      <p:ext uri="{BB962C8B-B14F-4D97-AF65-F5344CB8AC3E}">
        <p14:creationId xmlns:p14="http://schemas.microsoft.com/office/powerpoint/2010/main" val="1763938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36</a:t>
            </a:fld>
            <a:endParaRPr lang="en-US"/>
          </a:p>
        </p:txBody>
      </p:sp>
    </p:spTree>
    <p:extLst>
      <p:ext uri="{BB962C8B-B14F-4D97-AF65-F5344CB8AC3E}">
        <p14:creationId xmlns:p14="http://schemas.microsoft.com/office/powerpoint/2010/main" val="3265467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Zika nonstructural protein 1</a:t>
            </a: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37</a:t>
            </a:fld>
            <a:endParaRPr lang="en-US"/>
          </a:p>
        </p:txBody>
      </p:sp>
    </p:spTree>
    <p:extLst>
      <p:ext uri="{BB962C8B-B14F-4D97-AF65-F5344CB8AC3E}">
        <p14:creationId xmlns:p14="http://schemas.microsoft.com/office/powerpoint/2010/main" val="3425500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https://www.centerforhealthsecurity.org/covid-19TestingToolkit/molecular-based-tests/current-molecular-and-antigen-tests.html</a:t>
            </a:r>
          </a:p>
          <a:p>
            <a:endParaRPr lang="en-US" dirty="0"/>
          </a:p>
          <a:p>
            <a:r>
              <a:rPr lang="en-US" dirty="0"/>
              <a:t>3M to produce paper based COVID assay</a:t>
            </a:r>
          </a:p>
        </p:txBody>
      </p:sp>
      <p:sp>
        <p:nvSpPr>
          <p:cNvPr id="4" name="Slide Number Placeholder 3"/>
          <p:cNvSpPr>
            <a:spLocks noGrp="1"/>
          </p:cNvSpPr>
          <p:nvPr>
            <p:ph type="sldNum" sz="quarter" idx="10"/>
          </p:nvPr>
        </p:nvSpPr>
        <p:spPr/>
        <p:txBody>
          <a:bodyPr/>
          <a:lstStyle/>
          <a:p>
            <a:fld id="{E048F98E-F7BB-4540-AF5B-CD41507F4B4E}" type="slidenum">
              <a:rPr lang="en-US" smtClean="0"/>
              <a:t>38</a:t>
            </a:fld>
            <a:endParaRPr lang="en-US"/>
          </a:p>
        </p:txBody>
      </p:sp>
    </p:spTree>
    <p:extLst>
      <p:ext uri="{BB962C8B-B14F-4D97-AF65-F5344CB8AC3E}">
        <p14:creationId xmlns:p14="http://schemas.microsoft.com/office/powerpoint/2010/main" val="2483717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in this case, you might propose to make a set of antibodies that bind to SARS-CoV-2 to neutralize the virus (prevent it from infecting healthy cells and hijacking their machinery) and allow other immune cells to more easily identify the virus (coated now with antibodies) and destroy it (ex. Complement Pathway, Phagocytosis via macrophages). If this is the type of proposal that you want to write, you’ll need to consider how you’ll screen for antibodies that bind to SARS-CoV-2. You’ll still need to make antigen from the virus to perform sorts. Also, will you pull clones from a synthetic library (</a:t>
            </a:r>
            <a:r>
              <a:rPr lang="en-US" u="sng" dirty="0">
                <a:solidFill>
                  <a:srgbClr val="0000FF"/>
                </a:solidFill>
                <a:latin typeface="Calibri" panose="020F0502020204030204" pitchFamily="34" charset="0"/>
                <a:ea typeface="Calibri" panose="020F0502020204030204" pitchFamily="34" charset="0"/>
                <a:hlinkClick r:id="rId3"/>
              </a:rPr>
              <a:t>https://www.ncbi.nlm.nih.gov/pubmed/17406305</a:t>
            </a:r>
            <a:r>
              <a:rPr lang="en-US" dirty="0">
                <a:latin typeface="Calibri" panose="020F0502020204030204" pitchFamily="34" charset="0"/>
                <a:ea typeface="Calibri" panose="020F0502020204030204" pitchFamily="34" charset="0"/>
              </a:rPr>
              <a:t>) or will you screen recovered patients’ plasma B cells to try to pull out native neutralizing clones developed through B cell receptor somatic hypermutation (</a:t>
            </a:r>
            <a:r>
              <a:rPr lang="en-US" u="sng" dirty="0">
                <a:solidFill>
                  <a:srgbClr val="0000FF"/>
                </a:solidFill>
                <a:latin typeface="Calibri" panose="020F0502020204030204" pitchFamily="34" charset="0"/>
                <a:ea typeface="Calibri" panose="020F0502020204030204" pitchFamily="34" charset="0"/>
                <a:hlinkClick r:id="rId4"/>
              </a:rPr>
              <a:t>https://www.ncbi.nlm.nih.gov/pmc/articles/PMC7095806/</a:t>
            </a:r>
            <a:r>
              <a:rPr lang="en-US" dirty="0">
                <a:latin typeface="Calibri" panose="020F0502020204030204" pitchFamily="34" charset="0"/>
                <a:ea typeface="Calibri" panose="020F0502020204030204" pitchFamily="34" charset="0"/>
              </a:rPr>
              <a:t>)? Some important things to think about here will be the affinity needed for complete neutralization, the stability of your antibody in solution (think about other things added to the final drug formulation to prevent aggregation), the specific antigen to which the antibodies will bind, etc.</a:t>
            </a:r>
          </a:p>
        </p:txBody>
      </p:sp>
      <p:sp>
        <p:nvSpPr>
          <p:cNvPr id="4" name="Slide Number Placeholder 3"/>
          <p:cNvSpPr>
            <a:spLocks noGrp="1"/>
          </p:cNvSpPr>
          <p:nvPr>
            <p:ph type="sldNum" sz="quarter" idx="10"/>
          </p:nvPr>
        </p:nvSpPr>
        <p:spPr/>
        <p:txBody>
          <a:bodyPr/>
          <a:lstStyle/>
          <a:p>
            <a:fld id="{E048F98E-F7BB-4540-AF5B-CD41507F4B4E}" type="slidenum">
              <a:rPr lang="en-US" smtClean="0"/>
              <a:t>39</a:t>
            </a:fld>
            <a:endParaRPr lang="en-US"/>
          </a:p>
        </p:txBody>
      </p:sp>
    </p:spTree>
    <p:extLst>
      <p:ext uri="{BB962C8B-B14F-4D97-AF65-F5344CB8AC3E}">
        <p14:creationId xmlns:p14="http://schemas.microsoft.com/office/powerpoint/2010/main" val="4581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group, we often used PBPK modeling to think about our particular drug of interest</a:t>
            </a:r>
          </a:p>
        </p:txBody>
      </p:sp>
      <p:sp>
        <p:nvSpPr>
          <p:cNvPr id="4" name="Slide Number Placeholder 3"/>
          <p:cNvSpPr>
            <a:spLocks noGrp="1"/>
          </p:cNvSpPr>
          <p:nvPr>
            <p:ph type="sldNum" sz="quarter" idx="10"/>
          </p:nvPr>
        </p:nvSpPr>
        <p:spPr/>
        <p:txBody>
          <a:bodyPr/>
          <a:lstStyle/>
          <a:p>
            <a:fld id="{E048F98E-F7BB-4540-AF5B-CD41507F4B4E}" type="slidenum">
              <a:rPr lang="en-US" smtClean="0"/>
              <a:t>4</a:t>
            </a:fld>
            <a:endParaRPr lang="en-US"/>
          </a:p>
        </p:txBody>
      </p:sp>
    </p:spTree>
    <p:extLst>
      <p:ext uri="{BB962C8B-B14F-4D97-AF65-F5344CB8AC3E}">
        <p14:creationId xmlns:p14="http://schemas.microsoft.com/office/powerpoint/2010/main" val="578401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in this case, you might propose to make a set of antibodies that bind to SARS-CoV-2 to neutralize the virus (prevent it from infecting healthy cells and hijacking their machinery) and allow other immune cells to more easily identify the virus (coated now with antibodies) and destroy it (ex. Complement Pathway, Phagocytosis via macrophages). If this is the type of proposal that you want to write, you’ll need to consider how you’ll screen for antibodies that bind to SARS-CoV-2. You’ll still need to make antigen from the virus to perform sorts. Also, will you pull clones from a synthetic library (</a:t>
            </a:r>
            <a:r>
              <a:rPr lang="en-US" u="sng" dirty="0">
                <a:solidFill>
                  <a:srgbClr val="0000FF"/>
                </a:solidFill>
                <a:latin typeface="Calibri" panose="020F0502020204030204" pitchFamily="34" charset="0"/>
                <a:ea typeface="Calibri" panose="020F0502020204030204" pitchFamily="34" charset="0"/>
                <a:hlinkClick r:id="rId3"/>
              </a:rPr>
              <a:t>https://www.ncbi.nlm.nih.gov/pubmed/17406305</a:t>
            </a:r>
            <a:r>
              <a:rPr lang="en-US" dirty="0">
                <a:latin typeface="Calibri" panose="020F0502020204030204" pitchFamily="34" charset="0"/>
                <a:ea typeface="Calibri" panose="020F0502020204030204" pitchFamily="34" charset="0"/>
              </a:rPr>
              <a:t>) or will you screen recovered patients’ plasma B cells to try to pull out native neutralizing clones developed through B cell receptor somatic hypermutation (</a:t>
            </a:r>
            <a:r>
              <a:rPr lang="en-US" u="sng" dirty="0">
                <a:solidFill>
                  <a:srgbClr val="0000FF"/>
                </a:solidFill>
                <a:latin typeface="Calibri" panose="020F0502020204030204" pitchFamily="34" charset="0"/>
                <a:ea typeface="Calibri" panose="020F0502020204030204" pitchFamily="34" charset="0"/>
                <a:hlinkClick r:id="rId4"/>
              </a:rPr>
              <a:t>https://www.ncbi.nlm.nih.gov/pmc/articles/PMC7095806/</a:t>
            </a:r>
            <a:r>
              <a:rPr lang="en-US" dirty="0">
                <a:latin typeface="Calibri" panose="020F0502020204030204" pitchFamily="34" charset="0"/>
                <a:ea typeface="Calibri" panose="020F0502020204030204" pitchFamily="34" charset="0"/>
              </a:rPr>
              <a:t>)? Some important things to think about here will be the affinity needed for complete neutralization, the stability of your antibody in solution (think about other things added to the final drug formulation to prevent aggregation), the specific antigen to which the antibodies will bind, etc.</a:t>
            </a:r>
          </a:p>
        </p:txBody>
      </p:sp>
      <p:sp>
        <p:nvSpPr>
          <p:cNvPr id="4" name="Slide Number Placeholder 3"/>
          <p:cNvSpPr>
            <a:spLocks noGrp="1"/>
          </p:cNvSpPr>
          <p:nvPr>
            <p:ph type="sldNum" sz="quarter" idx="10"/>
          </p:nvPr>
        </p:nvSpPr>
        <p:spPr/>
        <p:txBody>
          <a:bodyPr/>
          <a:lstStyle/>
          <a:p>
            <a:fld id="{E048F98E-F7BB-4540-AF5B-CD41507F4B4E}" type="slidenum">
              <a:rPr lang="en-US" smtClean="0"/>
              <a:t>40</a:t>
            </a:fld>
            <a:endParaRPr lang="en-US"/>
          </a:p>
        </p:txBody>
      </p:sp>
    </p:spTree>
    <p:extLst>
      <p:ext uri="{BB962C8B-B14F-4D97-AF65-F5344CB8AC3E}">
        <p14:creationId xmlns:p14="http://schemas.microsoft.com/office/powerpoint/2010/main" val="4001754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3 patients with severe disease and 5 patients with mild disease, serum antibody levels (spike, receptor binding domain, N-terminal domain). All showed elevated binding to S proteins of seasonal corona viruses (OC43 and HKU1)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broadly cross-reactive antibodies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41</a:t>
            </a:fld>
            <a:endParaRPr lang="en-US"/>
          </a:p>
        </p:txBody>
      </p:sp>
    </p:spTree>
    <p:extLst>
      <p:ext uri="{BB962C8B-B14F-4D97-AF65-F5344CB8AC3E}">
        <p14:creationId xmlns:p14="http://schemas.microsoft.com/office/powerpoint/2010/main" val="1859709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high titers of serum </a:t>
            </a:r>
            <a:r>
              <a:rPr lang="en-US" sz="1200" b="0" i="0" kern="1200" dirty="0" err="1">
                <a:solidFill>
                  <a:schemeClr val="tx1"/>
                </a:solidFill>
                <a:effectLst/>
                <a:latin typeface="+mn-lt"/>
                <a:ea typeface="+mn-ea"/>
                <a:cs typeface="+mn-cs"/>
              </a:rPr>
              <a:t>nAbs</a:t>
            </a:r>
            <a:r>
              <a:rPr lang="en-US" sz="1200" b="0" i="0" kern="1200" dirty="0">
                <a:solidFill>
                  <a:schemeClr val="tx1"/>
                </a:solidFill>
                <a:effectLst/>
                <a:latin typeface="+mn-lt"/>
                <a:ea typeface="+mn-ea"/>
                <a:cs typeface="+mn-cs"/>
              </a:rPr>
              <a:t> are required for sterilizing immunity, memory B cells rapidly re-activate following a secondary infection and can contribute to protection against severe disease or death (</a:t>
            </a:r>
            <a:r>
              <a:rPr lang="en-US" sz="1200" b="1" i="1" u="none" strike="noStrike" kern="1200" dirty="0">
                <a:solidFill>
                  <a:schemeClr val="tx1"/>
                </a:solidFill>
                <a:effectLst/>
                <a:latin typeface="+mn-lt"/>
                <a:ea typeface="+mn-ea"/>
                <a:cs typeface="+mn-cs"/>
                <a:hlinkClick r:id="rId3"/>
              </a:rPr>
              <a:t>12</a:t>
            </a:r>
            <a:r>
              <a:rPr lang="en-US" sz="1200" b="0" i="0" kern="1200" dirty="0">
                <a:solidFill>
                  <a:schemeClr val="tx1"/>
                </a:solidFill>
                <a:effectLst/>
                <a:latin typeface="+mn-lt"/>
                <a:ea typeface="+mn-ea"/>
                <a:cs typeface="+mn-cs"/>
              </a:rPr>
              <a:t>). Human MBCs can differentiate into antibody-secreting cells to provide an immediate source of serum antibody or they can enter secondary germinal centers (GCs) to re-diversify their B cell receptors (BCRs) in response to evolving or antigenically related pathogens</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42</a:t>
            </a:fld>
            <a:endParaRPr lang="en-US"/>
          </a:p>
        </p:txBody>
      </p:sp>
    </p:spTree>
    <p:extLst>
      <p:ext uri="{BB962C8B-B14F-4D97-AF65-F5344CB8AC3E}">
        <p14:creationId xmlns:p14="http://schemas.microsoft.com/office/powerpoint/2010/main" val="3310991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43</a:t>
            </a:fld>
            <a:endParaRPr lang="en-US"/>
          </a:p>
        </p:txBody>
      </p:sp>
    </p:spTree>
    <p:extLst>
      <p:ext uri="{BB962C8B-B14F-4D97-AF65-F5344CB8AC3E}">
        <p14:creationId xmlns:p14="http://schemas.microsoft.com/office/powerpoint/2010/main" val="3496168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in this case, you might propose to make a set of antibodies that bind to SARS-CoV-2 to neutralize the virus (prevent it from infecting healthy cells and hijacking their machinery) and allow other immune cells to more easily identify the virus (coated now with antibodies) and destroy it (ex. Complement Pathway, Phagocytosis via macrophages). If this is the type of proposal that you want to write, you’ll need to consider how you’ll screen for antibodies that bind to SARS-CoV-2. You’ll still need to make antigen from the virus to perform sorts. Also, will you pull clones from a synthetic library (</a:t>
            </a:r>
            <a:r>
              <a:rPr lang="en-US" u="sng" dirty="0">
                <a:solidFill>
                  <a:srgbClr val="0000FF"/>
                </a:solidFill>
                <a:latin typeface="Calibri" panose="020F0502020204030204" pitchFamily="34" charset="0"/>
                <a:ea typeface="Calibri" panose="020F0502020204030204" pitchFamily="34" charset="0"/>
                <a:hlinkClick r:id="rId3"/>
              </a:rPr>
              <a:t>https://www.ncbi.nlm.nih.gov/pubmed/17406305</a:t>
            </a:r>
            <a:r>
              <a:rPr lang="en-US" dirty="0">
                <a:latin typeface="Calibri" panose="020F0502020204030204" pitchFamily="34" charset="0"/>
                <a:ea typeface="Calibri" panose="020F0502020204030204" pitchFamily="34" charset="0"/>
              </a:rPr>
              <a:t>) or will you screen recovered patients’ plasma B cells to try to pull out native neutralizing clones developed through B cell receptor somatic hypermutation (</a:t>
            </a:r>
            <a:r>
              <a:rPr lang="en-US" u="sng" dirty="0">
                <a:solidFill>
                  <a:srgbClr val="0000FF"/>
                </a:solidFill>
                <a:latin typeface="Calibri" panose="020F0502020204030204" pitchFamily="34" charset="0"/>
                <a:ea typeface="Calibri" panose="020F0502020204030204" pitchFamily="34" charset="0"/>
                <a:hlinkClick r:id="rId4"/>
              </a:rPr>
              <a:t>https://www.ncbi.nlm.nih.gov/pmc/articles/PMC7095806/</a:t>
            </a:r>
            <a:r>
              <a:rPr lang="en-US" dirty="0">
                <a:latin typeface="Calibri" panose="020F0502020204030204" pitchFamily="34" charset="0"/>
                <a:ea typeface="Calibri" panose="020F0502020204030204" pitchFamily="34" charset="0"/>
              </a:rPr>
              <a:t>)? Some important things to think about here will be the affinity needed for complete neutralization, the stability of your antibody in solution (think about other things added to the final drug formulation to prevent aggregation), the specific antigen to which the antibodies will bind, etc.</a:t>
            </a:r>
          </a:p>
        </p:txBody>
      </p:sp>
      <p:sp>
        <p:nvSpPr>
          <p:cNvPr id="4" name="Slide Number Placeholder 3"/>
          <p:cNvSpPr>
            <a:spLocks noGrp="1"/>
          </p:cNvSpPr>
          <p:nvPr>
            <p:ph type="sldNum" sz="quarter" idx="10"/>
          </p:nvPr>
        </p:nvSpPr>
        <p:spPr/>
        <p:txBody>
          <a:bodyPr/>
          <a:lstStyle/>
          <a:p>
            <a:fld id="{E048F98E-F7BB-4540-AF5B-CD41507F4B4E}" type="slidenum">
              <a:rPr lang="en-US" smtClean="0"/>
              <a:t>44</a:t>
            </a:fld>
            <a:endParaRPr lang="en-US"/>
          </a:p>
        </p:txBody>
      </p:sp>
    </p:spTree>
    <p:extLst>
      <p:ext uri="{BB962C8B-B14F-4D97-AF65-F5344CB8AC3E}">
        <p14:creationId xmlns:p14="http://schemas.microsoft.com/office/powerpoint/2010/main" val="3077621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in this case, you might propose to make a set of antibodies that bind to SARS-CoV-2 to neutralize the virus (prevent it from infecting healthy cells and hijacking their machinery) and allow other immune cells to more easily identify the virus (coated now with antibodies) and destroy it (ex. Complement Pathway, Phagocytosis via macrophages). If this is the type of proposal that you want to write, you’ll need to consider how you’ll screen for antibodies that bind to SARS-CoV-2. You’ll still need to make antigen from the virus to perform sorts. Also, will you pull clones from a synthetic library (</a:t>
            </a:r>
            <a:r>
              <a:rPr lang="en-US" u="sng" dirty="0">
                <a:solidFill>
                  <a:srgbClr val="0000FF"/>
                </a:solidFill>
                <a:latin typeface="Calibri" panose="020F0502020204030204" pitchFamily="34" charset="0"/>
                <a:ea typeface="Calibri" panose="020F0502020204030204" pitchFamily="34" charset="0"/>
                <a:hlinkClick r:id="rId3"/>
              </a:rPr>
              <a:t>https://www.ncbi.nlm.nih.gov/pubmed/17406305</a:t>
            </a:r>
            <a:r>
              <a:rPr lang="en-US" dirty="0">
                <a:latin typeface="Calibri" panose="020F0502020204030204" pitchFamily="34" charset="0"/>
                <a:ea typeface="Calibri" panose="020F0502020204030204" pitchFamily="34" charset="0"/>
              </a:rPr>
              <a:t>) or will you screen recovered patients’ plasma B cells to try to pull out native neutralizing clones developed through B cell receptor somatic hypermutation (</a:t>
            </a:r>
            <a:r>
              <a:rPr lang="en-US" u="sng" dirty="0">
                <a:solidFill>
                  <a:srgbClr val="0000FF"/>
                </a:solidFill>
                <a:latin typeface="Calibri" panose="020F0502020204030204" pitchFamily="34" charset="0"/>
                <a:ea typeface="Calibri" panose="020F0502020204030204" pitchFamily="34" charset="0"/>
                <a:hlinkClick r:id="rId4"/>
              </a:rPr>
              <a:t>https://www.ncbi.nlm.nih.gov/pmc/articles/PMC7095806/</a:t>
            </a:r>
            <a:r>
              <a:rPr lang="en-US" dirty="0">
                <a:latin typeface="Calibri" panose="020F0502020204030204" pitchFamily="34" charset="0"/>
                <a:ea typeface="Calibri" panose="020F0502020204030204" pitchFamily="34" charset="0"/>
              </a:rPr>
              <a:t>)? Some important things to think about here will be the affinity needed for complete neutralization, the stability of your antibody in solution (think about other things added to the final drug formulation to prevent aggregation), the specific antigen to which the antibodies will bind, etc.</a:t>
            </a:r>
          </a:p>
        </p:txBody>
      </p:sp>
      <p:sp>
        <p:nvSpPr>
          <p:cNvPr id="4" name="Slide Number Placeholder 3"/>
          <p:cNvSpPr>
            <a:spLocks noGrp="1"/>
          </p:cNvSpPr>
          <p:nvPr>
            <p:ph type="sldNum" sz="quarter" idx="10"/>
          </p:nvPr>
        </p:nvSpPr>
        <p:spPr/>
        <p:txBody>
          <a:bodyPr/>
          <a:lstStyle/>
          <a:p>
            <a:fld id="{E048F98E-F7BB-4540-AF5B-CD41507F4B4E}" type="slidenum">
              <a:rPr lang="en-US" smtClean="0"/>
              <a:t>45</a:t>
            </a:fld>
            <a:endParaRPr lang="en-US"/>
          </a:p>
        </p:txBody>
      </p:sp>
    </p:spTree>
    <p:extLst>
      <p:ext uri="{BB962C8B-B14F-4D97-AF65-F5344CB8AC3E}">
        <p14:creationId xmlns:p14="http://schemas.microsoft.com/office/powerpoint/2010/main" val="3670270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46</a:t>
            </a:fld>
            <a:endParaRPr lang="en-US"/>
          </a:p>
        </p:txBody>
      </p:sp>
    </p:spTree>
    <p:extLst>
      <p:ext uri="{BB962C8B-B14F-4D97-AF65-F5344CB8AC3E}">
        <p14:creationId xmlns:p14="http://schemas.microsoft.com/office/powerpoint/2010/main" val="2116941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47</a:t>
            </a:fld>
            <a:endParaRPr lang="en-US"/>
          </a:p>
        </p:txBody>
      </p:sp>
    </p:spTree>
    <p:extLst>
      <p:ext uri="{BB962C8B-B14F-4D97-AF65-F5344CB8AC3E}">
        <p14:creationId xmlns:p14="http://schemas.microsoft.com/office/powerpoint/2010/main" val="2151427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in this case, you might propose to make a set of antibodies that bind to SARS-CoV-2 to neutralize the virus (prevent it from infecting healthy cells and hijacking their machinery) and allow other immune cells to more easily identify the virus (coated now with antibodies) and destroy it (ex. Complement Pathway, Phagocytosis via macrophages). If this is the type of proposal that you want to write, you’ll need to consider how you’ll screen for antibodies that bind to SARS-CoV-2. You’ll still need to make antigen from the virus to perform sorts. Also, will you pull clones from a synthetic library (</a:t>
            </a:r>
            <a:r>
              <a:rPr lang="en-US" u="sng" dirty="0">
                <a:solidFill>
                  <a:srgbClr val="0000FF"/>
                </a:solidFill>
                <a:latin typeface="Calibri" panose="020F0502020204030204" pitchFamily="34" charset="0"/>
                <a:ea typeface="Calibri" panose="020F0502020204030204" pitchFamily="34" charset="0"/>
                <a:hlinkClick r:id="rId3"/>
              </a:rPr>
              <a:t>https://www.ncbi.nlm.nih.gov/pubmed/17406305</a:t>
            </a:r>
            <a:r>
              <a:rPr lang="en-US" dirty="0">
                <a:latin typeface="Calibri" panose="020F0502020204030204" pitchFamily="34" charset="0"/>
                <a:ea typeface="Calibri" panose="020F0502020204030204" pitchFamily="34" charset="0"/>
              </a:rPr>
              <a:t>) or will you screen recovered patients’ plasma B cells to try to pull out native neutralizing clones developed through B cell receptor somatic hypermutation (</a:t>
            </a:r>
            <a:r>
              <a:rPr lang="en-US" u="sng" dirty="0">
                <a:solidFill>
                  <a:srgbClr val="0000FF"/>
                </a:solidFill>
                <a:latin typeface="Calibri" panose="020F0502020204030204" pitchFamily="34" charset="0"/>
                <a:ea typeface="Calibri" panose="020F0502020204030204" pitchFamily="34" charset="0"/>
                <a:hlinkClick r:id="rId4"/>
              </a:rPr>
              <a:t>https://www.ncbi.nlm.nih.gov/pmc/articles/PMC7095806/</a:t>
            </a:r>
            <a:r>
              <a:rPr lang="en-US" dirty="0">
                <a:latin typeface="Calibri" panose="020F0502020204030204" pitchFamily="34" charset="0"/>
                <a:ea typeface="Calibri" panose="020F0502020204030204" pitchFamily="34" charset="0"/>
              </a:rPr>
              <a:t>)? Some important things to think about here will be the affinity needed for complete neutralization, the stability of your antibody in solution (think about other things added to the final drug formulation to prevent aggregation), the specific antigen to which the antibodies will bind, etc.</a:t>
            </a:r>
          </a:p>
        </p:txBody>
      </p:sp>
      <p:sp>
        <p:nvSpPr>
          <p:cNvPr id="4" name="Slide Number Placeholder 3"/>
          <p:cNvSpPr>
            <a:spLocks noGrp="1"/>
          </p:cNvSpPr>
          <p:nvPr>
            <p:ph type="sldNum" sz="quarter" idx="10"/>
          </p:nvPr>
        </p:nvSpPr>
        <p:spPr/>
        <p:txBody>
          <a:bodyPr/>
          <a:lstStyle/>
          <a:p>
            <a:fld id="{E048F98E-F7BB-4540-AF5B-CD41507F4B4E}" type="slidenum">
              <a:rPr lang="en-US" smtClean="0"/>
              <a:t>48</a:t>
            </a:fld>
            <a:endParaRPr lang="en-US"/>
          </a:p>
        </p:txBody>
      </p:sp>
    </p:spTree>
    <p:extLst>
      <p:ext uri="{BB962C8B-B14F-4D97-AF65-F5344CB8AC3E}">
        <p14:creationId xmlns:p14="http://schemas.microsoft.com/office/powerpoint/2010/main" val="1427154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they compare the binding affinity of their antibodies across a number of different related corona viruses as compared to some clinically available antibodies</a:t>
            </a:r>
          </a:p>
        </p:txBody>
      </p:sp>
      <p:sp>
        <p:nvSpPr>
          <p:cNvPr id="4" name="Slide Number Placeholder 3"/>
          <p:cNvSpPr>
            <a:spLocks noGrp="1"/>
          </p:cNvSpPr>
          <p:nvPr>
            <p:ph type="sldNum" sz="quarter" idx="10"/>
          </p:nvPr>
        </p:nvSpPr>
        <p:spPr/>
        <p:txBody>
          <a:bodyPr/>
          <a:lstStyle/>
          <a:p>
            <a:fld id="{E048F98E-F7BB-4540-AF5B-CD41507F4B4E}" type="slidenum">
              <a:rPr lang="en-US" smtClean="0"/>
              <a:t>49</a:t>
            </a:fld>
            <a:endParaRPr lang="en-US"/>
          </a:p>
        </p:txBody>
      </p:sp>
    </p:spTree>
    <p:extLst>
      <p:ext uri="{BB962C8B-B14F-4D97-AF65-F5344CB8AC3E}">
        <p14:creationId xmlns:p14="http://schemas.microsoft.com/office/powerpoint/2010/main" val="207468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our model, we can determine the expected concentration of the drug in the blood overtime. We can vary the dosing schedule or the dose amount in order to adjust the trough concentration</a:t>
            </a:r>
          </a:p>
        </p:txBody>
      </p:sp>
      <p:sp>
        <p:nvSpPr>
          <p:cNvPr id="4" name="Slide Number Placeholder 3"/>
          <p:cNvSpPr>
            <a:spLocks noGrp="1"/>
          </p:cNvSpPr>
          <p:nvPr>
            <p:ph type="sldNum" sz="quarter" idx="10"/>
          </p:nvPr>
        </p:nvSpPr>
        <p:spPr/>
        <p:txBody>
          <a:bodyPr/>
          <a:lstStyle/>
          <a:p>
            <a:fld id="{E048F98E-F7BB-4540-AF5B-CD41507F4B4E}" type="slidenum">
              <a:rPr lang="en-US" smtClean="0"/>
              <a:t>5</a:t>
            </a:fld>
            <a:endParaRPr lang="en-US"/>
          </a:p>
        </p:txBody>
      </p:sp>
    </p:spTree>
    <p:extLst>
      <p:ext uri="{BB962C8B-B14F-4D97-AF65-F5344CB8AC3E}">
        <p14:creationId xmlns:p14="http://schemas.microsoft.com/office/powerpoint/2010/main" val="40775938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they create a library using YSD displaying the SARS-CoV-2 receptor binding domain with random mutations. They then select for mutants that no longer bind their antibody of interest. This helps determine which amino acids are important for binding (and are in the binding pocket of the antibody to the receptor). They then show how a number of corona viruses share sequence homology in the receptor binding motif and a crystal structure of their antibody binding to the SARS-CoV-2 RBD</a:t>
            </a:r>
          </a:p>
        </p:txBody>
      </p:sp>
      <p:sp>
        <p:nvSpPr>
          <p:cNvPr id="4" name="Slide Number Placeholder 3"/>
          <p:cNvSpPr>
            <a:spLocks noGrp="1"/>
          </p:cNvSpPr>
          <p:nvPr>
            <p:ph type="sldNum" sz="quarter" idx="10"/>
          </p:nvPr>
        </p:nvSpPr>
        <p:spPr/>
        <p:txBody>
          <a:bodyPr/>
          <a:lstStyle/>
          <a:p>
            <a:fld id="{E048F98E-F7BB-4540-AF5B-CD41507F4B4E}" type="slidenum">
              <a:rPr lang="en-US" smtClean="0"/>
              <a:t>50</a:t>
            </a:fld>
            <a:endParaRPr lang="en-US"/>
          </a:p>
        </p:txBody>
      </p:sp>
    </p:spTree>
    <p:extLst>
      <p:ext uri="{BB962C8B-B14F-4D97-AF65-F5344CB8AC3E}">
        <p14:creationId xmlns:p14="http://schemas.microsoft.com/office/powerpoint/2010/main" val="2099147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51</a:t>
            </a:fld>
            <a:endParaRPr lang="en-US"/>
          </a:p>
        </p:txBody>
      </p:sp>
    </p:spTree>
    <p:extLst>
      <p:ext uri="{BB962C8B-B14F-4D97-AF65-F5344CB8AC3E}">
        <p14:creationId xmlns:p14="http://schemas.microsoft.com/office/powerpoint/2010/main" val="2808064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52</a:t>
            </a:fld>
            <a:endParaRPr lang="en-US"/>
          </a:p>
        </p:txBody>
      </p:sp>
    </p:spTree>
    <p:extLst>
      <p:ext uri="{BB962C8B-B14F-4D97-AF65-F5344CB8AC3E}">
        <p14:creationId xmlns:p14="http://schemas.microsoft.com/office/powerpoint/2010/main" val="3305070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53</a:t>
            </a:fld>
            <a:endParaRPr lang="en-US"/>
          </a:p>
        </p:txBody>
      </p:sp>
    </p:spTree>
    <p:extLst>
      <p:ext uri="{BB962C8B-B14F-4D97-AF65-F5344CB8AC3E}">
        <p14:creationId xmlns:p14="http://schemas.microsoft.com/office/powerpoint/2010/main" val="1231072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54</a:t>
            </a:fld>
            <a:endParaRPr lang="en-US"/>
          </a:p>
        </p:txBody>
      </p:sp>
    </p:spTree>
    <p:extLst>
      <p:ext uri="{BB962C8B-B14F-4D97-AF65-F5344CB8AC3E}">
        <p14:creationId xmlns:p14="http://schemas.microsoft.com/office/powerpoint/2010/main" val="443840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55</a:t>
            </a:fld>
            <a:endParaRPr lang="en-US"/>
          </a:p>
        </p:txBody>
      </p:sp>
    </p:spTree>
    <p:extLst>
      <p:ext uri="{BB962C8B-B14F-4D97-AF65-F5344CB8AC3E}">
        <p14:creationId xmlns:p14="http://schemas.microsoft.com/office/powerpoint/2010/main" val="407916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56</a:t>
            </a:fld>
            <a:endParaRPr lang="en-US"/>
          </a:p>
        </p:txBody>
      </p:sp>
    </p:spTree>
    <p:extLst>
      <p:ext uri="{BB962C8B-B14F-4D97-AF65-F5344CB8AC3E}">
        <p14:creationId xmlns:p14="http://schemas.microsoft.com/office/powerpoint/2010/main" val="2604372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57</a:t>
            </a:fld>
            <a:endParaRPr lang="en-US"/>
          </a:p>
        </p:txBody>
      </p:sp>
    </p:spTree>
    <p:extLst>
      <p:ext uri="{BB962C8B-B14F-4D97-AF65-F5344CB8AC3E}">
        <p14:creationId xmlns:p14="http://schemas.microsoft.com/office/powerpoint/2010/main" val="2537348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58</a:t>
            </a:fld>
            <a:endParaRPr lang="en-US"/>
          </a:p>
        </p:txBody>
      </p:sp>
    </p:spTree>
    <p:extLst>
      <p:ext uri="{BB962C8B-B14F-4D97-AF65-F5344CB8AC3E}">
        <p14:creationId xmlns:p14="http://schemas.microsoft.com/office/powerpoint/2010/main" val="961543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59</a:t>
            </a:fld>
            <a:endParaRPr lang="en-US"/>
          </a:p>
        </p:txBody>
      </p:sp>
    </p:spTree>
    <p:extLst>
      <p:ext uri="{BB962C8B-B14F-4D97-AF65-F5344CB8AC3E}">
        <p14:creationId xmlns:p14="http://schemas.microsoft.com/office/powerpoint/2010/main" val="154057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model the receptor occupancy in the tumor. After a single dose of anti-PD-1 antibody, I’ve shown the concentration of PD-1 that we expect to be blocked with antibody vs. free PD-1 receptor for antibodies of various affinities. Here you can see a 50 nM </a:t>
            </a:r>
            <a:r>
              <a:rPr lang="en-US" dirty="0" err="1"/>
              <a:t>Kd</a:t>
            </a:r>
            <a:r>
              <a:rPr lang="en-US" dirty="0"/>
              <a:t> antibody doesn’t fully saturate the PD-1 in the tumor, where as a 0.5 nM antibody could block most of the PD-1 in the tumor for more than a week. </a:t>
            </a:r>
          </a:p>
        </p:txBody>
      </p:sp>
      <p:sp>
        <p:nvSpPr>
          <p:cNvPr id="4" name="Slide Number Placeholder 3"/>
          <p:cNvSpPr>
            <a:spLocks noGrp="1"/>
          </p:cNvSpPr>
          <p:nvPr>
            <p:ph type="sldNum" sz="quarter" idx="10"/>
          </p:nvPr>
        </p:nvSpPr>
        <p:spPr/>
        <p:txBody>
          <a:bodyPr/>
          <a:lstStyle/>
          <a:p>
            <a:fld id="{E048F98E-F7BB-4540-AF5B-CD41507F4B4E}" type="slidenum">
              <a:rPr lang="en-US" smtClean="0"/>
              <a:t>6</a:t>
            </a:fld>
            <a:endParaRPr lang="en-US"/>
          </a:p>
        </p:txBody>
      </p:sp>
    </p:spTree>
    <p:extLst>
      <p:ext uri="{BB962C8B-B14F-4D97-AF65-F5344CB8AC3E}">
        <p14:creationId xmlns:p14="http://schemas.microsoft.com/office/powerpoint/2010/main" val="3055188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60</a:t>
            </a:fld>
            <a:endParaRPr lang="en-US"/>
          </a:p>
        </p:txBody>
      </p:sp>
    </p:spTree>
    <p:extLst>
      <p:ext uri="{BB962C8B-B14F-4D97-AF65-F5344CB8AC3E}">
        <p14:creationId xmlns:p14="http://schemas.microsoft.com/office/powerpoint/2010/main" val="4115042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61</a:t>
            </a:fld>
            <a:endParaRPr lang="en-US"/>
          </a:p>
        </p:txBody>
      </p:sp>
    </p:spTree>
    <p:extLst>
      <p:ext uri="{BB962C8B-B14F-4D97-AF65-F5344CB8AC3E}">
        <p14:creationId xmlns:p14="http://schemas.microsoft.com/office/powerpoint/2010/main" val="3797877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62</a:t>
            </a:fld>
            <a:endParaRPr lang="en-US"/>
          </a:p>
        </p:txBody>
      </p:sp>
    </p:spTree>
    <p:extLst>
      <p:ext uri="{BB962C8B-B14F-4D97-AF65-F5344CB8AC3E}">
        <p14:creationId xmlns:p14="http://schemas.microsoft.com/office/powerpoint/2010/main" val="30953944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63</a:t>
            </a:fld>
            <a:endParaRPr lang="en-US"/>
          </a:p>
        </p:txBody>
      </p:sp>
    </p:spTree>
    <p:extLst>
      <p:ext uri="{BB962C8B-B14F-4D97-AF65-F5344CB8AC3E}">
        <p14:creationId xmlns:p14="http://schemas.microsoft.com/office/powerpoint/2010/main" val="13984634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proceeded to make another library and continued with an equilibrium and kinetic sorts now at 30 and 37C </a:t>
            </a:r>
          </a:p>
        </p:txBody>
      </p:sp>
      <p:sp>
        <p:nvSpPr>
          <p:cNvPr id="4" name="Slide Number Placeholder 3"/>
          <p:cNvSpPr>
            <a:spLocks noGrp="1"/>
          </p:cNvSpPr>
          <p:nvPr>
            <p:ph type="sldNum" sz="quarter" idx="10"/>
          </p:nvPr>
        </p:nvSpPr>
        <p:spPr/>
        <p:txBody>
          <a:bodyPr/>
          <a:lstStyle/>
          <a:p>
            <a:fld id="{E048F98E-F7BB-4540-AF5B-CD41507F4B4E}" type="slidenum">
              <a:rPr lang="en-US" smtClean="0"/>
              <a:t>64</a:t>
            </a:fld>
            <a:endParaRPr lang="en-US"/>
          </a:p>
        </p:txBody>
      </p:sp>
    </p:spTree>
    <p:extLst>
      <p:ext uri="{BB962C8B-B14F-4D97-AF65-F5344CB8AC3E}">
        <p14:creationId xmlns:p14="http://schemas.microsoft.com/office/powerpoint/2010/main" val="2496614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48F98E-F7BB-4540-AF5B-CD41507F4B4E}" type="slidenum">
              <a:rPr lang="en-US" smtClean="0"/>
              <a:t>65</a:t>
            </a:fld>
            <a:endParaRPr lang="en-US"/>
          </a:p>
        </p:txBody>
      </p:sp>
    </p:spTree>
    <p:extLst>
      <p:ext uri="{BB962C8B-B14F-4D97-AF65-F5344CB8AC3E}">
        <p14:creationId xmlns:p14="http://schemas.microsoft.com/office/powerpoint/2010/main" val="22751391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when we tested these clones individually, they don’t have significantly stronger binding then the control 29Fe2.13 and they have a lot of positive charge enrichment, which could lead to undesired non-specific binding</a:t>
            </a:r>
          </a:p>
        </p:txBody>
      </p:sp>
      <p:sp>
        <p:nvSpPr>
          <p:cNvPr id="4" name="Slide Number Placeholder 3"/>
          <p:cNvSpPr>
            <a:spLocks noGrp="1"/>
          </p:cNvSpPr>
          <p:nvPr>
            <p:ph type="sldNum" sz="quarter" idx="10"/>
          </p:nvPr>
        </p:nvSpPr>
        <p:spPr/>
        <p:txBody>
          <a:bodyPr/>
          <a:lstStyle/>
          <a:p>
            <a:fld id="{E048F98E-F7BB-4540-AF5B-CD41507F4B4E}" type="slidenum">
              <a:rPr lang="en-US" smtClean="0"/>
              <a:t>66</a:t>
            </a:fld>
            <a:endParaRPr lang="en-US"/>
          </a:p>
        </p:txBody>
      </p:sp>
    </p:spTree>
    <p:extLst>
      <p:ext uri="{BB962C8B-B14F-4D97-AF65-F5344CB8AC3E}">
        <p14:creationId xmlns:p14="http://schemas.microsoft.com/office/powerpoint/2010/main" val="22595062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when we tested these clones individually, they don’t have significantly stronger binding then the control 29Fe2.13 and they have a lot of positive charge enrichment, which could lead to undesired non-specific binding</a:t>
            </a:r>
          </a:p>
        </p:txBody>
      </p:sp>
      <p:sp>
        <p:nvSpPr>
          <p:cNvPr id="4" name="Slide Number Placeholder 3"/>
          <p:cNvSpPr>
            <a:spLocks noGrp="1"/>
          </p:cNvSpPr>
          <p:nvPr>
            <p:ph type="sldNum" sz="quarter" idx="10"/>
          </p:nvPr>
        </p:nvSpPr>
        <p:spPr/>
        <p:txBody>
          <a:bodyPr/>
          <a:lstStyle/>
          <a:p>
            <a:fld id="{E048F98E-F7BB-4540-AF5B-CD41507F4B4E}" type="slidenum">
              <a:rPr lang="en-US" smtClean="0"/>
              <a:t>67</a:t>
            </a:fld>
            <a:endParaRPr lang="en-US"/>
          </a:p>
        </p:txBody>
      </p:sp>
    </p:spTree>
    <p:extLst>
      <p:ext uri="{BB962C8B-B14F-4D97-AF65-F5344CB8AC3E}">
        <p14:creationId xmlns:p14="http://schemas.microsoft.com/office/powerpoint/2010/main" val="408767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I’ve plotted this another way. On the x-axis I have the </a:t>
            </a:r>
            <a:r>
              <a:rPr lang="en-US" dirty="0" err="1"/>
              <a:t>Kd</a:t>
            </a:r>
            <a:r>
              <a:rPr lang="en-US" dirty="0"/>
              <a:t> of the antibody, so the lower the </a:t>
            </a:r>
            <a:r>
              <a:rPr lang="en-US" dirty="0" err="1"/>
              <a:t>Kd</a:t>
            </a:r>
            <a:r>
              <a:rPr lang="en-US" dirty="0"/>
              <a:t> the stronger the antibody. And the Y access shows how long 95% of the PD-1 will stay blocked in the tumor with a single dose. You can see that an antibody above about 15 nM </a:t>
            </a:r>
            <a:r>
              <a:rPr lang="en-US" dirty="0" err="1"/>
              <a:t>kd</a:t>
            </a:r>
            <a:r>
              <a:rPr lang="en-US" dirty="0"/>
              <a:t> will never saturate the tumor…etc.</a:t>
            </a:r>
          </a:p>
        </p:txBody>
      </p:sp>
      <p:sp>
        <p:nvSpPr>
          <p:cNvPr id="4" name="Slide Number Placeholder 3"/>
          <p:cNvSpPr>
            <a:spLocks noGrp="1"/>
          </p:cNvSpPr>
          <p:nvPr>
            <p:ph type="sldNum" sz="quarter" idx="10"/>
          </p:nvPr>
        </p:nvSpPr>
        <p:spPr/>
        <p:txBody>
          <a:bodyPr/>
          <a:lstStyle/>
          <a:p>
            <a:fld id="{E048F98E-F7BB-4540-AF5B-CD41507F4B4E}" type="slidenum">
              <a:rPr lang="en-US" smtClean="0"/>
              <a:t>7</a:t>
            </a:fld>
            <a:endParaRPr lang="en-US"/>
          </a:p>
        </p:txBody>
      </p:sp>
    </p:spTree>
    <p:extLst>
      <p:ext uri="{BB962C8B-B14F-4D97-AF65-F5344CB8AC3E}">
        <p14:creationId xmlns:p14="http://schemas.microsoft.com/office/powerpoint/2010/main" val="267417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Aga1 is a native protein expressed on the surface of yeast. Aga2 is a native secreted protein that binds to Aga2. In Yeast surface display, we force the yeast to express the Aga2 protein fused to the </a:t>
            </a:r>
            <a:r>
              <a:rPr lang="en-US" dirty="0" err="1"/>
              <a:t>scFv</a:t>
            </a:r>
            <a:r>
              <a:rPr lang="en-US" dirty="0"/>
              <a:t> (or variable fragment of an antibody) such that the yeast is now covered in expressed antibody. </a:t>
            </a:r>
          </a:p>
        </p:txBody>
      </p:sp>
      <p:sp>
        <p:nvSpPr>
          <p:cNvPr id="4" name="Slide Number Placeholder 3"/>
          <p:cNvSpPr>
            <a:spLocks noGrp="1"/>
          </p:cNvSpPr>
          <p:nvPr>
            <p:ph type="sldNum" sz="quarter" idx="10"/>
          </p:nvPr>
        </p:nvSpPr>
        <p:spPr/>
        <p:txBody>
          <a:bodyPr/>
          <a:lstStyle/>
          <a:p>
            <a:fld id="{E048F98E-F7BB-4540-AF5B-CD41507F4B4E}" type="slidenum">
              <a:rPr lang="en-US" smtClean="0"/>
              <a:t>8</a:t>
            </a:fld>
            <a:endParaRPr lang="en-US"/>
          </a:p>
        </p:txBody>
      </p:sp>
    </p:spTree>
    <p:extLst>
      <p:ext uri="{BB962C8B-B14F-4D97-AF65-F5344CB8AC3E}">
        <p14:creationId xmlns:p14="http://schemas.microsoft.com/office/powerpoint/2010/main" val="206128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a:t>
            </a:r>
            <a:r>
              <a:rPr lang="en-US" dirty="0" err="1"/>
              <a:t>scFv</a:t>
            </a:r>
            <a:r>
              <a:rPr lang="en-US" dirty="0"/>
              <a:t> has two tags, HA and c-</a:t>
            </a:r>
            <a:r>
              <a:rPr lang="en-US" dirty="0" err="1"/>
              <a:t>myc</a:t>
            </a:r>
            <a:r>
              <a:rPr lang="en-US" dirty="0"/>
              <a:t> which can be probed to see if the yeast is in fact displaying the </a:t>
            </a:r>
            <a:r>
              <a:rPr lang="en-US" dirty="0" err="1"/>
              <a:t>scFv</a:t>
            </a:r>
            <a:r>
              <a:rPr lang="en-US" dirty="0"/>
              <a:t>. We can then incubate the displaying yeast with our labeled antigen of interest. We use flow cytometry to see which yeast are displaying the </a:t>
            </a:r>
            <a:r>
              <a:rPr lang="en-US" dirty="0" err="1"/>
              <a:t>scFv</a:t>
            </a:r>
            <a:r>
              <a:rPr lang="en-US" dirty="0"/>
              <a:t> on the x axis and if these yeast are indeed binding to the antigen. </a:t>
            </a:r>
          </a:p>
        </p:txBody>
      </p:sp>
      <p:sp>
        <p:nvSpPr>
          <p:cNvPr id="4" name="Slide Number Placeholder 3"/>
          <p:cNvSpPr>
            <a:spLocks noGrp="1"/>
          </p:cNvSpPr>
          <p:nvPr>
            <p:ph type="sldNum" sz="quarter" idx="10"/>
          </p:nvPr>
        </p:nvSpPr>
        <p:spPr/>
        <p:txBody>
          <a:bodyPr/>
          <a:lstStyle/>
          <a:p>
            <a:fld id="{E048F98E-F7BB-4540-AF5B-CD41507F4B4E}" type="slidenum">
              <a:rPr lang="en-US" smtClean="0"/>
              <a:t>9</a:t>
            </a:fld>
            <a:endParaRPr lang="en-US"/>
          </a:p>
        </p:txBody>
      </p:sp>
    </p:spTree>
    <p:extLst>
      <p:ext uri="{BB962C8B-B14F-4D97-AF65-F5344CB8AC3E}">
        <p14:creationId xmlns:p14="http://schemas.microsoft.com/office/powerpoint/2010/main" val="81096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B4EA39-AFBC-478C-A6E8-656A8983B0AD}"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205473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4EA39-AFBC-478C-A6E8-656A8983B0AD}"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222293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4EA39-AFBC-478C-A6E8-656A8983B0AD}"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186565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4EA39-AFBC-478C-A6E8-656A8983B0AD}"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244035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B4EA39-AFBC-478C-A6E8-656A8983B0AD}"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364643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B4EA39-AFBC-478C-A6E8-656A8983B0AD}"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403440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B4EA39-AFBC-478C-A6E8-656A8983B0AD}"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3232495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B4EA39-AFBC-478C-A6E8-656A8983B0AD}"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373683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4EA39-AFBC-478C-A6E8-656A8983B0AD}"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68444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B4EA39-AFBC-478C-A6E8-656A8983B0AD}"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41075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B4EA39-AFBC-478C-A6E8-656A8983B0AD}"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136DE-C707-4B81-BD02-72A3A78A1A3E}" type="slidenum">
              <a:rPr lang="en-US" smtClean="0"/>
              <a:t>‹#›</a:t>
            </a:fld>
            <a:endParaRPr lang="en-US"/>
          </a:p>
        </p:txBody>
      </p:sp>
    </p:spTree>
    <p:extLst>
      <p:ext uri="{BB962C8B-B14F-4D97-AF65-F5344CB8AC3E}">
        <p14:creationId xmlns:p14="http://schemas.microsoft.com/office/powerpoint/2010/main" val="2896835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4EA39-AFBC-478C-A6E8-656A8983B0AD}" type="datetimeFigureOut">
              <a:rPr lang="en-US" smtClean="0"/>
              <a:t>3/16/2021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136DE-C707-4B81-BD02-72A3A78A1A3E}" type="slidenum">
              <a:rPr lang="en-US" smtClean="0"/>
              <a:t>‹#›</a:t>
            </a:fld>
            <a:endParaRPr lang="en-US"/>
          </a:p>
        </p:txBody>
      </p:sp>
    </p:spTree>
    <p:extLst>
      <p:ext uri="{BB962C8B-B14F-4D97-AF65-F5344CB8AC3E}">
        <p14:creationId xmlns:p14="http://schemas.microsoft.com/office/powerpoint/2010/main" val="2036721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8.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nobelprize.org/uploads/2018/10/press-medicine2018.pdf"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7.gi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1.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220.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nobelprize.org/uploads/2018/10/press-medicine2018.pdf"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4.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1.jpg"/></Relationships>
</file>

<file path=ppt/slides/_rels/slide6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55"/>
          <p:cNvSpPr txBox="1">
            <a:spLocks noGrp="1"/>
          </p:cNvSpPr>
          <p:nvPr>
            <p:ph type="subTitle" idx="1"/>
          </p:nvPr>
        </p:nvSpPr>
        <p:spPr>
          <a:xfrm>
            <a:off x="1164129" y="3540458"/>
            <a:ext cx="8322617" cy="2163028"/>
          </a:xfrm>
          <a:prstGeom prst="rect">
            <a:avLst/>
          </a:prstGeom>
          <a:noFill/>
          <a:ln>
            <a:noFill/>
          </a:ln>
        </p:spPr>
        <p:txBody>
          <a:bodyPr vert="horz" lIns="68575" tIns="34275" rIns="68575" bIns="34275" rtlCol="0" anchor="t" anchorCtr="0">
            <a:noAutofit/>
          </a:bodyPr>
          <a:lstStyle/>
          <a:p>
            <a:pPr algn="l">
              <a:spcBef>
                <a:spcPts val="600"/>
              </a:spcBef>
              <a:buClr>
                <a:schemeClr val="dk1"/>
              </a:buClr>
              <a:buSzPct val="25000"/>
            </a:pPr>
            <a:r>
              <a:rPr lang="en-US" sz="3200" dirty="0">
                <a:solidFill>
                  <a:schemeClr val="dk1"/>
                </a:solidFill>
                <a:latin typeface="Arial" panose="020B0604020202020204" pitchFamily="34" charset="0"/>
                <a:ea typeface="Roboto Slab"/>
                <a:cs typeface="Arial" panose="020B0604020202020204" pitchFamily="34" charset="0"/>
                <a:sym typeface="Roboto Slab"/>
              </a:rPr>
              <a:t>20.109 Guest Lecture</a:t>
            </a:r>
          </a:p>
          <a:p>
            <a:pPr algn="l">
              <a:spcBef>
                <a:spcPts val="600"/>
              </a:spcBef>
              <a:buClr>
                <a:schemeClr val="dk1"/>
              </a:buClr>
              <a:buSzPct val="25000"/>
            </a:pPr>
            <a:r>
              <a:rPr lang="en" sz="3200" dirty="0">
                <a:solidFill>
                  <a:schemeClr val="dk1"/>
                </a:solidFill>
                <a:latin typeface="Arial" panose="020B0604020202020204" pitchFamily="34" charset="0"/>
                <a:ea typeface="Roboto Slab"/>
                <a:cs typeface="Arial" panose="020B0604020202020204" pitchFamily="34" charset="0"/>
                <a:sym typeface="Roboto Slab"/>
              </a:rPr>
              <a:t>Sarah Cowles</a:t>
            </a:r>
          </a:p>
          <a:p>
            <a:pPr algn="l">
              <a:spcBef>
                <a:spcPts val="600"/>
              </a:spcBef>
              <a:buClr>
                <a:schemeClr val="dk1"/>
              </a:buClr>
              <a:buSzPct val="25000"/>
            </a:pPr>
            <a:r>
              <a:rPr lang="en-US" sz="3200" dirty="0">
                <a:solidFill>
                  <a:schemeClr val="dk1"/>
                </a:solidFill>
                <a:latin typeface="Arial" panose="020B0604020202020204" pitchFamily="34" charset="0"/>
                <a:ea typeface="Roboto Slab"/>
                <a:cs typeface="Arial" panose="020B0604020202020204" pitchFamily="34" charset="0"/>
                <a:sym typeface="Roboto Slab"/>
              </a:rPr>
              <a:t>March 16, 2021</a:t>
            </a:r>
          </a:p>
          <a:p>
            <a:pPr algn="l">
              <a:spcBef>
                <a:spcPts val="800"/>
              </a:spcBef>
              <a:buClr>
                <a:schemeClr val="dk1"/>
              </a:buClr>
              <a:buSzPct val="25000"/>
            </a:pPr>
            <a:endParaRPr dirty="0">
              <a:solidFill>
                <a:schemeClr val="dk1"/>
              </a:solidFill>
              <a:latin typeface="Calibri" panose="020F0502020204030204" pitchFamily="34" charset="0"/>
              <a:ea typeface="Roboto Slab"/>
              <a:cs typeface="Calibri" panose="020F0502020204030204" pitchFamily="34" charset="0"/>
              <a:sym typeface="Roboto Slab"/>
            </a:endParaRPr>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a:t>
            </a:fld>
            <a:endParaRPr lang="en-US" dirty="0">
              <a:solidFill>
                <a:schemeClr val="bg1">
                  <a:lumMod val="50000"/>
                </a:schemeClr>
              </a:solidFill>
            </a:endParaRPr>
          </a:p>
        </p:txBody>
      </p:sp>
    </p:spTree>
    <p:extLst>
      <p:ext uri="{BB962C8B-B14F-4D97-AF65-F5344CB8AC3E}">
        <p14:creationId xmlns:p14="http://schemas.microsoft.com/office/powerpoint/2010/main" val="3620578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10</a:t>
            </a:fld>
            <a:endParaRPr lang="en-US" dirty="0">
              <a:solidFill>
                <a:schemeClr val="bg1">
                  <a:lumMod val="50000"/>
                </a:schemeClr>
              </a:solidFill>
            </a:endParaRPr>
          </a:p>
        </p:txBody>
      </p:sp>
      <p:sp>
        <p:nvSpPr>
          <p:cNvPr id="36" name="Chord 35">
            <a:extLst>
              <a:ext uri="{FF2B5EF4-FFF2-40B4-BE49-F238E27FC236}">
                <a16:creationId xmlns:a16="http://schemas.microsoft.com/office/drawing/2014/main" id="{7B9A5061-D06D-4F46-9753-E35FA9CB094D}"/>
              </a:ext>
            </a:extLst>
          </p:cNvPr>
          <p:cNvSpPr/>
          <p:nvPr/>
        </p:nvSpPr>
        <p:spPr>
          <a:xfrm rot="5400000">
            <a:off x="1712104" y="3257171"/>
            <a:ext cx="1905730" cy="4519371"/>
          </a:xfrm>
          <a:prstGeom prst="chord">
            <a:avLst>
              <a:gd name="adj1" fmla="val 5485120"/>
              <a:gd name="adj2" fmla="val 1610588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c 37">
            <a:extLst>
              <a:ext uri="{FF2B5EF4-FFF2-40B4-BE49-F238E27FC236}">
                <a16:creationId xmlns:a16="http://schemas.microsoft.com/office/drawing/2014/main" id="{F67C8E77-451E-41DA-9B4F-5543AA035BE6}"/>
              </a:ext>
            </a:extLst>
          </p:cNvPr>
          <p:cNvSpPr/>
          <p:nvPr/>
        </p:nvSpPr>
        <p:spPr>
          <a:xfrm>
            <a:off x="2803827" y="2179835"/>
            <a:ext cx="306389" cy="1197783"/>
          </a:xfrm>
          <a:prstGeom prst="arc">
            <a:avLst>
              <a:gd name="adj1" fmla="val 12251845"/>
              <a:gd name="adj2" fmla="val 1963520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AB3AE122-5BBB-4928-A2D3-23E6ABB1C85C}"/>
              </a:ext>
            </a:extLst>
          </p:cNvPr>
          <p:cNvSpPr/>
          <p:nvPr/>
        </p:nvSpPr>
        <p:spPr>
          <a:xfrm flipV="1">
            <a:off x="2819324" y="3120183"/>
            <a:ext cx="275394" cy="551505"/>
          </a:xfrm>
          <a:prstGeom prst="arc">
            <a:avLst>
              <a:gd name="adj1" fmla="val 8296474"/>
              <a:gd name="adj2" fmla="val 4786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434455D-1A13-4143-AB0C-B52DB66876D8}"/>
              </a:ext>
            </a:extLst>
          </p:cNvPr>
          <p:cNvCxnSpPr>
            <a:cxnSpLocks/>
          </p:cNvCxnSpPr>
          <p:nvPr/>
        </p:nvCxnSpPr>
        <p:spPr>
          <a:xfrm flipH="1">
            <a:off x="2325509" y="3228324"/>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024EFBB-B606-4DD3-B98B-865D48A6961E}"/>
              </a:ext>
            </a:extLst>
          </p:cNvPr>
          <p:cNvSpPr/>
          <p:nvPr/>
        </p:nvSpPr>
        <p:spPr>
          <a:xfrm rot="17761874">
            <a:off x="2036127" y="2523327"/>
            <a:ext cx="1099954" cy="485719"/>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H</a:t>
            </a:r>
            <a:endParaRPr lang="en-US" sz="2400" dirty="0"/>
          </a:p>
        </p:txBody>
      </p:sp>
      <p:cxnSp>
        <p:nvCxnSpPr>
          <p:cNvPr id="42" name="Straight Connector 41">
            <a:extLst>
              <a:ext uri="{FF2B5EF4-FFF2-40B4-BE49-F238E27FC236}">
                <a16:creationId xmlns:a16="http://schemas.microsoft.com/office/drawing/2014/main" id="{B339CA2F-96DB-48EC-A280-645574D8B0C1}"/>
              </a:ext>
            </a:extLst>
          </p:cNvPr>
          <p:cNvCxnSpPr>
            <a:cxnSpLocks/>
            <a:stCxn id="53" idx="2"/>
          </p:cNvCxnSpPr>
          <p:nvPr/>
        </p:nvCxnSpPr>
        <p:spPr>
          <a:xfrm flipH="1">
            <a:off x="3278540" y="2581378"/>
            <a:ext cx="219000" cy="3432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F08D8F-CCB4-4A89-9F3B-77686A5FFC0D}"/>
              </a:ext>
            </a:extLst>
          </p:cNvPr>
          <p:cNvCxnSpPr>
            <a:cxnSpLocks/>
          </p:cNvCxnSpPr>
          <p:nvPr/>
        </p:nvCxnSpPr>
        <p:spPr>
          <a:xfrm flipH="1">
            <a:off x="2283738" y="3523454"/>
            <a:ext cx="33682" cy="3657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FE40B2-C5A0-4935-B6AB-EDCF1090F569}"/>
              </a:ext>
            </a:extLst>
          </p:cNvPr>
          <p:cNvCxnSpPr>
            <a:cxnSpLocks/>
          </p:cNvCxnSpPr>
          <p:nvPr/>
        </p:nvCxnSpPr>
        <p:spPr>
          <a:xfrm flipV="1">
            <a:off x="2868074"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345C3C8-16A1-4256-B8A5-D3738A04EA05}"/>
              </a:ext>
            </a:extLst>
          </p:cNvPr>
          <p:cNvCxnSpPr>
            <a:cxnSpLocks/>
          </p:cNvCxnSpPr>
          <p:nvPr/>
        </p:nvCxnSpPr>
        <p:spPr>
          <a:xfrm flipV="1">
            <a:off x="2463858"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46" name="Slide Number Placeholder 1">
            <a:extLst>
              <a:ext uri="{FF2B5EF4-FFF2-40B4-BE49-F238E27FC236}">
                <a16:creationId xmlns:a16="http://schemas.microsoft.com/office/drawing/2014/main" id="{4589CC52-D403-4661-A740-2E5BEEB310A9}"/>
              </a:ext>
            </a:extLst>
          </p:cNvPr>
          <p:cNvSpPr txBox="1">
            <a:spLocks/>
          </p:cNvSpPr>
          <p:nvPr/>
        </p:nvSpPr>
        <p:spPr>
          <a:xfrm>
            <a:off x="227412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D6E5C-412B-4263-838C-1087038517D6}" type="slidenum">
              <a:rPr lang="en-US" smtClean="0">
                <a:solidFill>
                  <a:schemeClr val="bg1">
                    <a:lumMod val="50000"/>
                  </a:schemeClr>
                </a:solidFill>
              </a:rPr>
              <a:pPr/>
              <a:t>10</a:t>
            </a:fld>
            <a:endParaRPr lang="en-US" dirty="0">
              <a:solidFill>
                <a:schemeClr val="bg1">
                  <a:lumMod val="50000"/>
                </a:schemeClr>
              </a:solidFill>
            </a:endParaRPr>
          </a:p>
        </p:txBody>
      </p:sp>
      <p:sp>
        <p:nvSpPr>
          <p:cNvPr id="51" name="Rectangle: Rounded Corners 50">
            <a:extLst>
              <a:ext uri="{FF2B5EF4-FFF2-40B4-BE49-F238E27FC236}">
                <a16:creationId xmlns:a16="http://schemas.microsoft.com/office/drawing/2014/main" id="{589479A4-6926-47F1-8265-CDB3A1BF613E}"/>
              </a:ext>
            </a:extLst>
          </p:cNvPr>
          <p:cNvSpPr/>
          <p:nvPr/>
        </p:nvSpPr>
        <p:spPr>
          <a:xfrm>
            <a:off x="2057530" y="3797301"/>
            <a:ext cx="1214877" cy="357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Aga2</a:t>
            </a:r>
          </a:p>
        </p:txBody>
      </p:sp>
      <p:sp>
        <p:nvSpPr>
          <p:cNvPr id="52" name="Rectangle: Rounded Corners 51">
            <a:extLst>
              <a:ext uri="{FF2B5EF4-FFF2-40B4-BE49-F238E27FC236}">
                <a16:creationId xmlns:a16="http://schemas.microsoft.com/office/drawing/2014/main" id="{EC37147F-D77B-4091-9E7E-455C3E319EF6}"/>
              </a:ext>
            </a:extLst>
          </p:cNvPr>
          <p:cNvSpPr/>
          <p:nvPr/>
        </p:nvSpPr>
        <p:spPr>
          <a:xfrm>
            <a:off x="2057530" y="4243955"/>
            <a:ext cx="1214877" cy="35772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Aga1</a:t>
            </a:r>
          </a:p>
        </p:txBody>
      </p:sp>
      <p:sp>
        <p:nvSpPr>
          <p:cNvPr id="53" name="Oval 52">
            <a:extLst>
              <a:ext uri="{FF2B5EF4-FFF2-40B4-BE49-F238E27FC236}">
                <a16:creationId xmlns:a16="http://schemas.microsoft.com/office/drawing/2014/main" id="{0EFA8C4A-17DC-4DBD-B2BD-D421258472D1}"/>
              </a:ext>
            </a:extLst>
          </p:cNvPr>
          <p:cNvSpPr/>
          <p:nvPr/>
        </p:nvSpPr>
        <p:spPr>
          <a:xfrm rot="593623">
            <a:off x="3495813" y="2486484"/>
            <a:ext cx="232221" cy="229688"/>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4" name="Rectangle 53">
            <a:extLst>
              <a:ext uri="{FF2B5EF4-FFF2-40B4-BE49-F238E27FC236}">
                <a16:creationId xmlns:a16="http://schemas.microsoft.com/office/drawing/2014/main" id="{7DF6D675-6514-4B34-B7F4-46CA8E979CA0}"/>
              </a:ext>
            </a:extLst>
          </p:cNvPr>
          <p:cNvSpPr/>
          <p:nvPr/>
        </p:nvSpPr>
        <p:spPr>
          <a:xfrm>
            <a:off x="3609561" y="2299991"/>
            <a:ext cx="1112957" cy="400110"/>
          </a:xfrm>
          <a:prstGeom prst="rect">
            <a:avLst/>
          </a:prstGeom>
        </p:spPr>
        <p:txBody>
          <a:bodyPr wrap="square">
            <a:spAutoFit/>
          </a:bodyPr>
          <a:lstStyle/>
          <a:p>
            <a:pPr algn="ctr"/>
            <a:r>
              <a:rPr lang="en-US" sz="2000" dirty="0"/>
              <a:t>C-</a:t>
            </a:r>
            <a:r>
              <a:rPr lang="en-US" sz="2000" dirty="0" err="1"/>
              <a:t>myc</a:t>
            </a:r>
            <a:endParaRPr lang="en-US" sz="2000" dirty="0"/>
          </a:p>
        </p:txBody>
      </p:sp>
      <p:sp>
        <p:nvSpPr>
          <p:cNvPr id="55" name="Rectangle 54">
            <a:extLst>
              <a:ext uri="{FF2B5EF4-FFF2-40B4-BE49-F238E27FC236}">
                <a16:creationId xmlns:a16="http://schemas.microsoft.com/office/drawing/2014/main" id="{7C083079-A18E-4C0D-8EEF-41D8EAB8967D}"/>
              </a:ext>
            </a:extLst>
          </p:cNvPr>
          <p:cNvSpPr/>
          <p:nvPr/>
        </p:nvSpPr>
        <p:spPr>
          <a:xfrm>
            <a:off x="1603352" y="3327327"/>
            <a:ext cx="709132" cy="400110"/>
          </a:xfrm>
          <a:prstGeom prst="rect">
            <a:avLst/>
          </a:prstGeom>
        </p:spPr>
        <p:txBody>
          <a:bodyPr wrap="square">
            <a:spAutoFit/>
          </a:bodyPr>
          <a:lstStyle/>
          <a:p>
            <a:pPr algn="ctr"/>
            <a:r>
              <a:rPr lang="en-US" sz="2000" dirty="0"/>
              <a:t>HA</a:t>
            </a:r>
          </a:p>
        </p:txBody>
      </p:sp>
      <p:sp>
        <p:nvSpPr>
          <p:cNvPr id="56" name="Oval 55">
            <a:extLst>
              <a:ext uri="{FF2B5EF4-FFF2-40B4-BE49-F238E27FC236}">
                <a16:creationId xmlns:a16="http://schemas.microsoft.com/office/drawing/2014/main" id="{915ACF98-2C69-4F0B-A259-14583171F0F2}"/>
              </a:ext>
            </a:extLst>
          </p:cNvPr>
          <p:cNvSpPr/>
          <p:nvPr/>
        </p:nvSpPr>
        <p:spPr>
          <a:xfrm rot="593623">
            <a:off x="2217319" y="3416519"/>
            <a:ext cx="228600" cy="2286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 name="Oval 56">
            <a:extLst>
              <a:ext uri="{FF2B5EF4-FFF2-40B4-BE49-F238E27FC236}">
                <a16:creationId xmlns:a16="http://schemas.microsoft.com/office/drawing/2014/main" id="{9459D7BD-4491-43C6-9519-278412EEE0D4}"/>
              </a:ext>
            </a:extLst>
          </p:cNvPr>
          <p:cNvSpPr/>
          <p:nvPr/>
        </p:nvSpPr>
        <p:spPr>
          <a:xfrm rot="17761874">
            <a:off x="2506645" y="2727080"/>
            <a:ext cx="1099954" cy="485719"/>
          </a:xfrm>
          <a:prstGeom prst="ellipse">
            <a:avLst/>
          </a:prstGeom>
          <a:solidFill>
            <a:srgbClr val="FFABAB"/>
          </a:solidFill>
          <a:ln>
            <a:solidFill>
              <a:srgbClr val="FF1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L</a:t>
            </a:r>
            <a:endParaRPr lang="en-US" sz="2400" dirty="0"/>
          </a:p>
        </p:txBody>
      </p:sp>
      <p:sp>
        <p:nvSpPr>
          <p:cNvPr id="60" name="Cloud 59">
            <a:extLst>
              <a:ext uri="{FF2B5EF4-FFF2-40B4-BE49-F238E27FC236}">
                <a16:creationId xmlns:a16="http://schemas.microsoft.com/office/drawing/2014/main" id="{39926C6C-D630-4E14-BA6F-B8D65356EB98}"/>
              </a:ext>
            </a:extLst>
          </p:cNvPr>
          <p:cNvSpPr/>
          <p:nvPr/>
        </p:nvSpPr>
        <p:spPr>
          <a:xfrm rot="18601863">
            <a:off x="2785506" y="1553911"/>
            <a:ext cx="1206668" cy="808480"/>
          </a:xfrm>
          <a:prstGeom prst="flowChartPreparat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Rectangle 9">
            <a:extLst>
              <a:ext uri="{FF2B5EF4-FFF2-40B4-BE49-F238E27FC236}">
                <a16:creationId xmlns:a16="http://schemas.microsoft.com/office/drawing/2014/main" id="{929E5A31-90AC-464F-A7C1-93352798E5F3}"/>
              </a:ext>
            </a:extLst>
          </p:cNvPr>
          <p:cNvSpPr/>
          <p:nvPr/>
        </p:nvSpPr>
        <p:spPr>
          <a:xfrm>
            <a:off x="2630289" y="1718136"/>
            <a:ext cx="1552492" cy="400110"/>
          </a:xfrm>
          <a:prstGeom prst="rect">
            <a:avLst/>
          </a:prstGeom>
        </p:spPr>
        <p:txBody>
          <a:bodyPr wrap="square">
            <a:spAutoFit/>
          </a:bodyPr>
          <a:lstStyle/>
          <a:p>
            <a:pPr lvl="0" algn="ctr"/>
            <a:r>
              <a:rPr lang="en-US" sz="2000" dirty="0">
                <a:solidFill>
                  <a:prstClr val="black"/>
                </a:solidFill>
              </a:rPr>
              <a:t>Antigen</a:t>
            </a: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What is yeast surface display?</a:t>
            </a:r>
          </a:p>
        </p:txBody>
      </p:sp>
      <p:sp>
        <p:nvSpPr>
          <p:cNvPr id="63" name="Rectangle 62">
            <a:extLst>
              <a:ext uri="{FF2B5EF4-FFF2-40B4-BE49-F238E27FC236}">
                <a16:creationId xmlns:a16="http://schemas.microsoft.com/office/drawing/2014/main" id="{863515F7-67F1-44D4-9F20-0FB06C5C3C3D}"/>
              </a:ext>
            </a:extLst>
          </p:cNvPr>
          <p:cNvSpPr/>
          <p:nvPr/>
        </p:nvSpPr>
        <p:spPr>
          <a:xfrm>
            <a:off x="1100891" y="4925576"/>
            <a:ext cx="3180715" cy="400110"/>
          </a:xfrm>
          <a:prstGeom prst="rect">
            <a:avLst/>
          </a:prstGeom>
        </p:spPr>
        <p:txBody>
          <a:bodyPr wrap="square">
            <a:spAutoFit/>
          </a:bodyPr>
          <a:lstStyle/>
          <a:p>
            <a:pPr lvl="0" algn="ctr"/>
            <a:r>
              <a:rPr lang="en-US" sz="2000" dirty="0">
                <a:solidFill>
                  <a:prstClr val="black"/>
                </a:solidFill>
              </a:rPr>
              <a:t>Yeast cell surface</a:t>
            </a:r>
          </a:p>
        </p:txBody>
      </p:sp>
      <p:sp>
        <p:nvSpPr>
          <p:cNvPr id="25" name="TextBox 24">
            <a:extLst>
              <a:ext uri="{FF2B5EF4-FFF2-40B4-BE49-F238E27FC236}">
                <a16:creationId xmlns:a16="http://schemas.microsoft.com/office/drawing/2014/main" id="{F22DE569-B47C-4BB5-867C-994613DD1749}"/>
              </a:ext>
            </a:extLst>
          </p:cNvPr>
          <p:cNvSpPr txBox="1"/>
          <p:nvPr/>
        </p:nvSpPr>
        <p:spPr>
          <a:xfrm rot="17867837">
            <a:off x="3495091" y="2418958"/>
            <a:ext cx="801504" cy="1323439"/>
          </a:xfrm>
          <a:prstGeom prst="rect">
            <a:avLst/>
          </a:prstGeom>
          <a:noFill/>
        </p:spPr>
        <p:txBody>
          <a:bodyPr wrap="square" rtlCol="0">
            <a:spAutoFit/>
          </a:bodyPr>
          <a:lstStyle/>
          <a:p>
            <a:r>
              <a:rPr lang="en-US" sz="8000" dirty="0">
                <a:solidFill>
                  <a:srgbClr val="7030A0"/>
                </a:solidFill>
                <a:latin typeface="Arial Rounded MT Bold" panose="020F0704030504030204" pitchFamily="34" charset="0"/>
                <a:cs typeface="Arial" panose="020B0604020202020204" pitchFamily="34" charset="0"/>
              </a:rPr>
              <a:t>Y</a:t>
            </a:r>
          </a:p>
        </p:txBody>
      </p:sp>
      <p:sp>
        <p:nvSpPr>
          <p:cNvPr id="71" name="TextBox 70">
            <a:extLst>
              <a:ext uri="{FF2B5EF4-FFF2-40B4-BE49-F238E27FC236}">
                <a16:creationId xmlns:a16="http://schemas.microsoft.com/office/drawing/2014/main" id="{2B3101B7-DC15-40E8-B93A-C325980AF0B0}"/>
              </a:ext>
            </a:extLst>
          </p:cNvPr>
          <p:cNvSpPr txBox="1"/>
          <p:nvPr/>
        </p:nvSpPr>
        <p:spPr>
          <a:xfrm rot="14981153">
            <a:off x="4185023" y="2550040"/>
            <a:ext cx="801504" cy="1323439"/>
          </a:xfrm>
          <a:prstGeom prst="rect">
            <a:avLst/>
          </a:prstGeom>
          <a:noFill/>
        </p:spPr>
        <p:txBody>
          <a:bodyPr wrap="square" rtlCol="0">
            <a:spAutoFit/>
          </a:bodyPr>
          <a:lstStyle/>
          <a:p>
            <a:r>
              <a:rPr lang="en-US" sz="8000" dirty="0">
                <a:solidFill>
                  <a:srgbClr val="002060"/>
                </a:solidFill>
                <a:latin typeface="Arial Rounded MT Bold" panose="020F0704030504030204" pitchFamily="34" charset="0"/>
                <a:cs typeface="Arial" panose="020B0604020202020204" pitchFamily="34" charset="0"/>
              </a:rPr>
              <a:t>Y</a:t>
            </a:r>
          </a:p>
        </p:txBody>
      </p:sp>
      <p:sp>
        <p:nvSpPr>
          <p:cNvPr id="72" name="Star: 5 Points 71">
            <a:extLst>
              <a:ext uri="{FF2B5EF4-FFF2-40B4-BE49-F238E27FC236}">
                <a16:creationId xmlns:a16="http://schemas.microsoft.com/office/drawing/2014/main" id="{AEA6689C-2BA9-4D72-951A-3BE9E97A31D1}"/>
              </a:ext>
            </a:extLst>
          </p:cNvPr>
          <p:cNvSpPr/>
          <p:nvPr/>
        </p:nvSpPr>
        <p:spPr>
          <a:xfrm rot="16365417">
            <a:off x="4740625" y="2716972"/>
            <a:ext cx="384898" cy="389518"/>
          </a:xfrm>
          <a:prstGeom prst="star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6" name="Arrow: Pentagon 25">
            <a:extLst>
              <a:ext uri="{FF2B5EF4-FFF2-40B4-BE49-F238E27FC236}">
                <a16:creationId xmlns:a16="http://schemas.microsoft.com/office/drawing/2014/main" id="{BF49B2A1-F53C-4CBE-9501-E4FBB3D2112E}"/>
              </a:ext>
            </a:extLst>
          </p:cNvPr>
          <p:cNvSpPr/>
          <p:nvPr/>
        </p:nvSpPr>
        <p:spPr>
          <a:xfrm rot="18774297">
            <a:off x="3173466" y="1229578"/>
            <a:ext cx="388403" cy="2537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hevron 26">
            <a:extLst>
              <a:ext uri="{FF2B5EF4-FFF2-40B4-BE49-F238E27FC236}">
                <a16:creationId xmlns:a16="http://schemas.microsoft.com/office/drawing/2014/main" id="{90466B08-1BEA-4E59-9173-B439F9C2AE67}"/>
              </a:ext>
            </a:extLst>
          </p:cNvPr>
          <p:cNvSpPr/>
          <p:nvPr/>
        </p:nvSpPr>
        <p:spPr>
          <a:xfrm rot="18737560">
            <a:off x="3363764" y="971737"/>
            <a:ext cx="457200" cy="264895"/>
          </a:xfrm>
          <a:prstGeom prst="chevron">
            <a:avLst>
              <a:gd name="adj" fmla="val 50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Star: 5 Points 72">
            <a:extLst>
              <a:ext uri="{FF2B5EF4-FFF2-40B4-BE49-F238E27FC236}">
                <a16:creationId xmlns:a16="http://schemas.microsoft.com/office/drawing/2014/main" id="{6A19228A-0EAC-4E2A-9665-EA7836AC727F}"/>
              </a:ext>
            </a:extLst>
          </p:cNvPr>
          <p:cNvSpPr/>
          <p:nvPr/>
        </p:nvSpPr>
        <p:spPr>
          <a:xfrm rot="16365417">
            <a:off x="3690191" y="859355"/>
            <a:ext cx="384898" cy="38951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0BEB985-2A75-4086-902C-843EBECD6275}"/>
              </a:ext>
            </a:extLst>
          </p:cNvPr>
          <p:cNvSpPr/>
          <p:nvPr/>
        </p:nvSpPr>
        <p:spPr>
          <a:xfrm>
            <a:off x="2406664" y="1181354"/>
            <a:ext cx="736099" cy="369332"/>
          </a:xfrm>
          <a:prstGeom prst="rect">
            <a:avLst/>
          </a:prstGeom>
        </p:spPr>
        <p:txBody>
          <a:bodyPr wrap="none">
            <a:spAutoFit/>
          </a:bodyPr>
          <a:lstStyle/>
          <a:p>
            <a:r>
              <a:rPr lang="en-US" dirty="0">
                <a:solidFill>
                  <a:prstClr val="black"/>
                </a:solidFill>
              </a:rPr>
              <a:t>Biotin</a:t>
            </a:r>
            <a:endParaRPr lang="en-US" dirty="0"/>
          </a:p>
        </p:txBody>
      </p:sp>
      <p:sp>
        <p:nvSpPr>
          <p:cNvPr id="74" name="Rectangle 73">
            <a:extLst>
              <a:ext uri="{FF2B5EF4-FFF2-40B4-BE49-F238E27FC236}">
                <a16:creationId xmlns:a16="http://schemas.microsoft.com/office/drawing/2014/main" id="{76A634A3-92B1-4802-8AA5-B7AE0A9B516F}"/>
              </a:ext>
            </a:extLst>
          </p:cNvPr>
          <p:cNvSpPr/>
          <p:nvPr/>
        </p:nvSpPr>
        <p:spPr>
          <a:xfrm>
            <a:off x="2258827" y="744901"/>
            <a:ext cx="1242200" cy="369332"/>
          </a:xfrm>
          <a:prstGeom prst="rect">
            <a:avLst/>
          </a:prstGeom>
        </p:spPr>
        <p:txBody>
          <a:bodyPr wrap="none">
            <a:spAutoFit/>
          </a:bodyPr>
          <a:lstStyle/>
          <a:p>
            <a:r>
              <a:rPr lang="en-US" dirty="0" err="1">
                <a:solidFill>
                  <a:prstClr val="black"/>
                </a:solidFill>
              </a:rPr>
              <a:t>Strepavidin</a:t>
            </a:r>
            <a:endParaRPr lang="en-US" dirty="0"/>
          </a:p>
        </p:txBody>
      </p:sp>
      <p:pic>
        <p:nvPicPr>
          <p:cNvPr id="3" name="Picture 2">
            <a:extLst>
              <a:ext uri="{FF2B5EF4-FFF2-40B4-BE49-F238E27FC236}">
                <a16:creationId xmlns:a16="http://schemas.microsoft.com/office/drawing/2014/main" id="{D49B0F88-DA02-4D7B-B9FC-6E1A86E13A40}"/>
              </a:ext>
            </a:extLst>
          </p:cNvPr>
          <p:cNvPicPr>
            <a:picLocks noChangeAspect="1"/>
          </p:cNvPicPr>
          <p:nvPr/>
        </p:nvPicPr>
        <p:blipFill rotWithShape="1">
          <a:blip r:embed="rId4"/>
          <a:srcRect r="67385"/>
          <a:stretch/>
        </p:blipFill>
        <p:spPr>
          <a:xfrm>
            <a:off x="5899143" y="1130202"/>
            <a:ext cx="5191760" cy="1854467"/>
          </a:xfrm>
          <a:prstGeom prst="rect">
            <a:avLst/>
          </a:prstGeom>
        </p:spPr>
      </p:pic>
      <p:pic>
        <p:nvPicPr>
          <p:cNvPr id="84" name="Picture 83">
            <a:extLst>
              <a:ext uri="{FF2B5EF4-FFF2-40B4-BE49-F238E27FC236}">
                <a16:creationId xmlns:a16="http://schemas.microsoft.com/office/drawing/2014/main" id="{D18BC696-4834-4CBD-B0B5-47BC6F55347E}"/>
              </a:ext>
            </a:extLst>
          </p:cNvPr>
          <p:cNvPicPr>
            <a:picLocks noChangeAspect="1"/>
          </p:cNvPicPr>
          <p:nvPr/>
        </p:nvPicPr>
        <p:blipFill rotWithShape="1">
          <a:blip r:embed="rId4"/>
          <a:srcRect l="32344" t="-5832" r="38443" b="5832"/>
          <a:stretch/>
        </p:blipFill>
        <p:spPr>
          <a:xfrm>
            <a:off x="6384453" y="2456856"/>
            <a:ext cx="4650309" cy="1854467"/>
          </a:xfrm>
          <a:prstGeom prst="rect">
            <a:avLst/>
          </a:prstGeom>
        </p:spPr>
      </p:pic>
      <p:pic>
        <p:nvPicPr>
          <p:cNvPr id="85" name="Picture 84">
            <a:extLst>
              <a:ext uri="{FF2B5EF4-FFF2-40B4-BE49-F238E27FC236}">
                <a16:creationId xmlns:a16="http://schemas.microsoft.com/office/drawing/2014/main" id="{FE28D47D-BA88-4464-A1E7-63C1965E5A60}"/>
              </a:ext>
            </a:extLst>
          </p:cNvPr>
          <p:cNvPicPr>
            <a:picLocks noChangeAspect="1"/>
          </p:cNvPicPr>
          <p:nvPr/>
        </p:nvPicPr>
        <p:blipFill rotWithShape="1">
          <a:blip r:embed="rId4"/>
          <a:srcRect l="61717" t="-6669" r="9070" b="6669"/>
          <a:stretch/>
        </p:blipFill>
        <p:spPr>
          <a:xfrm>
            <a:off x="6412523" y="3884529"/>
            <a:ext cx="4650309" cy="1854467"/>
          </a:xfrm>
          <a:prstGeom prst="rect">
            <a:avLst/>
          </a:prstGeom>
        </p:spPr>
      </p:pic>
      <p:sp>
        <p:nvSpPr>
          <p:cNvPr id="47" name="Rectangle 46">
            <a:extLst>
              <a:ext uri="{FF2B5EF4-FFF2-40B4-BE49-F238E27FC236}">
                <a16:creationId xmlns:a16="http://schemas.microsoft.com/office/drawing/2014/main" id="{0416D1D7-3BBF-4847-AC88-DA6CB39045CD}"/>
              </a:ext>
            </a:extLst>
          </p:cNvPr>
          <p:cNvSpPr/>
          <p:nvPr/>
        </p:nvSpPr>
        <p:spPr>
          <a:xfrm>
            <a:off x="10549529" y="6622905"/>
            <a:ext cx="1289135" cy="261610"/>
          </a:xfrm>
          <a:prstGeom prst="rect">
            <a:avLst/>
          </a:prstGeom>
        </p:spPr>
        <p:txBody>
          <a:bodyPr wrap="none">
            <a:spAutoFit/>
          </a:bodyPr>
          <a:lstStyle/>
          <a:p>
            <a:r>
              <a:rPr lang="en-US" sz="1100" dirty="0"/>
              <a:t>Figures not to scale</a:t>
            </a:r>
          </a:p>
        </p:txBody>
      </p:sp>
    </p:spTree>
    <p:extLst>
      <p:ext uri="{BB962C8B-B14F-4D97-AF65-F5344CB8AC3E}">
        <p14:creationId xmlns:p14="http://schemas.microsoft.com/office/powerpoint/2010/main" val="3270748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11</a:t>
            </a:fld>
            <a:endParaRPr lang="en-US" dirty="0">
              <a:solidFill>
                <a:schemeClr val="bg1">
                  <a:lumMod val="50000"/>
                </a:schemeClr>
              </a:solidFill>
            </a:endParaRPr>
          </a:p>
        </p:txBody>
      </p:sp>
      <p:sp>
        <p:nvSpPr>
          <p:cNvPr id="36" name="Chord 35">
            <a:extLst>
              <a:ext uri="{FF2B5EF4-FFF2-40B4-BE49-F238E27FC236}">
                <a16:creationId xmlns:a16="http://schemas.microsoft.com/office/drawing/2014/main" id="{7B9A5061-D06D-4F46-9753-E35FA9CB094D}"/>
              </a:ext>
            </a:extLst>
          </p:cNvPr>
          <p:cNvSpPr/>
          <p:nvPr/>
        </p:nvSpPr>
        <p:spPr>
          <a:xfrm rot="5400000">
            <a:off x="1712104" y="3257171"/>
            <a:ext cx="1905730" cy="4519371"/>
          </a:xfrm>
          <a:prstGeom prst="chord">
            <a:avLst>
              <a:gd name="adj1" fmla="val 5485120"/>
              <a:gd name="adj2" fmla="val 1610588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c 37">
            <a:extLst>
              <a:ext uri="{FF2B5EF4-FFF2-40B4-BE49-F238E27FC236}">
                <a16:creationId xmlns:a16="http://schemas.microsoft.com/office/drawing/2014/main" id="{F67C8E77-451E-41DA-9B4F-5543AA035BE6}"/>
              </a:ext>
            </a:extLst>
          </p:cNvPr>
          <p:cNvSpPr/>
          <p:nvPr/>
        </p:nvSpPr>
        <p:spPr>
          <a:xfrm>
            <a:off x="2803827" y="2179835"/>
            <a:ext cx="306389" cy="1197783"/>
          </a:xfrm>
          <a:prstGeom prst="arc">
            <a:avLst>
              <a:gd name="adj1" fmla="val 12251845"/>
              <a:gd name="adj2" fmla="val 1963520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AB3AE122-5BBB-4928-A2D3-23E6ABB1C85C}"/>
              </a:ext>
            </a:extLst>
          </p:cNvPr>
          <p:cNvSpPr/>
          <p:nvPr/>
        </p:nvSpPr>
        <p:spPr>
          <a:xfrm flipV="1">
            <a:off x="2819324" y="3120183"/>
            <a:ext cx="275394" cy="551505"/>
          </a:xfrm>
          <a:prstGeom prst="arc">
            <a:avLst>
              <a:gd name="adj1" fmla="val 8296474"/>
              <a:gd name="adj2" fmla="val 4786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434455D-1A13-4143-AB0C-B52DB66876D8}"/>
              </a:ext>
            </a:extLst>
          </p:cNvPr>
          <p:cNvCxnSpPr>
            <a:cxnSpLocks/>
          </p:cNvCxnSpPr>
          <p:nvPr/>
        </p:nvCxnSpPr>
        <p:spPr>
          <a:xfrm flipH="1">
            <a:off x="2325509" y="3228324"/>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024EFBB-B606-4DD3-B98B-865D48A6961E}"/>
              </a:ext>
            </a:extLst>
          </p:cNvPr>
          <p:cNvSpPr/>
          <p:nvPr/>
        </p:nvSpPr>
        <p:spPr>
          <a:xfrm rot="17761874">
            <a:off x="2036127" y="2523327"/>
            <a:ext cx="1099954" cy="485719"/>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H</a:t>
            </a:r>
            <a:endParaRPr lang="en-US" sz="2400" dirty="0"/>
          </a:p>
        </p:txBody>
      </p:sp>
      <p:cxnSp>
        <p:nvCxnSpPr>
          <p:cNvPr id="42" name="Straight Connector 41">
            <a:extLst>
              <a:ext uri="{FF2B5EF4-FFF2-40B4-BE49-F238E27FC236}">
                <a16:creationId xmlns:a16="http://schemas.microsoft.com/office/drawing/2014/main" id="{B339CA2F-96DB-48EC-A280-645574D8B0C1}"/>
              </a:ext>
            </a:extLst>
          </p:cNvPr>
          <p:cNvCxnSpPr>
            <a:cxnSpLocks/>
            <a:stCxn id="53" idx="2"/>
          </p:cNvCxnSpPr>
          <p:nvPr/>
        </p:nvCxnSpPr>
        <p:spPr>
          <a:xfrm flipH="1">
            <a:off x="3278540" y="2581378"/>
            <a:ext cx="219000" cy="3432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F08D8F-CCB4-4A89-9F3B-77686A5FFC0D}"/>
              </a:ext>
            </a:extLst>
          </p:cNvPr>
          <p:cNvCxnSpPr>
            <a:cxnSpLocks/>
          </p:cNvCxnSpPr>
          <p:nvPr/>
        </p:nvCxnSpPr>
        <p:spPr>
          <a:xfrm flipH="1">
            <a:off x="2283738" y="3523454"/>
            <a:ext cx="33682" cy="3657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FE40B2-C5A0-4935-B6AB-EDCF1090F569}"/>
              </a:ext>
            </a:extLst>
          </p:cNvPr>
          <p:cNvCxnSpPr>
            <a:cxnSpLocks/>
          </p:cNvCxnSpPr>
          <p:nvPr/>
        </p:nvCxnSpPr>
        <p:spPr>
          <a:xfrm flipV="1">
            <a:off x="2868074"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345C3C8-16A1-4256-B8A5-D3738A04EA05}"/>
              </a:ext>
            </a:extLst>
          </p:cNvPr>
          <p:cNvCxnSpPr>
            <a:cxnSpLocks/>
          </p:cNvCxnSpPr>
          <p:nvPr/>
        </p:nvCxnSpPr>
        <p:spPr>
          <a:xfrm flipV="1">
            <a:off x="2463858"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46" name="Slide Number Placeholder 1">
            <a:extLst>
              <a:ext uri="{FF2B5EF4-FFF2-40B4-BE49-F238E27FC236}">
                <a16:creationId xmlns:a16="http://schemas.microsoft.com/office/drawing/2014/main" id="{4589CC52-D403-4661-A740-2E5BEEB310A9}"/>
              </a:ext>
            </a:extLst>
          </p:cNvPr>
          <p:cNvSpPr txBox="1">
            <a:spLocks/>
          </p:cNvSpPr>
          <p:nvPr/>
        </p:nvSpPr>
        <p:spPr>
          <a:xfrm>
            <a:off x="227412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D6E5C-412B-4263-838C-1087038517D6}" type="slidenum">
              <a:rPr lang="en-US" smtClean="0">
                <a:solidFill>
                  <a:schemeClr val="bg1">
                    <a:lumMod val="50000"/>
                  </a:schemeClr>
                </a:solidFill>
              </a:rPr>
              <a:pPr/>
              <a:t>11</a:t>
            </a:fld>
            <a:endParaRPr lang="en-US" dirty="0">
              <a:solidFill>
                <a:schemeClr val="bg1">
                  <a:lumMod val="50000"/>
                </a:schemeClr>
              </a:solidFill>
            </a:endParaRPr>
          </a:p>
        </p:txBody>
      </p:sp>
      <p:sp>
        <p:nvSpPr>
          <p:cNvPr id="51" name="Rectangle: Rounded Corners 50">
            <a:extLst>
              <a:ext uri="{FF2B5EF4-FFF2-40B4-BE49-F238E27FC236}">
                <a16:creationId xmlns:a16="http://schemas.microsoft.com/office/drawing/2014/main" id="{589479A4-6926-47F1-8265-CDB3A1BF613E}"/>
              </a:ext>
            </a:extLst>
          </p:cNvPr>
          <p:cNvSpPr/>
          <p:nvPr/>
        </p:nvSpPr>
        <p:spPr>
          <a:xfrm>
            <a:off x="2057530" y="3797301"/>
            <a:ext cx="1214877" cy="357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Aga2</a:t>
            </a:r>
          </a:p>
        </p:txBody>
      </p:sp>
      <p:sp>
        <p:nvSpPr>
          <p:cNvPr id="52" name="Rectangle: Rounded Corners 51">
            <a:extLst>
              <a:ext uri="{FF2B5EF4-FFF2-40B4-BE49-F238E27FC236}">
                <a16:creationId xmlns:a16="http://schemas.microsoft.com/office/drawing/2014/main" id="{EC37147F-D77B-4091-9E7E-455C3E319EF6}"/>
              </a:ext>
            </a:extLst>
          </p:cNvPr>
          <p:cNvSpPr/>
          <p:nvPr/>
        </p:nvSpPr>
        <p:spPr>
          <a:xfrm>
            <a:off x="2057530" y="4243955"/>
            <a:ext cx="1214877" cy="35772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Aga1</a:t>
            </a:r>
          </a:p>
        </p:txBody>
      </p:sp>
      <p:sp>
        <p:nvSpPr>
          <p:cNvPr id="53" name="Oval 52">
            <a:extLst>
              <a:ext uri="{FF2B5EF4-FFF2-40B4-BE49-F238E27FC236}">
                <a16:creationId xmlns:a16="http://schemas.microsoft.com/office/drawing/2014/main" id="{0EFA8C4A-17DC-4DBD-B2BD-D421258472D1}"/>
              </a:ext>
            </a:extLst>
          </p:cNvPr>
          <p:cNvSpPr/>
          <p:nvPr/>
        </p:nvSpPr>
        <p:spPr>
          <a:xfrm rot="593623">
            <a:off x="3495813" y="2486484"/>
            <a:ext cx="232221" cy="229688"/>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4" name="Rectangle 53">
            <a:extLst>
              <a:ext uri="{FF2B5EF4-FFF2-40B4-BE49-F238E27FC236}">
                <a16:creationId xmlns:a16="http://schemas.microsoft.com/office/drawing/2014/main" id="{7DF6D675-6514-4B34-B7F4-46CA8E979CA0}"/>
              </a:ext>
            </a:extLst>
          </p:cNvPr>
          <p:cNvSpPr/>
          <p:nvPr/>
        </p:nvSpPr>
        <p:spPr>
          <a:xfrm>
            <a:off x="3609561" y="2299991"/>
            <a:ext cx="1112957" cy="400110"/>
          </a:xfrm>
          <a:prstGeom prst="rect">
            <a:avLst/>
          </a:prstGeom>
        </p:spPr>
        <p:txBody>
          <a:bodyPr wrap="square">
            <a:spAutoFit/>
          </a:bodyPr>
          <a:lstStyle/>
          <a:p>
            <a:pPr algn="ctr"/>
            <a:r>
              <a:rPr lang="en-US" sz="2000" dirty="0"/>
              <a:t>C-</a:t>
            </a:r>
            <a:r>
              <a:rPr lang="en-US" sz="2000" dirty="0" err="1"/>
              <a:t>myc</a:t>
            </a:r>
            <a:endParaRPr lang="en-US" sz="2000" dirty="0"/>
          </a:p>
        </p:txBody>
      </p:sp>
      <p:sp>
        <p:nvSpPr>
          <p:cNvPr id="55" name="Rectangle 54">
            <a:extLst>
              <a:ext uri="{FF2B5EF4-FFF2-40B4-BE49-F238E27FC236}">
                <a16:creationId xmlns:a16="http://schemas.microsoft.com/office/drawing/2014/main" id="{7C083079-A18E-4C0D-8EEF-41D8EAB8967D}"/>
              </a:ext>
            </a:extLst>
          </p:cNvPr>
          <p:cNvSpPr/>
          <p:nvPr/>
        </p:nvSpPr>
        <p:spPr>
          <a:xfrm>
            <a:off x="1603352" y="3327327"/>
            <a:ext cx="709132" cy="400110"/>
          </a:xfrm>
          <a:prstGeom prst="rect">
            <a:avLst/>
          </a:prstGeom>
        </p:spPr>
        <p:txBody>
          <a:bodyPr wrap="square">
            <a:spAutoFit/>
          </a:bodyPr>
          <a:lstStyle/>
          <a:p>
            <a:pPr algn="ctr"/>
            <a:r>
              <a:rPr lang="en-US" sz="2000" dirty="0"/>
              <a:t>HA</a:t>
            </a:r>
          </a:p>
        </p:txBody>
      </p:sp>
      <p:sp>
        <p:nvSpPr>
          <p:cNvPr id="56" name="Oval 55">
            <a:extLst>
              <a:ext uri="{FF2B5EF4-FFF2-40B4-BE49-F238E27FC236}">
                <a16:creationId xmlns:a16="http://schemas.microsoft.com/office/drawing/2014/main" id="{915ACF98-2C69-4F0B-A259-14583171F0F2}"/>
              </a:ext>
            </a:extLst>
          </p:cNvPr>
          <p:cNvSpPr/>
          <p:nvPr/>
        </p:nvSpPr>
        <p:spPr>
          <a:xfrm rot="593623">
            <a:off x="2217319" y="3416519"/>
            <a:ext cx="228600" cy="2286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 name="Oval 56">
            <a:extLst>
              <a:ext uri="{FF2B5EF4-FFF2-40B4-BE49-F238E27FC236}">
                <a16:creationId xmlns:a16="http://schemas.microsoft.com/office/drawing/2014/main" id="{9459D7BD-4491-43C6-9519-278412EEE0D4}"/>
              </a:ext>
            </a:extLst>
          </p:cNvPr>
          <p:cNvSpPr/>
          <p:nvPr/>
        </p:nvSpPr>
        <p:spPr>
          <a:xfrm rot="17761874">
            <a:off x="2506645" y="2727080"/>
            <a:ext cx="1099954" cy="485719"/>
          </a:xfrm>
          <a:prstGeom prst="ellipse">
            <a:avLst/>
          </a:prstGeom>
          <a:solidFill>
            <a:srgbClr val="FFABAB"/>
          </a:solidFill>
          <a:ln>
            <a:solidFill>
              <a:srgbClr val="FF1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L</a:t>
            </a:r>
            <a:endParaRPr lang="en-US" sz="2400" dirty="0"/>
          </a:p>
        </p:txBody>
      </p:sp>
      <p:sp>
        <p:nvSpPr>
          <p:cNvPr id="60" name="Cloud 59">
            <a:extLst>
              <a:ext uri="{FF2B5EF4-FFF2-40B4-BE49-F238E27FC236}">
                <a16:creationId xmlns:a16="http://schemas.microsoft.com/office/drawing/2014/main" id="{39926C6C-D630-4E14-BA6F-B8D65356EB98}"/>
              </a:ext>
            </a:extLst>
          </p:cNvPr>
          <p:cNvSpPr/>
          <p:nvPr/>
        </p:nvSpPr>
        <p:spPr>
          <a:xfrm rot="18601863">
            <a:off x="2785506" y="1553911"/>
            <a:ext cx="1206668" cy="808480"/>
          </a:xfrm>
          <a:prstGeom prst="flowChartPreparat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Rectangle 9">
            <a:extLst>
              <a:ext uri="{FF2B5EF4-FFF2-40B4-BE49-F238E27FC236}">
                <a16:creationId xmlns:a16="http://schemas.microsoft.com/office/drawing/2014/main" id="{929E5A31-90AC-464F-A7C1-93352798E5F3}"/>
              </a:ext>
            </a:extLst>
          </p:cNvPr>
          <p:cNvSpPr/>
          <p:nvPr/>
        </p:nvSpPr>
        <p:spPr>
          <a:xfrm>
            <a:off x="2630289" y="1718136"/>
            <a:ext cx="1552492" cy="400110"/>
          </a:xfrm>
          <a:prstGeom prst="rect">
            <a:avLst/>
          </a:prstGeom>
        </p:spPr>
        <p:txBody>
          <a:bodyPr wrap="square">
            <a:spAutoFit/>
          </a:bodyPr>
          <a:lstStyle/>
          <a:p>
            <a:pPr lvl="0" algn="ctr"/>
            <a:r>
              <a:rPr lang="en-US" sz="2000" dirty="0">
                <a:solidFill>
                  <a:prstClr val="black"/>
                </a:solidFill>
              </a:rPr>
              <a:t>Antigen</a:t>
            </a: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What is yeast surface display?</a:t>
            </a:r>
          </a:p>
        </p:txBody>
      </p:sp>
      <p:sp>
        <p:nvSpPr>
          <p:cNvPr id="63" name="Rectangle 62">
            <a:extLst>
              <a:ext uri="{FF2B5EF4-FFF2-40B4-BE49-F238E27FC236}">
                <a16:creationId xmlns:a16="http://schemas.microsoft.com/office/drawing/2014/main" id="{863515F7-67F1-44D4-9F20-0FB06C5C3C3D}"/>
              </a:ext>
            </a:extLst>
          </p:cNvPr>
          <p:cNvSpPr/>
          <p:nvPr/>
        </p:nvSpPr>
        <p:spPr>
          <a:xfrm>
            <a:off x="1100891" y="4925576"/>
            <a:ext cx="3180715" cy="400110"/>
          </a:xfrm>
          <a:prstGeom prst="rect">
            <a:avLst/>
          </a:prstGeom>
        </p:spPr>
        <p:txBody>
          <a:bodyPr wrap="square">
            <a:spAutoFit/>
          </a:bodyPr>
          <a:lstStyle/>
          <a:p>
            <a:pPr lvl="0" algn="ctr"/>
            <a:r>
              <a:rPr lang="en-US" sz="2000" dirty="0">
                <a:solidFill>
                  <a:prstClr val="black"/>
                </a:solidFill>
              </a:rPr>
              <a:t>Yeast cell surface</a:t>
            </a:r>
          </a:p>
        </p:txBody>
      </p:sp>
      <p:sp>
        <p:nvSpPr>
          <p:cNvPr id="25" name="TextBox 24">
            <a:extLst>
              <a:ext uri="{FF2B5EF4-FFF2-40B4-BE49-F238E27FC236}">
                <a16:creationId xmlns:a16="http://schemas.microsoft.com/office/drawing/2014/main" id="{F22DE569-B47C-4BB5-867C-994613DD1749}"/>
              </a:ext>
            </a:extLst>
          </p:cNvPr>
          <p:cNvSpPr txBox="1"/>
          <p:nvPr/>
        </p:nvSpPr>
        <p:spPr>
          <a:xfrm rot="17867837">
            <a:off x="3495091" y="2418958"/>
            <a:ext cx="801504" cy="1323439"/>
          </a:xfrm>
          <a:prstGeom prst="rect">
            <a:avLst/>
          </a:prstGeom>
          <a:noFill/>
        </p:spPr>
        <p:txBody>
          <a:bodyPr wrap="square" rtlCol="0">
            <a:spAutoFit/>
          </a:bodyPr>
          <a:lstStyle/>
          <a:p>
            <a:r>
              <a:rPr lang="en-US" sz="8000" dirty="0">
                <a:solidFill>
                  <a:srgbClr val="7030A0"/>
                </a:solidFill>
                <a:latin typeface="Arial Rounded MT Bold" panose="020F0704030504030204" pitchFamily="34" charset="0"/>
                <a:cs typeface="Arial" panose="020B0604020202020204" pitchFamily="34" charset="0"/>
              </a:rPr>
              <a:t>Y</a:t>
            </a:r>
          </a:p>
        </p:txBody>
      </p:sp>
      <p:sp>
        <p:nvSpPr>
          <p:cNvPr id="71" name="TextBox 70">
            <a:extLst>
              <a:ext uri="{FF2B5EF4-FFF2-40B4-BE49-F238E27FC236}">
                <a16:creationId xmlns:a16="http://schemas.microsoft.com/office/drawing/2014/main" id="{2B3101B7-DC15-40E8-B93A-C325980AF0B0}"/>
              </a:ext>
            </a:extLst>
          </p:cNvPr>
          <p:cNvSpPr txBox="1"/>
          <p:nvPr/>
        </p:nvSpPr>
        <p:spPr>
          <a:xfrm rot="14981153">
            <a:off x="4185023" y="2550040"/>
            <a:ext cx="801504" cy="1323439"/>
          </a:xfrm>
          <a:prstGeom prst="rect">
            <a:avLst/>
          </a:prstGeom>
          <a:noFill/>
        </p:spPr>
        <p:txBody>
          <a:bodyPr wrap="square" rtlCol="0">
            <a:spAutoFit/>
          </a:bodyPr>
          <a:lstStyle/>
          <a:p>
            <a:r>
              <a:rPr lang="en-US" sz="8000" dirty="0">
                <a:solidFill>
                  <a:srgbClr val="002060"/>
                </a:solidFill>
                <a:latin typeface="Arial Rounded MT Bold" panose="020F0704030504030204" pitchFamily="34" charset="0"/>
                <a:cs typeface="Arial" panose="020B0604020202020204" pitchFamily="34" charset="0"/>
              </a:rPr>
              <a:t>Y</a:t>
            </a:r>
          </a:p>
        </p:txBody>
      </p:sp>
      <p:sp>
        <p:nvSpPr>
          <p:cNvPr id="72" name="Star: 5 Points 71">
            <a:extLst>
              <a:ext uri="{FF2B5EF4-FFF2-40B4-BE49-F238E27FC236}">
                <a16:creationId xmlns:a16="http://schemas.microsoft.com/office/drawing/2014/main" id="{AEA6689C-2BA9-4D72-951A-3BE9E97A31D1}"/>
              </a:ext>
            </a:extLst>
          </p:cNvPr>
          <p:cNvSpPr/>
          <p:nvPr/>
        </p:nvSpPr>
        <p:spPr>
          <a:xfrm rot="16365417">
            <a:off x="4740625" y="2716972"/>
            <a:ext cx="384898" cy="389518"/>
          </a:xfrm>
          <a:prstGeom prst="star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6" name="Arrow: Pentagon 25">
            <a:extLst>
              <a:ext uri="{FF2B5EF4-FFF2-40B4-BE49-F238E27FC236}">
                <a16:creationId xmlns:a16="http://schemas.microsoft.com/office/drawing/2014/main" id="{BF49B2A1-F53C-4CBE-9501-E4FBB3D2112E}"/>
              </a:ext>
            </a:extLst>
          </p:cNvPr>
          <p:cNvSpPr/>
          <p:nvPr/>
        </p:nvSpPr>
        <p:spPr>
          <a:xfrm rot="18774297">
            <a:off x="3173466" y="1229578"/>
            <a:ext cx="388403" cy="2537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hevron 26">
            <a:extLst>
              <a:ext uri="{FF2B5EF4-FFF2-40B4-BE49-F238E27FC236}">
                <a16:creationId xmlns:a16="http://schemas.microsoft.com/office/drawing/2014/main" id="{90466B08-1BEA-4E59-9173-B439F9C2AE67}"/>
              </a:ext>
            </a:extLst>
          </p:cNvPr>
          <p:cNvSpPr/>
          <p:nvPr/>
        </p:nvSpPr>
        <p:spPr>
          <a:xfrm rot="18737560">
            <a:off x="3363764" y="971737"/>
            <a:ext cx="457200" cy="264895"/>
          </a:xfrm>
          <a:prstGeom prst="chevron">
            <a:avLst>
              <a:gd name="adj" fmla="val 50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Star: 5 Points 72">
            <a:extLst>
              <a:ext uri="{FF2B5EF4-FFF2-40B4-BE49-F238E27FC236}">
                <a16:creationId xmlns:a16="http://schemas.microsoft.com/office/drawing/2014/main" id="{6A19228A-0EAC-4E2A-9665-EA7836AC727F}"/>
              </a:ext>
            </a:extLst>
          </p:cNvPr>
          <p:cNvSpPr/>
          <p:nvPr/>
        </p:nvSpPr>
        <p:spPr>
          <a:xfrm rot="16365417">
            <a:off x="3690191" y="859355"/>
            <a:ext cx="384898" cy="38951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0BEB985-2A75-4086-902C-843EBECD6275}"/>
              </a:ext>
            </a:extLst>
          </p:cNvPr>
          <p:cNvSpPr/>
          <p:nvPr/>
        </p:nvSpPr>
        <p:spPr>
          <a:xfrm>
            <a:off x="2406664" y="1181354"/>
            <a:ext cx="736099" cy="369332"/>
          </a:xfrm>
          <a:prstGeom prst="rect">
            <a:avLst/>
          </a:prstGeom>
        </p:spPr>
        <p:txBody>
          <a:bodyPr wrap="none">
            <a:spAutoFit/>
          </a:bodyPr>
          <a:lstStyle/>
          <a:p>
            <a:r>
              <a:rPr lang="en-US" dirty="0">
                <a:solidFill>
                  <a:prstClr val="black"/>
                </a:solidFill>
              </a:rPr>
              <a:t>Biotin</a:t>
            </a:r>
            <a:endParaRPr lang="en-US" dirty="0"/>
          </a:p>
        </p:txBody>
      </p:sp>
      <p:sp>
        <p:nvSpPr>
          <p:cNvPr id="74" name="Rectangle 73">
            <a:extLst>
              <a:ext uri="{FF2B5EF4-FFF2-40B4-BE49-F238E27FC236}">
                <a16:creationId xmlns:a16="http://schemas.microsoft.com/office/drawing/2014/main" id="{76A634A3-92B1-4802-8AA5-B7AE0A9B516F}"/>
              </a:ext>
            </a:extLst>
          </p:cNvPr>
          <p:cNvSpPr/>
          <p:nvPr/>
        </p:nvSpPr>
        <p:spPr>
          <a:xfrm>
            <a:off x="2258827" y="744901"/>
            <a:ext cx="1242200" cy="369332"/>
          </a:xfrm>
          <a:prstGeom prst="rect">
            <a:avLst/>
          </a:prstGeom>
        </p:spPr>
        <p:txBody>
          <a:bodyPr wrap="none">
            <a:spAutoFit/>
          </a:bodyPr>
          <a:lstStyle/>
          <a:p>
            <a:r>
              <a:rPr lang="en-US" dirty="0" err="1">
                <a:solidFill>
                  <a:prstClr val="black"/>
                </a:solidFill>
              </a:rPr>
              <a:t>Strepavidin</a:t>
            </a:r>
            <a:endParaRPr lang="en-US" dirty="0"/>
          </a:p>
        </p:txBody>
      </p:sp>
      <p:pic>
        <p:nvPicPr>
          <p:cNvPr id="47" name="Picture 46">
            <a:extLst>
              <a:ext uri="{FF2B5EF4-FFF2-40B4-BE49-F238E27FC236}">
                <a16:creationId xmlns:a16="http://schemas.microsoft.com/office/drawing/2014/main" id="{ACD33F72-4294-4D4F-B943-998FC6F762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32"/>
          <a:stretch/>
        </p:blipFill>
        <p:spPr>
          <a:xfrm>
            <a:off x="5730830" y="1393020"/>
            <a:ext cx="5986390" cy="4355372"/>
          </a:xfrm>
          <a:prstGeom prst="rect">
            <a:avLst/>
          </a:prstGeom>
        </p:spPr>
      </p:pic>
      <p:sp>
        <p:nvSpPr>
          <p:cNvPr id="48" name="Rectangle 47">
            <a:extLst>
              <a:ext uri="{FF2B5EF4-FFF2-40B4-BE49-F238E27FC236}">
                <a16:creationId xmlns:a16="http://schemas.microsoft.com/office/drawing/2014/main" id="{4397D9E7-E500-48C6-BC69-28918036DA2A}"/>
              </a:ext>
            </a:extLst>
          </p:cNvPr>
          <p:cNvSpPr/>
          <p:nvPr/>
        </p:nvSpPr>
        <p:spPr>
          <a:xfrm>
            <a:off x="10549529" y="6622905"/>
            <a:ext cx="1289135" cy="261610"/>
          </a:xfrm>
          <a:prstGeom prst="rect">
            <a:avLst/>
          </a:prstGeom>
        </p:spPr>
        <p:txBody>
          <a:bodyPr wrap="none">
            <a:spAutoFit/>
          </a:bodyPr>
          <a:lstStyle/>
          <a:p>
            <a:r>
              <a:rPr lang="en-US" sz="1100" dirty="0"/>
              <a:t>Figures not to scale</a:t>
            </a:r>
          </a:p>
        </p:txBody>
      </p:sp>
      <p:sp>
        <p:nvSpPr>
          <p:cNvPr id="49" name="TextBox 48">
            <a:extLst>
              <a:ext uri="{FF2B5EF4-FFF2-40B4-BE49-F238E27FC236}">
                <a16:creationId xmlns:a16="http://schemas.microsoft.com/office/drawing/2014/main" id="{47543D7A-EC8F-4669-A687-F00CBA9FAF6E}"/>
              </a:ext>
            </a:extLst>
          </p:cNvPr>
          <p:cNvSpPr txBox="1"/>
          <p:nvPr/>
        </p:nvSpPr>
        <p:spPr>
          <a:xfrm>
            <a:off x="7473605" y="2416833"/>
            <a:ext cx="191456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k</a:t>
            </a:r>
            <a:r>
              <a:rPr lang="en-US" sz="1600" baseline="-25000" dirty="0" err="1">
                <a:latin typeface="Arial" panose="020B0604020202020204" pitchFamily="34" charset="0"/>
                <a:cs typeface="Arial" panose="020B0604020202020204" pitchFamily="34" charset="0"/>
              </a:rPr>
              <a:t>D</a:t>
            </a:r>
            <a:r>
              <a:rPr lang="en-US" sz="1600" baseline="-25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0.6158 nM</a:t>
            </a:r>
          </a:p>
        </p:txBody>
      </p:sp>
    </p:spTree>
    <p:extLst>
      <p:ext uri="{BB962C8B-B14F-4D97-AF65-F5344CB8AC3E}">
        <p14:creationId xmlns:p14="http://schemas.microsoft.com/office/powerpoint/2010/main" val="394411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57F5B35-67AF-4BBC-BDE4-02689F9FAC9D}"/>
              </a:ext>
            </a:extLst>
          </p:cNvPr>
          <p:cNvPicPr>
            <a:picLocks noChangeAspect="1"/>
          </p:cNvPicPr>
          <p:nvPr/>
        </p:nvPicPr>
        <p:blipFill>
          <a:blip r:embed="rId3"/>
          <a:stretch>
            <a:fillRect/>
          </a:stretch>
        </p:blipFill>
        <p:spPr>
          <a:xfrm>
            <a:off x="695434" y="799910"/>
            <a:ext cx="8638465" cy="5725079"/>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12</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How do we change the binding affinity of anti-PD-1?</a:t>
            </a:r>
          </a:p>
        </p:txBody>
      </p:sp>
      <p:sp>
        <p:nvSpPr>
          <p:cNvPr id="31" name="Rectangle 30">
            <a:extLst>
              <a:ext uri="{FF2B5EF4-FFF2-40B4-BE49-F238E27FC236}">
                <a16:creationId xmlns:a16="http://schemas.microsoft.com/office/drawing/2014/main" id="{05BF8156-4B47-4AC0-9D8D-DB8FD38A0C70}"/>
              </a:ext>
            </a:extLst>
          </p:cNvPr>
          <p:cNvSpPr/>
          <p:nvPr/>
        </p:nvSpPr>
        <p:spPr>
          <a:xfrm>
            <a:off x="136422" y="706097"/>
            <a:ext cx="3872161" cy="523220"/>
          </a:xfrm>
          <a:prstGeom prst="rect">
            <a:avLst/>
          </a:prstGeom>
        </p:spPr>
        <p:txBody>
          <a:bodyPr wrap="square">
            <a:spAutoFit/>
          </a:bodyPr>
          <a:lstStyle/>
          <a:p>
            <a:r>
              <a:rPr lang="en-US" sz="2800" dirty="0"/>
              <a:t>Affinity Maturation</a:t>
            </a:r>
            <a:endParaRPr lang="en-US" sz="2800" baseline="30000" dirty="0"/>
          </a:p>
        </p:txBody>
      </p:sp>
    </p:spTree>
    <p:extLst>
      <p:ext uri="{BB962C8B-B14F-4D97-AF65-F5344CB8AC3E}">
        <p14:creationId xmlns:p14="http://schemas.microsoft.com/office/powerpoint/2010/main" val="437065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773C5A01-91C8-400A-850C-86A05066F8A8}"/>
              </a:ext>
            </a:extLst>
          </p:cNvPr>
          <p:cNvSpPr/>
          <p:nvPr/>
        </p:nvSpPr>
        <p:spPr>
          <a:xfrm>
            <a:off x="1288754" y="4824317"/>
            <a:ext cx="2375381" cy="1015663"/>
          </a:xfrm>
          <a:prstGeom prst="rect">
            <a:avLst/>
          </a:prstGeom>
        </p:spPr>
        <p:txBody>
          <a:bodyPr wrap="square">
            <a:spAutoFit/>
          </a:bodyPr>
          <a:lstStyle/>
          <a:p>
            <a:pPr algn="ctr"/>
            <a:r>
              <a:rPr lang="en-US" sz="2000" b="1" dirty="0"/>
              <a:t>Panel of Antibodies with Varying Affinities to PD-1</a:t>
            </a:r>
            <a:endParaRPr lang="en-US" sz="2000" b="1" baseline="30000" dirty="0"/>
          </a:p>
        </p:txBody>
      </p:sp>
      <p:pic>
        <p:nvPicPr>
          <p:cNvPr id="3" name="Picture 2">
            <a:extLst>
              <a:ext uri="{FF2B5EF4-FFF2-40B4-BE49-F238E27FC236}">
                <a16:creationId xmlns:a16="http://schemas.microsoft.com/office/drawing/2014/main" id="{40F9FBBC-AF87-40CF-8F29-D6A0D771132B}"/>
              </a:ext>
            </a:extLst>
          </p:cNvPr>
          <p:cNvPicPr>
            <a:picLocks noChangeAspect="1"/>
          </p:cNvPicPr>
          <p:nvPr/>
        </p:nvPicPr>
        <p:blipFill>
          <a:blip r:embed="rId3"/>
          <a:stretch>
            <a:fillRect/>
          </a:stretch>
        </p:blipFill>
        <p:spPr>
          <a:xfrm>
            <a:off x="934171" y="1164271"/>
            <a:ext cx="1260506" cy="1535403"/>
          </a:xfrm>
          <a:prstGeom prst="rect">
            <a:avLst/>
          </a:prstGeom>
        </p:spPr>
      </p:pic>
      <p:pic>
        <p:nvPicPr>
          <p:cNvPr id="6" name="Picture 5">
            <a:extLst>
              <a:ext uri="{FF2B5EF4-FFF2-40B4-BE49-F238E27FC236}">
                <a16:creationId xmlns:a16="http://schemas.microsoft.com/office/drawing/2014/main" id="{92C739FB-E1FF-4692-ADA4-DF1A69C09D41}"/>
              </a:ext>
            </a:extLst>
          </p:cNvPr>
          <p:cNvPicPr>
            <a:picLocks noChangeAspect="1"/>
          </p:cNvPicPr>
          <p:nvPr/>
        </p:nvPicPr>
        <p:blipFill>
          <a:blip r:embed="rId4"/>
          <a:stretch>
            <a:fillRect/>
          </a:stretch>
        </p:blipFill>
        <p:spPr>
          <a:xfrm>
            <a:off x="930758" y="2936067"/>
            <a:ext cx="1263919" cy="1532124"/>
          </a:xfrm>
          <a:prstGeom prst="rect">
            <a:avLst/>
          </a:prstGeom>
        </p:spPr>
      </p:pic>
      <p:pic>
        <p:nvPicPr>
          <p:cNvPr id="7" name="Picture 6">
            <a:extLst>
              <a:ext uri="{FF2B5EF4-FFF2-40B4-BE49-F238E27FC236}">
                <a16:creationId xmlns:a16="http://schemas.microsoft.com/office/drawing/2014/main" id="{36C9B879-A9CE-40A9-A67B-0932D3986432}"/>
              </a:ext>
            </a:extLst>
          </p:cNvPr>
          <p:cNvPicPr>
            <a:picLocks noChangeAspect="1"/>
          </p:cNvPicPr>
          <p:nvPr/>
        </p:nvPicPr>
        <p:blipFill>
          <a:blip r:embed="rId5"/>
          <a:stretch>
            <a:fillRect/>
          </a:stretch>
        </p:blipFill>
        <p:spPr>
          <a:xfrm>
            <a:off x="2476445" y="2936067"/>
            <a:ext cx="1257817" cy="1524727"/>
          </a:xfrm>
          <a:prstGeom prst="rect">
            <a:avLst/>
          </a:prstGeom>
        </p:spPr>
      </p:pic>
      <p:sp>
        <p:nvSpPr>
          <p:cNvPr id="36" name="Rectangle 35">
            <a:extLst>
              <a:ext uri="{FF2B5EF4-FFF2-40B4-BE49-F238E27FC236}">
                <a16:creationId xmlns:a16="http://schemas.microsoft.com/office/drawing/2014/main" id="{292E23B8-FA27-4D9A-802E-2AC52B6F7923}"/>
              </a:ext>
            </a:extLst>
          </p:cNvPr>
          <p:cNvSpPr/>
          <p:nvPr/>
        </p:nvSpPr>
        <p:spPr>
          <a:xfrm>
            <a:off x="628075" y="885220"/>
            <a:ext cx="3283525" cy="381431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13</a:t>
            </a:fld>
            <a:endParaRPr lang="en-US" dirty="0">
              <a:solidFill>
                <a:schemeClr val="bg1">
                  <a:lumMod val="50000"/>
                </a:schemeClr>
              </a:solidFill>
            </a:endParaRPr>
          </a:p>
        </p:txBody>
      </p:sp>
      <p:sp>
        <p:nvSpPr>
          <p:cNvPr id="20" name="TextBox 19"/>
          <p:cNvSpPr txBox="1"/>
          <p:nvPr/>
        </p:nvSpPr>
        <p:spPr>
          <a:xfrm>
            <a:off x="-90" y="33534"/>
            <a:ext cx="12222481"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sym typeface="Roboto Slab"/>
              </a:rPr>
              <a:t>29F.1A12 anti-PD-1 clone</a:t>
            </a:r>
            <a:endParaRPr lang="en-US" sz="2800" dirty="0">
              <a:solidFill>
                <a:schemeClr val="bg1"/>
              </a:solidFill>
            </a:endParaRPr>
          </a:p>
        </p:txBody>
      </p:sp>
      <p:pic>
        <p:nvPicPr>
          <p:cNvPr id="4" name="Picture 3">
            <a:extLst>
              <a:ext uri="{FF2B5EF4-FFF2-40B4-BE49-F238E27FC236}">
                <a16:creationId xmlns:a16="http://schemas.microsoft.com/office/drawing/2014/main" id="{92D8D33C-9A05-485D-8DC0-81E1FADDD439}"/>
              </a:ext>
            </a:extLst>
          </p:cNvPr>
          <p:cNvPicPr>
            <a:picLocks noChangeAspect="1"/>
          </p:cNvPicPr>
          <p:nvPr/>
        </p:nvPicPr>
        <p:blipFill>
          <a:blip r:embed="rId7"/>
          <a:stretch>
            <a:fillRect/>
          </a:stretch>
        </p:blipFill>
        <p:spPr>
          <a:xfrm>
            <a:off x="2476446" y="1164271"/>
            <a:ext cx="1257817" cy="1532128"/>
          </a:xfrm>
          <a:prstGeom prst="rect">
            <a:avLst/>
          </a:prstGeom>
        </p:spPr>
      </p:pic>
      <p:pic>
        <p:nvPicPr>
          <p:cNvPr id="22" name="Picture 21">
            <a:extLst>
              <a:ext uri="{FF2B5EF4-FFF2-40B4-BE49-F238E27FC236}">
                <a16:creationId xmlns:a16="http://schemas.microsoft.com/office/drawing/2014/main" id="{FF7BD7F1-E295-4D1C-9FF9-420934A9ED4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432"/>
          <a:stretch/>
        </p:blipFill>
        <p:spPr>
          <a:xfrm>
            <a:off x="4916856" y="1164271"/>
            <a:ext cx="5986390" cy="4355372"/>
          </a:xfrm>
          <a:prstGeom prst="rect">
            <a:avLst/>
          </a:prstGeom>
        </p:spPr>
      </p:pic>
      <p:sp>
        <p:nvSpPr>
          <p:cNvPr id="24" name="Oval 23">
            <a:extLst>
              <a:ext uri="{FF2B5EF4-FFF2-40B4-BE49-F238E27FC236}">
                <a16:creationId xmlns:a16="http://schemas.microsoft.com/office/drawing/2014/main" id="{8350879E-56CB-4D26-BB83-DC3802D90588}"/>
              </a:ext>
            </a:extLst>
          </p:cNvPr>
          <p:cNvSpPr/>
          <p:nvPr/>
        </p:nvSpPr>
        <p:spPr>
          <a:xfrm>
            <a:off x="9649619" y="4017552"/>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AD0AA6A-6942-4D5F-9E38-8B38F3A5981B}"/>
              </a:ext>
            </a:extLst>
          </p:cNvPr>
          <p:cNvSpPr/>
          <p:nvPr/>
        </p:nvSpPr>
        <p:spPr>
          <a:xfrm>
            <a:off x="9683307" y="4036802"/>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B74FE2E-230C-4548-B21D-974B065A01D8}"/>
              </a:ext>
            </a:extLst>
          </p:cNvPr>
          <p:cNvSpPr/>
          <p:nvPr/>
        </p:nvSpPr>
        <p:spPr>
          <a:xfrm>
            <a:off x="9878219" y="4282247"/>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751265E-B7C4-4E9B-BC99-2498432E3FBC}"/>
              </a:ext>
            </a:extLst>
          </p:cNvPr>
          <p:cNvGrpSpPr/>
          <p:nvPr/>
        </p:nvGrpSpPr>
        <p:grpSpPr>
          <a:xfrm>
            <a:off x="9335181" y="3680999"/>
            <a:ext cx="1288995" cy="1302943"/>
            <a:chOff x="8967756" y="4153145"/>
            <a:chExt cx="1288995" cy="1302943"/>
          </a:xfrm>
        </p:grpSpPr>
        <p:sp>
          <p:nvSpPr>
            <p:cNvPr id="28" name="TextBox 27">
              <a:extLst>
                <a:ext uri="{FF2B5EF4-FFF2-40B4-BE49-F238E27FC236}">
                  <a16:creationId xmlns:a16="http://schemas.microsoft.com/office/drawing/2014/main" id="{BD56E6C2-CF85-4767-91E6-A086F136D818}"/>
                </a:ext>
              </a:extLst>
            </p:cNvPr>
            <p:cNvSpPr txBox="1"/>
            <p:nvPr/>
          </p:nvSpPr>
          <p:spPr>
            <a:xfrm rot="2139428">
              <a:off x="9582983" y="4422909"/>
              <a:ext cx="673768"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Y</a:t>
              </a:r>
            </a:p>
          </p:txBody>
        </p:sp>
        <p:sp>
          <p:nvSpPr>
            <p:cNvPr id="29" name="TextBox 28">
              <a:extLst>
                <a:ext uri="{FF2B5EF4-FFF2-40B4-BE49-F238E27FC236}">
                  <a16:creationId xmlns:a16="http://schemas.microsoft.com/office/drawing/2014/main" id="{04392869-A7E6-4AE0-8584-B87761980F02}"/>
                </a:ext>
              </a:extLst>
            </p:cNvPr>
            <p:cNvSpPr txBox="1"/>
            <p:nvPr/>
          </p:nvSpPr>
          <p:spPr>
            <a:xfrm rot="4077208">
              <a:off x="9596355" y="4637194"/>
              <a:ext cx="729353"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Y</a:t>
              </a:r>
            </a:p>
          </p:txBody>
        </p:sp>
        <p:sp>
          <p:nvSpPr>
            <p:cNvPr id="30" name="TextBox 29">
              <a:extLst>
                <a:ext uri="{FF2B5EF4-FFF2-40B4-BE49-F238E27FC236}">
                  <a16:creationId xmlns:a16="http://schemas.microsoft.com/office/drawing/2014/main" id="{560BF261-94B9-4929-9030-580E036242F7}"/>
                </a:ext>
              </a:extLst>
            </p:cNvPr>
            <p:cNvSpPr txBox="1"/>
            <p:nvPr/>
          </p:nvSpPr>
          <p:spPr>
            <a:xfrm rot="7112991">
              <a:off x="9419386" y="4922135"/>
              <a:ext cx="729352"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Y</a:t>
              </a:r>
            </a:p>
          </p:txBody>
        </p:sp>
        <p:sp>
          <p:nvSpPr>
            <p:cNvPr id="31" name="TextBox 30">
              <a:extLst>
                <a:ext uri="{FF2B5EF4-FFF2-40B4-BE49-F238E27FC236}">
                  <a16:creationId xmlns:a16="http://schemas.microsoft.com/office/drawing/2014/main" id="{F3BFC7D6-F7E2-45E3-9FB1-87E35096B045}"/>
                </a:ext>
              </a:extLst>
            </p:cNvPr>
            <p:cNvSpPr txBox="1"/>
            <p:nvPr/>
          </p:nvSpPr>
          <p:spPr>
            <a:xfrm rot="20182158">
              <a:off x="9208433" y="4213272"/>
              <a:ext cx="729352"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Y</a:t>
              </a:r>
            </a:p>
          </p:txBody>
        </p:sp>
        <p:sp>
          <p:nvSpPr>
            <p:cNvPr id="32" name="TextBox 31">
              <a:extLst>
                <a:ext uri="{FF2B5EF4-FFF2-40B4-BE49-F238E27FC236}">
                  <a16:creationId xmlns:a16="http://schemas.microsoft.com/office/drawing/2014/main" id="{35CABEDB-0C3D-4325-A36A-6E112160BBA5}"/>
                </a:ext>
              </a:extLst>
            </p:cNvPr>
            <p:cNvSpPr txBox="1"/>
            <p:nvPr/>
          </p:nvSpPr>
          <p:spPr>
            <a:xfrm rot="11334220">
              <a:off x="8972371" y="4863384"/>
              <a:ext cx="729352"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Y</a:t>
              </a:r>
            </a:p>
          </p:txBody>
        </p:sp>
        <p:sp>
          <p:nvSpPr>
            <p:cNvPr id="33" name="TextBox 32">
              <a:extLst>
                <a:ext uri="{FF2B5EF4-FFF2-40B4-BE49-F238E27FC236}">
                  <a16:creationId xmlns:a16="http://schemas.microsoft.com/office/drawing/2014/main" id="{F19C6E59-C0D8-4C01-AEA2-DEFC61E12368}"/>
                </a:ext>
              </a:extLst>
            </p:cNvPr>
            <p:cNvSpPr txBox="1"/>
            <p:nvPr/>
          </p:nvSpPr>
          <p:spPr>
            <a:xfrm rot="16364176">
              <a:off x="8859086" y="4348545"/>
              <a:ext cx="729353"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Y</a:t>
              </a:r>
            </a:p>
          </p:txBody>
        </p:sp>
        <p:sp>
          <p:nvSpPr>
            <p:cNvPr id="34" name="TextBox 33">
              <a:extLst>
                <a:ext uri="{FF2B5EF4-FFF2-40B4-BE49-F238E27FC236}">
                  <a16:creationId xmlns:a16="http://schemas.microsoft.com/office/drawing/2014/main" id="{578C50E5-D575-40C9-978B-262EBB08EE23}"/>
                </a:ext>
              </a:extLst>
            </p:cNvPr>
            <p:cNvSpPr txBox="1"/>
            <p:nvPr/>
          </p:nvSpPr>
          <p:spPr>
            <a:xfrm rot="13771089">
              <a:off x="8772356" y="4615126"/>
              <a:ext cx="729353"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Y</a:t>
              </a:r>
            </a:p>
          </p:txBody>
        </p:sp>
      </p:grpSp>
      <p:sp>
        <p:nvSpPr>
          <p:cNvPr id="35" name="TextBox 34">
            <a:extLst>
              <a:ext uri="{FF2B5EF4-FFF2-40B4-BE49-F238E27FC236}">
                <a16:creationId xmlns:a16="http://schemas.microsoft.com/office/drawing/2014/main" id="{66123DC6-DA18-434B-8041-5C4C8F6863B4}"/>
              </a:ext>
            </a:extLst>
          </p:cNvPr>
          <p:cNvSpPr txBox="1"/>
          <p:nvPr/>
        </p:nvSpPr>
        <p:spPr>
          <a:xfrm>
            <a:off x="6738562" y="2192935"/>
            <a:ext cx="191456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k</a:t>
            </a:r>
            <a:r>
              <a:rPr lang="en-US" sz="1600" baseline="-25000" dirty="0" err="1">
                <a:latin typeface="Arial" panose="020B0604020202020204" pitchFamily="34" charset="0"/>
                <a:cs typeface="Arial" panose="020B0604020202020204" pitchFamily="34" charset="0"/>
              </a:rPr>
              <a:t>D</a:t>
            </a:r>
            <a:r>
              <a:rPr lang="en-US" sz="1600" baseline="-25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0.6158 nM</a:t>
            </a:r>
          </a:p>
        </p:txBody>
      </p:sp>
    </p:spTree>
    <p:extLst>
      <p:ext uri="{BB962C8B-B14F-4D97-AF65-F5344CB8AC3E}">
        <p14:creationId xmlns:p14="http://schemas.microsoft.com/office/powerpoint/2010/main" val="17012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4" grpId="0" animBg="1"/>
      <p:bldP spid="25" grpId="0" animBg="1"/>
      <p:bldP spid="26"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3C7184A-0282-48D0-9256-798275752BA7}"/>
              </a:ext>
            </a:extLst>
          </p:cNvPr>
          <p:cNvSpPr/>
          <p:nvPr/>
        </p:nvSpPr>
        <p:spPr>
          <a:xfrm>
            <a:off x="352391" y="767389"/>
            <a:ext cx="5627649" cy="529877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14</a:t>
            </a:fld>
            <a:endParaRPr lang="en-US" dirty="0">
              <a:solidFill>
                <a:schemeClr val="bg1">
                  <a:lumMod val="50000"/>
                </a:schemeClr>
              </a:solidFill>
            </a:endParaRP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Affinity maturation to find lower and higher affinity binders</a:t>
            </a:r>
          </a:p>
        </p:txBody>
      </p:sp>
      <p:sp>
        <p:nvSpPr>
          <p:cNvPr id="68" name="Rectangle 67">
            <a:extLst>
              <a:ext uri="{FF2B5EF4-FFF2-40B4-BE49-F238E27FC236}">
                <a16:creationId xmlns:a16="http://schemas.microsoft.com/office/drawing/2014/main" id="{B71AFA9A-B919-4D37-9EEE-5E018874D524}"/>
              </a:ext>
            </a:extLst>
          </p:cNvPr>
          <p:cNvSpPr/>
          <p:nvPr/>
        </p:nvSpPr>
        <p:spPr>
          <a:xfrm>
            <a:off x="1451801" y="943677"/>
            <a:ext cx="3428823" cy="830997"/>
          </a:xfrm>
          <a:prstGeom prst="rect">
            <a:avLst/>
          </a:prstGeom>
        </p:spPr>
        <p:txBody>
          <a:bodyPr wrap="none">
            <a:spAutoFit/>
          </a:bodyPr>
          <a:lstStyle/>
          <a:p>
            <a:pPr algn="ctr"/>
            <a:r>
              <a:rPr lang="en-US" sz="2400" b="1" dirty="0"/>
              <a:t>Equilibrium sorting</a:t>
            </a:r>
          </a:p>
          <a:p>
            <a:pPr algn="ctr"/>
            <a:r>
              <a:rPr lang="en-US" sz="2400" b="1" dirty="0"/>
              <a:t> for lower affinity binders</a:t>
            </a:r>
            <a:endParaRPr lang="en-US" sz="2400" b="1" baseline="30000" dirty="0"/>
          </a:p>
        </p:txBody>
      </p:sp>
      <p:pic>
        <p:nvPicPr>
          <p:cNvPr id="156" name="Picture 155">
            <a:extLst>
              <a:ext uri="{FF2B5EF4-FFF2-40B4-BE49-F238E27FC236}">
                <a16:creationId xmlns:a16="http://schemas.microsoft.com/office/drawing/2014/main" id="{BC4FC215-0AD6-4C3E-8421-0604772CEB84}"/>
              </a:ext>
            </a:extLst>
          </p:cNvPr>
          <p:cNvPicPr>
            <a:picLocks noChangeAspect="1"/>
          </p:cNvPicPr>
          <p:nvPr/>
        </p:nvPicPr>
        <p:blipFill>
          <a:blip r:embed="rId4"/>
          <a:stretch>
            <a:fillRect/>
          </a:stretch>
        </p:blipFill>
        <p:spPr>
          <a:xfrm rot="16407887">
            <a:off x="1429764" y="2843370"/>
            <a:ext cx="823031" cy="1225402"/>
          </a:xfrm>
          <a:prstGeom prst="rect">
            <a:avLst/>
          </a:prstGeom>
        </p:spPr>
      </p:pic>
      <p:pic>
        <p:nvPicPr>
          <p:cNvPr id="157" name="Picture 156">
            <a:extLst>
              <a:ext uri="{FF2B5EF4-FFF2-40B4-BE49-F238E27FC236}">
                <a16:creationId xmlns:a16="http://schemas.microsoft.com/office/drawing/2014/main" id="{A6813708-D8EC-4BF2-B57A-E81EAEDA55D0}"/>
              </a:ext>
            </a:extLst>
          </p:cNvPr>
          <p:cNvPicPr>
            <a:picLocks noChangeAspect="1"/>
          </p:cNvPicPr>
          <p:nvPr/>
        </p:nvPicPr>
        <p:blipFill>
          <a:blip r:embed="rId4"/>
          <a:stretch>
            <a:fillRect/>
          </a:stretch>
        </p:blipFill>
        <p:spPr>
          <a:xfrm rot="7526020">
            <a:off x="1134013" y="3318547"/>
            <a:ext cx="823031" cy="1225402"/>
          </a:xfrm>
          <a:prstGeom prst="rect">
            <a:avLst/>
          </a:prstGeom>
        </p:spPr>
      </p:pic>
      <p:sp>
        <p:nvSpPr>
          <p:cNvPr id="158" name="Oval 157">
            <a:extLst>
              <a:ext uri="{FF2B5EF4-FFF2-40B4-BE49-F238E27FC236}">
                <a16:creationId xmlns:a16="http://schemas.microsoft.com/office/drawing/2014/main" id="{B8432FB4-E9B7-4C87-9AD3-8B96DA764EDB}"/>
              </a:ext>
            </a:extLst>
          </p:cNvPr>
          <p:cNvSpPr/>
          <p:nvPr/>
        </p:nvSpPr>
        <p:spPr>
          <a:xfrm>
            <a:off x="1748749" y="227626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C9E9578F-BEAD-4743-9E6C-8A2D40764D89}"/>
              </a:ext>
            </a:extLst>
          </p:cNvPr>
          <p:cNvSpPr/>
          <p:nvPr/>
        </p:nvSpPr>
        <p:spPr>
          <a:xfrm>
            <a:off x="1782437" y="229551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EF024923-632A-4FE9-ADAD-57FF9488741D}"/>
              </a:ext>
            </a:extLst>
          </p:cNvPr>
          <p:cNvSpPr/>
          <p:nvPr/>
        </p:nvSpPr>
        <p:spPr>
          <a:xfrm>
            <a:off x="1873875" y="24094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BD834FB-DEE8-446F-AA4B-2FE4228A4E8C}"/>
              </a:ext>
            </a:extLst>
          </p:cNvPr>
          <p:cNvSpPr/>
          <p:nvPr/>
        </p:nvSpPr>
        <p:spPr>
          <a:xfrm>
            <a:off x="2726039" y="308082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65C82463-2F19-41F9-BD77-AA27637A778E}"/>
              </a:ext>
            </a:extLst>
          </p:cNvPr>
          <p:cNvSpPr/>
          <p:nvPr/>
        </p:nvSpPr>
        <p:spPr>
          <a:xfrm>
            <a:off x="2759727" y="310007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8A4CC467-E475-49E8-8762-8FF688F9347F}"/>
              </a:ext>
            </a:extLst>
          </p:cNvPr>
          <p:cNvSpPr/>
          <p:nvPr/>
        </p:nvSpPr>
        <p:spPr>
          <a:xfrm>
            <a:off x="2954639" y="334552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836AC95-1EBF-4B71-B1E4-A8B253283344}"/>
              </a:ext>
            </a:extLst>
          </p:cNvPr>
          <p:cNvSpPr/>
          <p:nvPr/>
        </p:nvSpPr>
        <p:spPr>
          <a:xfrm>
            <a:off x="1486393" y="348293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336E197C-3209-4931-BC03-537E13456FB0}"/>
              </a:ext>
            </a:extLst>
          </p:cNvPr>
          <p:cNvSpPr/>
          <p:nvPr/>
        </p:nvSpPr>
        <p:spPr>
          <a:xfrm>
            <a:off x="1520081" y="350218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78E14C6-AD41-4E6F-962F-F429C066DA24}"/>
              </a:ext>
            </a:extLst>
          </p:cNvPr>
          <p:cNvSpPr/>
          <p:nvPr/>
        </p:nvSpPr>
        <p:spPr>
          <a:xfrm>
            <a:off x="1580667" y="374763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86873341-53C4-46A0-B780-458F6F09E1F7}"/>
              </a:ext>
            </a:extLst>
          </p:cNvPr>
          <p:cNvSpPr txBox="1"/>
          <p:nvPr/>
        </p:nvSpPr>
        <p:spPr>
          <a:xfrm rot="2139428">
            <a:off x="3026828" y="301403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8" name="TextBox 167">
            <a:extLst>
              <a:ext uri="{FF2B5EF4-FFF2-40B4-BE49-F238E27FC236}">
                <a16:creationId xmlns:a16="http://schemas.microsoft.com/office/drawing/2014/main" id="{35B741F9-232E-482C-9E73-8BED6F658107}"/>
              </a:ext>
            </a:extLst>
          </p:cNvPr>
          <p:cNvSpPr txBox="1"/>
          <p:nvPr/>
        </p:nvSpPr>
        <p:spPr>
          <a:xfrm rot="4077208">
            <a:off x="3091369" y="3248839"/>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9" name="TextBox 168">
            <a:extLst>
              <a:ext uri="{FF2B5EF4-FFF2-40B4-BE49-F238E27FC236}">
                <a16:creationId xmlns:a16="http://schemas.microsoft.com/office/drawing/2014/main" id="{07026E18-AF4F-406B-8920-920360A2FBCE}"/>
              </a:ext>
            </a:extLst>
          </p:cNvPr>
          <p:cNvSpPr txBox="1"/>
          <p:nvPr/>
        </p:nvSpPr>
        <p:spPr>
          <a:xfrm rot="7112991">
            <a:off x="2916572" y="3495524"/>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70" name="TextBox 169">
            <a:extLst>
              <a:ext uri="{FF2B5EF4-FFF2-40B4-BE49-F238E27FC236}">
                <a16:creationId xmlns:a16="http://schemas.microsoft.com/office/drawing/2014/main" id="{709DC690-E0EF-4EBF-B526-1404394F7BA4}"/>
              </a:ext>
            </a:extLst>
          </p:cNvPr>
          <p:cNvSpPr txBox="1"/>
          <p:nvPr/>
        </p:nvSpPr>
        <p:spPr>
          <a:xfrm rot="6551299">
            <a:off x="1743869" y="3809812"/>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71" name="Picture 170">
            <a:extLst>
              <a:ext uri="{FF2B5EF4-FFF2-40B4-BE49-F238E27FC236}">
                <a16:creationId xmlns:a16="http://schemas.microsoft.com/office/drawing/2014/main" id="{EE8E6D28-802E-4598-8BEE-3F4134AC4591}"/>
              </a:ext>
            </a:extLst>
          </p:cNvPr>
          <p:cNvPicPr>
            <a:picLocks noChangeAspect="1"/>
          </p:cNvPicPr>
          <p:nvPr/>
        </p:nvPicPr>
        <p:blipFill>
          <a:blip r:embed="rId5"/>
          <a:stretch>
            <a:fillRect/>
          </a:stretch>
        </p:blipFill>
        <p:spPr>
          <a:xfrm rot="8470015">
            <a:off x="2316925" y="2832805"/>
            <a:ext cx="816935" cy="1231499"/>
          </a:xfrm>
          <a:prstGeom prst="rect">
            <a:avLst/>
          </a:prstGeom>
        </p:spPr>
      </p:pic>
      <p:sp>
        <p:nvSpPr>
          <p:cNvPr id="172" name="TextBox 171">
            <a:extLst>
              <a:ext uri="{FF2B5EF4-FFF2-40B4-BE49-F238E27FC236}">
                <a16:creationId xmlns:a16="http://schemas.microsoft.com/office/drawing/2014/main" id="{9B1B291D-DB5B-49AA-8C6C-7D0DE379247F}"/>
              </a:ext>
            </a:extLst>
          </p:cNvPr>
          <p:cNvSpPr txBox="1"/>
          <p:nvPr/>
        </p:nvSpPr>
        <p:spPr>
          <a:xfrm rot="20182158">
            <a:off x="2693373" y="2788297"/>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173" name="Picture 172">
            <a:extLst>
              <a:ext uri="{FF2B5EF4-FFF2-40B4-BE49-F238E27FC236}">
                <a16:creationId xmlns:a16="http://schemas.microsoft.com/office/drawing/2014/main" id="{CD4D0043-75FE-4EAC-A315-B4DE7DF18B4C}"/>
              </a:ext>
            </a:extLst>
          </p:cNvPr>
          <p:cNvPicPr>
            <a:picLocks noChangeAspect="1"/>
          </p:cNvPicPr>
          <p:nvPr/>
        </p:nvPicPr>
        <p:blipFill>
          <a:blip r:embed="rId6"/>
          <a:stretch>
            <a:fillRect/>
          </a:stretch>
        </p:blipFill>
        <p:spPr>
          <a:xfrm>
            <a:off x="1613257" y="1883240"/>
            <a:ext cx="1097375" cy="1383912"/>
          </a:xfrm>
          <a:prstGeom prst="rect">
            <a:avLst/>
          </a:prstGeom>
        </p:spPr>
      </p:pic>
      <p:pic>
        <p:nvPicPr>
          <p:cNvPr id="174" name="Picture 173">
            <a:extLst>
              <a:ext uri="{FF2B5EF4-FFF2-40B4-BE49-F238E27FC236}">
                <a16:creationId xmlns:a16="http://schemas.microsoft.com/office/drawing/2014/main" id="{19DEAC5D-6BC2-40A7-B03A-0803AC9189BE}"/>
              </a:ext>
            </a:extLst>
          </p:cNvPr>
          <p:cNvPicPr>
            <a:picLocks noChangeAspect="1"/>
          </p:cNvPicPr>
          <p:nvPr/>
        </p:nvPicPr>
        <p:blipFill rotWithShape="1">
          <a:blip r:embed="rId6"/>
          <a:srcRect l="29873"/>
          <a:stretch/>
        </p:blipFill>
        <p:spPr>
          <a:xfrm rot="10800000">
            <a:off x="1359900" y="1843157"/>
            <a:ext cx="769561" cy="1383912"/>
          </a:xfrm>
          <a:prstGeom prst="rect">
            <a:avLst/>
          </a:prstGeom>
        </p:spPr>
      </p:pic>
      <p:pic>
        <p:nvPicPr>
          <p:cNvPr id="175" name="Picture 174">
            <a:extLst>
              <a:ext uri="{FF2B5EF4-FFF2-40B4-BE49-F238E27FC236}">
                <a16:creationId xmlns:a16="http://schemas.microsoft.com/office/drawing/2014/main" id="{C8EF2725-761D-4017-A919-D942F5D4E56A}"/>
              </a:ext>
            </a:extLst>
          </p:cNvPr>
          <p:cNvPicPr>
            <a:picLocks noChangeAspect="1"/>
          </p:cNvPicPr>
          <p:nvPr/>
        </p:nvPicPr>
        <p:blipFill rotWithShape="1">
          <a:blip r:embed="rId6"/>
          <a:srcRect l="29873"/>
          <a:stretch/>
        </p:blipFill>
        <p:spPr>
          <a:xfrm rot="5400000">
            <a:off x="1687499" y="2120517"/>
            <a:ext cx="769561" cy="1383912"/>
          </a:xfrm>
          <a:prstGeom prst="rect">
            <a:avLst/>
          </a:prstGeom>
        </p:spPr>
      </p:pic>
      <p:pic>
        <p:nvPicPr>
          <p:cNvPr id="176" name="Picture 175">
            <a:extLst>
              <a:ext uri="{FF2B5EF4-FFF2-40B4-BE49-F238E27FC236}">
                <a16:creationId xmlns:a16="http://schemas.microsoft.com/office/drawing/2014/main" id="{252EAEA3-8035-4570-B882-1DEAF0F0AA89}"/>
              </a:ext>
            </a:extLst>
          </p:cNvPr>
          <p:cNvPicPr>
            <a:picLocks noChangeAspect="1"/>
          </p:cNvPicPr>
          <p:nvPr/>
        </p:nvPicPr>
        <p:blipFill>
          <a:blip r:embed="rId7"/>
          <a:stretch>
            <a:fillRect/>
          </a:stretch>
        </p:blipFill>
        <p:spPr>
          <a:xfrm>
            <a:off x="2607444" y="2652158"/>
            <a:ext cx="409843" cy="325938"/>
          </a:xfrm>
          <a:prstGeom prst="rect">
            <a:avLst/>
          </a:prstGeom>
        </p:spPr>
      </p:pic>
      <p:pic>
        <p:nvPicPr>
          <p:cNvPr id="177" name="Picture 176">
            <a:extLst>
              <a:ext uri="{FF2B5EF4-FFF2-40B4-BE49-F238E27FC236}">
                <a16:creationId xmlns:a16="http://schemas.microsoft.com/office/drawing/2014/main" id="{D3EAA87D-E0D7-4D6D-9CB3-03CF0BAAAD67}"/>
              </a:ext>
            </a:extLst>
          </p:cNvPr>
          <p:cNvPicPr>
            <a:picLocks noChangeAspect="1"/>
          </p:cNvPicPr>
          <p:nvPr/>
        </p:nvPicPr>
        <p:blipFill>
          <a:blip r:embed="rId7"/>
          <a:stretch>
            <a:fillRect/>
          </a:stretch>
        </p:blipFill>
        <p:spPr>
          <a:xfrm rot="3483818">
            <a:off x="3384772" y="3382654"/>
            <a:ext cx="409843" cy="325938"/>
          </a:xfrm>
          <a:prstGeom prst="rect">
            <a:avLst/>
          </a:prstGeom>
        </p:spPr>
      </p:pic>
      <p:pic>
        <p:nvPicPr>
          <p:cNvPr id="178" name="Picture 177">
            <a:extLst>
              <a:ext uri="{FF2B5EF4-FFF2-40B4-BE49-F238E27FC236}">
                <a16:creationId xmlns:a16="http://schemas.microsoft.com/office/drawing/2014/main" id="{753C9F79-4972-4780-8B1D-D063D99043CD}"/>
              </a:ext>
            </a:extLst>
          </p:cNvPr>
          <p:cNvPicPr>
            <a:picLocks noChangeAspect="1"/>
          </p:cNvPicPr>
          <p:nvPr/>
        </p:nvPicPr>
        <p:blipFill>
          <a:blip r:embed="rId7"/>
          <a:stretch>
            <a:fillRect/>
          </a:stretch>
        </p:blipFill>
        <p:spPr>
          <a:xfrm rot="5819158">
            <a:off x="2951476" y="3701307"/>
            <a:ext cx="409843" cy="325938"/>
          </a:xfrm>
          <a:prstGeom prst="rect">
            <a:avLst/>
          </a:prstGeom>
        </p:spPr>
      </p:pic>
      <p:pic>
        <p:nvPicPr>
          <p:cNvPr id="179" name="Picture 178">
            <a:extLst>
              <a:ext uri="{FF2B5EF4-FFF2-40B4-BE49-F238E27FC236}">
                <a16:creationId xmlns:a16="http://schemas.microsoft.com/office/drawing/2014/main" id="{CF5F96C2-D0E0-4514-9692-A6DD2529146E}"/>
              </a:ext>
            </a:extLst>
          </p:cNvPr>
          <p:cNvPicPr>
            <a:picLocks noChangeAspect="1"/>
          </p:cNvPicPr>
          <p:nvPr/>
        </p:nvPicPr>
        <p:blipFill>
          <a:blip r:embed="rId7"/>
          <a:stretch>
            <a:fillRect/>
          </a:stretch>
        </p:blipFill>
        <p:spPr>
          <a:xfrm>
            <a:off x="1281471" y="2462128"/>
            <a:ext cx="409843" cy="325938"/>
          </a:xfrm>
          <a:prstGeom prst="rect">
            <a:avLst/>
          </a:prstGeom>
        </p:spPr>
      </p:pic>
      <p:pic>
        <p:nvPicPr>
          <p:cNvPr id="180" name="Picture 179">
            <a:extLst>
              <a:ext uri="{FF2B5EF4-FFF2-40B4-BE49-F238E27FC236}">
                <a16:creationId xmlns:a16="http://schemas.microsoft.com/office/drawing/2014/main" id="{D744EF84-53CF-432F-B16B-6205627522A2}"/>
              </a:ext>
            </a:extLst>
          </p:cNvPr>
          <p:cNvPicPr>
            <a:picLocks noChangeAspect="1"/>
          </p:cNvPicPr>
          <p:nvPr/>
        </p:nvPicPr>
        <p:blipFill>
          <a:blip r:embed="rId7"/>
          <a:stretch>
            <a:fillRect/>
          </a:stretch>
        </p:blipFill>
        <p:spPr>
          <a:xfrm>
            <a:off x="1063572" y="3329427"/>
            <a:ext cx="409843" cy="325938"/>
          </a:xfrm>
          <a:prstGeom prst="rect">
            <a:avLst/>
          </a:prstGeom>
        </p:spPr>
      </p:pic>
      <p:pic>
        <p:nvPicPr>
          <p:cNvPr id="181" name="Picture 180">
            <a:extLst>
              <a:ext uri="{FF2B5EF4-FFF2-40B4-BE49-F238E27FC236}">
                <a16:creationId xmlns:a16="http://schemas.microsoft.com/office/drawing/2014/main" id="{9E530C9D-A803-4FBC-8590-F408F6A0E0C5}"/>
              </a:ext>
            </a:extLst>
          </p:cNvPr>
          <p:cNvPicPr>
            <a:picLocks noChangeAspect="1"/>
          </p:cNvPicPr>
          <p:nvPr/>
        </p:nvPicPr>
        <p:blipFill>
          <a:blip r:embed="rId7"/>
          <a:stretch>
            <a:fillRect/>
          </a:stretch>
        </p:blipFill>
        <p:spPr>
          <a:xfrm>
            <a:off x="3362193" y="3025827"/>
            <a:ext cx="409843" cy="325938"/>
          </a:xfrm>
          <a:prstGeom prst="rect">
            <a:avLst/>
          </a:prstGeom>
        </p:spPr>
      </p:pic>
      <p:pic>
        <p:nvPicPr>
          <p:cNvPr id="182" name="Picture 181">
            <a:extLst>
              <a:ext uri="{FF2B5EF4-FFF2-40B4-BE49-F238E27FC236}">
                <a16:creationId xmlns:a16="http://schemas.microsoft.com/office/drawing/2014/main" id="{812ABD59-58A2-455D-8692-D223B83669D9}"/>
              </a:ext>
            </a:extLst>
          </p:cNvPr>
          <p:cNvPicPr>
            <a:picLocks noChangeAspect="1"/>
          </p:cNvPicPr>
          <p:nvPr/>
        </p:nvPicPr>
        <p:blipFill>
          <a:blip r:embed="rId7"/>
          <a:stretch>
            <a:fillRect/>
          </a:stretch>
        </p:blipFill>
        <p:spPr>
          <a:xfrm>
            <a:off x="3091091" y="2680837"/>
            <a:ext cx="409843" cy="325938"/>
          </a:xfrm>
          <a:prstGeom prst="rect">
            <a:avLst/>
          </a:prstGeom>
        </p:spPr>
      </p:pic>
      <p:pic>
        <p:nvPicPr>
          <p:cNvPr id="183" name="Picture 182">
            <a:extLst>
              <a:ext uri="{FF2B5EF4-FFF2-40B4-BE49-F238E27FC236}">
                <a16:creationId xmlns:a16="http://schemas.microsoft.com/office/drawing/2014/main" id="{B7112E0F-73B3-466F-AFFB-E32C420215E8}"/>
              </a:ext>
            </a:extLst>
          </p:cNvPr>
          <p:cNvPicPr>
            <a:picLocks noChangeAspect="1"/>
          </p:cNvPicPr>
          <p:nvPr/>
        </p:nvPicPr>
        <p:blipFill>
          <a:blip r:embed="rId7"/>
          <a:stretch>
            <a:fillRect/>
          </a:stretch>
        </p:blipFill>
        <p:spPr>
          <a:xfrm rot="6195440">
            <a:off x="2554271" y="3642257"/>
            <a:ext cx="409843" cy="325938"/>
          </a:xfrm>
          <a:prstGeom prst="rect">
            <a:avLst/>
          </a:prstGeom>
        </p:spPr>
      </p:pic>
      <p:pic>
        <p:nvPicPr>
          <p:cNvPr id="184" name="Picture 183">
            <a:extLst>
              <a:ext uri="{FF2B5EF4-FFF2-40B4-BE49-F238E27FC236}">
                <a16:creationId xmlns:a16="http://schemas.microsoft.com/office/drawing/2014/main" id="{533B29A5-E4A0-48F0-B5A7-643542B92CBC}"/>
              </a:ext>
            </a:extLst>
          </p:cNvPr>
          <p:cNvPicPr>
            <a:picLocks noChangeAspect="1"/>
          </p:cNvPicPr>
          <p:nvPr/>
        </p:nvPicPr>
        <p:blipFill>
          <a:blip r:embed="rId7"/>
          <a:stretch>
            <a:fillRect/>
          </a:stretch>
        </p:blipFill>
        <p:spPr>
          <a:xfrm>
            <a:off x="2256506" y="3249726"/>
            <a:ext cx="409843" cy="325938"/>
          </a:xfrm>
          <a:prstGeom prst="rect">
            <a:avLst/>
          </a:prstGeom>
        </p:spPr>
      </p:pic>
      <p:pic>
        <p:nvPicPr>
          <p:cNvPr id="185" name="Picture 184">
            <a:extLst>
              <a:ext uri="{FF2B5EF4-FFF2-40B4-BE49-F238E27FC236}">
                <a16:creationId xmlns:a16="http://schemas.microsoft.com/office/drawing/2014/main" id="{B048C6AD-355E-4E48-B8CA-2DF986866DAB}"/>
              </a:ext>
            </a:extLst>
          </p:cNvPr>
          <p:cNvPicPr>
            <a:picLocks noChangeAspect="1"/>
          </p:cNvPicPr>
          <p:nvPr/>
        </p:nvPicPr>
        <p:blipFill>
          <a:blip r:embed="rId7"/>
          <a:stretch>
            <a:fillRect/>
          </a:stretch>
        </p:blipFill>
        <p:spPr>
          <a:xfrm>
            <a:off x="1576153" y="3021418"/>
            <a:ext cx="409843" cy="325938"/>
          </a:xfrm>
          <a:prstGeom prst="rect">
            <a:avLst/>
          </a:prstGeom>
        </p:spPr>
      </p:pic>
      <p:pic>
        <p:nvPicPr>
          <p:cNvPr id="186" name="Picture 185">
            <a:extLst>
              <a:ext uri="{FF2B5EF4-FFF2-40B4-BE49-F238E27FC236}">
                <a16:creationId xmlns:a16="http://schemas.microsoft.com/office/drawing/2014/main" id="{1EE025D4-03ED-4D7C-BE60-BA73D635E974}"/>
              </a:ext>
            </a:extLst>
          </p:cNvPr>
          <p:cNvPicPr>
            <a:picLocks noChangeAspect="1"/>
          </p:cNvPicPr>
          <p:nvPr/>
        </p:nvPicPr>
        <p:blipFill>
          <a:blip r:embed="rId7"/>
          <a:stretch>
            <a:fillRect/>
          </a:stretch>
        </p:blipFill>
        <p:spPr>
          <a:xfrm rot="6369685">
            <a:off x="2102133" y="3839796"/>
            <a:ext cx="409843" cy="325938"/>
          </a:xfrm>
          <a:prstGeom prst="rect">
            <a:avLst/>
          </a:prstGeom>
        </p:spPr>
      </p:pic>
      <p:pic>
        <p:nvPicPr>
          <p:cNvPr id="187" name="Picture 186">
            <a:extLst>
              <a:ext uri="{FF2B5EF4-FFF2-40B4-BE49-F238E27FC236}">
                <a16:creationId xmlns:a16="http://schemas.microsoft.com/office/drawing/2014/main" id="{FD296BB5-D8D0-4B6A-B358-D5B8905F9A1D}"/>
              </a:ext>
            </a:extLst>
          </p:cNvPr>
          <p:cNvPicPr>
            <a:picLocks noChangeAspect="1"/>
          </p:cNvPicPr>
          <p:nvPr/>
        </p:nvPicPr>
        <p:blipFill>
          <a:blip r:embed="rId7"/>
          <a:stretch>
            <a:fillRect/>
          </a:stretch>
        </p:blipFill>
        <p:spPr>
          <a:xfrm rot="6369685">
            <a:off x="1732196" y="4104424"/>
            <a:ext cx="409843" cy="325938"/>
          </a:xfrm>
          <a:prstGeom prst="rect">
            <a:avLst/>
          </a:prstGeom>
        </p:spPr>
      </p:pic>
      <p:pic>
        <p:nvPicPr>
          <p:cNvPr id="188" name="Picture 187">
            <a:extLst>
              <a:ext uri="{FF2B5EF4-FFF2-40B4-BE49-F238E27FC236}">
                <a16:creationId xmlns:a16="http://schemas.microsoft.com/office/drawing/2014/main" id="{FA9BE172-163F-49E7-9290-3E2EB4EB9F80}"/>
              </a:ext>
            </a:extLst>
          </p:cNvPr>
          <p:cNvPicPr>
            <a:picLocks noChangeAspect="1"/>
          </p:cNvPicPr>
          <p:nvPr/>
        </p:nvPicPr>
        <p:blipFill>
          <a:blip r:embed="rId7"/>
          <a:stretch>
            <a:fillRect/>
          </a:stretch>
        </p:blipFill>
        <p:spPr>
          <a:xfrm rot="11237766">
            <a:off x="1046315" y="3795843"/>
            <a:ext cx="409843" cy="325938"/>
          </a:xfrm>
          <a:prstGeom prst="rect">
            <a:avLst/>
          </a:prstGeom>
        </p:spPr>
      </p:pic>
      <p:pic>
        <p:nvPicPr>
          <p:cNvPr id="189" name="Picture 188">
            <a:extLst>
              <a:ext uri="{FF2B5EF4-FFF2-40B4-BE49-F238E27FC236}">
                <a16:creationId xmlns:a16="http://schemas.microsoft.com/office/drawing/2014/main" id="{6D79F741-5ED8-47CD-8146-772905E39E27}"/>
              </a:ext>
            </a:extLst>
          </p:cNvPr>
          <p:cNvPicPr>
            <a:picLocks noChangeAspect="1"/>
          </p:cNvPicPr>
          <p:nvPr/>
        </p:nvPicPr>
        <p:blipFill>
          <a:blip r:embed="rId7"/>
          <a:stretch>
            <a:fillRect/>
          </a:stretch>
        </p:blipFill>
        <p:spPr>
          <a:xfrm rot="11237766">
            <a:off x="1296076" y="4091023"/>
            <a:ext cx="409843" cy="325938"/>
          </a:xfrm>
          <a:prstGeom prst="rect">
            <a:avLst/>
          </a:prstGeom>
        </p:spPr>
      </p:pic>
      <p:pic>
        <p:nvPicPr>
          <p:cNvPr id="190" name="Picture 189">
            <a:extLst>
              <a:ext uri="{FF2B5EF4-FFF2-40B4-BE49-F238E27FC236}">
                <a16:creationId xmlns:a16="http://schemas.microsoft.com/office/drawing/2014/main" id="{80013119-9846-4BF0-BC2D-DAFAA21ADEC5}"/>
              </a:ext>
            </a:extLst>
          </p:cNvPr>
          <p:cNvPicPr>
            <a:picLocks noChangeAspect="1"/>
          </p:cNvPicPr>
          <p:nvPr/>
        </p:nvPicPr>
        <p:blipFill>
          <a:blip r:embed="rId4"/>
          <a:stretch>
            <a:fillRect/>
          </a:stretch>
        </p:blipFill>
        <p:spPr>
          <a:xfrm rot="16407887">
            <a:off x="4202557" y="2061116"/>
            <a:ext cx="823031" cy="1225402"/>
          </a:xfrm>
          <a:prstGeom prst="rect">
            <a:avLst/>
          </a:prstGeom>
        </p:spPr>
      </p:pic>
      <p:pic>
        <p:nvPicPr>
          <p:cNvPr id="191" name="Picture 190">
            <a:extLst>
              <a:ext uri="{FF2B5EF4-FFF2-40B4-BE49-F238E27FC236}">
                <a16:creationId xmlns:a16="http://schemas.microsoft.com/office/drawing/2014/main" id="{6EFF1776-59D0-4D40-ABBA-0FCD7ABE868C}"/>
              </a:ext>
            </a:extLst>
          </p:cNvPr>
          <p:cNvPicPr>
            <a:picLocks noChangeAspect="1"/>
          </p:cNvPicPr>
          <p:nvPr/>
        </p:nvPicPr>
        <p:blipFill>
          <a:blip r:embed="rId4"/>
          <a:stretch>
            <a:fillRect/>
          </a:stretch>
        </p:blipFill>
        <p:spPr>
          <a:xfrm rot="7526020">
            <a:off x="3906806" y="2536293"/>
            <a:ext cx="823031" cy="1225402"/>
          </a:xfrm>
          <a:prstGeom prst="rect">
            <a:avLst/>
          </a:prstGeom>
        </p:spPr>
      </p:pic>
      <p:sp>
        <p:nvSpPr>
          <p:cNvPr id="192" name="Oval 191">
            <a:extLst>
              <a:ext uri="{FF2B5EF4-FFF2-40B4-BE49-F238E27FC236}">
                <a16:creationId xmlns:a16="http://schemas.microsoft.com/office/drawing/2014/main" id="{874E100B-3D7E-48CD-B60F-2975CEA64408}"/>
              </a:ext>
            </a:extLst>
          </p:cNvPr>
          <p:cNvSpPr/>
          <p:nvPr/>
        </p:nvSpPr>
        <p:spPr>
          <a:xfrm>
            <a:off x="4259186" y="2700681"/>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E9E4D76-B40C-4EBD-9611-EEF5C60F0C5C}"/>
              </a:ext>
            </a:extLst>
          </p:cNvPr>
          <p:cNvSpPr/>
          <p:nvPr/>
        </p:nvSpPr>
        <p:spPr>
          <a:xfrm>
            <a:off x="4292874" y="2719931"/>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7378CB8-4B8D-47A6-8BFB-3F203B8BBD9C}"/>
              </a:ext>
            </a:extLst>
          </p:cNvPr>
          <p:cNvSpPr/>
          <p:nvPr/>
        </p:nvSpPr>
        <p:spPr>
          <a:xfrm>
            <a:off x="4353460" y="2965376"/>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11063B92-FA06-4DE4-9C96-A4141DBA354D}"/>
              </a:ext>
            </a:extLst>
          </p:cNvPr>
          <p:cNvSpPr txBox="1"/>
          <p:nvPr/>
        </p:nvSpPr>
        <p:spPr>
          <a:xfrm rot="6551299">
            <a:off x="4516662" y="3027558"/>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96" name="Picture 195">
            <a:extLst>
              <a:ext uri="{FF2B5EF4-FFF2-40B4-BE49-F238E27FC236}">
                <a16:creationId xmlns:a16="http://schemas.microsoft.com/office/drawing/2014/main" id="{C33AB387-E441-4AB9-9C13-0700BE09AE5F}"/>
              </a:ext>
            </a:extLst>
          </p:cNvPr>
          <p:cNvPicPr>
            <a:picLocks noChangeAspect="1"/>
          </p:cNvPicPr>
          <p:nvPr/>
        </p:nvPicPr>
        <p:blipFill>
          <a:blip r:embed="rId7"/>
          <a:stretch>
            <a:fillRect/>
          </a:stretch>
        </p:blipFill>
        <p:spPr>
          <a:xfrm>
            <a:off x="3836365" y="2547173"/>
            <a:ext cx="409843" cy="325938"/>
          </a:xfrm>
          <a:prstGeom prst="rect">
            <a:avLst/>
          </a:prstGeom>
        </p:spPr>
      </p:pic>
      <p:pic>
        <p:nvPicPr>
          <p:cNvPr id="197" name="Picture 196">
            <a:extLst>
              <a:ext uri="{FF2B5EF4-FFF2-40B4-BE49-F238E27FC236}">
                <a16:creationId xmlns:a16="http://schemas.microsoft.com/office/drawing/2014/main" id="{D3F616CE-C243-45F6-9526-FD3A4E4F6ACF}"/>
              </a:ext>
            </a:extLst>
          </p:cNvPr>
          <p:cNvPicPr>
            <a:picLocks noChangeAspect="1"/>
          </p:cNvPicPr>
          <p:nvPr/>
        </p:nvPicPr>
        <p:blipFill>
          <a:blip r:embed="rId7"/>
          <a:stretch>
            <a:fillRect/>
          </a:stretch>
        </p:blipFill>
        <p:spPr>
          <a:xfrm>
            <a:off x="4348946" y="2239164"/>
            <a:ext cx="409843" cy="325938"/>
          </a:xfrm>
          <a:prstGeom prst="rect">
            <a:avLst/>
          </a:prstGeom>
        </p:spPr>
      </p:pic>
      <p:pic>
        <p:nvPicPr>
          <p:cNvPr id="198" name="Picture 197">
            <a:extLst>
              <a:ext uri="{FF2B5EF4-FFF2-40B4-BE49-F238E27FC236}">
                <a16:creationId xmlns:a16="http://schemas.microsoft.com/office/drawing/2014/main" id="{05362AAA-2721-49F4-B1F7-869C68835F48}"/>
              </a:ext>
            </a:extLst>
          </p:cNvPr>
          <p:cNvPicPr>
            <a:picLocks noChangeAspect="1"/>
          </p:cNvPicPr>
          <p:nvPr/>
        </p:nvPicPr>
        <p:blipFill>
          <a:blip r:embed="rId7"/>
          <a:stretch>
            <a:fillRect/>
          </a:stretch>
        </p:blipFill>
        <p:spPr>
          <a:xfrm rot="6369685">
            <a:off x="4874926" y="3057542"/>
            <a:ext cx="409843" cy="325938"/>
          </a:xfrm>
          <a:prstGeom prst="rect">
            <a:avLst/>
          </a:prstGeom>
        </p:spPr>
      </p:pic>
      <p:pic>
        <p:nvPicPr>
          <p:cNvPr id="199" name="Picture 198">
            <a:extLst>
              <a:ext uri="{FF2B5EF4-FFF2-40B4-BE49-F238E27FC236}">
                <a16:creationId xmlns:a16="http://schemas.microsoft.com/office/drawing/2014/main" id="{8803938B-3E93-4675-8C9C-16AE7BBE8661}"/>
              </a:ext>
            </a:extLst>
          </p:cNvPr>
          <p:cNvPicPr>
            <a:picLocks noChangeAspect="1"/>
          </p:cNvPicPr>
          <p:nvPr/>
        </p:nvPicPr>
        <p:blipFill>
          <a:blip r:embed="rId7"/>
          <a:stretch>
            <a:fillRect/>
          </a:stretch>
        </p:blipFill>
        <p:spPr>
          <a:xfrm rot="6369685">
            <a:off x="4504989" y="3322170"/>
            <a:ext cx="409843" cy="325938"/>
          </a:xfrm>
          <a:prstGeom prst="rect">
            <a:avLst/>
          </a:prstGeom>
        </p:spPr>
      </p:pic>
      <p:pic>
        <p:nvPicPr>
          <p:cNvPr id="200" name="Picture 199">
            <a:extLst>
              <a:ext uri="{FF2B5EF4-FFF2-40B4-BE49-F238E27FC236}">
                <a16:creationId xmlns:a16="http://schemas.microsoft.com/office/drawing/2014/main" id="{F21C2ABC-1DB7-4254-AE49-C502F3DAF02C}"/>
              </a:ext>
            </a:extLst>
          </p:cNvPr>
          <p:cNvPicPr>
            <a:picLocks noChangeAspect="1"/>
          </p:cNvPicPr>
          <p:nvPr/>
        </p:nvPicPr>
        <p:blipFill>
          <a:blip r:embed="rId7"/>
          <a:stretch>
            <a:fillRect/>
          </a:stretch>
        </p:blipFill>
        <p:spPr>
          <a:xfrm rot="11237766">
            <a:off x="3819108" y="3013589"/>
            <a:ext cx="409843" cy="325938"/>
          </a:xfrm>
          <a:prstGeom prst="rect">
            <a:avLst/>
          </a:prstGeom>
        </p:spPr>
      </p:pic>
      <p:pic>
        <p:nvPicPr>
          <p:cNvPr id="201" name="Picture 200">
            <a:extLst>
              <a:ext uri="{FF2B5EF4-FFF2-40B4-BE49-F238E27FC236}">
                <a16:creationId xmlns:a16="http://schemas.microsoft.com/office/drawing/2014/main" id="{07F24C3F-B1A0-47EF-9AA6-06425C5778B6}"/>
              </a:ext>
            </a:extLst>
          </p:cNvPr>
          <p:cNvPicPr>
            <a:picLocks noChangeAspect="1"/>
          </p:cNvPicPr>
          <p:nvPr/>
        </p:nvPicPr>
        <p:blipFill>
          <a:blip r:embed="rId7"/>
          <a:stretch>
            <a:fillRect/>
          </a:stretch>
        </p:blipFill>
        <p:spPr>
          <a:xfrm rot="2087600">
            <a:off x="4745105" y="2405007"/>
            <a:ext cx="409843" cy="325938"/>
          </a:xfrm>
          <a:prstGeom prst="rect">
            <a:avLst/>
          </a:prstGeom>
        </p:spPr>
      </p:pic>
      <p:sp>
        <p:nvSpPr>
          <p:cNvPr id="202" name="Oval 201">
            <a:extLst>
              <a:ext uri="{FF2B5EF4-FFF2-40B4-BE49-F238E27FC236}">
                <a16:creationId xmlns:a16="http://schemas.microsoft.com/office/drawing/2014/main" id="{0D105322-5F9B-4286-8FCC-BDBA880C43DF}"/>
              </a:ext>
            </a:extLst>
          </p:cNvPr>
          <p:cNvSpPr/>
          <p:nvPr/>
        </p:nvSpPr>
        <p:spPr>
          <a:xfrm>
            <a:off x="3765639" y="392123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00EA61C5-A0B9-4E02-8818-06ED1DDE93FC}"/>
              </a:ext>
            </a:extLst>
          </p:cNvPr>
          <p:cNvSpPr/>
          <p:nvPr/>
        </p:nvSpPr>
        <p:spPr>
          <a:xfrm>
            <a:off x="3799327" y="394048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C2393C32-7861-44F6-8873-4EFC945F8A68}"/>
              </a:ext>
            </a:extLst>
          </p:cNvPr>
          <p:cNvSpPr/>
          <p:nvPr/>
        </p:nvSpPr>
        <p:spPr>
          <a:xfrm>
            <a:off x="3890765" y="405438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a:extLst>
              <a:ext uri="{FF2B5EF4-FFF2-40B4-BE49-F238E27FC236}">
                <a16:creationId xmlns:a16="http://schemas.microsoft.com/office/drawing/2014/main" id="{2CE23ABE-B643-4B0E-927D-2CD5D26ED371}"/>
              </a:ext>
            </a:extLst>
          </p:cNvPr>
          <p:cNvPicPr>
            <a:picLocks noChangeAspect="1"/>
          </p:cNvPicPr>
          <p:nvPr/>
        </p:nvPicPr>
        <p:blipFill>
          <a:blip r:embed="rId6"/>
          <a:stretch>
            <a:fillRect/>
          </a:stretch>
        </p:blipFill>
        <p:spPr>
          <a:xfrm>
            <a:off x="3630147" y="3528201"/>
            <a:ext cx="1097375" cy="1383912"/>
          </a:xfrm>
          <a:prstGeom prst="rect">
            <a:avLst/>
          </a:prstGeom>
        </p:spPr>
      </p:pic>
      <p:pic>
        <p:nvPicPr>
          <p:cNvPr id="206" name="Picture 205">
            <a:extLst>
              <a:ext uri="{FF2B5EF4-FFF2-40B4-BE49-F238E27FC236}">
                <a16:creationId xmlns:a16="http://schemas.microsoft.com/office/drawing/2014/main" id="{FF5CAD66-23AD-45D3-BABA-D969CE30B511}"/>
              </a:ext>
            </a:extLst>
          </p:cNvPr>
          <p:cNvPicPr>
            <a:picLocks noChangeAspect="1"/>
          </p:cNvPicPr>
          <p:nvPr/>
        </p:nvPicPr>
        <p:blipFill rotWithShape="1">
          <a:blip r:embed="rId6"/>
          <a:srcRect l="29873"/>
          <a:stretch/>
        </p:blipFill>
        <p:spPr>
          <a:xfrm rot="10800000">
            <a:off x="3376790" y="3488118"/>
            <a:ext cx="769561" cy="1383912"/>
          </a:xfrm>
          <a:prstGeom prst="rect">
            <a:avLst/>
          </a:prstGeom>
        </p:spPr>
      </p:pic>
      <p:pic>
        <p:nvPicPr>
          <p:cNvPr id="207" name="Picture 206">
            <a:extLst>
              <a:ext uri="{FF2B5EF4-FFF2-40B4-BE49-F238E27FC236}">
                <a16:creationId xmlns:a16="http://schemas.microsoft.com/office/drawing/2014/main" id="{810062F8-7D34-43D9-B904-5F52270CB2D5}"/>
              </a:ext>
            </a:extLst>
          </p:cNvPr>
          <p:cNvPicPr>
            <a:picLocks noChangeAspect="1"/>
          </p:cNvPicPr>
          <p:nvPr/>
        </p:nvPicPr>
        <p:blipFill rotWithShape="1">
          <a:blip r:embed="rId6"/>
          <a:srcRect l="29873"/>
          <a:stretch/>
        </p:blipFill>
        <p:spPr>
          <a:xfrm rot="5400000">
            <a:off x="3704389" y="3765478"/>
            <a:ext cx="769561" cy="1383912"/>
          </a:xfrm>
          <a:prstGeom prst="rect">
            <a:avLst/>
          </a:prstGeom>
        </p:spPr>
      </p:pic>
      <p:pic>
        <p:nvPicPr>
          <p:cNvPr id="208" name="Picture 207">
            <a:extLst>
              <a:ext uri="{FF2B5EF4-FFF2-40B4-BE49-F238E27FC236}">
                <a16:creationId xmlns:a16="http://schemas.microsoft.com/office/drawing/2014/main" id="{DA961EA7-83D8-45C8-AC40-947F67FDF7B4}"/>
              </a:ext>
            </a:extLst>
          </p:cNvPr>
          <p:cNvPicPr>
            <a:picLocks noChangeAspect="1"/>
          </p:cNvPicPr>
          <p:nvPr/>
        </p:nvPicPr>
        <p:blipFill>
          <a:blip r:embed="rId7"/>
          <a:stretch>
            <a:fillRect/>
          </a:stretch>
        </p:blipFill>
        <p:spPr>
          <a:xfrm>
            <a:off x="4336777" y="3768279"/>
            <a:ext cx="409843" cy="325938"/>
          </a:xfrm>
          <a:prstGeom prst="rect">
            <a:avLst/>
          </a:prstGeom>
        </p:spPr>
      </p:pic>
      <p:sp>
        <p:nvSpPr>
          <p:cNvPr id="209" name="TextBox 208">
            <a:extLst>
              <a:ext uri="{FF2B5EF4-FFF2-40B4-BE49-F238E27FC236}">
                <a16:creationId xmlns:a16="http://schemas.microsoft.com/office/drawing/2014/main" id="{1D66CF4C-878F-4EF6-9E36-33BBDF08E96A}"/>
              </a:ext>
            </a:extLst>
          </p:cNvPr>
          <p:cNvSpPr txBox="1"/>
          <p:nvPr/>
        </p:nvSpPr>
        <p:spPr>
          <a:xfrm>
            <a:off x="582008" y="4880793"/>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10" name="Picture 209">
            <a:extLst>
              <a:ext uri="{FF2B5EF4-FFF2-40B4-BE49-F238E27FC236}">
                <a16:creationId xmlns:a16="http://schemas.microsoft.com/office/drawing/2014/main" id="{7A568C9C-76F4-4E08-A1A0-5CA5BC44AB97}"/>
              </a:ext>
            </a:extLst>
          </p:cNvPr>
          <p:cNvPicPr>
            <a:picLocks noChangeAspect="1"/>
          </p:cNvPicPr>
          <p:nvPr/>
        </p:nvPicPr>
        <p:blipFill>
          <a:blip r:embed="rId8"/>
          <a:stretch>
            <a:fillRect/>
          </a:stretch>
        </p:blipFill>
        <p:spPr>
          <a:xfrm>
            <a:off x="372242" y="2316164"/>
            <a:ext cx="1114150" cy="886057"/>
          </a:xfrm>
          <a:prstGeom prst="rect">
            <a:avLst/>
          </a:prstGeom>
        </p:spPr>
      </p:pic>
      <p:sp>
        <p:nvSpPr>
          <p:cNvPr id="211" name="Rectangle: Rounded Corners 210">
            <a:extLst>
              <a:ext uri="{FF2B5EF4-FFF2-40B4-BE49-F238E27FC236}">
                <a16:creationId xmlns:a16="http://schemas.microsoft.com/office/drawing/2014/main" id="{4C956B5B-B654-4739-A0C2-C029E7DF9F08}"/>
              </a:ext>
            </a:extLst>
          </p:cNvPr>
          <p:cNvSpPr/>
          <p:nvPr/>
        </p:nvSpPr>
        <p:spPr>
          <a:xfrm>
            <a:off x="6203730" y="767388"/>
            <a:ext cx="5627649" cy="5298765"/>
          </a:xfrm>
          <a:prstGeom prst="roundRect">
            <a:avLst/>
          </a:prstGeom>
          <a:solidFill>
            <a:srgbClr val="FFD9D9"/>
          </a:solidFill>
          <a:ln w="28575">
            <a:solidFill>
              <a:srgbClr val="FF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994F097-CB5C-427F-9476-3A23EBD6C862}"/>
              </a:ext>
            </a:extLst>
          </p:cNvPr>
          <p:cNvSpPr/>
          <p:nvPr/>
        </p:nvSpPr>
        <p:spPr>
          <a:xfrm>
            <a:off x="6117039" y="939458"/>
            <a:ext cx="5969711" cy="830997"/>
          </a:xfrm>
          <a:prstGeom prst="rect">
            <a:avLst/>
          </a:prstGeom>
        </p:spPr>
        <p:txBody>
          <a:bodyPr wrap="square">
            <a:spAutoFit/>
          </a:bodyPr>
          <a:lstStyle/>
          <a:p>
            <a:pPr algn="ctr"/>
            <a:r>
              <a:rPr lang="en-US" sz="2400" b="1" dirty="0"/>
              <a:t>Kinetic sorting</a:t>
            </a:r>
          </a:p>
          <a:p>
            <a:pPr algn="ctr"/>
            <a:r>
              <a:rPr lang="en-US" sz="2400" b="1" dirty="0"/>
              <a:t>for higher affinity binders</a:t>
            </a:r>
            <a:endParaRPr lang="en-US" sz="2400" b="1" baseline="30000" dirty="0"/>
          </a:p>
        </p:txBody>
      </p:sp>
      <p:pic>
        <p:nvPicPr>
          <p:cNvPr id="213" name="Picture 212">
            <a:extLst>
              <a:ext uri="{FF2B5EF4-FFF2-40B4-BE49-F238E27FC236}">
                <a16:creationId xmlns:a16="http://schemas.microsoft.com/office/drawing/2014/main" id="{9CE01C2A-9FB4-4E95-A448-F97FF8ECB6F4}"/>
              </a:ext>
            </a:extLst>
          </p:cNvPr>
          <p:cNvPicPr>
            <a:picLocks noChangeAspect="1"/>
          </p:cNvPicPr>
          <p:nvPr/>
        </p:nvPicPr>
        <p:blipFill>
          <a:blip r:embed="rId4"/>
          <a:stretch>
            <a:fillRect/>
          </a:stretch>
        </p:blipFill>
        <p:spPr>
          <a:xfrm rot="16407887">
            <a:off x="7338515" y="2745169"/>
            <a:ext cx="823031" cy="1225402"/>
          </a:xfrm>
          <a:prstGeom prst="rect">
            <a:avLst/>
          </a:prstGeom>
        </p:spPr>
      </p:pic>
      <p:pic>
        <p:nvPicPr>
          <p:cNvPr id="214" name="Picture 213">
            <a:extLst>
              <a:ext uri="{FF2B5EF4-FFF2-40B4-BE49-F238E27FC236}">
                <a16:creationId xmlns:a16="http://schemas.microsoft.com/office/drawing/2014/main" id="{D7168986-7678-44C9-99CA-CF4E26D8C2F8}"/>
              </a:ext>
            </a:extLst>
          </p:cNvPr>
          <p:cNvPicPr>
            <a:picLocks noChangeAspect="1"/>
          </p:cNvPicPr>
          <p:nvPr/>
        </p:nvPicPr>
        <p:blipFill>
          <a:blip r:embed="rId4"/>
          <a:stretch>
            <a:fillRect/>
          </a:stretch>
        </p:blipFill>
        <p:spPr>
          <a:xfrm rot="7526020">
            <a:off x="7042764" y="3220346"/>
            <a:ext cx="823031" cy="1225402"/>
          </a:xfrm>
          <a:prstGeom prst="rect">
            <a:avLst/>
          </a:prstGeom>
        </p:spPr>
      </p:pic>
      <p:sp>
        <p:nvSpPr>
          <p:cNvPr id="215" name="Oval 214">
            <a:extLst>
              <a:ext uri="{FF2B5EF4-FFF2-40B4-BE49-F238E27FC236}">
                <a16:creationId xmlns:a16="http://schemas.microsoft.com/office/drawing/2014/main" id="{06393C28-7903-466A-BB64-41215F2C6BF1}"/>
              </a:ext>
            </a:extLst>
          </p:cNvPr>
          <p:cNvSpPr/>
          <p:nvPr/>
        </p:nvSpPr>
        <p:spPr>
          <a:xfrm>
            <a:off x="7657500" y="2178068"/>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25F829F-D583-49D8-A47C-403BE70D1E5B}"/>
              </a:ext>
            </a:extLst>
          </p:cNvPr>
          <p:cNvSpPr/>
          <p:nvPr/>
        </p:nvSpPr>
        <p:spPr>
          <a:xfrm>
            <a:off x="7691188" y="2197318"/>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947F331-18A0-41F7-AADE-DD24EC3623EF}"/>
              </a:ext>
            </a:extLst>
          </p:cNvPr>
          <p:cNvSpPr/>
          <p:nvPr/>
        </p:nvSpPr>
        <p:spPr>
          <a:xfrm>
            <a:off x="7782626" y="2311218"/>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1F5A1F11-9455-48C7-BADF-C051580F2552}"/>
              </a:ext>
            </a:extLst>
          </p:cNvPr>
          <p:cNvSpPr/>
          <p:nvPr/>
        </p:nvSpPr>
        <p:spPr>
          <a:xfrm>
            <a:off x="8634790" y="298262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FEFB4962-1AC0-498E-B8C1-9BDF4BA5533E}"/>
              </a:ext>
            </a:extLst>
          </p:cNvPr>
          <p:cNvSpPr/>
          <p:nvPr/>
        </p:nvSpPr>
        <p:spPr>
          <a:xfrm>
            <a:off x="8668478" y="300187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22D4D8AD-0C24-471D-938B-0C108E230970}"/>
              </a:ext>
            </a:extLst>
          </p:cNvPr>
          <p:cNvSpPr/>
          <p:nvPr/>
        </p:nvSpPr>
        <p:spPr>
          <a:xfrm>
            <a:off x="8863390" y="32473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564E36E8-D009-41A5-8C23-28679728798E}"/>
              </a:ext>
            </a:extLst>
          </p:cNvPr>
          <p:cNvSpPr/>
          <p:nvPr/>
        </p:nvSpPr>
        <p:spPr>
          <a:xfrm>
            <a:off x="7395144" y="338473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C08C33F-777B-4828-85E9-95C85ADD9398}"/>
              </a:ext>
            </a:extLst>
          </p:cNvPr>
          <p:cNvSpPr/>
          <p:nvPr/>
        </p:nvSpPr>
        <p:spPr>
          <a:xfrm>
            <a:off x="7428832" y="340398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9001DDA-1121-40DA-BC07-F6C719B846B5}"/>
              </a:ext>
            </a:extLst>
          </p:cNvPr>
          <p:cNvSpPr/>
          <p:nvPr/>
        </p:nvSpPr>
        <p:spPr>
          <a:xfrm>
            <a:off x="7489418" y="364942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AA9FCE9E-772E-456D-A119-BC6D2DA2FA74}"/>
              </a:ext>
            </a:extLst>
          </p:cNvPr>
          <p:cNvSpPr txBox="1"/>
          <p:nvPr/>
        </p:nvSpPr>
        <p:spPr>
          <a:xfrm rot="2139428">
            <a:off x="8935579" y="2915835"/>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5" name="TextBox 224">
            <a:extLst>
              <a:ext uri="{FF2B5EF4-FFF2-40B4-BE49-F238E27FC236}">
                <a16:creationId xmlns:a16="http://schemas.microsoft.com/office/drawing/2014/main" id="{3945127C-33F4-49E7-B0D1-DE8D0AAF52D8}"/>
              </a:ext>
            </a:extLst>
          </p:cNvPr>
          <p:cNvSpPr txBox="1"/>
          <p:nvPr/>
        </p:nvSpPr>
        <p:spPr>
          <a:xfrm rot="4077208">
            <a:off x="9000120" y="3150638"/>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6" name="TextBox 225">
            <a:extLst>
              <a:ext uri="{FF2B5EF4-FFF2-40B4-BE49-F238E27FC236}">
                <a16:creationId xmlns:a16="http://schemas.microsoft.com/office/drawing/2014/main" id="{CEC4C3A2-70CE-4D09-A20B-00E1FC2FAE16}"/>
              </a:ext>
            </a:extLst>
          </p:cNvPr>
          <p:cNvSpPr txBox="1"/>
          <p:nvPr/>
        </p:nvSpPr>
        <p:spPr>
          <a:xfrm rot="7112991">
            <a:off x="8825323" y="3397323"/>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7" name="TextBox 226">
            <a:extLst>
              <a:ext uri="{FF2B5EF4-FFF2-40B4-BE49-F238E27FC236}">
                <a16:creationId xmlns:a16="http://schemas.microsoft.com/office/drawing/2014/main" id="{AD32CADA-8597-4364-B921-62F3943855E5}"/>
              </a:ext>
            </a:extLst>
          </p:cNvPr>
          <p:cNvSpPr txBox="1"/>
          <p:nvPr/>
        </p:nvSpPr>
        <p:spPr>
          <a:xfrm rot="6551299">
            <a:off x="7652620" y="3711611"/>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28" name="Picture 227">
            <a:extLst>
              <a:ext uri="{FF2B5EF4-FFF2-40B4-BE49-F238E27FC236}">
                <a16:creationId xmlns:a16="http://schemas.microsoft.com/office/drawing/2014/main" id="{F03BEF68-F3AB-4DF3-A159-72E356BBB7FA}"/>
              </a:ext>
            </a:extLst>
          </p:cNvPr>
          <p:cNvPicPr>
            <a:picLocks noChangeAspect="1"/>
          </p:cNvPicPr>
          <p:nvPr/>
        </p:nvPicPr>
        <p:blipFill>
          <a:blip r:embed="rId5"/>
          <a:stretch>
            <a:fillRect/>
          </a:stretch>
        </p:blipFill>
        <p:spPr>
          <a:xfrm rot="8470015">
            <a:off x="8225676" y="2734604"/>
            <a:ext cx="816935" cy="1231499"/>
          </a:xfrm>
          <a:prstGeom prst="rect">
            <a:avLst/>
          </a:prstGeom>
        </p:spPr>
      </p:pic>
      <p:sp>
        <p:nvSpPr>
          <p:cNvPr id="229" name="TextBox 228">
            <a:extLst>
              <a:ext uri="{FF2B5EF4-FFF2-40B4-BE49-F238E27FC236}">
                <a16:creationId xmlns:a16="http://schemas.microsoft.com/office/drawing/2014/main" id="{ECFA45B2-8F0C-4EC5-97B3-6DBB18984481}"/>
              </a:ext>
            </a:extLst>
          </p:cNvPr>
          <p:cNvSpPr txBox="1"/>
          <p:nvPr/>
        </p:nvSpPr>
        <p:spPr>
          <a:xfrm rot="20182158">
            <a:off x="8602124" y="269009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230" name="Picture 229">
            <a:extLst>
              <a:ext uri="{FF2B5EF4-FFF2-40B4-BE49-F238E27FC236}">
                <a16:creationId xmlns:a16="http://schemas.microsoft.com/office/drawing/2014/main" id="{91138250-7E17-4183-A25F-1AA4519B0691}"/>
              </a:ext>
            </a:extLst>
          </p:cNvPr>
          <p:cNvPicPr>
            <a:picLocks noChangeAspect="1"/>
          </p:cNvPicPr>
          <p:nvPr/>
        </p:nvPicPr>
        <p:blipFill>
          <a:blip r:embed="rId6"/>
          <a:stretch>
            <a:fillRect/>
          </a:stretch>
        </p:blipFill>
        <p:spPr>
          <a:xfrm>
            <a:off x="7522008" y="1785039"/>
            <a:ext cx="1097375" cy="1383912"/>
          </a:xfrm>
          <a:prstGeom prst="rect">
            <a:avLst/>
          </a:prstGeom>
        </p:spPr>
      </p:pic>
      <p:pic>
        <p:nvPicPr>
          <p:cNvPr id="231" name="Picture 230">
            <a:extLst>
              <a:ext uri="{FF2B5EF4-FFF2-40B4-BE49-F238E27FC236}">
                <a16:creationId xmlns:a16="http://schemas.microsoft.com/office/drawing/2014/main" id="{2729CB9F-20DD-4319-8E04-423A932D8F24}"/>
              </a:ext>
            </a:extLst>
          </p:cNvPr>
          <p:cNvPicPr>
            <a:picLocks noChangeAspect="1"/>
          </p:cNvPicPr>
          <p:nvPr/>
        </p:nvPicPr>
        <p:blipFill rotWithShape="1">
          <a:blip r:embed="rId6"/>
          <a:srcRect l="29873"/>
          <a:stretch/>
        </p:blipFill>
        <p:spPr>
          <a:xfrm rot="10800000">
            <a:off x="7268651" y="1744956"/>
            <a:ext cx="769561" cy="1383912"/>
          </a:xfrm>
          <a:prstGeom prst="rect">
            <a:avLst/>
          </a:prstGeom>
        </p:spPr>
      </p:pic>
      <p:pic>
        <p:nvPicPr>
          <p:cNvPr id="232" name="Picture 231">
            <a:extLst>
              <a:ext uri="{FF2B5EF4-FFF2-40B4-BE49-F238E27FC236}">
                <a16:creationId xmlns:a16="http://schemas.microsoft.com/office/drawing/2014/main" id="{87A3B3A1-7183-4251-B2E9-1AAE6EFDA745}"/>
              </a:ext>
            </a:extLst>
          </p:cNvPr>
          <p:cNvPicPr>
            <a:picLocks noChangeAspect="1"/>
          </p:cNvPicPr>
          <p:nvPr/>
        </p:nvPicPr>
        <p:blipFill rotWithShape="1">
          <a:blip r:embed="rId6"/>
          <a:srcRect l="29873"/>
          <a:stretch/>
        </p:blipFill>
        <p:spPr>
          <a:xfrm rot="5400000">
            <a:off x="7596250" y="2022316"/>
            <a:ext cx="769561" cy="1383912"/>
          </a:xfrm>
          <a:prstGeom prst="rect">
            <a:avLst/>
          </a:prstGeom>
        </p:spPr>
      </p:pic>
      <p:pic>
        <p:nvPicPr>
          <p:cNvPr id="233" name="Picture 232">
            <a:extLst>
              <a:ext uri="{FF2B5EF4-FFF2-40B4-BE49-F238E27FC236}">
                <a16:creationId xmlns:a16="http://schemas.microsoft.com/office/drawing/2014/main" id="{446D7F88-A8D6-470B-B95A-85C8E9A8C32C}"/>
              </a:ext>
            </a:extLst>
          </p:cNvPr>
          <p:cNvPicPr>
            <a:picLocks noChangeAspect="1"/>
          </p:cNvPicPr>
          <p:nvPr/>
        </p:nvPicPr>
        <p:blipFill>
          <a:blip r:embed="rId7"/>
          <a:stretch>
            <a:fillRect/>
          </a:stretch>
        </p:blipFill>
        <p:spPr>
          <a:xfrm>
            <a:off x="8516195" y="2553957"/>
            <a:ext cx="409843" cy="325938"/>
          </a:xfrm>
          <a:prstGeom prst="rect">
            <a:avLst/>
          </a:prstGeom>
        </p:spPr>
      </p:pic>
      <p:pic>
        <p:nvPicPr>
          <p:cNvPr id="234" name="Picture 233">
            <a:extLst>
              <a:ext uri="{FF2B5EF4-FFF2-40B4-BE49-F238E27FC236}">
                <a16:creationId xmlns:a16="http://schemas.microsoft.com/office/drawing/2014/main" id="{04C5447A-D28D-4796-A312-FA64E0846C39}"/>
              </a:ext>
            </a:extLst>
          </p:cNvPr>
          <p:cNvPicPr>
            <a:picLocks noChangeAspect="1"/>
          </p:cNvPicPr>
          <p:nvPr/>
        </p:nvPicPr>
        <p:blipFill>
          <a:blip r:embed="rId7"/>
          <a:stretch>
            <a:fillRect/>
          </a:stretch>
        </p:blipFill>
        <p:spPr>
          <a:xfrm rot="3483818">
            <a:off x="9293523" y="3284453"/>
            <a:ext cx="409843" cy="325938"/>
          </a:xfrm>
          <a:prstGeom prst="rect">
            <a:avLst/>
          </a:prstGeom>
        </p:spPr>
      </p:pic>
      <p:pic>
        <p:nvPicPr>
          <p:cNvPr id="235" name="Picture 234">
            <a:extLst>
              <a:ext uri="{FF2B5EF4-FFF2-40B4-BE49-F238E27FC236}">
                <a16:creationId xmlns:a16="http://schemas.microsoft.com/office/drawing/2014/main" id="{A61B341D-7ED5-4294-B503-04F723BFF6DB}"/>
              </a:ext>
            </a:extLst>
          </p:cNvPr>
          <p:cNvPicPr>
            <a:picLocks noChangeAspect="1"/>
          </p:cNvPicPr>
          <p:nvPr/>
        </p:nvPicPr>
        <p:blipFill>
          <a:blip r:embed="rId7"/>
          <a:stretch>
            <a:fillRect/>
          </a:stretch>
        </p:blipFill>
        <p:spPr>
          <a:xfrm rot="5819158">
            <a:off x="8860227" y="3603106"/>
            <a:ext cx="409843" cy="325938"/>
          </a:xfrm>
          <a:prstGeom prst="rect">
            <a:avLst/>
          </a:prstGeom>
        </p:spPr>
      </p:pic>
      <p:pic>
        <p:nvPicPr>
          <p:cNvPr id="236" name="Picture 235">
            <a:extLst>
              <a:ext uri="{FF2B5EF4-FFF2-40B4-BE49-F238E27FC236}">
                <a16:creationId xmlns:a16="http://schemas.microsoft.com/office/drawing/2014/main" id="{A4C4C697-37AC-47A4-BD35-F6CA135B4C0F}"/>
              </a:ext>
            </a:extLst>
          </p:cNvPr>
          <p:cNvPicPr>
            <a:picLocks noChangeAspect="1"/>
          </p:cNvPicPr>
          <p:nvPr/>
        </p:nvPicPr>
        <p:blipFill>
          <a:blip r:embed="rId7"/>
          <a:stretch>
            <a:fillRect/>
          </a:stretch>
        </p:blipFill>
        <p:spPr>
          <a:xfrm>
            <a:off x="7190222" y="2363927"/>
            <a:ext cx="409843" cy="325938"/>
          </a:xfrm>
          <a:prstGeom prst="rect">
            <a:avLst/>
          </a:prstGeom>
        </p:spPr>
      </p:pic>
      <p:pic>
        <p:nvPicPr>
          <p:cNvPr id="237" name="Picture 236">
            <a:extLst>
              <a:ext uri="{FF2B5EF4-FFF2-40B4-BE49-F238E27FC236}">
                <a16:creationId xmlns:a16="http://schemas.microsoft.com/office/drawing/2014/main" id="{D594CCB0-4C49-438D-964D-FEC8FFD6EA63}"/>
              </a:ext>
            </a:extLst>
          </p:cNvPr>
          <p:cNvPicPr>
            <a:picLocks noChangeAspect="1"/>
          </p:cNvPicPr>
          <p:nvPr/>
        </p:nvPicPr>
        <p:blipFill>
          <a:blip r:embed="rId7"/>
          <a:stretch>
            <a:fillRect/>
          </a:stretch>
        </p:blipFill>
        <p:spPr>
          <a:xfrm>
            <a:off x="6972323" y="3231226"/>
            <a:ext cx="409843" cy="325938"/>
          </a:xfrm>
          <a:prstGeom prst="rect">
            <a:avLst/>
          </a:prstGeom>
        </p:spPr>
      </p:pic>
      <p:pic>
        <p:nvPicPr>
          <p:cNvPr id="238" name="Picture 237">
            <a:extLst>
              <a:ext uri="{FF2B5EF4-FFF2-40B4-BE49-F238E27FC236}">
                <a16:creationId xmlns:a16="http://schemas.microsoft.com/office/drawing/2014/main" id="{D2560E9D-6EEE-4B17-A48D-2C52D459CA87}"/>
              </a:ext>
            </a:extLst>
          </p:cNvPr>
          <p:cNvPicPr>
            <a:picLocks noChangeAspect="1"/>
          </p:cNvPicPr>
          <p:nvPr/>
        </p:nvPicPr>
        <p:blipFill>
          <a:blip r:embed="rId7"/>
          <a:stretch>
            <a:fillRect/>
          </a:stretch>
        </p:blipFill>
        <p:spPr>
          <a:xfrm>
            <a:off x="9270944" y="2927626"/>
            <a:ext cx="409843" cy="325938"/>
          </a:xfrm>
          <a:prstGeom prst="rect">
            <a:avLst/>
          </a:prstGeom>
        </p:spPr>
      </p:pic>
      <p:pic>
        <p:nvPicPr>
          <p:cNvPr id="239" name="Picture 238">
            <a:extLst>
              <a:ext uri="{FF2B5EF4-FFF2-40B4-BE49-F238E27FC236}">
                <a16:creationId xmlns:a16="http://schemas.microsoft.com/office/drawing/2014/main" id="{12239771-53BD-44D5-8D85-730FD948F055}"/>
              </a:ext>
            </a:extLst>
          </p:cNvPr>
          <p:cNvPicPr>
            <a:picLocks noChangeAspect="1"/>
          </p:cNvPicPr>
          <p:nvPr/>
        </p:nvPicPr>
        <p:blipFill>
          <a:blip r:embed="rId7"/>
          <a:stretch>
            <a:fillRect/>
          </a:stretch>
        </p:blipFill>
        <p:spPr>
          <a:xfrm>
            <a:off x="8999842" y="2582636"/>
            <a:ext cx="409843" cy="325938"/>
          </a:xfrm>
          <a:prstGeom prst="rect">
            <a:avLst/>
          </a:prstGeom>
        </p:spPr>
      </p:pic>
      <p:pic>
        <p:nvPicPr>
          <p:cNvPr id="240" name="Picture 239">
            <a:extLst>
              <a:ext uri="{FF2B5EF4-FFF2-40B4-BE49-F238E27FC236}">
                <a16:creationId xmlns:a16="http://schemas.microsoft.com/office/drawing/2014/main" id="{E7C6BC49-D58E-402A-B530-D8E8EE8E5292}"/>
              </a:ext>
            </a:extLst>
          </p:cNvPr>
          <p:cNvPicPr>
            <a:picLocks noChangeAspect="1"/>
          </p:cNvPicPr>
          <p:nvPr/>
        </p:nvPicPr>
        <p:blipFill>
          <a:blip r:embed="rId7"/>
          <a:stretch>
            <a:fillRect/>
          </a:stretch>
        </p:blipFill>
        <p:spPr>
          <a:xfrm rot="6195440">
            <a:off x="8463022" y="3544056"/>
            <a:ext cx="409843" cy="325938"/>
          </a:xfrm>
          <a:prstGeom prst="rect">
            <a:avLst/>
          </a:prstGeom>
        </p:spPr>
      </p:pic>
      <p:pic>
        <p:nvPicPr>
          <p:cNvPr id="241" name="Picture 240">
            <a:extLst>
              <a:ext uri="{FF2B5EF4-FFF2-40B4-BE49-F238E27FC236}">
                <a16:creationId xmlns:a16="http://schemas.microsoft.com/office/drawing/2014/main" id="{4215EF30-5ABC-40B6-9C16-982825FFFA69}"/>
              </a:ext>
            </a:extLst>
          </p:cNvPr>
          <p:cNvPicPr>
            <a:picLocks noChangeAspect="1"/>
          </p:cNvPicPr>
          <p:nvPr/>
        </p:nvPicPr>
        <p:blipFill>
          <a:blip r:embed="rId7"/>
          <a:stretch>
            <a:fillRect/>
          </a:stretch>
        </p:blipFill>
        <p:spPr>
          <a:xfrm>
            <a:off x="8165257" y="3151525"/>
            <a:ext cx="409843" cy="325938"/>
          </a:xfrm>
          <a:prstGeom prst="rect">
            <a:avLst/>
          </a:prstGeom>
        </p:spPr>
      </p:pic>
      <p:pic>
        <p:nvPicPr>
          <p:cNvPr id="242" name="Picture 241">
            <a:extLst>
              <a:ext uri="{FF2B5EF4-FFF2-40B4-BE49-F238E27FC236}">
                <a16:creationId xmlns:a16="http://schemas.microsoft.com/office/drawing/2014/main" id="{17D151F0-0FB8-4647-9C45-F7266A41A803}"/>
              </a:ext>
            </a:extLst>
          </p:cNvPr>
          <p:cNvPicPr>
            <a:picLocks noChangeAspect="1"/>
          </p:cNvPicPr>
          <p:nvPr/>
        </p:nvPicPr>
        <p:blipFill>
          <a:blip r:embed="rId7"/>
          <a:stretch>
            <a:fillRect/>
          </a:stretch>
        </p:blipFill>
        <p:spPr>
          <a:xfrm>
            <a:off x="7484904" y="2923217"/>
            <a:ext cx="409843" cy="325938"/>
          </a:xfrm>
          <a:prstGeom prst="rect">
            <a:avLst/>
          </a:prstGeom>
        </p:spPr>
      </p:pic>
      <p:pic>
        <p:nvPicPr>
          <p:cNvPr id="243" name="Picture 242">
            <a:extLst>
              <a:ext uri="{FF2B5EF4-FFF2-40B4-BE49-F238E27FC236}">
                <a16:creationId xmlns:a16="http://schemas.microsoft.com/office/drawing/2014/main" id="{D84B3D9D-0F67-450F-B59E-E8257CF1E7CF}"/>
              </a:ext>
            </a:extLst>
          </p:cNvPr>
          <p:cNvPicPr>
            <a:picLocks noChangeAspect="1"/>
          </p:cNvPicPr>
          <p:nvPr/>
        </p:nvPicPr>
        <p:blipFill>
          <a:blip r:embed="rId7"/>
          <a:stretch>
            <a:fillRect/>
          </a:stretch>
        </p:blipFill>
        <p:spPr>
          <a:xfrm rot="6369685">
            <a:off x="8010884" y="3741595"/>
            <a:ext cx="409843" cy="325938"/>
          </a:xfrm>
          <a:prstGeom prst="rect">
            <a:avLst/>
          </a:prstGeom>
        </p:spPr>
      </p:pic>
      <p:pic>
        <p:nvPicPr>
          <p:cNvPr id="244" name="Picture 243">
            <a:extLst>
              <a:ext uri="{FF2B5EF4-FFF2-40B4-BE49-F238E27FC236}">
                <a16:creationId xmlns:a16="http://schemas.microsoft.com/office/drawing/2014/main" id="{A1604D9D-4242-446C-9141-BDFAEC805319}"/>
              </a:ext>
            </a:extLst>
          </p:cNvPr>
          <p:cNvPicPr>
            <a:picLocks noChangeAspect="1"/>
          </p:cNvPicPr>
          <p:nvPr/>
        </p:nvPicPr>
        <p:blipFill>
          <a:blip r:embed="rId7"/>
          <a:stretch>
            <a:fillRect/>
          </a:stretch>
        </p:blipFill>
        <p:spPr>
          <a:xfrm rot="6369685">
            <a:off x="7640947" y="4006223"/>
            <a:ext cx="409843" cy="325938"/>
          </a:xfrm>
          <a:prstGeom prst="rect">
            <a:avLst/>
          </a:prstGeom>
        </p:spPr>
      </p:pic>
      <p:pic>
        <p:nvPicPr>
          <p:cNvPr id="245" name="Picture 244">
            <a:extLst>
              <a:ext uri="{FF2B5EF4-FFF2-40B4-BE49-F238E27FC236}">
                <a16:creationId xmlns:a16="http://schemas.microsoft.com/office/drawing/2014/main" id="{17E576C2-BFFF-4D7C-8478-C16F5BEAF853}"/>
              </a:ext>
            </a:extLst>
          </p:cNvPr>
          <p:cNvPicPr>
            <a:picLocks noChangeAspect="1"/>
          </p:cNvPicPr>
          <p:nvPr/>
        </p:nvPicPr>
        <p:blipFill>
          <a:blip r:embed="rId7"/>
          <a:stretch>
            <a:fillRect/>
          </a:stretch>
        </p:blipFill>
        <p:spPr>
          <a:xfrm rot="11237766">
            <a:off x="6955066" y="3697642"/>
            <a:ext cx="409843" cy="325938"/>
          </a:xfrm>
          <a:prstGeom prst="rect">
            <a:avLst/>
          </a:prstGeom>
        </p:spPr>
      </p:pic>
      <p:pic>
        <p:nvPicPr>
          <p:cNvPr id="246" name="Picture 245">
            <a:extLst>
              <a:ext uri="{FF2B5EF4-FFF2-40B4-BE49-F238E27FC236}">
                <a16:creationId xmlns:a16="http://schemas.microsoft.com/office/drawing/2014/main" id="{5EC2EABC-2A34-4F38-AB31-376676C143B5}"/>
              </a:ext>
            </a:extLst>
          </p:cNvPr>
          <p:cNvPicPr>
            <a:picLocks noChangeAspect="1"/>
          </p:cNvPicPr>
          <p:nvPr/>
        </p:nvPicPr>
        <p:blipFill>
          <a:blip r:embed="rId7"/>
          <a:stretch>
            <a:fillRect/>
          </a:stretch>
        </p:blipFill>
        <p:spPr>
          <a:xfrm rot="11237766">
            <a:off x="7204827" y="3992822"/>
            <a:ext cx="409843" cy="325938"/>
          </a:xfrm>
          <a:prstGeom prst="rect">
            <a:avLst/>
          </a:prstGeom>
        </p:spPr>
      </p:pic>
      <p:pic>
        <p:nvPicPr>
          <p:cNvPr id="247" name="Picture 246">
            <a:extLst>
              <a:ext uri="{FF2B5EF4-FFF2-40B4-BE49-F238E27FC236}">
                <a16:creationId xmlns:a16="http://schemas.microsoft.com/office/drawing/2014/main" id="{6E04107C-4C94-41DA-B3AF-F75E83D574E1}"/>
              </a:ext>
            </a:extLst>
          </p:cNvPr>
          <p:cNvPicPr>
            <a:picLocks noChangeAspect="1"/>
          </p:cNvPicPr>
          <p:nvPr/>
        </p:nvPicPr>
        <p:blipFill>
          <a:blip r:embed="rId4"/>
          <a:stretch>
            <a:fillRect/>
          </a:stretch>
        </p:blipFill>
        <p:spPr>
          <a:xfrm rot="16407887">
            <a:off x="10111308" y="1962915"/>
            <a:ext cx="823031" cy="1225402"/>
          </a:xfrm>
          <a:prstGeom prst="rect">
            <a:avLst/>
          </a:prstGeom>
        </p:spPr>
      </p:pic>
      <p:pic>
        <p:nvPicPr>
          <p:cNvPr id="248" name="Picture 247">
            <a:extLst>
              <a:ext uri="{FF2B5EF4-FFF2-40B4-BE49-F238E27FC236}">
                <a16:creationId xmlns:a16="http://schemas.microsoft.com/office/drawing/2014/main" id="{35F00F4C-977B-4D39-B897-F78818E7DC8D}"/>
              </a:ext>
            </a:extLst>
          </p:cNvPr>
          <p:cNvPicPr>
            <a:picLocks noChangeAspect="1"/>
          </p:cNvPicPr>
          <p:nvPr/>
        </p:nvPicPr>
        <p:blipFill>
          <a:blip r:embed="rId4"/>
          <a:stretch>
            <a:fillRect/>
          </a:stretch>
        </p:blipFill>
        <p:spPr>
          <a:xfrm rot="7526020">
            <a:off x="9815557" y="2438092"/>
            <a:ext cx="823031" cy="1225402"/>
          </a:xfrm>
          <a:prstGeom prst="rect">
            <a:avLst/>
          </a:prstGeom>
        </p:spPr>
      </p:pic>
      <p:sp>
        <p:nvSpPr>
          <p:cNvPr id="249" name="Oval 248">
            <a:extLst>
              <a:ext uri="{FF2B5EF4-FFF2-40B4-BE49-F238E27FC236}">
                <a16:creationId xmlns:a16="http://schemas.microsoft.com/office/drawing/2014/main" id="{A5DEE163-5C54-417C-AF0D-A18C5C0BEC2E}"/>
              </a:ext>
            </a:extLst>
          </p:cNvPr>
          <p:cNvSpPr/>
          <p:nvPr/>
        </p:nvSpPr>
        <p:spPr>
          <a:xfrm>
            <a:off x="10167937" y="260248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6BFE59AB-AB29-4B07-818B-E70BC2791940}"/>
              </a:ext>
            </a:extLst>
          </p:cNvPr>
          <p:cNvSpPr/>
          <p:nvPr/>
        </p:nvSpPr>
        <p:spPr>
          <a:xfrm>
            <a:off x="10201625" y="262173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94119D97-2125-4405-99FB-8634DF96285A}"/>
              </a:ext>
            </a:extLst>
          </p:cNvPr>
          <p:cNvSpPr/>
          <p:nvPr/>
        </p:nvSpPr>
        <p:spPr>
          <a:xfrm>
            <a:off x="10262211" y="2867175"/>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233FA3C-02E4-4B58-B565-79AE9E0A3E38}"/>
              </a:ext>
            </a:extLst>
          </p:cNvPr>
          <p:cNvSpPr txBox="1"/>
          <p:nvPr/>
        </p:nvSpPr>
        <p:spPr>
          <a:xfrm rot="6551299">
            <a:off x="10425413" y="2929357"/>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53" name="Picture 252">
            <a:extLst>
              <a:ext uri="{FF2B5EF4-FFF2-40B4-BE49-F238E27FC236}">
                <a16:creationId xmlns:a16="http://schemas.microsoft.com/office/drawing/2014/main" id="{00A57022-7003-4C1C-A927-4B31B68A2A1D}"/>
              </a:ext>
            </a:extLst>
          </p:cNvPr>
          <p:cNvPicPr>
            <a:picLocks noChangeAspect="1"/>
          </p:cNvPicPr>
          <p:nvPr/>
        </p:nvPicPr>
        <p:blipFill>
          <a:blip r:embed="rId7"/>
          <a:stretch>
            <a:fillRect/>
          </a:stretch>
        </p:blipFill>
        <p:spPr>
          <a:xfrm>
            <a:off x="9745116" y="2448972"/>
            <a:ext cx="409843" cy="325938"/>
          </a:xfrm>
          <a:prstGeom prst="rect">
            <a:avLst/>
          </a:prstGeom>
        </p:spPr>
      </p:pic>
      <p:pic>
        <p:nvPicPr>
          <p:cNvPr id="254" name="Picture 253">
            <a:extLst>
              <a:ext uri="{FF2B5EF4-FFF2-40B4-BE49-F238E27FC236}">
                <a16:creationId xmlns:a16="http://schemas.microsoft.com/office/drawing/2014/main" id="{5535BF69-1F70-47F7-A30E-C174B27B2913}"/>
              </a:ext>
            </a:extLst>
          </p:cNvPr>
          <p:cNvPicPr>
            <a:picLocks noChangeAspect="1"/>
          </p:cNvPicPr>
          <p:nvPr/>
        </p:nvPicPr>
        <p:blipFill>
          <a:blip r:embed="rId7"/>
          <a:stretch>
            <a:fillRect/>
          </a:stretch>
        </p:blipFill>
        <p:spPr>
          <a:xfrm>
            <a:off x="10257697" y="2140963"/>
            <a:ext cx="409843" cy="325938"/>
          </a:xfrm>
          <a:prstGeom prst="rect">
            <a:avLst/>
          </a:prstGeom>
        </p:spPr>
      </p:pic>
      <p:pic>
        <p:nvPicPr>
          <p:cNvPr id="255" name="Picture 254">
            <a:extLst>
              <a:ext uri="{FF2B5EF4-FFF2-40B4-BE49-F238E27FC236}">
                <a16:creationId xmlns:a16="http://schemas.microsoft.com/office/drawing/2014/main" id="{21701594-3091-4BF2-8258-9C3A7A06330D}"/>
              </a:ext>
            </a:extLst>
          </p:cNvPr>
          <p:cNvPicPr>
            <a:picLocks noChangeAspect="1"/>
          </p:cNvPicPr>
          <p:nvPr/>
        </p:nvPicPr>
        <p:blipFill>
          <a:blip r:embed="rId7"/>
          <a:stretch>
            <a:fillRect/>
          </a:stretch>
        </p:blipFill>
        <p:spPr>
          <a:xfrm rot="6369685">
            <a:off x="10783677" y="2959341"/>
            <a:ext cx="409843" cy="325938"/>
          </a:xfrm>
          <a:prstGeom prst="rect">
            <a:avLst/>
          </a:prstGeom>
        </p:spPr>
      </p:pic>
      <p:pic>
        <p:nvPicPr>
          <p:cNvPr id="256" name="Picture 255">
            <a:extLst>
              <a:ext uri="{FF2B5EF4-FFF2-40B4-BE49-F238E27FC236}">
                <a16:creationId xmlns:a16="http://schemas.microsoft.com/office/drawing/2014/main" id="{09450074-7EF6-40E1-8FEF-51750C2F73A7}"/>
              </a:ext>
            </a:extLst>
          </p:cNvPr>
          <p:cNvPicPr>
            <a:picLocks noChangeAspect="1"/>
          </p:cNvPicPr>
          <p:nvPr/>
        </p:nvPicPr>
        <p:blipFill>
          <a:blip r:embed="rId7"/>
          <a:stretch>
            <a:fillRect/>
          </a:stretch>
        </p:blipFill>
        <p:spPr>
          <a:xfrm rot="6369685">
            <a:off x="10413740" y="3223969"/>
            <a:ext cx="409843" cy="325938"/>
          </a:xfrm>
          <a:prstGeom prst="rect">
            <a:avLst/>
          </a:prstGeom>
        </p:spPr>
      </p:pic>
      <p:pic>
        <p:nvPicPr>
          <p:cNvPr id="257" name="Picture 256">
            <a:extLst>
              <a:ext uri="{FF2B5EF4-FFF2-40B4-BE49-F238E27FC236}">
                <a16:creationId xmlns:a16="http://schemas.microsoft.com/office/drawing/2014/main" id="{43BDFF68-44EB-4212-9C16-E25DC3EC3F98}"/>
              </a:ext>
            </a:extLst>
          </p:cNvPr>
          <p:cNvPicPr>
            <a:picLocks noChangeAspect="1"/>
          </p:cNvPicPr>
          <p:nvPr/>
        </p:nvPicPr>
        <p:blipFill>
          <a:blip r:embed="rId7"/>
          <a:stretch>
            <a:fillRect/>
          </a:stretch>
        </p:blipFill>
        <p:spPr>
          <a:xfrm rot="11237766">
            <a:off x="9727859" y="2915388"/>
            <a:ext cx="409843" cy="325938"/>
          </a:xfrm>
          <a:prstGeom prst="rect">
            <a:avLst/>
          </a:prstGeom>
        </p:spPr>
      </p:pic>
      <p:pic>
        <p:nvPicPr>
          <p:cNvPr id="258" name="Picture 257">
            <a:extLst>
              <a:ext uri="{FF2B5EF4-FFF2-40B4-BE49-F238E27FC236}">
                <a16:creationId xmlns:a16="http://schemas.microsoft.com/office/drawing/2014/main" id="{63FD6CBD-EECC-4D5E-8C00-78A39DD450F5}"/>
              </a:ext>
            </a:extLst>
          </p:cNvPr>
          <p:cNvPicPr>
            <a:picLocks noChangeAspect="1"/>
          </p:cNvPicPr>
          <p:nvPr/>
        </p:nvPicPr>
        <p:blipFill>
          <a:blip r:embed="rId7"/>
          <a:stretch>
            <a:fillRect/>
          </a:stretch>
        </p:blipFill>
        <p:spPr>
          <a:xfrm rot="2087600">
            <a:off x="10653856" y="2306806"/>
            <a:ext cx="409843" cy="325938"/>
          </a:xfrm>
          <a:prstGeom prst="rect">
            <a:avLst/>
          </a:prstGeom>
        </p:spPr>
      </p:pic>
      <p:sp>
        <p:nvSpPr>
          <p:cNvPr id="259" name="Oval 258">
            <a:extLst>
              <a:ext uri="{FF2B5EF4-FFF2-40B4-BE49-F238E27FC236}">
                <a16:creationId xmlns:a16="http://schemas.microsoft.com/office/drawing/2014/main" id="{B5BAA00A-66DD-43F8-B34E-C128AC8DBD8A}"/>
              </a:ext>
            </a:extLst>
          </p:cNvPr>
          <p:cNvSpPr/>
          <p:nvPr/>
        </p:nvSpPr>
        <p:spPr>
          <a:xfrm>
            <a:off x="9674390" y="382302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7D949449-59DE-4862-BBF3-0E1F2B758725}"/>
              </a:ext>
            </a:extLst>
          </p:cNvPr>
          <p:cNvSpPr/>
          <p:nvPr/>
        </p:nvSpPr>
        <p:spPr>
          <a:xfrm>
            <a:off x="9708078" y="384227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30CE5716-10C5-4724-9087-AC3148194686}"/>
              </a:ext>
            </a:extLst>
          </p:cNvPr>
          <p:cNvSpPr/>
          <p:nvPr/>
        </p:nvSpPr>
        <p:spPr>
          <a:xfrm>
            <a:off x="9799516" y="395617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 name="Picture 261">
            <a:extLst>
              <a:ext uri="{FF2B5EF4-FFF2-40B4-BE49-F238E27FC236}">
                <a16:creationId xmlns:a16="http://schemas.microsoft.com/office/drawing/2014/main" id="{367EC217-C0E0-440C-A781-F44E9279E821}"/>
              </a:ext>
            </a:extLst>
          </p:cNvPr>
          <p:cNvPicPr>
            <a:picLocks noChangeAspect="1"/>
          </p:cNvPicPr>
          <p:nvPr/>
        </p:nvPicPr>
        <p:blipFill>
          <a:blip r:embed="rId6"/>
          <a:stretch>
            <a:fillRect/>
          </a:stretch>
        </p:blipFill>
        <p:spPr>
          <a:xfrm>
            <a:off x="9538898" y="3430000"/>
            <a:ext cx="1097375" cy="1383912"/>
          </a:xfrm>
          <a:prstGeom prst="rect">
            <a:avLst/>
          </a:prstGeom>
        </p:spPr>
      </p:pic>
      <p:pic>
        <p:nvPicPr>
          <p:cNvPr id="263" name="Picture 262">
            <a:extLst>
              <a:ext uri="{FF2B5EF4-FFF2-40B4-BE49-F238E27FC236}">
                <a16:creationId xmlns:a16="http://schemas.microsoft.com/office/drawing/2014/main" id="{4C425449-5F12-4A79-A48A-CFE739C01766}"/>
              </a:ext>
            </a:extLst>
          </p:cNvPr>
          <p:cNvPicPr>
            <a:picLocks noChangeAspect="1"/>
          </p:cNvPicPr>
          <p:nvPr/>
        </p:nvPicPr>
        <p:blipFill rotWithShape="1">
          <a:blip r:embed="rId6"/>
          <a:srcRect l="29873"/>
          <a:stretch/>
        </p:blipFill>
        <p:spPr>
          <a:xfrm rot="10800000">
            <a:off x="9285541" y="3389917"/>
            <a:ext cx="769561" cy="1383912"/>
          </a:xfrm>
          <a:prstGeom prst="rect">
            <a:avLst/>
          </a:prstGeom>
        </p:spPr>
      </p:pic>
      <p:pic>
        <p:nvPicPr>
          <p:cNvPr id="264" name="Picture 263">
            <a:extLst>
              <a:ext uri="{FF2B5EF4-FFF2-40B4-BE49-F238E27FC236}">
                <a16:creationId xmlns:a16="http://schemas.microsoft.com/office/drawing/2014/main" id="{40552DCA-B299-4DF5-BE66-4F8D893D81F2}"/>
              </a:ext>
            </a:extLst>
          </p:cNvPr>
          <p:cNvPicPr>
            <a:picLocks noChangeAspect="1"/>
          </p:cNvPicPr>
          <p:nvPr/>
        </p:nvPicPr>
        <p:blipFill rotWithShape="1">
          <a:blip r:embed="rId6"/>
          <a:srcRect l="29873"/>
          <a:stretch/>
        </p:blipFill>
        <p:spPr>
          <a:xfrm rot="5400000">
            <a:off x="9613140" y="3667277"/>
            <a:ext cx="769561" cy="1383912"/>
          </a:xfrm>
          <a:prstGeom prst="rect">
            <a:avLst/>
          </a:prstGeom>
        </p:spPr>
      </p:pic>
      <p:pic>
        <p:nvPicPr>
          <p:cNvPr id="265" name="Picture 264">
            <a:extLst>
              <a:ext uri="{FF2B5EF4-FFF2-40B4-BE49-F238E27FC236}">
                <a16:creationId xmlns:a16="http://schemas.microsoft.com/office/drawing/2014/main" id="{0B057390-7ED8-4178-A541-6C8E5804BE78}"/>
              </a:ext>
            </a:extLst>
          </p:cNvPr>
          <p:cNvPicPr>
            <a:picLocks noChangeAspect="1"/>
          </p:cNvPicPr>
          <p:nvPr/>
        </p:nvPicPr>
        <p:blipFill>
          <a:blip r:embed="rId7"/>
          <a:stretch>
            <a:fillRect/>
          </a:stretch>
        </p:blipFill>
        <p:spPr>
          <a:xfrm>
            <a:off x="10245528" y="3670078"/>
            <a:ext cx="409843" cy="325938"/>
          </a:xfrm>
          <a:prstGeom prst="rect">
            <a:avLst/>
          </a:prstGeom>
        </p:spPr>
      </p:pic>
      <p:sp>
        <p:nvSpPr>
          <p:cNvPr id="266" name="TextBox 265">
            <a:extLst>
              <a:ext uri="{FF2B5EF4-FFF2-40B4-BE49-F238E27FC236}">
                <a16:creationId xmlns:a16="http://schemas.microsoft.com/office/drawing/2014/main" id="{0E3873BE-5900-48A9-80BD-6857BAA1932D}"/>
              </a:ext>
            </a:extLst>
          </p:cNvPr>
          <p:cNvSpPr txBox="1"/>
          <p:nvPr/>
        </p:nvSpPr>
        <p:spPr>
          <a:xfrm>
            <a:off x="6512072" y="4883736"/>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67" name="Picture 266">
            <a:extLst>
              <a:ext uri="{FF2B5EF4-FFF2-40B4-BE49-F238E27FC236}">
                <a16:creationId xmlns:a16="http://schemas.microsoft.com/office/drawing/2014/main" id="{0A98D8DC-ED52-40CD-9390-FB56BD3CAD8E}"/>
              </a:ext>
            </a:extLst>
          </p:cNvPr>
          <p:cNvPicPr>
            <a:picLocks noChangeAspect="1"/>
          </p:cNvPicPr>
          <p:nvPr/>
        </p:nvPicPr>
        <p:blipFill>
          <a:blip r:embed="rId8"/>
          <a:stretch>
            <a:fillRect/>
          </a:stretch>
        </p:blipFill>
        <p:spPr>
          <a:xfrm>
            <a:off x="6280993" y="2217963"/>
            <a:ext cx="1114150" cy="886057"/>
          </a:xfrm>
          <a:prstGeom prst="rect">
            <a:avLst/>
          </a:prstGeom>
        </p:spPr>
      </p:pic>
      <p:sp>
        <p:nvSpPr>
          <p:cNvPr id="268" name="Rectangle 267">
            <a:extLst>
              <a:ext uri="{FF2B5EF4-FFF2-40B4-BE49-F238E27FC236}">
                <a16:creationId xmlns:a16="http://schemas.microsoft.com/office/drawing/2014/main" id="{43CD6ECE-E3D4-495E-8064-F8497E9D4226}"/>
              </a:ext>
            </a:extLst>
          </p:cNvPr>
          <p:cNvSpPr/>
          <p:nvPr/>
        </p:nvSpPr>
        <p:spPr>
          <a:xfrm>
            <a:off x="6148680" y="700589"/>
            <a:ext cx="5906431" cy="5626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55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3C7184A-0282-48D0-9256-798275752BA7}"/>
              </a:ext>
            </a:extLst>
          </p:cNvPr>
          <p:cNvSpPr/>
          <p:nvPr/>
        </p:nvSpPr>
        <p:spPr>
          <a:xfrm>
            <a:off x="352391" y="767389"/>
            <a:ext cx="5627649" cy="529877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305350-8591-4AFB-9550-2A03467BE0F0}"/>
              </a:ext>
            </a:extLst>
          </p:cNvPr>
          <p:cNvSpPr/>
          <p:nvPr/>
        </p:nvSpPr>
        <p:spPr>
          <a:xfrm>
            <a:off x="1295573" y="1692043"/>
            <a:ext cx="3694772" cy="3642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15</a:t>
            </a:fld>
            <a:endParaRPr lang="en-US" dirty="0">
              <a:solidFill>
                <a:schemeClr val="bg1">
                  <a:lumMod val="50000"/>
                </a:schemeClr>
              </a:solidFill>
            </a:endParaRP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Affinity maturation to find lower and higher affinity binders</a:t>
            </a:r>
          </a:p>
        </p:txBody>
      </p:sp>
      <p:sp>
        <p:nvSpPr>
          <p:cNvPr id="68" name="Rectangle 67">
            <a:extLst>
              <a:ext uri="{FF2B5EF4-FFF2-40B4-BE49-F238E27FC236}">
                <a16:creationId xmlns:a16="http://schemas.microsoft.com/office/drawing/2014/main" id="{B71AFA9A-B919-4D37-9EEE-5E018874D524}"/>
              </a:ext>
            </a:extLst>
          </p:cNvPr>
          <p:cNvSpPr/>
          <p:nvPr/>
        </p:nvSpPr>
        <p:spPr>
          <a:xfrm>
            <a:off x="1451803" y="861046"/>
            <a:ext cx="3428823" cy="830997"/>
          </a:xfrm>
          <a:prstGeom prst="rect">
            <a:avLst/>
          </a:prstGeom>
        </p:spPr>
        <p:txBody>
          <a:bodyPr wrap="none">
            <a:spAutoFit/>
          </a:bodyPr>
          <a:lstStyle/>
          <a:p>
            <a:pPr algn="ctr"/>
            <a:r>
              <a:rPr lang="en-US" sz="2400" b="1" dirty="0"/>
              <a:t>Equilibrium sorting</a:t>
            </a:r>
          </a:p>
          <a:p>
            <a:pPr algn="ctr"/>
            <a:r>
              <a:rPr lang="en-US" sz="2400" b="1" dirty="0"/>
              <a:t> for lower affinity binders</a:t>
            </a:r>
            <a:endParaRPr lang="en-US" sz="2400" b="1" baseline="30000" dirty="0"/>
          </a:p>
        </p:txBody>
      </p:sp>
      <p:sp>
        <p:nvSpPr>
          <p:cNvPr id="209" name="TextBox 208">
            <a:extLst>
              <a:ext uri="{FF2B5EF4-FFF2-40B4-BE49-F238E27FC236}">
                <a16:creationId xmlns:a16="http://schemas.microsoft.com/office/drawing/2014/main" id="{1D66CF4C-878F-4EF6-9E36-33BBDF08E96A}"/>
              </a:ext>
            </a:extLst>
          </p:cNvPr>
          <p:cNvSpPr txBox="1"/>
          <p:nvPr/>
        </p:nvSpPr>
        <p:spPr>
          <a:xfrm>
            <a:off x="628075" y="5495275"/>
            <a:ext cx="5125785" cy="461665"/>
          </a:xfrm>
          <a:prstGeom prst="rect">
            <a:avLst/>
          </a:prstGeom>
          <a:noFill/>
        </p:spPr>
        <p:txBody>
          <a:bodyPr wrap="square" rtlCol="0">
            <a:spAutoFit/>
          </a:bodyPr>
          <a:lstStyle/>
          <a:p>
            <a:pPr algn="ctr"/>
            <a:r>
              <a:rPr lang="en-US" sz="2400" dirty="0"/>
              <a:t>Sort for low affinity binders</a:t>
            </a:r>
          </a:p>
        </p:txBody>
      </p:sp>
      <p:pic>
        <p:nvPicPr>
          <p:cNvPr id="80" name="Picture 79">
            <a:extLst>
              <a:ext uri="{FF2B5EF4-FFF2-40B4-BE49-F238E27FC236}">
                <a16:creationId xmlns:a16="http://schemas.microsoft.com/office/drawing/2014/main" id="{C54C1D23-D771-46E2-B51C-F51F28FC88D6}"/>
              </a:ext>
            </a:extLst>
          </p:cNvPr>
          <p:cNvPicPr>
            <a:picLocks noChangeAspect="1"/>
          </p:cNvPicPr>
          <p:nvPr/>
        </p:nvPicPr>
        <p:blipFill rotWithShape="1">
          <a:blip r:embed="rId4">
            <a:extLst>
              <a:ext uri="{28A0092B-C50C-407E-A947-70E740481C1C}">
                <a14:useLocalDpi xmlns:a14="http://schemas.microsoft.com/office/drawing/2010/main" val="0"/>
              </a:ext>
            </a:extLst>
          </a:blip>
          <a:srcRect l="53386" t="38135" r="38491" b="33183"/>
          <a:stretch/>
        </p:blipFill>
        <p:spPr>
          <a:xfrm>
            <a:off x="1549893" y="1750366"/>
            <a:ext cx="3323258" cy="3357855"/>
          </a:xfrm>
          <a:prstGeom prst="rect">
            <a:avLst/>
          </a:prstGeom>
        </p:spPr>
      </p:pic>
      <p:sp>
        <p:nvSpPr>
          <p:cNvPr id="83" name="Freeform: Shape 82">
            <a:extLst>
              <a:ext uri="{FF2B5EF4-FFF2-40B4-BE49-F238E27FC236}">
                <a16:creationId xmlns:a16="http://schemas.microsoft.com/office/drawing/2014/main" id="{994C9D4C-285B-4F98-8E8F-5B3BCCC57BEF}"/>
              </a:ext>
            </a:extLst>
          </p:cNvPr>
          <p:cNvSpPr/>
          <p:nvPr/>
        </p:nvSpPr>
        <p:spPr>
          <a:xfrm>
            <a:off x="2979694" y="3460441"/>
            <a:ext cx="1426866" cy="763675"/>
          </a:xfrm>
          <a:custGeom>
            <a:avLst/>
            <a:gdLst>
              <a:gd name="connsiteX0" fmla="*/ 1396721 w 1426866"/>
              <a:gd name="connsiteY0" fmla="*/ 0 h 763675"/>
              <a:gd name="connsiteX1" fmla="*/ 0 w 1426866"/>
              <a:gd name="connsiteY1" fmla="*/ 763675 h 763675"/>
              <a:gd name="connsiteX2" fmla="*/ 1426866 w 1426866"/>
              <a:gd name="connsiteY2" fmla="*/ 522514 h 763675"/>
              <a:gd name="connsiteX3" fmla="*/ 1396721 w 1426866"/>
              <a:gd name="connsiteY3" fmla="*/ 0 h 763675"/>
            </a:gdLst>
            <a:ahLst/>
            <a:cxnLst>
              <a:cxn ang="0">
                <a:pos x="connsiteX0" y="connsiteY0"/>
              </a:cxn>
              <a:cxn ang="0">
                <a:pos x="connsiteX1" y="connsiteY1"/>
              </a:cxn>
              <a:cxn ang="0">
                <a:pos x="connsiteX2" y="connsiteY2"/>
              </a:cxn>
              <a:cxn ang="0">
                <a:pos x="connsiteX3" y="connsiteY3"/>
              </a:cxn>
            </a:cxnLst>
            <a:rect l="l" t="t" r="r" b="b"/>
            <a:pathLst>
              <a:path w="1426866" h="763675">
                <a:moveTo>
                  <a:pt x="1396721" y="0"/>
                </a:moveTo>
                <a:lnTo>
                  <a:pt x="0" y="763675"/>
                </a:lnTo>
                <a:lnTo>
                  <a:pt x="1426866" y="522514"/>
                </a:lnTo>
                <a:lnTo>
                  <a:pt x="1396721" y="0"/>
                </a:lnTo>
                <a:close/>
              </a:path>
            </a:pathLst>
          </a:custGeom>
          <a:solidFill>
            <a:srgbClr val="FFDDDD">
              <a:alpha val="5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297BF3FB-D253-407E-81F2-14EB721B2427}"/>
              </a:ext>
            </a:extLst>
          </p:cNvPr>
          <p:cNvSpPr/>
          <p:nvPr/>
        </p:nvSpPr>
        <p:spPr>
          <a:xfrm>
            <a:off x="6203730" y="767388"/>
            <a:ext cx="5627649" cy="5298765"/>
          </a:xfrm>
          <a:prstGeom prst="roundRect">
            <a:avLst/>
          </a:prstGeom>
          <a:solidFill>
            <a:srgbClr val="FFD9D9"/>
          </a:solidFill>
          <a:ln w="28575">
            <a:solidFill>
              <a:srgbClr val="FF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DCBCFDB-2E6B-480E-951C-6E3E89CF106D}"/>
              </a:ext>
            </a:extLst>
          </p:cNvPr>
          <p:cNvSpPr/>
          <p:nvPr/>
        </p:nvSpPr>
        <p:spPr>
          <a:xfrm>
            <a:off x="6117039" y="939458"/>
            <a:ext cx="5969711" cy="830997"/>
          </a:xfrm>
          <a:prstGeom prst="rect">
            <a:avLst/>
          </a:prstGeom>
        </p:spPr>
        <p:txBody>
          <a:bodyPr wrap="square">
            <a:spAutoFit/>
          </a:bodyPr>
          <a:lstStyle/>
          <a:p>
            <a:pPr algn="ctr"/>
            <a:r>
              <a:rPr lang="en-US" sz="2400" b="1" dirty="0"/>
              <a:t>Kinetic sorting</a:t>
            </a:r>
          </a:p>
          <a:p>
            <a:pPr algn="ctr"/>
            <a:r>
              <a:rPr lang="en-US" sz="2400" b="1" dirty="0"/>
              <a:t>for higher affinity binders</a:t>
            </a:r>
            <a:endParaRPr lang="en-US" sz="2400" b="1" baseline="30000" dirty="0"/>
          </a:p>
        </p:txBody>
      </p:sp>
      <p:pic>
        <p:nvPicPr>
          <p:cNvPr id="144" name="Picture 143">
            <a:extLst>
              <a:ext uri="{FF2B5EF4-FFF2-40B4-BE49-F238E27FC236}">
                <a16:creationId xmlns:a16="http://schemas.microsoft.com/office/drawing/2014/main" id="{BCC22CD5-1A9F-4F88-83B2-B1E3FDA3EC0C}"/>
              </a:ext>
            </a:extLst>
          </p:cNvPr>
          <p:cNvPicPr>
            <a:picLocks noChangeAspect="1"/>
          </p:cNvPicPr>
          <p:nvPr/>
        </p:nvPicPr>
        <p:blipFill>
          <a:blip r:embed="rId5"/>
          <a:stretch>
            <a:fillRect/>
          </a:stretch>
        </p:blipFill>
        <p:spPr>
          <a:xfrm rot="16407887">
            <a:off x="7338515" y="2745169"/>
            <a:ext cx="823031" cy="1225402"/>
          </a:xfrm>
          <a:prstGeom prst="rect">
            <a:avLst/>
          </a:prstGeom>
        </p:spPr>
      </p:pic>
      <p:pic>
        <p:nvPicPr>
          <p:cNvPr id="145" name="Picture 144">
            <a:extLst>
              <a:ext uri="{FF2B5EF4-FFF2-40B4-BE49-F238E27FC236}">
                <a16:creationId xmlns:a16="http://schemas.microsoft.com/office/drawing/2014/main" id="{5BC11B1F-DBAA-42F1-97AE-EEE63841CFAD}"/>
              </a:ext>
            </a:extLst>
          </p:cNvPr>
          <p:cNvPicPr>
            <a:picLocks noChangeAspect="1"/>
          </p:cNvPicPr>
          <p:nvPr/>
        </p:nvPicPr>
        <p:blipFill>
          <a:blip r:embed="rId5"/>
          <a:stretch>
            <a:fillRect/>
          </a:stretch>
        </p:blipFill>
        <p:spPr>
          <a:xfrm rot="7526020">
            <a:off x="7042764" y="3220346"/>
            <a:ext cx="823031" cy="1225402"/>
          </a:xfrm>
          <a:prstGeom prst="rect">
            <a:avLst/>
          </a:prstGeom>
        </p:spPr>
      </p:pic>
      <p:sp>
        <p:nvSpPr>
          <p:cNvPr id="146" name="Oval 145">
            <a:extLst>
              <a:ext uri="{FF2B5EF4-FFF2-40B4-BE49-F238E27FC236}">
                <a16:creationId xmlns:a16="http://schemas.microsoft.com/office/drawing/2014/main" id="{4D246C37-A669-45E3-AB9D-2BD59B768772}"/>
              </a:ext>
            </a:extLst>
          </p:cNvPr>
          <p:cNvSpPr/>
          <p:nvPr/>
        </p:nvSpPr>
        <p:spPr>
          <a:xfrm>
            <a:off x="7657500" y="2178068"/>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F5F905D5-7085-489A-A861-211F744A9F8E}"/>
              </a:ext>
            </a:extLst>
          </p:cNvPr>
          <p:cNvSpPr/>
          <p:nvPr/>
        </p:nvSpPr>
        <p:spPr>
          <a:xfrm>
            <a:off x="7691188" y="2197318"/>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725D34A-032A-47DA-B4D2-D5EC9E213DC1}"/>
              </a:ext>
            </a:extLst>
          </p:cNvPr>
          <p:cNvSpPr/>
          <p:nvPr/>
        </p:nvSpPr>
        <p:spPr>
          <a:xfrm>
            <a:off x="7782626" y="2311218"/>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DE884ABD-D682-4632-9297-B63ECD8CDBA5}"/>
              </a:ext>
            </a:extLst>
          </p:cNvPr>
          <p:cNvSpPr/>
          <p:nvPr/>
        </p:nvSpPr>
        <p:spPr>
          <a:xfrm>
            <a:off x="8634790" y="298262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0B7345E1-AB08-4CC0-9FC2-A1CB7F8BDCE7}"/>
              </a:ext>
            </a:extLst>
          </p:cNvPr>
          <p:cNvSpPr/>
          <p:nvPr/>
        </p:nvSpPr>
        <p:spPr>
          <a:xfrm>
            <a:off x="8668478" y="300187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557831C0-3D55-4EDF-BF73-65DB338CD856}"/>
              </a:ext>
            </a:extLst>
          </p:cNvPr>
          <p:cNvSpPr/>
          <p:nvPr/>
        </p:nvSpPr>
        <p:spPr>
          <a:xfrm>
            <a:off x="8863390" y="32473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A74C440D-50AE-4CFB-B9DE-04D576ABB991}"/>
              </a:ext>
            </a:extLst>
          </p:cNvPr>
          <p:cNvSpPr/>
          <p:nvPr/>
        </p:nvSpPr>
        <p:spPr>
          <a:xfrm>
            <a:off x="7395144" y="338473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8131473A-ECAA-41A0-84C6-7313576875D8}"/>
              </a:ext>
            </a:extLst>
          </p:cNvPr>
          <p:cNvSpPr/>
          <p:nvPr/>
        </p:nvSpPr>
        <p:spPr>
          <a:xfrm>
            <a:off x="7428832" y="340398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2551146C-FA7C-428B-97DE-6F2057456687}"/>
              </a:ext>
            </a:extLst>
          </p:cNvPr>
          <p:cNvSpPr/>
          <p:nvPr/>
        </p:nvSpPr>
        <p:spPr>
          <a:xfrm>
            <a:off x="7489418" y="364942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19AED7A2-33D2-4B82-B7BC-7A36DDE0200C}"/>
              </a:ext>
            </a:extLst>
          </p:cNvPr>
          <p:cNvSpPr txBox="1"/>
          <p:nvPr/>
        </p:nvSpPr>
        <p:spPr>
          <a:xfrm rot="2139428">
            <a:off x="8935579" y="2915835"/>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11" name="TextBox 210">
            <a:extLst>
              <a:ext uri="{FF2B5EF4-FFF2-40B4-BE49-F238E27FC236}">
                <a16:creationId xmlns:a16="http://schemas.microsoft.com/office/drawing/2014/main" id="{72FD6CBF-37A6-462B-AE1D-E6F2EE6A2DDF}"/>
              </a:ext>
            </a:extLst>
          </p:cNvPr>
          <p:cNvSpPr txBox="1"/>
          <p:nvPr/>
        </p:nvSpPr>
        <p:spPr>
          <a:xfrm rot="4077208">
            <a:off x="9000120" y="3150638"/>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12" name="TextBox 211">
            <a:extLst>
              <a:ext uri="{FF2B5EF4-FFF2-40B4-BE49-F238E27FC236}">
                <a16:creationId xmlns:a16="http://schemas.microsoft.com/office/drawing/2014/main" id="{42AEA126-E994-4F43-97AD-862BDB9A1580}"/>
              </a:ext>
            </a:extLst>
          </p:cNvPr>
          <p:cNvSpPr txBox="1"/>
          <p:nvPr/>
        </p:nvSpPr>
        <p:spPr>
          <a:xfrm rot="7112991">
            <a:off x="8825323" y="3397323"/>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13" name="TextBox 212">
            <a:extLst>
              <a:ext uri="{FF2B5EF4-FFF2-40B4-BE49-F238E27FC236}">
                <a16:creationId xmlns:a16="http://schemas.microsoft.com/office/drawing/2014/main" id="{35B8CD3F-0AAA-4E68-8D30-A42D425D6595}"/>
              </a:ext>
            </a:extLst>
          </p:cNvPr>
          <p:cNvSpPr txBox="1"/>
          <p:nvPr/>
        </p:nvSpPr>
        <p:spPr>
          <a:xfrm rot="6551299">
            <a:off x="7652620" y="3711611"/>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14" name="Picture 213">
            <a:extLst>
              <a:ext uri="{FF2B5EF4-FFF2-40B4-BE49-F238E27FC236}">
                <a16:creationId xmlns:a16="http://schemas.microsoft.com/office/drawing/2014/main" id="{BC0FC9E6-14EE-4E9B-A576-DDE181E0F30B}"/>
              </a:ext>
            </a:extLst>
          </p:cNvPr>
          <p:cNvPicPr>
            <a:picLocks noChangeAspect="1"/>
          </p:cNvPicPr>
          <p:nvPr/>
        </p:nvPicPr>
        <p:blipFill>
          <a:blip r:embed="rId6"/>
          <a:stretch>
            <a:fillRect/>
          </a:stretch>
        </p:blipFill>
        <p:spPr>
          <a:xfrm rot="8470015">
            <a:off x="8225676" y="2734604"/>
            <a:ext cx="816935" cy="1231499"/>
          </a:xfrm>
          <a:prstGeom prst="rect">
            <a:avLst/>
          </a:prstGeom>
        </p:spPr>
      </p:pic>
      <p:sp>
        <p:nvSpPr>
          <p:cNvPr id="215" name="TextBox 214">
            <a:extLst>
              <a:ext uri="{FF2B5EF4-FFF2-40B4-BE49-F238E27FC236}">
                <a16:creationId xmlns:a16="http://schemas.microsoft.com/office/drawing/2014/main" id="{50DD02CA-8842-4FAE-8FCD-CB7E8327C826}"/>
              </a:ext>
            </a:extLst>
          </p:cNvPr>
          <p:cNvSpPr txBox="1"/>
          <p:nvPr/>
        </p:nvSpPr>
        <p:spPr>
          <a:xfrm rot="20182158">
            <a:off x="8602124" y="269009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216" name="Picture 215">
            <a:extLst>
              <a:ext uri="{FF2B5EF4-FFF2-40B4-BE49-F238E27FC236}">
                <a16:creationId xmlns:a16="http://schemas.microsoft.com/office/drawing/2014/main" id="{0487E2BC-E144-4D7E-AB6C-02791D5C992A}"/>
              </a:ext>
            </a:extLst>
          </p:cNvPr>
          <p:cNvPicPr>
            <a:picLocks noChangeAspect="1"/>
          </p:cNvPicPr>
          <p:nvPr/>
        </p:nvPicPr>
        <p:blipFill>
          <a:blip r:embed="rId7"/>
          <a:stretch>
            <a:fillRect/>
          </a:stretch>
        </p:blipFill>
        <p:spPr>
          <a:xfrm>
            <a:off x="7522008" y="1785039"/>
            <a:ext cx="1097375" cy="1383912"/>
          </a:xfrm>
          <a:prstGeom prst="rect">
            <a:avLst/>
          </a:prstGeom>
        </p:spPr>
      </p:pic>
      <p:pic>
        <p:nvPicPr>
          <p:cNvPr id="217" name="Picture 216">
            <a:extLst>
              <a:ext uri="{FF2B5EF4-FFF2-40B4-BE49-F238E27FC236}">
                <a16:creationId xmlns:a16="http://schemas.microsoft.com/office/drawing/2014/main" id="{E9B88ABD-F365-490D-8286-9E0A781966AF}"/>
              </a:ext>
            </a:extLst>
          </p:cNvPr>
          <p:cNvPicPr>
            <a:picLocks noChangeAspect="1"/>
          </p:cNvPicPr>
          <p:nvPr/>
        </p:nvPicPr>
        <p:blipFill rotWithShape="1">
          <a:blip r:embed="rId7"/>
          <a:srcRect l="29873"/>
          <a:stretch/>
        </p:blipFill>
        <p:spPr>
          <a:xfrm rot="10800000">
            <a:off x="7268651" y="1744956"/>
            <a:ext cx="769561" cy="1383912"/>
          </a:xfrm>
          <a:prstGeom prst="rect">
            <a:avLst/>
          </a:prstGeom>
        </p:spPr>
      </p:pic>
      <p:pic>
        <p:nvPicPr>
          <p:cNvPr id="218" name="Picture 217">
            <a:extLst>
              <a:ext uri="{FF2B5EF4-FFF2-40B4-BE49-F238E27FC236}">
                <a16:creationId xmlns:a16="http://schemas.microsoft.com/office/drawing/2014/main" id="{6CD4C6F7-D736-4139-B6AF-22E0AF194938}"/>
              </a:ext>
            </a:extLst>
          </p:cNvPr>
          <p:cNvPicPr>
            <a:picLocks noChangeAspect="1"/>
          </p:cNvPicPr>
          <p:nvPr/>
        </p:nvPicPr>
        <p:blipFill rotWithShape="1">
          <a:blip r:embed="rId7"/>
          <a:srcRect l="29873"/>
          <a:stretch/>
        </p:blipFill>
        <p:spPr>
          <a:xfrm rot="5400000">
            <a:off x="7596250" y="2022316"/>
            <a:ext cx="769561" cy="1383912"/>
          </a:xfrm>
          <a:prstGeom prst="rect">
            <a:avLst/>
          </a:prstGeom>
        </p:spPr>
      </p:pic>
      <p:pic>
        <p:nvPicPr>
          <p:cNvPr id="219" name="Picture 218">
            <a:extLst>
              <a:ext uri="{FF2B5EF4-FFF2-40B4-BE49-F238E27FC236}">
                <a16:creationId xmlns:a16="http://schemas.microsoft.com/office/drawing/2014/main" id="{EAB203C4-7CCD-42ED-A520-BD8E676BE371}"/>
              </a:ext>
            </a:extLst>
          </p:cNvPr>
          <p:cNvPicPr>
            <a:picLocks noChangeAspect="1"/>
          </p:cNvPicPr>
          <p:nvPr/>
        </p:nvPicPr>
        <p:blipFill>
          <a:blip r:embed="rId8"/>
          <a:stretch>
            <a:fillRect/>
          </a:stretch>
        </p:blipFill>
        <p:spPr>
          <a:xfrm>
            <a:off x="8516195" y="2553957"/>
            <a:ext cx="409843" cy="325938"/>
          </a:xfrm>
          <a:prstGeom prst="rect">
            <a:avLst/>
          </a:prstGeom>
        </p:spPr>
      </p:pic>
      <p:pic>
        <p:nvPicPr>
          <p:cNvPr id="220" name="Picture 219">
            <a:extLst>
              <a:ext uri="{FF2B5EF4-FFF2-40B4-BE49-F238E27FC236}">
                <a16:creationId xmlns:a16="http://schemas.microsoft.com/office/drawing/2014/main" id="{F4E2EE9B-1F79-492E-997F-729C86CE5B96}"/>
              </a:ext>
            </a:extLst>
          </p:cNvPr>
          <p:cNvPicPr>
            <a:picLocks noChangeAspect="1"/>
          </p:cNvPicPr>
          <p:nvPr/>
        </p:nvPicPr>
        <p:blipFill>
          <a:blip r:embed="rId8"/>
          <a:stretch>
            <a:fillRect/>
          </a:stretch>
        </p:blipFill>
        <p:spPr>
          <a:xfrm rot="3483818">
            <a:off x="9293523" y="3284453"/>
            <a:ext cx="409843" cy="325938"/>
          </a:xfrm>
          <a:prstGeom prst="rect">
            <a:avLst/>
          </a:prstGeom>
        </p:spPr>
      </p:pic>
      <p:pic>
        <p:nvPicPr>
          <p:cNvPr id="221" name="Picture 220">
            <a:extLst>
              <a:ext uri="{FF2B5EF4-FFF2-40B4-BE49-F238E27FC236}">
                <a16:creationId xmlns:a16="http://schemas.microsoft.com/office/drawing/2014/main" id="{8909258B-DF56-4B92-92DE-9E6E3E1D43B9}"/>
              </a:ext>
            </a:extLst>
          </p:cNvPr>
          <p:cNvPicPr>
            <a:picLocks noChangeAspect="1"/>
          </p:cNvPicPr>
          <p:nvPr/>
        </p:nvPicPr>
        <p:blipFill>
          <a:blip r:embed="rId8"/>
          <a:stretch>
            <a:fillRect/>
          </a:stretch>
        </p:blipFill>
        <p:spPr>
          <a:xfrm rot="5819158">
            <a:off x="8860227" y="3603106"/>
            <a:ext cx="409843" cy="325938"/>
          </a:xfrm>
          <a:prstGeom prst="rect">
            <a:avLst/>
          </a:prstGeom>
        </p:spPr>
      </p:pic>
      <p:pic>
        <p:nvPicPr>
          <p:cNvPr id="222" name="Picture 221">
            <a:extLst>
              <a:ext uri="{FF2B5EF4-FFF2-40B4-BE49-F238E27FC236}">
                <a16:creationId xmlns:a16="http://schemas.microsoft.com/office/drawing/2014/main" id="{F2104739-2E0E-44CC-84ED-9129384AE716}"/>
              </a:ext>
            </a:extLst>
          </p:cNvPr>
          <p:cNvPicPr>
            <a:picLocks noChangeAspect="1"/>
          </p:cNvPicPr>
          <p:nvPr/>
        </p:nvPicPr>
        <p:blipFill>
          <a:blip r:embed="rId8"/>
          <a:stretch>
            <a:fillRect/>
          </a:stretch>
        </p:blipFill>
        <p:spPr>
          <a:xfrm>
            <a:off x="7190222" y="2363927"/>
            <a:ext cx="409843" cy="325938"/>
          </a:xfrm>
          <a:prstGeom prst="rect">
            <a:avLst/>
          </a:prstGeom>
        </p:spPr>
      </p:pic>
      <p:pic>
        <p:nvPicPr>
          <p:cNvPr id="223" name="Picture 222">
            <a:extLst>
              <a:ext uri="{FF2B5EF4-FFF2-40B4-BE49-F238E27FC236}">
                <a16:creationId xmlns:a16="http://schemas.microsoft.com/office/drawing/2014/main" id="{ABE330A9-89CB-4E15-AD3A-36E34EB0F08E}"/>
              </a:ext>
            </a:extLst>
          </p:cNvPr>
          <p:cNvPicPr>
            <a:picLocks noChangeAspect="1"/>
          </p:cNvPicPr>
          <p:nvPr/>
        </p:nvPicPr>
        <p:blipFill>
          <a:blip r:embed="rId8"/>
          <a:stretch>
            <a:fillRect/>
          </a:stretch>
        </p:blipFill>
        <p:spPr>
          <a:xfrm>
            <a:off x="6972323" y="3231226"/>
            <a:ext cx="409843" cy="325938"/>
          </a:xfrm>
          <a:prstGeom prst="rect">
            <a:avLst/>
          </a:prstGeom>
        </p:spPr>
      </p:pic>
      <p:pic>
        <p:nvPicPr>
          <p:cNvPr id="224" name="Picture 223">
            <a:extLst>
              <a:ext uri="{FF2B5EF4-FFF2-40B4-BE49-F238E27FC236}">
                <a16:creationId xmlns:a16="http://schemas.microsoft.com/office/drawing/2014/main" id="{E58C35AD-71CE-4E47-8FED-70BE5731AC21}"/>
              </a:ext>
            </a:extLst>
          </p:cNvPr>
          <p:cNvPicPr>
            <a:picLocks noChangeAspect="1"/>
          </p:cNvPicPr>
          <p:nvPr/>
        </p:nvPicPr>
        <p:blipFill>
          <a:blip r:embed="rId8"/>
          <a:stretch>
            <a:fillRect/>
          </a:stretch>
        </p:blipFill>
        <p:spPr>
          <a:xfrm>
            <a:off x="9270944" y="2927626"/>
            <a:ext cx="409843" cy="325938"/>
          </a:xfrm>
          <a:prstGeom prst="rect">
            <a:avLst/>
          </a:prstGeom>
        </p:spPr>
      </p:pic>
      <p:pic>
        <p:nvPicPr>
          <p:cNvPr id="225" name="Picture 224">
            <a:extLst>
              <a:ext uri="{FF2B5EF4-FFF2-40B4-BE49-F238E27FC236}">
                <a16:creationId xmlns:a16="http://schemas.microsoft.com/office/drawing/2014/main" id="{FFAB3F4E-DC79-46AA-9AE7-1664FB8DBE03}"/>
              </a:ext>
            </a:extLst>
          </p:cNvPr>
          <p:cNvPicPr>
            <a:picLocks noChangeAspect="1"/>
          </p:cNvPicPr>
          <p:nvPr/>
        </p:nvPicPr>
        <p:blipFill>
          <a:blip r:embed="rId8"/>
          <a:stretch>
            <a:fillRect/>
          </a:stretch>
        </p:blipFill>
        <p:spPr>
          <a:xfrm>
            <a:off x="8999842" y="2582636"/>
            <a:ext cx="409843" cy="325938"/>
          </a:xfrm>
          <a:prstGeom prst="rect">
            <a:avLst/>
          </a:prstGeom>
        </p:spPr>
      </p:pic>
      <p:pic>
        <p:nvPicPr>
          <p:cNvPr id="226" name="Picture 225">
            <a:extLst>
              <a:ext uri="{FF2B5EF4-FFF2-40B4-BE49-F238E27FC236}">
                <a16:creationId xmlns:a16="http://schemas.microsoft.com/office/drawing/2014/main" id="{C0BC2E6E-8B0F-48DE-8CD4-0AEBCD5997BA}"/>
              </a:ext>
            </a:extLst>
          </p:cNvPr>
          <p:cNvPicPr>
            <a:picLocks noChangeAspect="1"/>
          </p:cNvPicPr>
          <p:nvPr/>
        </p:nvPicPr>
        <p:blipFill>
          <a:blip r:embed="rId8"/>
          <a:stretch>
            <a:fillRect/>
          </a:stretch>
        </p:blipFill>
        <p:spPr>
          <a:xfrm rot="6195440">
            <a:off x="8463022" y="3544056"/>
            <a:ext cx="409843" cy="325938"/>
          </a:xfrm>
          <a:prstGeom prst="rect">
            <a:avLst/>
          </a:prstGeom>
        </p:spPr>
      </p:pic>
      <p:pic>
        <p:nvPicPr>
          <p:cNvPr id="227" name="Picture 226">
            <a:extLst>
              <a:ext uri="{FF2B5EF4-FFF2-40B4-BE49-F238E27FC236}">
                <a16:creationId xmlns:a16="http://schemas.microsoft.com/office/drawing/2014/main" id="{B5917604-F91E-465F-82CB-F7AD5DAB2767}"/>
              </a:ext>
            </a:extLst>
          </p:cNvPr>
          <p:cNvPicPr>
            <a:picLocks noChangeAspect="1"/>
          </p:cNvPicPr>
          <p:nvPr/>
        </p:nvPicPr>
        <p:blipFill>
          <a:blip r:embed="rId8"/>
          <a:stretch>
            <a:fillRect/>
          </a:stretch>
        </p:blipFill>
        <p:spPr>
          <a:xfrm>
            <a:off x="8165257" y="3151525"/>
            <a:ext cx="409843" cy="325938"/>
          </a:xfrm>
          <a:prstGeom prst="rect">
            <a:avLst/>
          </a:prstGeom>
        </p:spPr>
      </p:pic>
      <p:pic>
        <p:nvPicPr>
          <p:cNvPr id="228" name="Picture 227">
            <a:extLst>
              <a:ext uri="{FF2B5EF4-FFF2-40B4-BE49-F238E27FC236}">
                <a16:creationId xmlns:a16="http://schemas.microsoft.com/office/drawing/2014/main" id="{BBB41D2A-EC3B-41FE-96E6-3A2A13E82FC4}"/>
              </a:ext>
            </a:extLst>
          </p:cNvPr>
          <p:cNvPicPr>
            <a:picLocks noChangeAspect="1"/>
          </p:cNvPicPr>
          <p:nvPr/>
        </p:nvPicPr>
        <p:blipFill>
          <a:blip r:embed="rId8"/>
          <a:stretch>
            <a:fillRect/>
          </a:stretch>
        </p:blipFill>
        <p:spPr>
          <a:xfrm>
            <a:off x="7484904" y="2923217"/>
            <a:ext cx="409843" cy="325938"/>
          </a:xfrm>
          <a:prstGeom prst="rect">
            <a:avLst/>
          </a:prstGeom>
        </p:spPr>
      </p:pic>
      <p:pic>
        <p:nvPicPr>
          <p:cNvPr id="229" name="Picture 228">
            <a:extLst>
              <a:ext uri="{FF2B5EF4-FFF2-40B4-BE49-F238E27FC236}">
                <a16:creationId xmlns:a16="http://schemas.microsoft.com/office/drawing/2014/main" id="{43F1AB59-695D-441A-9805-0723732098DD}"/>
              </a:ext>
            </a:extLst>
          </p:cNvPr>
          <p:cNvPicPr>
            <a:picLocks noChangeAspect="1"/>
          </p:cNvPicPr>
          <p:nvPr/>
        </p:nvPicPr>
        <p:blipFill>
          <a:blip r:embed="rId8"/>
          <a:stretch>
            <a:fillRect/>
          </a:stretch>
        </p:blipFill>
        <p:spPr>
          <a:xfrm rot="6369685">
            <a:off x="8010884" y="3741595"/>
            <a:ext cx="409843" cy="325938"/>
          </a:xfrm>
          <a:prstGeom prst="rect">
            <a:avLst/>
          </a:prstGeom>
        </p:spPr>
      </p:pic>
      <p:pic>
        <p:nvPicPr>
          <p:cNvPr id="230" name="Picture 229">
            <a:extLst>
              <a:ext uri="{FF2B5EF4-FFF2-40B4-BE49-F238E27FC236}">
                <a16:creationId xmlns:a16="http://schemas.microsoft.com/office/drawing/2014/main" id="{E620FCC6-2483-4E3F-AD2F-B468D870650A}"/>
              </a:ext>
            </a:extLst>
          </p:cNvPr>
          <p:cNvPicPr>
            <a:picLocks noChangeAspect="1"/>
          </p:cNvPicPr>
          <p:nvPr/>
        </p:nvPicPr>
        <p:blipFill>
          <a:blip r:embed="rId8"/>
          <a:stretch>
            <a:fillRect/>
          </a:stretch>
        </p:blipFill>
        <p:spPr>
          <a:xfrm rot="6369685">
            <a:off x="7640947" y="4006223"/>
            <a:ext cx="409843" cy="325938"/>
          </a:xfrm>
          <a:prstGeom prst="rect">
            <a:avLst/>
          </a:prstGeom>
        </p:spPr>
      </p:pic>
      <p:pic>
        <p:nvPicPr>
          <p:cNvPr id="231" name="Picture 230">
            <a:extLst>
              <a:ext uri="{FF2B5EF4-FFF2-40B4-BE49-F238E27FC236}">
                <a16:creationId xmlns:a16="http://schemas.microsoft.com/office/drawing/2014/main" id="{7CBBDD2A-5987-427B-BBAC-8343627E57BD}"/>
              </a:ext>
            </a:extLst>
          </p:cNvPr>
          <p:cNvPicPr>
            <a:picLocks noChangeAspect="1"/>
          </p:cNvPicPr>
          <p:nvPr/>
        </p:nvPicPr>
        <p:blipFill>
          <a:blip r:embed="rId8"/>
          <a:stretch>
            <a:fillRect/>
          </a:stretch>
        </p:blipFill>
        <p:spPr>
          <a:xfrm rot="11237766">
            <a:off x="6955066" y="3697642"/>
            <a:ext cx="409843" cy="325938"/>
          </a:xfrm>
          <a:prstGeom prst="rect">
            <a:avLst/>
          </a:prstGeom>
        </p:spPr>
      </p:pic>
      <p:pic>
        <p:nvPicPr>
          <p:cNvPr id="232" name="Picture 231">
            <a:extLst>
              <a:ext uri="{FF2B5EF4-FFF2-40B4-BE49-F238E27FC236}">
                <a16:creationId xmlns:a16="http://schemas.microsoft.com/office/drawing/2014/main" id="{64A48490-CCE0-47C9-A1F0-B8C1BAEBC712}"/>
              </a:ext>
            </a:extLst>
          </p:cNvPr>
          <p:cNvPicPr>
            <a:picLocks noChangeAspect="1"/>
          </p:cNvPicPr>
          <p:nvPr/>
        </p:nvPicPr>
        <p:blipFill>
          <a:blip r:embed="rId8"/>
          <a:stretch>
            <a:fillRect/>
          </a:stretch>
        </p:blipFill>
        <p:spPr>
          <a:xfrm rot="11237766">
            <a:off x="7204827" y="3992822"/>
            <a:ext cx="409843" cy="325938"/>
          </a:xfrm>
          <a:prstGeom prst="rect">
            <a:avLst/>
          </a:prstGeom>
        </p:spPr>
      </p:pic>
      <p:pic>
        <p:nvPicPr>
          <p:cNvPr id="233" name="Picture 232">
            <a:extLst>
              <a:ext uri="{FF2B5EF4-FFF2-40B4-BE49-F238E27FC236}">
                <a16:creationId xmlns:a16="http://schemas.microsoft.com/office/drawing/2014/main" id="{86778826-11E8-4F16-8785-E2C446703EFA}"/>
              </a:ext>
            </a:extLst>
          </p:cNvPr>
          <p:cNvPicPr>
            <a:picLocks noChangeAspect="1"/>
          </p:cNvPicPr>
          <p:nvPr/>
        </p:nvPicPr>
        <p:blipFill>
          <a:blip r:embed="rId5"/>
          <a:stretch>
            <a:fillRect/>
          </a:stretch>
        </p:blipFill>
        <p:spPr>
          <a:xfrm rot="16407887">
            <a:off x="10111308" y="1962915"/>
            <a:ext cx="823031" cy="1225402"/>
          </a:xfrm>
          <a:prstGeom prst="rect">
            <a:avLst/>
          </a:prstGeom>
        </p:spPr>
      </p:pic>
      <p:pic>
        <p:nvPicPr>
          <p:cNvPr id="234" name="Picture 233">
            <a:extLst>
              <a:ext uri="{FF2B5EF4-FFF2-40B4-BE49-F238E27FC236}">
                <a16:creationId xmlns:a16="http://schemas.microsoft.com/office/drawing/2014/main" id="{A4F8F346-9AA0-4A21-B09C-08D2DBE37A19}"/>
              </a:ext>
            </a:extLst>
          </p:cNvPr>
          <p:cNvPicPr>
            <a:picLocks noChangeAspect="1"/>
          </p:cNvPicPr>
          <p:nvPr/>
        </p:nvPicPr>
        <p:blipFill>
          <a:blip r:embed="rId5"/>
          <a:stretch>
            <a:fillRect/>
          </a:stretch>
        </p:blipFill>
        <p:spPr>
          <a:xfrm rot="7526020">
            <a:off x="9815557" y="2438092"/>
            <a:ext cx="823031" cy="1225402"/>
          </a:xfrm>
          <a:prstGeom prst="rect">
            <a:avLst/>
          </a:prstGeom>
        </p:spPr>
      </p:pic>
      <p:sp>
        <p:nvSpPr>
          <p:cNvPr id="235" name="Oval 234">
            <a:extLst>
              <a:ext uri="{FF2B5EF4-FFF2-40B4-BE49-F238E27FC236}">
                <a16:creationId xmlns:a16="http://schemas.microsoft.com/office/drawing/2014/main" id="{E7D1D5B6-2709-43CB-9574-FEF619B3B542}"/>
              </a:ext>
            </a:extLst>
          </p:cNvPr>
          <p:cNvSpPr/>
          <p:nvPr/>
        </p:nvSpPr>
        <p:spPr>
          <a:xfrm>
            <a:off x="10167937" y="260248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D7582259-E9A7-4F50-8721-F91575CF0707}"/>
              </a:ext>
            </a:extLst>
          </p:cNvPr>
          <p:cNvSpPr/>
          <p:nvPr/>
        </p:nvSpPr>
        <p:spPr>
          <a:xfrm>
            <a:off x="10201625" y="262173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EC369BA3-BA56-45C9-A578-7AFFC20E307D}"/>
              </a:ext>
            </a:extLst>
          </p:cNvPr>
          <p:cNvSpPr/>
          <p:nvPr/>
        </p:nvSpPr>
        <p:spPr>
          <a:xfrm>
            <a:off x="10262211" y="2867175"/>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a:extLst>
              <a:ext uri="{FF2B5EF4-FFF2-40B4-BE49-F238E27FC236}">
                <a16:creationId xmlns:a16="http://schemas.microsoft.com/office/drawing/2014/main" id="{77C00DAF-AD14-4F37-AA54-E74DD6A9A6D2}"/>
              </a:ext>
            </a:extLst>
          </p:cNvPr>
          <p:cNvSpPr txBox="1"/>
          <p:nvPr/>
        </p:nvSpPr>
        <p:spPr>
          <a:xfrm rot="6551299">
            <a:off x="10425413" y="2929357"/>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39" name="Picture 238">
            <a:extLst>
              <a:ext uri="{FF2B5EF4-FFF2-40B4-BE49-F238E27FC236}">
                <a16:creationId xmlns:a16="http://schemas.microsoft.com/office/drawing/2014/main" id="{65481DFD-DCF9-4D8E-AB1B-B6439BE96E4F}"/>
              </a:ext>
            </a:extLst>
          </p:cNvPr>
          <p:cNvPicPr>
            <a:picLocks noChangeAspect="1"/>
          </p:cNvPicPr>
          <p:nvPr/>
        </p:nvPicPr>
        <p:blipFill>
          <a:blip r:embed="rId8"/>
          <a:stretch>
            <a:fillRect/>
          </a:stretch>
        </p:blipFill>
        <p:spPr>
          <a:xfrm>
            <a:off x="9745116" y="2448972"/>
            <a:ext cx="409843" cy="325938"/>
          </a:xfrm>
          <a:prstGeom prst="rect">
            <a:avLst/>
          </a:prstGeom>
        </p:spPr>
      </p:pic>
      <p:pic>
        <p:nvPicPr>
          <p:cNvPr id="240" name="Picture 239">
            <a:extLst>
              <a:ext uri="{FF2B5EF4-FFF2-40B4-BE49-F238E27FC236}">
                <a16:creationId xmlns:a16="http://schemas.microsoft.com/office/drawing/2014/main" id="{727455DC-68F1-4DF1-B77F-7342D4ED9554}"/>
              </a:ext>
            </a:extLst>
          </p:cNvPr>
          <p:cNvPicPr>
            <a:picLocks noChangeAspect="1"/>
          </p:cNvPicPr>
          <p:nvPr/>
        </p:nvPicPr>
        <p:blipFill>
          <a:blip r:embed="rId8"/>
          <a:stretch>
            <a:fillRect/>
          </a:stretch>
        </p:blipFill>
        <p:spPr>
          <a:xfrm>
            <a:off x="10257697" y="2140963"/>
            <a:ext cx="409843" cy="325938"/>
          </a:xfrm>
          <a:prstGeom prst="rect">
            <a:avLst/>
          </a:prstGeom>
        </p:spPr>
      </p:pic>
      <p:pic>
        <p:nvPicPr>
          <p:cNvPr id="241" name="Picture 240">
            <a:extLst>
              <a:ext uri="{FF2B5EF4-FFF2-40B4-BE49-F238E27FC236}">
                <a16:creationId xmlns:a16="http://schemas.microsoft.com/office/drawing/2014/main" id="{E892AEBC-FCFF-420C-8C1A-8E9A75BC2868}"/>
              </a:ext>
            </a:extLst>
          </p:cNvPr>
          <p:cNvPicPr>
            <a:picLocks noChangeAspect="1"/>
          </p:cNvPicPr>
          <p:nvPr/>
        </p:nvPicPr>
        <p:blipFill>
          <a:blip r:embed="rId8"/>
          <a:stretch>
            <a:fillRect/>
          </a:stretch>
        </p:blipFill>
        <p:spPr>
          <a:xfrm rot="6369685">
            <a:off x="10783677" y="2959341"/>
            <a:ext cx="409843" cy="325938"/>
          </a:xfrm>
          <a:prstGeom prst="rect">
            <a:avLst/>
          </a:prstGeom>
        </p:spPr>
      </p:pic>
      <p:pic>
        <p:nvPicPr>
          <p:cNvPr id="242" name="Picture 241">
            <a:extLst>
              <a:ext uri="{FF2B5EF4-FFF2-40B4-BE49-F238E27FC236}">
                <a16:creationId xmlns:a16="http://schemas.microsoft.com/office/drawing/2014/main" id="{6DEA1994-6AFA-4347-8FDC-6574BCD91E72}"/>
              </a:ext>
            </a:extLst>
          </p:cNvPr>
          <p:cNvPicPr>
            <a:picLocks noChangeAspect="1"/>
          </p:cNvPicPr>
          <p:nvPr/>
        </p:nvPicPr>
        <p:blipFill>
          <a:blip r:embed="rId8"/>
          <a:stretch>
            <a:fillRect/>
          </a:stretch>
        </p:blipFill>
        <p:spPr>
          <a:xfrm rot="6369685">
            <a:off x="10413740" y="3223969"/>
            <a:ext cx="409843" cy="325938"/>
          </a:xfrm>
          <a:prstGeom prst="rect">
            <a:avLst/>
          </a:prstGeom>
        </p:spPr>
      </p:pic>
      <p:pic>
        <p:nvPicPr>
          <p:cNvPr id="243" name="Picture 242">
            <a:extLst>
              <a:ext uri="{FF2B5EF4-FFF2-40B4-BE49-F238E27FC236}">
                <a16:creationId xmlns:a16="http://schemas.microsoft.com/office/drawing/2014/main" id="{E053F2A1-9AB6-4FF9-8D33-CC21D1EC12F9}"/>
              </a:ext>
            </a:extLst>
          </p:cNvPr>
          <p:cNvPicPr>
            <a:picLocks noChangeAspect="1"/>
          </p:cNvPicPr>
          <p:nvPr/>
        </p:nvPicPr>
        <p:blipFill>
          <a:blip r:embed="rId8"/>
          <a:stretch>
            <a:fillRect/>
          </a:stretch>
        </p:blipFill>
        <p:spPr>
          <a:xfrm rot="11237766">
            <a:off x="9727859" y="2915388"/>
            <a:ext cx="409843" cy="325938"/>
          </a:xfrm>
          <a:prstGeom prst="rect">
            <a:avLst/>
          </a:prstGeom>
        </p:spPr>
      </p:pic>
      <p:pic>
        <p:nvPicPr>
          <p:cNvPr id="244" name="Picture 243">
            <a:extLst>
              <a:ext uri="{FF2B5EF4-FFF2-40B4-BE49-F238E27FC236}">
                <a16:creationId xmlns:a16="http://schemas.microsoft.com/office/drawing/2014/main" id="{4A6CCD49-31B7-4E70-A5C9-53D8EBB8430D}"/>
              </a:ext>
            </a:extLst>
          </p:cNvPr>
          <p:cNvPicPr>
            <a:picLocks noChangeAspect="1"/>
          </p:cNvPicPr>
          <p:nvPr/>
        </p:nvPicPr>
        <p:blipFill>
          <a:blip r:embed="rId8"/>
          <a:stretch>
            <a:fillRect/>
          </a:stretch>
        </p:blipFill>
        <p:spPr>
          <a:xfrm rot="2087600">
            <a:off x="10653856" y="2306806"/>
            <a:ext cx="409843" cy="325938"/>
          </a:xfrm>
          <a:prstGeom prst="rect">
            <a:avLst/>
          </a:prstGeom>
        </p:spPr>
      </p:pic>
      <p:sp>
        <p:nvSpPr>
          <p:cNvPr id="245" name="Oval 244">
            <a:extLst>
              <a:ext uri="{FF2B5EF4-FFF2-40B4-BE49-F238E27FC236}">
                <a16:creationId xmlns:a16="http://schemas.microsoft.com/office/drawing/2014/main" id="{2E3741D3-BA6D-404C-98BA-36D5E0E362EB}"/>
              </a:ext>
            </a:extLst>
          </p:cNvPr>
          <p:cNvSpPr/>
          <p:nvPr/>
        </p:nvSpPr>
        <p:spPr>
          <a:xfrm>
            <a:off x="9674390" y="382302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1A84DA12-9622-4C18-BA15-91E0AAD200D8}"/>
              </a:ext>
            </a:extLst>
          </p:cNvPr>
          <p:cNvSpPr/>
          <p:nvPr/>
        </p:nvSpPr>
        <p:spPr>
          <a:xfrm>
            <a:off x="9708078" y="384227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F27A51A-F394-4082-B4FC-33940FEAB39E}"/>
              </a:ext>
            </a:extLst>
          </p:cNvPr>
          <p:cNvSpPr/>
          <p:nvPr/>
        </p:nvSpPr>
        <p:spPr>
          <a:xfrm>
            <a:off x="9799516" y="395617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8" name="Picture 247">
            <a:extLst>
              <a:ext uri="{FF2B5EF4-FFF2-40B4-BE49-F238E27FC236}">
                <a16:creationId xmlns:a16="http://schemas.microsoft.com/office/drawing/2014/main" id="{D757AFEB-09E0-480A-9893-4720537D365B}"/>
              </a:ext>
            </a:extLst>
          </p:cNvPr>
          <p:cNvPicPr>
            <a:picLocks noChangeAspect="1"/>
          </p:cNvPicPr>
          <p:nvPr/>
        </p:nvPicPr>
        <p:blipFill>
          <a:blip r:embed="rId7"/>
          <a:stretch>
            <a:fillRect/>
          </a:stretch>
        </p:blipFill>
        <p:spPr>
          <a:xfrm>
            <a:off x="9538898" y="3430000"/>
            <a:ext cx="1097375" cy="1383912"/>
          </a:xfrm>
          <a:prstGeom prst="rect">
            <a:avLst/>
          </a:prstGeom>
        </p:spPr>
      </p:pic>
      <p:pic>
        <p:nvPicPr>
          <p:cNvPr id="249" name="Picture 248">
            <a:extLst>
              <a:ext uri="{FF2B5EF4-FFF2-40B4-BE49-F238E27FC236}">
                <a16:creationId xmlns:a16="http://schemas.microsoft.com/office/drawing/2014/main" id="{BE790614-7F59-4316-828E-A70DFA722C59}"/>
              </a:ext>
            </a:extLst>
          </p:cNvPr>
          <p:cNvPicPr>
            <a:picLocks noChangeAspect="1"/>
          </p:cNvPicPr>
          <p:nvPr/>
        </p:nvPicPr>
        <p:blipFill rotWithShape="1">
          <a:blip r:embed="rId7"/>
          <a:srcRect l="29873"/>
          <a:stretch/>
        </p:blipFill>
        <p:spPr>
          <a:xfrm rot="10800000">
            <a:off x="9285541" y="3389917"/>
            <a:ext cx="769561" cy="1383912"/>
          </a:xfrm>
          <a:prstGeom prst="rect">
            <a:avLst/>
          </a:prstGeom>
        </p:spPr>
      </p:pic>
      <p:pic>
        <p:nvPicPr>
          <p:cNvPr id="250" name="Picture 249">
            <a:extLst>
              <a:ext uri="{FF2B5EF4-FFF2-40B4-BE49-F238E27FC236}">
                <a16:creationId xmlns:a16="http://schemas.microsoft.com/office/drawing/2014/main" id="{429B5AA2-E7F5-4F3C-89CA-F335A1BA2AC0}"/>
              </a:ext>
            </a:extLst>
          </p:cNvPr>
          <p:cNvPicPr>
            <a:picLocks noChangeAspect="1"/>
          </p:cNvPicPr>
          <p:nvPr/>
        </p:nvPicPr>
        <p:blipFill rotWithShape="1">
          <a:blip r:embed="rId7"/>
          <a:srcRect l="29873"/>
          <a:stretch/>
        </p:blipFill>
        <p:spPr>
          <a:xfrm rot="5400000">
            <a:off x="9613140" y="3667277"/>
            <a:ext cx="769561" cy="1383912"/>
          </a:xfrm>
          <a:prstGeom prst="rect">
            <a:avLst/>
          </a:prstGeom>
        </p:spPr>
      </p:pic>
      <p:pic>
        <p:nvPicPr>
          <p:cNvPr id="251" name="Picture 250">
            <a:extLst>
              <a:ext uri="{FF2B5EF4-FFF2-40B4-BE49-F238E27FC236}">
                <a16:creationId xmlns:a16="http://schemas.microsoft.com/office/drawing/2014/main" id="{C21C0CFF-8650-46BB-A1BC-0EB2F024F8BE}"/>
              </a:ext>
            </a:extLst>
          </p:cNvPr>
          <p:cNvPicPr>
            <a:picLocks noChangeAspect="1"/>
          </p:cNvPicPr>
          <p:nvPr/>
        </p:nvPicPr>
        <p:blipFill>
          <a:blip r:embed="rId8"/>
          <a:stretch>
            <a:fillRect/>
          </a:stretch>
        </p:blipFill>
        <p:spPr>
          <a:xfrm>
            <a:off x="10245528" y="3670078"/>
            <a:ext cx="409843" cy="325938"/>
          </a:xfrm>
          <a:prstGeom prst="rect">
            <a:avLst/>
          </a:prstGeom>
        </p:spPr>
      </p:pic>
      <p:sp>
        <p:nvSpPr>
          <p:cNvPr id="252" name="TextBox 251">
            <a:extLst>
              <a:ext uri="{FF2B5EF4-FFF2-40B4-BE49-F238E27FC236}">
                <a16:creationId xmlns:a16="http://schemas.microsoft.com/office/drawing/2014/main" id="{846C7580-9D30-4EE7-BFF4-1B009DD4F406}"/>
              </a:ext>
            </a:extLst>
          </p:cNvPr>
          <p:cNvSpPr txBox="1"/>
          <p:nvPr/>
        </p:nvSpPr>
        <p:spPr>
          <a:xfrm>
            <a:off x="6512072" y="4883736"/>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53" name="Picture 252">
            <a:extLst>
              <a:ext uri="{FF2B5EF4-FFF2-40B4-BE49-F238E27FC236}">
                <a16:creationId xmlns:a16="http://schemas.microsoft.com/office/drawing/2014/main" id="{434209EA-E66B-453C-8492-89B5AB92C5D3}"/>
              </a:ext>
            </a:extLst>
          </p:cNvPr>
          <p:cNvPicPr>
            <a:picLocks noChangeAspect="1"/>
          </p:cNvPicPr>
          <p:nvPr/>
        </p:nvPicPr>
        <p:blipFill>
          <a:blip r:embed="rId9"/>
          <a:stretch>
            <a:fillRect/>
          </a:stretch>
        </p:blipFill>
        <p:spPr>
          <a:xfrm>
            <a:off x="6280993" y="2217963"/>
            <a:ext cx="1114150" cy="886057"/>
          </a:xfrm>
          <a:prstGeom prst="rect">
            <a:avLst/>
          </a:prstGeom>
        </p:spPr>
      </p:pic>
      <p:sp>
        <p:nvSpPr>
          <p:cNvPr id="254" name="Rectangle 253">
            <a:extLst>
              <a:ext uri="{FF2B5EF4-FFF2-40B4-BE49-F238E27FC236}">
                <a16:creationId xmlns:a16="http://schemas.microsoft.com/office/drawing/2014/main" id="{CB05B22A-3C63-466B-A38B-EC4FA2E280A4}"/>
              </a:ext>
            </a:extLst>
          </p:cNvPr>
          <p:cNvSpPr/>
          <p:nvPr/>
        </p:nvSpPr>
        <p:spPr>
          <a:xfrm>
            <a:off x="6148680" y="700589"/>
            <a:ext cx="5906431" cy="5626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Arrow Connector 254">
            <a:extLst>
              <a:ext uri="{FF2B5EF4-FFF2-40B4-BE49-F238E27FC236}">
                <a16:creationId xmlns:a16="http://schemas.microsoft.com/office/drawing/2014/main" id="{ADB37456-875A-49C9-BE29-98C834C6EEB4}"/>
              </a:ext>
            </a:extLst>
          </p:cNvPr>
          <p:cNvCxnSpPr/>
          <p:nvPr/>
        </p:nvCxnSpPr>
        <p:spPr>
          <a:xfrm flipH="1" flipV="1">
            <a:off x="1941258" y="4216042"/>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C4339C6B-8BAB-49F0-803A-026702488876}"/>
              </a:ext>
            </a:extLst>
          </p:cNvPr>
          <p:cNvCxnSpPr/>
          <p:nvPr/>
        </p:nvCxnSpPr>
        <p:spPr>
          <a:xfrm rot="5400000" flipH="1" flipV="1">
            <a:off x="2163234" y="4428076"/>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7" name="Rectangle 256">
            <a:extLst>
              <a:ext uri="{FF2B5EF4-FFF2-40B4-BE49-F238E27FC236}">
                <a16:creationId xmlns:a16="http://schemas.microsoft.com/office/drawing/2014/main" id="{F369E012-6EDC-44AC-A3D6-3C3F28758E13}"/>
              </a:ext>
            </a:extLst>
          </p:cNvPr>
          <p:cNvSpPr/>
          <p:nvPr/>
        </p:nvSpPr>
        <p:spPr>
          <a:xfrm>
            <a:off x="1774409" y="4941178"/>
            <a:ext cx="2960152" cy="400110"/>
          </a:xfrm>
          <a:prstGeom prst="rect">
            <a:avLst/>
          </a:prstGeom>
          <a:solidFill>
            <a:schemeClr val="bg1"/>
          </a:solidFill>
        </p:spPr>
        <p:txBody>
          <a:bodyPr wrap="square">
            <a:spAutoFit/>
          </a:bodyPr>
          <a:lstStyle/>
          <a:p>
            <a:pPr algn="ctr"/>
            <a:r>
              <a:rPr lang="en-US" sz="2000" dirty="0"/>
              <a:t>Yeast display of </a:t>
            </a:r>
            <a:r>
              <a:rPr lang="en-US" sz="2000" dirty="0" err="1"/>
              <a:t>scFv</a:t>
            </a:r>
            <a:endParaRPr lang="en-US" sz="2400" dirty="0"/>
          </a:p>
        </p:txBody>
      </p:sp>
      <p:sp>
        <p:nvSpPr>
          <p:cNvPr id="258" name="Rectangle 257">
            <a:extLst>
              <a:ext uri="{FF2B5EF4-FFF2-40B4-BE49-F238E27FC236}">
                <a16:creationId xmlns:a16="http://schemas.microsoft.com/office/drawing/2014/main" id="{FC71AEC7-B771-437B-A2C2-E93AB60D2F27}"/>
              </a:ext>
            </a:extLst>
          </p:cNvPr>
          <p:cNvSpPr/>
          <p:nvPr/>
        </p:nvSpPr>
        <p:spPr>
          <a:xfrm rot="16200000">
            <a:off x="70393" y="3186060"/>
            <a:ext cx="2850470" cy="400110"/>
          </a:xfrm>
          <a:prstGeom prst="rect">
            <a:avLst/>
          </a:prstGeom>
          <a:solidFill>
            <a:schemeClr val="bg1"/>
          </a:solidFill>
        </p:spPr>
        <p:txBody>
          <a:bodyPr wrap="square">
            <a:spAutoFit/>
          </a:bodyPr>
          <a:lstStyle/>
          <a:p>
            <a:pPr algn="ctr"/>
            <a:r>
              <a:rPr lang="en-US" sz="2000" dirty="0"/>
              <a:t>mPD-1 Binding</a:t>
            </a:r>
            <a:endParaRPr lang="en-US" sz="2000" dirty="0">
              <a:solidFill>
                <a:srgbClr val="FF0000"/>
              </a:solidFill>
            </a:endParaRPr>
          </a:p>
        </p:txBody>
      </p:sp>
      <p:sp>
        <p:nvSpPr>
          <p:cNvPr id="3" name="Rectangle 2">
            <a:extLst>
              <a:ext uri="{FF2B5EF4-FFF2-40B4-BE49-F238E27FC236}">
                <a16:creationId xmlns:a16="http://schemas.microsoft.com/office/drawing/2014/main" id="{7DF1B127-8FC3-44E7-A7B2-1216F3BB8663}"/>
              </a:ext>
            </a:extLst>
          </p:cNvPr>
          <p:cNvSpPr/>
          <p:nvPr/>
        </p:nvSpPr>
        <p:spPr>
          <a:xfrm>
            <a:off x="1695684" y="4523565"/>
            <a:ext cx="66993" cy="381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BC608B0-B42D-4439-BE11-27DF1061586F}"/>
              </a:ext>
            </a:extLst>
          </p:cNvPr>
          <p:cNvSpPr/>
          <p:nvPr/>
        </p:nvSpPr>
        <p:spPr>
          <a:xfrm>
            <a:off x="1864508" y="4878360"/>
            <a:ext cx="169505" cy="158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44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16</a:t>
            </a:fld>
            <a:endParaRPr lang="en-US" dirty="0">
              <a:solidFill>
                <a:schemeClr val="bg1">
                  <a:lumMod val="50000"/>
                </a:schemeClr>
              </a:solidFill>
            </a:endParaRPr>
          </a:p>
        </p:txBody>
      </p:sp>
      <p:sp>
        <p:nvSpPr>
          <p:cNvPr id="46" name="Slide Number Placeholder 1">
            <a:extLst>
              <a:ext uri="{FF2B5EF4-FFF2-40B4-BE49-F238E27FC236}">
                <a16:creationId xmlns:a16="http://schemas.microsoft.com/office/drawing/2014/main" id="{4589CC52-D403-4661-A740-2E5BEEB310A9}"/>
              </a:ext>
            </a:extLst>
          </p:cNvPr>
          <p:cNvSpPr txBox="1">
            <a:spLocks/>
          </p:cNvSpPr>
          <p:nvPr/>
        </p:nvSpPr>
        <p:spPr>
          <a:xfrm>
            <a:off x="227412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D6E5C-412B-4263-838C-1087038517D6}" type="slidenum">
              <a:rPr lang="en-US" smtClean="0">
                <a:solidFill>
                  <a:schemeClr val="bg1">
                    <a:lumMod val="50000"/>
                  </a:schemeClr>
                </a:solidFill>
              </a:rPr>
              <a:pPr/>
              <a:t>16</a:t>
            </a:fld>
            <a:endParaRPr lang="en-US" dirty="0">
              <a:solidFill>
                <a:schemeClr val="bg1">
                  <a:lumMod val="50000"/>
                </a:schemeClr>
              </a:solidFill>
            </a:endParaRPr>
          </a:p>
        </p:txBody>
      </p:sp>
      <p:sp>
        <p:nvSpPr>
          <p:cNvPr id="7" name="Rectangle 6">
            <a:extLst>
              <a:ext uri="{FF2B5EF4-FFF2-40B4-BE49-F238E27FC236}">
                <a16:creationId xmlns:a16="http://schemas.microsoft.com/office/drawing/2014/main" id="{F408B86A-226F-458A-BFCD-A6FEFE7F494F}"/>
              </a:ext>
            </a:extLst>
          </p:cNvPr>
          <p:cNvSpPr/>
          <p:nvPr/>
        </p:nvSpPr>
        <p:spPr>
          <a:xfrm>
            <a:off x="6096000" y="713678"/>
            <a:ext cx="5906431" cy="5626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4648736-1E8C-4EB0-920B-3C9A235E16BB}"/>
              </a:ext>
            </a:extLst>
          </p:cNvPr>
          <p:cNvGrpSpPr>
            <a:grpSpLocks noChangeAspect="1"/>
          </p:cNvGrpSpPr>
          <p:nvPr/>
        </p:nvGrpSpPr>
        <p:grpSpPr>
          <a:xfrm>
            <a:off x="896680" y="1585430"/>
            <a:ext cx="3323258" cy="3849641"/>
            <a:chOff x="1239531" y="2194005"/>
            <a:chExt cx="3246286" cy="3760477"/>
          </a:xfrm>
        </p:grpSpPr>
        <p:pic>
          <p:nvPicPr>
            <p:cNvPr id="26" name="Picture 25">
              <a:extLst>
                <a:ext uri="{FF2B5EF4-FFF2-40B4-BE49-F238E27FC236}">
                  <a16:creationId xmlns:a16="http://schemas.microsoft.com/office/drawing/2014/main" id="{CDFF225E-0F54-47AA-8190-2191DF01FF82}"/>
                </a:ext>
              </a:extLst>
            </p:cNvPr>
            <p:cNvPicPr>
              <a:picLocks noChangeAspect="1"/>
            </p:cNvPicPr>
            <p:nvPr/>
          </p:nvPicPr>
          <p:blipFill rotWithShape="1">
            <a:blip r:embed="rId4">
              <a:extLst>
                <a:ext uri="{28A0092B-C50C-407E-A947-70E740481C1C}">
                  <a14:useLocalDpi xmlns:a14="http://schemas.microsoft.com/office/drawing/2010/main" val="0"/>
                </a:ext>
              </a:extLst>
            </a:blip>
            <a:srcRect l="53386" t="38135" r="38491" b="33183"/>
            <a:stretch/>
          </p:blipFill>
          <p:spPr>
            <a:xfrm>
              <a:off x="1239531" y="2194005"/>
              <a:ext cx="3246286" cy="3280082"/>
            </a:xfrm>
            <a:prstGeom prst="rect">
              <a:avLst/>
            </a:prstGeom>
          </p:spPr>
        </p:pic>
        <p:pic>
          <p:nvPicPr>
            <p:cNvPr id="27" name="Picture 26">
              <a:extLst>
                <a:ext uri="{FF2B5EF4-FFF2-40B4-BE49-F238E27FC236}">
                  <a16:creationId xmlns:a16="http://schemas.microsoft.com/office/drawing/2014/main" id="{69031513-1D1C-4A16-A685-242EB8BF5607}"/>
                </a:ext>
              </a:extLst>
            </p:cNvPr>
            <p:cNvPicPr>
              <a:picLocks noChangeAspect="1"/>
            </p:cNvPicPr>
            <p:nvPr/>
          </p:nvPicPr>
          <p:blipFill rotWithShape="1">
            <a:blip r:embed="rId4">
              <a:extLst>
                <a:ext uri="{28A0092B-C50C-407E-A947-70E740481C1C}">
                  <a14:useLocalDpi xmlns:a14="http://schemas.microsoft.com/office/drawing/2010/main" val="0"/>
                </a:ext>
              </a:extLst>
            </a:blip>
            <a:srcRect l="55582" t="78989" r="36840" b="16975"/>
            <a:stretch/>
          </p:blipFill>
          <p:spPr>
            <a:xfrm>
              <a:off x="1457391" y="5492924"/>
              <a:ext cx="3028426" cy="461558"/>
            </a:xfrm>
            <a:prstGeom prst="rect">
              <a:avLst/>
            </a:prstGeom>
          </p:spPr>
        </p:pic>
      </p:grpSp>
      <p:sp>
        <p:nvSpPr>
          <p:cNvPr id="28" name="Rectangle 27">
            <a:extLst>
              <a:ext uri="{FF2B5EF4-FFF2-40B4-BE49-F238E27FC236}">
                <a16:creationId xmlns:a16="http://schemas.microsoft.com/office/drawing/2014/main" id="{376FCE4F-6A51-4A6E-9E06-1449B368E5A4}"/>
              </a:ext>
            </a:extLst>
          </p:cNvPr>
          <p:cNvSpPr/>
          <p:nvPr/>
        </p:nvSpPr>
        <p:spPr>
          <a:xfrm>
            <a:off x="4220776" y="2174498"/>
            <a:ext cx="3489729" cy="1323439"/>
          </a:xfrm>
          <a:prstGeom prst="rect">
            <a:avLst/>
          </a:prstGeom>
        </p:spPr>
        <p:txBody>
          <a:bodyPr wrap="square">
            <a:spAutoFit/>
          </a:bodyPr>
          <a:lstStyle/>
          <a:p>
            <a:pPr algn="ctr"/>
            <a:r>
              <a:rPr lang="en-US" sz="2000" dirty="0">
                <a:solidFill>
                  <a:srgbClr val="FF3333"/>
                </a:solidFill>
              </a:rPr>
              <a:t>Positive Control </a:t>
            </a:r>
          </a:p>
          <a:p>
            <a:pPr algn="ctr"/>
            <a:r>
              <a:rPr lang="en-US" sz="2000" dirty="0">
                <a:solidFill>
                  <a:srgbClr val="FF3333"/>
                </a:solidFill>
              </a:rPr>
              <a:t>(29F.1A12 </a:t>
            </a:r>
            <a:r>
              <a:rPr lang="en-US" sz="2000" dirty="0" err="1">
                <a:solidFill>
                  <a:srgbClr val="FF3333"/>
                </a:solidFill>
              </a:rPr>
              <a:t>scFv</a:t>
            </a:r>
            <a:r>
              <a:rPr lang="en-US" sz="2000" dirty="0">
                <a:solidFill>
                  <a:srgbClr val="FF3333"/>
                </a:solidFill>
              </a:rPr>
              <a:t>) (right) </a:t>
            </a:r>
          </a:p>
          <a:p>
            <a:pPr algn="ctr"/>
            <a:r>
              <a:rPr lang="en-US" sz="2000" dirty="0"/>
              <a:t>is fully saturated at 100 nM</a:t>
            </a:r>
          </a:p>
          <a:p>
            <a:pPr algn="ctr"/>
            <a:endParaRPr lang="en-US" sz="2000" dirty="0"/>
          </a:p>
        </p:txBody>
      </p:sp>
      <p:pic>
        <p:nvPicPr>
          <p:cNvPr id="29" name="Picture 28">
            <a:extLst>
              <a:ext uri="{FF2B5EF4-FFF2-40B4-BE49-F238E27FC236}">
                <a16:creationId xmlns:a16="http://schemas.microsoft.com/office/drawing/2014/main" id="{DA07DA89-E23E-4C0F-8F8A-76A641496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8072" y="1589359"/>
            <a:ext cx="3489729" cy="3373210"/>
          </a:xfrm>
          <a:prstGeom prst="rect">
            <a:avLst/>
          </a:prstGeom>
        </p:spPr>
      </p:pic>
      <p:sp>
        <p:nvSpPr>
          <p:cNvPr id="30" name="Rectangle 29">
            <a:extLst>
              <a:ext uri="{FF2B5EF4-FFF2-40B4-BE49-F238E27FC236}">
                <a16:creationId xmlns:a16="http://schemas.microsoft.com/office/drawing/2014/main" id="{FDF2B9E8-CEE4-4EE2-A253-C0429C5BC111}"/>
              </a:ext>
            </a:extLst>
          </p:cNvPr>
          <p:cNvSpPr/>
          <p:nvPr/>
        </p:nvSpPr>
        <p:spPr>
          <a:xfrm>
            <a:off x="4321816" y="3427355"/>
            <a:ext cx="3287650" cy="1015663"/>
          </a:xfrm>
          <a:prstGeom prst="rect">
            <a:avLst/>
          </a:prstGeom>
        </p:spPr>
        <p:txBody>
          <a:bodyPr wrap="square">
            <a:spAutoFit/>
          </a:bodyPr>
          <a:lstStyle/>
          <a:p>
            <a:pPr lvl="0" algn="ctr"/>
            <a:r>
              <a:rPr lang="en-US" sz="2000" dirty="0">
                <a:solidFill>
                  <a:prstClr val="black"/>
                </a:solidFill>
              </a:rPr>
              <a:t>The </a:t>
            </a:r>
            <a:r>
              <a:rPr lang="en-US" sz="2000" dirty="0">
                <a:solidFill>
                  <a:srgbClr val="00CDFF"/>
                </a:solidFill>
              </a:rPr>
              <a:t>library (left and right)</a:t>
            </a:r>
            <a:r>
              <a:rPr lang="en-US" sz="2000" dirty="0">
                <a:solidFill>
                  <a:prstClr val="black"/>
                </a:solidFill>
              </a:rPr>
              <a:t> shows lower affinity clones as sorted in population P4 (left)</a:t>
            </a:r>
          </a:p>
        </p:txBody>
      </p:sp>
      <p:sp>
        <p:nvSpPr>
          <p:cNvPr id="31" name="Rectangle 30">
            <a:extLst>
              <a:ext uri="{FF2B5EF4-FFF2-40B4-BE49-F238E27FC236}">
                <a16:creationId xmlns:a16="http://schemas.microsoft.com/office/drawing/2014/main" id="{0C2B7869-C6E1-46E7-A291-49F677E00605}"/>
              </a:ext>
            </a:extLst>
          </p:cNvPr>
          <p:cNvSpPr/>
          <p:nvPr/>
        </p:nvSpPr>
        <p:spPr>
          <a:xfrm>
            <a:off x="264160" y="713546"/>
            <a:ext cx="11836400"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100 nM mPD-1</a:t>
            </a:r>
          </a:p>
        </p:txBody>
      </p:sp>
      <p:sp>
        <p:nvSpPr>
          <p:cNvPr id="33" name="TextBox 32">
            <a:extLst>
              <a:ext uri="{FF2B5EF4-FFF2-40B4-BE49-F238E27FC236}">
                <a16:creationId xmlns:a16="http://schemas.microsoft.com/office/drawing/2014/main" id="{DE8890C0-C2C0-40E1-AB35-78B0C52E9437}"/>
              </a:ext>
            </a:extLst>
          </p:cNvPr>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Equilibrium sort of 29FeL1 library</a:t>
            </a:r>
          </a:p>
        </p:txBody>
      </p:sp>
      <p:sp>
        <p:nvSpPr>
          <p:cNvPr id="6" name="Freeform: Shape 5">
            <a:extLst>
              <a:ext uri="{FF2B5EF4-FFF2-40B4-BE49-F238E27FC236}">
                <a16:creationId xmlns:a16="http://schemas.microsoft.com/office/drawing/2014/main" id="{A205D06B-8E8C-4E12-97FD-AFACDB7024CD}"/>
              </a:ext>
            </a:extLst>
          </p:cNvPr>
          <p:cNvSpPr/>
          <p:nvPr/>
        </p:nvSpPr>
        <p:spPr>
          <a:xfrm>
            <a:off x="2321169" y="3285811"/>
            <a:ext cx="1426866" cy="763675"/>
          </a:xfrm>
          <a:custGeom>
            <a:avLst/>
            <a:gdLst>
              <a:gd name="connsiteX0" fmla="*/ 1396721 w 1426866"/>
              <a:gd name="connsiteY0" fmla="*/ 0 h 763675"/>
              <a:gd name="connsiteX1" fmla="*/ 0 w 1426866"/>
              <a:gd name="connsiteY1" fmla="*/ 763675 h 763675"/>
              <a:gd name="connsiteX2" fmla="*/ 1426866 w 1426866"/>
              <a:gd name="connsiteY2" fmla="*/ 522514 h 763675"/>
              <a:gd name="connsiteX3" fmla="*/ 1396721 w 1426866"/>
              <a:gd name="connsiteY3" fmla="*/ 0 h 763675"/>
            </a:gdLst>
            <a:ahLst/>
            <a:cxnLst>
              <a:cxn ang="0">
                <a:pos x="connsiteX0" y="connsiteY0"/>
              </a:cxn>
              <a:cxn ang="0">
                <a:pos x="connsiteX1" y="connsiteY1"/>
              </a:cxn>
              <a:cxn ang="0">
                <a:pos x="connsiteX2" y="connsiteY2"/>
              </a:cxn>
              <a:cxn ang="0">
                <a:pos x="connsiteX3" y="connsiteY3"/>
              </a:cxn>
            </a:cxnLst>
            <a:rect l="l" t="t" r="r" b="b"/>
            <a:pathLst>
              <a:path w="1426866" h="763675">
                <a:moveTo>
                  <a:pt x="1396721" y="0"/>
                </a:moveTo>
                <a:lnTo>
                  <a:pt x="0" y="763675"/>
                </a:lnTo>
                <a:lnTo>
                  <a:pt x="1426866" y="522514"/>
                </a:lnTo>
                <a:lnTo>
                  <a:pt x="1396721" y="0"/>
                </a:lnTo>
                <a:close/>
              </a:path>
            </a:pathLst>
          </a:custGeom>
          <a:solidFill>
            <a:srgbClr val="FFDDDD">
              <a:alpha val="5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352BC3C-257B-4099-90BE-15E9E657275D}"/>
              </a:ext>
            </a:extLst>
          </p:cNvPr>
          <p:cNvCxnSpPr/>
          <p:nvPr/>
        </p:nvCxnSpPr>
        <p:spPr>
          <a:xfrm flipH="1" flipV="1">
            <a:off x="8269524" y="4042910"/>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74400AC-5BCC-4AEF-982D-34A583E3E016}"/>
              </a:ext>
            </a:extLst>
          </p:cNvPr>
          <p:cNvCxnSpPr/>
          <p:nvPr/>
        </p:nvCxnSpPr>
        <p:spPr>
          <a:xfrm rot="5400000" flipH="1" flipV="1">
            <a:off x="8491500" y="4254944"/>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7E0F041-757B-4B4C-9591-225BDD0AB6C7}"/>
              </a:ext>
            </a:extLst>
          </p:cNvPr>
          <p:cNvSpPr/>
          <p:nvPr/>
        </p:nvSpPr>
        <p:spPr>
          <a:xfrm>
            <a:off x="8183954" y="4747726"/>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2" name="Rectangle 21">
            <a:extLst>
              <a:ext uri="{FF2B5EF4-FFF2-40B4-BE49-F238E27FC236}">
                <a16:creationId xmlns:a16="http://schemas.microsoft.com/office/drawing/2014/main" id="{C07B42D6-ADC8-4209-8BCB-C1C0760DFCDF}"/>
              </a:ext>
            </a:extLst>
          </p:cNvPr>
          <p:cNvSpPr/>
          <p:nvPr/>
        </p:nvSpPr>
        <p:spPr>
          <a:xfrm rot="16200000">
            <a:off x="6932159" y="3434668"/>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3" name="Freeform: Shape 22">
            <a:extLst>
              <a:ext uri="{FF2B5EF4-FFF2-40B4-BE49-F238E27FC236}">
                <a16:creationId xmlns:a16="http://schemas.microsoft.com/office/drawing/2014/main" id="{E5E11B68-BEAF-4B9B-9D92-0CF686F5DBE0}"/>
              </a:ext>
            </a:extLst>
          </p:cNvPr>
          <p:cNvSpPr/>
          <p:nvPr/>
        </p:nvSpPr>
        <p:spPr>
          <a:xfrm>
            <a:off x="9313157" y="3252885"/>
            <a:ext cx="1426866" cy="763675"/>
          </a:xfrm>
          <a:custGeom>
            <a:avLst/>
            <a:gdLst>
              <a:gd name="connsiteX0" fmla="*/ 1396721 w 1426866"/>
              <a:gd name="connsiteY0" fmla="*/ 0 h 763675"/>
              <a:gd name="connsiteX1" fmla="*/ 0 w 1426866"/>
              <a:gd name="connsiteY1" fmla="*/ 763675 h 763675"/>
              <a:gd name="connsiteX2" fmla="*/ 1426866 w 1426866"/>
              <a:gd name="connsiteY2" fmla="*/ 522514 h 763675"/>
              <a:gd name="connsiteX3" fmla="*/ 1396721 w 1426866"/>
              <a:gd name="connsiteY3" fmla="*/ 0 h 763675"/>
            </a:gdLst>
            <a:ahLst/>
            <a:cxnLst>
              <a:cxn ang="0">
                <a:pos x="connsiteX0" y="connsiteY0"/>
              </a:cxn>
              <a:cxn ang="0">
                <a:pos x="connsiteX1" y="connsiteY1"/>
              </a:cxn>
              <a:cxn ang="0">
                <a:pos x="connsiteX2" y="connsiteY2"/>
              </a:cxn>
              <a:cxn ang="0">
                <a:pos x="connsiteX3" y="connsiteY3"/>
              </a:cxn>
            </a:cxnLst>
            <a:rect l="l" t="t" r="r" b="b"/>
            <a:pathLst>
              <a:path w="1426866" h="763675">
                <a:moveTo>
                  <a:pt x="1396721" y="0"/>
                </a:moveTo>
                <a:lnTo>
                  <a:pt x="0" y="763675"/>
                </a:lnTo>
                <a:lnTo>
                  <a:pt x="1426866" y="522514"/>
                </a:lnTo>
                <a:lnTo>
                  <a:pt x="1396721" y="0"/>
                </a:lnTo>
                <a:close/>
              </a:path>
            </a:pathLst>
          </a:custGeom>
          <a:solidFill>
            <a:srgbClr val="FFDDDD">
              <a:alpha val="5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0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17</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Assaying equilibrium binding of mutants </a:t>
            </a:r>
          </a:p>
        </p:txBody>
      </p:sp>
      <p:pic>
        <p:nvPicPr>
          <p:cNvPr id="54" name="Picture 53">
            <a:extLst>
              <a:ext uri="{FF2B5EF4-FFF2-40B4-BE49-F238E27FC236}">
                <a16:creationId xmlns:a16="http://schemas.microsoft.com/office/drawing/2014/main" id="{005080CA-FF70-4082-96A0-602A9782B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50" y="525817"/>
            <a:ext cx="10366921" cy="5996381"/>
          </a:xfrm>
          <a:prstGeom prst="rect">
            <a:avLst/>
          </a:prstGeom>
        </p:spPr>
      </p:pic>
      <p:sp>
        <p:nvSpPr>
          <p:cNvPr id="57" name="TextBox 56">
            <a:extLst>
              <a:ext uri="{FF2B5EF4-FFF2-40B4-BE49-F238E27FC236}">
                <a16:creationId xmlns:a16="http://schemas.microsoft.com/office/drawing/2014/main" id="{90585980-9808-4426-BCC7-B742EAC74AD8}"/>
              </a:ext>
            </a:extLst>
          </p:cNvPr>
          <p:cNvSpPr txBox="1"/>
          <p:nvPr/>
        </p:nvSpPr>
        <p:spPr>
          <a:xfrm>
            <a:off x="7146270" y="3438699"/>
            <a:ext cx="1088725" cy="369332"/>
          </a:xfrm>
          <a:prstGeom prst="rect">
            <a:avLst/>
          </a:prstGeom>
          <a:noFill/>
        </p:spPr>
        <p:txBody>
          <a:bodyPr wrap="square" rtlCol="0">
            <a:spAutoFit/>
          </a:bodyPr>
          <a:lstStyle/>
          <a:p>
            <a:r>
              <a:rPr lang="en-US" dirty="0"/>
              <a:t>29FeL1.7</a:t>
            </a:r>
          </a:p>
        </p:txBody>
      </p:sp>
      <p:sp>
        <p:nvSpPr>
          <p:cNvPr id="58" name="TextBox 57">
            <a:extLst>
              <a:ext uri="{FF2B5EF4-FFF2-40B4-BE49-F238E27FC236}">
                <a16:creationId xmlns:a16="http://schemas.microsoft.com/office/drawing/2014/main" id="{FC5817FE-8095-4957-A112-156FFD873D03}"/>
              </a:ext>
            </a:extLst>
          </p:cNvPr>
          <p:cNvSpPr txBox="1"/>
          <p:nvPr/>
        </p:nvSpPr>
        <p:spPr>
          <a:xfrm>
            <a:off x="7146271" y="856976"/>
            <a:ext cx="819150" cy="369332"/>
          </a:xfrm>
          <a:prstGeom prst="rect">
            <a:avLst/>
          </a:prstGeom>
          <a:noFill/>
        </p:spPr>
        <p:txBody>
          <a:bodyPr wrap="square" rtlCol="0">
            <a:spAutoFit/>
          </a:bodyPr>
          <a:lstStyle/>
          <a:p>
            <a:r>
              <a:rPr lang="en-US" dirty="0"/>
              <a:t>29F</a:t>
            </a:r>
          </a:p>
        </p:txBody>
      </p:sp>
      <p:sp>
        <p:nvSpPr>
          <p:cNvPr id="62" name="TextBox 61">
            <a:extLst>
              <a:ext uri="{FF2B5EF4-FFF2-40B4-BE49-F238E27FC236}">
                <a16:creationId xmlns:a16="http://schemas.microsoft.com/office/drawing/2014/main" id="{0405BED1-271D-4A39-8050-13FBE6785E6D}"/>
              </a:ext>
            </a:extLst>
          </p:cNvPr>
          <p:cNvSpPr txBox="1"/>
          <p:nvPr/>
        </p:nvSpPr>
        <p:spPr>
          <a:xfrm>
            <a:off x="1446511" y="1351380"/>
            <a:ext cx="819150" cy="307777"/>
          </a:xfrm>
          <a:prstGeom prst="rect">
            <a:avLst/>
          </a:prstGeom>
          <a:noFill/>
        </p:spPr>
        <p:txBody>
          <a:bodyPr wrap="square" rtlCol="0">
            <a:spAutoFit/>
          </a:bodyPr>
          <a:lstStyle/>
          <a:p>
            <a:r>
              <a:rPr lang="en-US" sz="1400" dirty="0"/>
              <a:t>29F</a:t>
            </a:r>
          </a:p>
        </p:txBody>
      </p:sp>
      <p:sp>
        <p:nvSpPr>
          <p:cNvPr id="63" name="TextBox 62">
            <a:extLst>
              <a:ext uri="{FF2B5EF4-FFF2-40B4-BE49-F238E27FC236}">
                <a16:creationId xmlns:a16="http://schemas.microsoft.com/office/drawing/2014/main" id="{08D05D9D-B59B-4E36-8C39-809DEFE1B08F}"/>
              </a:ext>
            </a:extLst>
          </p:cNvPr>
          <p:cNvSpPr txBox="1"/>
          <p:nvPr/>
        </p:nvSpPr>
        <p:spPr>
          <a:xfrm>
            <a:off x="1440531" y="1844462"/>
            <a:ext cx="819150" cy="307777"/>
          </a:xfrm>
          <a:prstGeom prst="rect">
            <a:avLst/>
          </a:prstGeom>
          <a:noFill/>
        </p:spPr>
        <p:txBody>
          <a:bodyPr wrap="square" rtlCol="0">
            <a:spAutoFit/>
          </a:bodyPr>
          <a:lstStyle/>
          <a:p>
            <a:r>
              <a:rPr lang="en-US" sz="1400" dirty="0"/>
              <a:t>Mut 1</a:t>
            </a:r>
          </a:p>
        </p:txBody>
      </p:sp>
      <p:sp>
        <p:nvSpPr>
          <p:cNvPr id="65" name="TextBox 64">
            <a:extLst>
              <a:ext uri="{FF2B5EF4-FFF2-40B4-BE49-F238E27FC236}">
                <a16:creationId xmlns:a16="http://schemas.microsoft.com/office/drawing/2014/main" id="{C9AEC9B3-9BD3-4E12-BCD8-52B7EB96288F}"/>
              </a:ext>
            </a:extLst>
          </p:cNvPr>
          <p:cNvSpPr txBox="1"/>
          <p:nvPr/>
        </p:nvSpPr>
        <p:spPr>
          <a:xfrm>
            <a:off x="1440531" y="2301752"/>
            <a:ext cx="819150" cy="307777"/>
          </a:xfrm>
          <a:prstGeom prst="rect">
            <a:avLst/>
          </a:prstGeom>
          <a:noFill/>
        </p:spPr>
        <p:txBody>
          <a:bodyPr wrap="square" rtlCol="0">
            <a:spAutoFit/>
          </a:bodyPr>
          <a:lstStyle/>
          <a:p>
            <a:r>
              <a:rPr lang="en-US" sz="1400" dirty="0"/>
              <a:t>Mut 2</a:t>
            </a:r>
          </a:p>
        </p:txBody>
      </p:sp>
      <p:sp>
        <p:nvSpPr>
          <p:cNvPr id="66" name="TextBox 65">
            <a:extLst>
              <a:ext uri="{FF2B5EF4-FFF2-40B4-BE49-F238E27FC236}">
                <a16:creationId xmlns:a16="http://schemas.microsoft.com/office/drawing/2014/main" id="{C3C1AA19-2200-46EC-B017-E6DB5DBBE33B}"/>
              </a:ext>
            </a:extLst>
          </p:cNvPr>
          <p:cNvSpPr txBox="1"/>
          <p:nvPr/>
        </p:nvSpPr>
        <p:spPr>
          <a:xfrm>
            <a:off x="1435997" y="2759042"/>
            <a:ext cx="819150" cy="307777"/>
          </a:xfrm>
          <a:prstGeom prst="rect">
            <a:avLst/>
          </a:prstGeom>
          <a:noFill/>
        </p:spPr>
        <p:txBody>
          <a:bodyPr wrap="square" rtlCol="0">
            <a:spAutoFit/>
          </a:bodyPr>
          <a:lstStyle/>
          <a:p>
            <a:r>
              <a:rPr lang="en-US" sz="1400" dirty="0"/>
              <a:t>Mut 6</a:t>
            </a:r>
          </a:p>
        </p:txBody>
      </p:sp>
      <p:sp>
        <p:nvSpPr>
          <p:cNvPr id="67" name="TextBox 66">
            <a:extLst>
              <a:ext uri="{FF2B5EF4-FFF2-40B4-BE49-F238E27FC236}">
                <a16:creationId xmlns:a16="http://schemas.microsoft.com/office/drawing/2014/main" id="{6CD098FB-DD0E-483A-A2F2-B9C8CCAEE1AA}"/>
              </a:ext>
            </a:extLst>
          </p:cNvPr>
          <p:cNvSpPr txBox="1"/>
          <p:nvPr/>
        </p:nvSpPr>
        <p:spPr>
          <a:xfrm>
            <a:off x="1451045" y="3143467"/>
            <a:ext cx="819150" cy="307777"/>
          </a:xfrm>
          <a:prstGeom prst="rect">
            <a:avLst/>
          </a:prstGeom>
          <a:noFill/>
        </p:spPr>
        <p:txBody>
          <a:bodyPr wrap="square" rtlCol="0">
            <a:spAutoFit/>
          </a:bodyPr>
          <a:lstStyle/>
          <a:p>
            <a:r>
              <a:rPr lang="en-US" sz="1400" dirty="0"/>
              <a:t>Mut 7</a:t>
            </a:r>
          </a:p>
        </p:txBody>
      </p:sp>
      <p:sp>
        <p:nvSpPr>
          <p:cNvPr id="68" name="TextBox 67">
            <a:extLst>
              <a:ext uri="{FF2B5EF4-FFF2-40B4-BE49-F238E27FC236}">
                <a16:creationId xmlns:a16="http://schemas.microsoft.com/office/drawing/2014/main" id="{E3B1DD11-E3F6-4735-942B-75D8837A08F4}"/>
              </a:ext>
            </a:extLst>
          </p:cNvPr>
          <p:cNvSpPr txBox="1"/>
          <p:nvPr/>
        </p:nvSpPr>
        <p:spPr>
          <a:xfrm>
            <a:off x="1451045" y="3600757"/>
            <a:ext cx="819150" cy="307777"/>
          </a:xfrm>
          <a:prstGeom prst="rect">
            <a:avLst/>
          </a:prstGeom>
          <a:noFill/>
        </p:spPr>
        <p:txBody>
          <a:bodyPr wrap="square" rtlCol="0">
            <a:spAutoFit/>
          </a:bodyPr>
          <a:lstStyle/>
          <a:p>
            <a:r>
              <a:rPr lang="en-US" sz="1400" dirty="0"/>
              <a:t>Mut 8</a:t>
            </a:r>
          </a:p>
        </p:txBody>
      </p:sp>
      <p:sp>
        <p:nvSpPr>
          <p:cNvPr id="69" name="TextBox 68">
            <a:extLst>
              <a:ext uri="{FF2B5EF4-FFF2-40B4-BE49-F238E27FC236}">
                <a16:creationId xmlns:a16="http://schemas.microsoft.com/office/drawing/2014/main" id="{48DB3F0C-45AB-4578-A817-CB9946F37EC7}"/>
              </a:ext>
            </a:extLst>
          </p:cNvPr>
          <p:cNvSpPr txBox="1"/>
          <p:nvPr/>
        </p:nvSpPr>
        <p:spPr>
          <a:xfrm>
            <a:off x="1446511" y="4058047"/>
            <a:ext cx="819150" cy="307777"/>
          </a:xfrm>
          <a:prstGeom prst="rect">
            <a:avLst/>
          </a:prstGeom>
          <a:noFill/>
        </p:spPr>
        <p:txBody>
          <a:bodyPr wrap="square" rtlCol="0">
            <a:spAutoFit/>
          </a:bodyPr>
          <a:lstStyle/>
          <a:p>
            <a:r>
              <a:rPr lang="en-US" sz="1400" dirty="0"/>
              <a:t>Mut 9</a:t>
            </a:r>
          </a:p>
        </p:txBody>
      </p:sp>
      <p:sp>
        <p:nvSpPr>
          <p:cNvPr id="70" name="TextBox 69">
            <a:extLst>
              <a:ext uri="{FF2B5EF4-FFF2-40B4-BE49-F238E27FC236}">
                <a16:creationId xmlns:a16="http://schemas.microsoft.com/office/drawing/2014/main" id="{71559DBF-648E-4305-948E-55C6E516FBCF}"/>
              </a:ext>
            </a:extLst>
          </p:cNvPr>
          <p:cNvSpPr txBox="1"/>
          <p:nvPr/>
        </p:nvSpPr>
        <p:spPr>
          <a:xfrm>
            <a:off x="1446511" y="4456071"/>
            <a:ext cx="921490" cy="307777"/>
          </a:xfrm>
          <a:prstGeom prst="rect">
            <a:avLst/>
          </a:prstGeom>
          <a:noFill/>
        </p:spPr>
        <p:txBody>
          <a:bodyPr wrap="square" rtlCol="0">
            <a:spAutoFit/>
          </a:bodyPr>
          <a:lstStyle/>
          <a:p>
            <a:r>
              <a:rPr lang="en-US" sz="1400" dirty="0"/>
              <a:t>Mut 10</a:t>
            </a:r>
          </a:p>
        </p:txBody>
      </p:sp>
      <p:sp>
        <p:nvSpPr>
          <p:cNvPr id="71" name="TextBox 70">
            <a:extLst>
              <a:ext uri="{FF2B5EF4-FFF2-40B4-BE49-F238E27FC236}">
                <a16:creationId xmlns:a16="http://schemas.microsoft.com/office/drawing/2014/main" id="{AA12470D-B323-400B-8B7E-A92183CB8345}"/>
              </a:ext>
            </a:extLst>
          </p:cNvPr>
          <p:cNvSpPr txBox="1"/>
          <p:nvPr/>
        </p:nvSpPr>
        <p:spPr>
          <a:xfrm>
            <a:off x="1446511" y="762877"/>
            <a:ext cx="1822556" cy="369332"/>
          </a:xfrm>
          <a:prstGeom prst="rect">
            <a:avLst/>
          </a:prstGeom>
          <a:noFill/>
        </p:spPr>
        <p:txBody>
          <a:bodyPr wrap="square" rtlCol="0">
            <a:spAutoFit/>
          </a:bodyPr>
          <a:lstStyle/>
          <a:p>
            <a:r>
              <a:rPr lang="en-US" dirty="0"/>
              <a:t>1000 </a:t>
            </a:r>
            <a:r>
              <a:rPr lang="en-US" dirty="0" err="1"/>
              <a:t>nM</a:t>
            </a:r>
            <a:r>
              <a:rPr lang="en-US" dirty="0"/>
              <a:t> </a:t>
            </a:r>
          </a:p>
        </p:txBody>
      </p:sp>
      <p:sp>
        <p:nvSpPr>
          <p:cNvPr id="72" name="TextBox 71">
            <a:extLst>
              <a:ext uri="{FF2B5EF4-FFF2-40B4-BE49-F238E27FC236}">
                <a16:creationId xmlns:a16="http://schemas.microsoft.com/office/drawing/2014/main" id="{EF632E1D-F039-42B1-88F0-70CF28AE0493}"/>
              </a:ext>
            </a:extLst>
          </p:cNvPr>
          <p:cNvSpPr txBox="1"/>
          <p:nvPr/>
        </p:nvSpPr>
        <p:spPr>
          <a:xfrm>
            <a:off x="3269067" y="771650"/>
            <a:ext cx="1822556" cy="369332"/>
          </a:xfrm>
          <a:prstGeom prst="rect">
            <a:avLst/>
          </a:prstGeom>
          <a:noFill/>
        </p:spPr>
        <p:txBody>
          <a:bodyPr wrap="square" rtlCol="0">
            <a:spAutoFit/>
          </a:bodyPr>
          <a:lstStyle/>
          <a:p>
            <a:r>
              <a:rPr lang="en-US" dirty="0"/>
              <a:t>100 </a:t>
            </a:r>
            <a:r>
              <a:rPr lang="en-US" dirty="0" err="1"/>
              <a:t>nM</a:t>
            </a:r>
            <a:r>
              <a:rPr lang="en-US" dirty="0"/>
              <a:t> </a:t>
            </a:r>
          </a:p>
        </p:txBody>
      </p:sp>
      <p:sp>
        <p:nvSpPr>
          <p:cNvPr id="73" name="TextBox 72">
            <a:extLst>
              <a:ext uri="{FF2B5EF4-FFF2-40B4-BE49-F238E27FC236}">
                <a16:creationId xmlns:a16="http://schemas.microsoft.com/office/drawing/2014/main" id="{17C116F8-A2CB-41B0-BF80-32A97F8A7AA6}"/>
              </a:ext>
            </a:extLst>
          </p:cNvPr>
          <p:cNvSpPr txBox="1"/>
          <p:nvPr/>
        </p:nvSpPr>
        <p:spPr>
          <a:xfrm>
            <a:off x="5013932" y="771650"/>
            <a:ext cx="1822556" cy="369332"/>
          </a:xfrm>
          <a:prstGeom prst="rect">
            <a:avLst/>
          </a:prstGeom>
          <a:noFill/>
        </p:spPr>
        <p:txBody>
          <a:bodyPr wrap="square" rtlCol="0">
            <a:spAutoFit/>
          </a:bodyPr>
          <a:lstStyle/>
          <a:p>
            <a:r>
              <a:rPr lang="en-US" dirty="0"/>
              <a:t>10 </a:t>
            </a:r>
            <a:r>
              <a:rPr lang="en-US" dirty="0" err="1"/>
              <a:t>nM</a:t>
            </a:r>
            <a:r>
              <a:rPr lang="en-US" dirty="0"/>
              <a:t> </a:t>
            </a:r>
          </a:p>
        </p:txBody>
      </p:sp>
      <p:cxnSp>
        <p:nvCxnSpPr>
          <p:cNvPr id="4" name="Straight Arrow Connector 3">
            <a:extLst>
              <a:ext uri="{FF2B5EF4-FFF2-40B4-BE49-F238E27FC236}">
                <a16:creationId xmlns:a16="http://schemas.microsoft.com/office/drawing/2014/main" id="{D9BBE36D-6195-4544-964D-C57F5EBDC035}"/>
              </a:ext>
            </a:extLst>
          </p:cNvPr>
          <p:cNvCxnSpPr>
            <a:cxnSpLocks/>
          </p:cNvCxnSpPr>
          <p:nvPr/>
        </p:nvCxnSpPr>
        <p:spPr>
          <a:xfrm>
            <a:off x="8234996" y="4528306"/>
            <a:ext cx="279498" cy="101488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E1E7C7E-AFB6-4203-9352-F93E062A1196}"/>
              </a:ext>
            </a:extLst>
          </p:cNvPr>
          <p:cNvCxnSpPr>
            <a:cxnSpLocks/>
          </p:cNvCxnSpPr>
          <p:nvPr/>
        </p:nvCxnSpPr>
        <p:spPr>
          <a:xfrm>
            <a:off x="8514494" y="2056295"/>
            <a:ext cx="0" cy="85663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43D35CF-BC83-437C-837A-E7FF8D2DF79D}"/>
              </a:ext>
            </a:extLst>
          </p:cNvPr>
          <p:cNvCxnSpPr/>
          <p:nvPr/>
        </p:nvCxnSpPr>
        <p:spPr>
          <a:xfrm rot="5400000" flipH="1" flipV="1">
            <a:off x="7433721" y="5360369"/>
            <a:ext cx="0" cy="615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EF55ED9-5C0D-4417-9DAD-1CE2360EBC0E}"/>
              </a:ext>
            </a:extLst>
          </p:cNvPr>
          <p:cNvSpPr/>
          <p:nvPr/>
        </p:nvSpPr>
        <p:spPr>
          <a:xfrm>
            <a:off x="7126175" y="5953631"/>
            <a:ext cx="2556069" cy="400110"/>
          </a:xfrm>
          <a:prstGeom prst="rect">
            <a:avLst/>
          </a:prstGeom>
          <a:solidFill>
            <a:schemeClr val="bg1"/>
          </a:solidFill>
        </p:spPr>
        <p:txBody>
          <a:bodyPr wrap="square">
            <a:spAutoFit/>
          </a:bodyPr>
          <a:lstStyle/>
          <a:p>
            <a:r>
              <a:rPr lang="en-US" sz="2000" dirty="0"/>
              <a:t>mPD-1 binding</a:t>
            </a:r>
            <a:endParaRPr lang="en-US" sz="2400" dirty="0"/>
          </a:p>
        </p:txBody>
      </p:sp>
      <p:sp>
        <p:nvSpPr>
          <p:cNvPr id="3" name="Rectangle 2">
            <a:extLst>
              <a:ext uri="{FF2B5EF4-FFF2-40B4-BE49-F238E27FC236}">
                <a16:creationId xmlns:a16="http://schemas.microsoft.com/office/drawing/2014/main" id="{3FAA988D-025E-4514-8BEC-9DA86A654F7F}"/>
              </a:ext>
            </a:extLst>
          </p:cNvPr>
          <p:cNvSpPr/>
          <p:nvPr/>
        </p:nvSpPr>
        <p:spPr>
          <a:xfrm>
            <a:off x="1337926" y="5085655"/>
            <a:ext cx="5529042" cy="1393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D383A0DA-FF3A-4C0C-8BBB-305E6800949B}"/>
              </a:ext>
            </a:extLst>
          </p:cNvPr>
          <p:cNvCxnSpPr/>
          <p:nvPr/>
        </p:nvCxnSpPr>
        <p:spPr>
          <a:xfrm rot="5400000" flipH="1" flipV="1">
            <a:off x="1772023" y="4547011"/>
            <a:ext cx="0" cy="615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CDA54B6-FEEF-4F1F-A45A-032B396FBAA8}"/>
              </a:ext>
            </a:extLst>
          </p:cNvPr>
          <p:cNvSpPr/>
          <p:nvPr/>
        </p:nvSpPr>
        <p:spPr>
          <a:xfrm>
            <a:off x="1454317" y="5150433"/>
            <a:ext cx="2556069" cy="400110"/>
          </a:xfrm>
          <a:prstGeom prst="rect">
            <a:avLst/>
          </a:prstGeom>
          <a:solidFill>
            <a:schemeClr val="bg1"/>
          </a:solidFill>
        </p:spPr>
        <p:txBody>
          <a:bodyPr wrap="square">
            <a:spAutoFit/>
          </a:bodyPr>
          <a:lstStyle/>
          <a:p>
            <a:r>
              <a:rPr lang="en-US" sz="2000" dirty="0"/>
              <a:t>mPD-1 binding</a:t>
            </a:r>
            <a:endParaRPr lang="en-US" sz="2400" dirty="0"/>
          </a:p>
        </p:txBody>
      </p:sp>
      <p:cxnSp>
        <p:nvCxnSpPr>
          <p:cNvPr id="34" name="Straight Arrow Connector 33">
            <a:extLst>
              <a:ext uri="{FF2B5EF4-FFF2-40B4-BE49-F238E27FC236}">
                <a16:creationId xmlns:a16="http://schemas.microsoft.com/office/drawing/2014/main" id="{8DAD5BEF-8B70-4062-B87E-433BA78F1124}"/>
              </a:ext>
            </a:extLst>
          </p:cNvPr>
          <p:cNvCxnSpPr/>
          <p:nvPr/>
        </p:nvCxnSpPr>
        <p:spPr>
          <a:xfrm rot="5400000" flipH="1" flipV="1">
            <a:off x="3576612" y="4549131"/>
            <a:ext cx="0" cy="615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21958DD-577F-42C2-9BE5-390F7C0D22D7}"/>
              </a:ext>
            </a:extLst>
          </p:cNvPr>
          <p:cNvCxnSpPr/>
          <p:nvPr/>
        </p:nvCxnSpPr>
        <p:spPr>
          <a:xfrm rot="5400000" flipH="1" flipV="1">
            <a:off x="5360156" y="4547010"/>
            <a:ext cx="0" cy="615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69C4464-8F72-466D-AC2E-5B2D6DADAC6E}"/>
              </a:ext>
            </a:extLst>
          </p:cNvPr>
          <p:cNvSpPr txBox="1"/>
          <p:nvPr/>
        </p:nvSpPr>
        <p:spPr>
          <a:xfrm>
            <a:off x="8770966" y="4338815"/>
            <a:ext cx="1822556" cy="307777"/>
          </a:xfrm>
          <a:prstGeom prst="rect">
            <a:avLst/>
          </a:prstGeom>
          <a:noFill/>
        </p:spPr>
        <p:txBody>
          <a:bodyPr wrap="square" rtlCol="0">
            <a:spAutoFit/>
          </a:bodyPr>
          <a:lstStyle/>
          <a:p>
            <a:r>
              <a:rPr lang="en-US" sz="1400" dirty="0"/>
              <a:t>10 </a:t>
            </a:r>
            <a:r>
              <a:rPr lang="en-US" sz="1400" dirty="0" err="1"/>
              <a:t>nM</a:t>
            </a:r>
            <a:r>
              <a:rPr lang="en-US" sz="1400" dirty="0"/>
              <a:t> </a:t>
            </a:r>
          </a:p>
        </p:txBody>
      </p:sp>
      <p:sp>
        <p:nvSpPr>
          <p:cNvPr id="41" name="TextBox 40">
            <a:extLst>
              <a:ext uri="{FF2B5EF4-FFF2-40B4-BE49-F238E27FC236}">
                <a16:creationId xmlns:a16="http://schemas.microsoft.com/office/drawing/2014/main" id="{897ECF09-7296-4366-A8D6-998AE3E38108}"/>
              </a:ext>
            </a:extLst>
          </p:cNvPr>
          <p:cNvSpPr txBox="1"/>
          <p:nvPr/>
        </p:nvSpPr>
        <p:spPr>
          <a:xfrm>
            <a:off x="8696613" y="4792794"/>
            <a:ext cx="1822556" cy="307777"/>
          </a:xfrm>
          <a:prstGeom prst="rect">
            <a:avLst/>
          </a:prstGeom>
          <a:noFill/>
        </p:spPr>
        <p:txBody>
          <a:bodyPr wrap="square" rtlCol="0">
            <a:spAutoFit/>
          </a:bodyPr>
          <a:lstStyle/>
          <a:p>
            <a:r>
              <a:rPr lang="en-US" sz="1400" dirty="0"/>
              <a:t>100 nM </a:t>
            </a:r>
          </a:p>
        </p:txBody>
      </p:sp>
      <p:sp>
        <p:nvSpPr>
          <p:cNvPr id="42" name="TextBox 41">
            <a:extLst>
              <a:ext uri="{FF2B5EF4-FFF2-40B4-BE49-F238E27FC236}">
                <a16:creationId xmlns:a16="http://schemas.microsoft.com/office/drawing/2014/main" id="{3B6F30AF-D665-407E-A40A-9A927CC9B82B}"/>
              </a:ext>
            </a:extLst>
          </p:cNvPr>
          <p:cNvSpPr txBox="1"/>
          <p:nvPr/>
        </p:nvSpPr>
        <p:spPr>
          <a:xfrm>
            <a:off x="7603216" y="3671454"/>
            <a:ext cx="1822556" cy="523220"/>
          </a:xfrm>
          <a:prstGeom prst="rect">
            <a:avLst/>
          </a:prstGeom>
          <a:noFill/>
        </p:spPr>
        <p:txBody>
          <a:bodyPr wrap="square" rtlCol="0">
            <a:spAutoFit/>
          </a:bodyPr>
          <a:lstStyle/>
          <a:p>
            <a:pPr algn="r"/>
            <a:r>
              <a:rPr lang="en-US" sz="1400" dirty="0"/>
              <a:t>Negative </a:t>
            </a:r>
          </a:p>
          <a:p>
            <a:pPr algn="r"/>
            <a:r>
              <a:rPr lang="en-US" sz="1400" dirty="0"/>
              <a:t>Control</a:t>
            </a:r>
          </a:p>
        </p:txBody>
      </p:sp>
      <p:sp>
        <p:nvSpPr>
          <p:cNvPr id="43" name="TextBox 42">
            <a:extLst>
              <a:ext uri="{FF2B5EF4-FFF2-40B4-BE49-F238E27FC236}">
                <a16:creationId xmlns:a16="http://schemas.microsoft.com/office/drawing/2014/main" id="{51224E37-51C3-4795-9BC9-E642A327D94F}"/>
              </a:ext>
            </a:extLst>
          </p:cNvPr>
          <p:cNvSpPr txBox="1"/>
          <p:nvPr/>
        </p:nvSpPr>
        <p:spPr>
          <a:xfrm>
            <a:off x="8601615" y="5219138"/>
            <a:ext cx="1822556" cy="307777"/>
          </a:xfrm>
          <a:prstGeom prst="rect">
            <a:avLst/>
          </a:prstGeom>
          <a:noFill/>
        </p:spPr>
        <p:txBody>
          <a:bodyPr wrap="square" rtlCol="0">
            <a:spAutoFit/>
          </a:bodyPr>
          <a:lstStyle/>
          <a:p>
            <a:r>
              <a:rPr lang="en-US" sz="1400" dirty="0"/>
              <a:t>1000 nM </a:t>
            </a:r>
          </a:p>
        </p:txBody>
      </p:sp>
      <p:sp>
        <p:nvSpPr>
          <p:cNvPr id="48" name="TextBox 47">
            <a:extLst>
              <a:ext uri="{FF2B5EF4-FFF2-40B4-BE49-F238E27FC236}">
                <a16:creationId xmlns:a16="http://schemas.microsoft.com/office/drawing/2014/main" id="{B9539C91-C692-4A44-9418-FEFCDCE58788}"/>
              </a:ext>
            </a:extLst>
          </p:cNvPr>
          <p:cNvSpPr txBox="1"/>
          <p:nvPr/>
        </p:nvSpPr>
        <p:spPr>
          <a:xfrm>
            <a:off x="8781184" y="1790300"/>
            <a:ext cx="1822556" cy="307777"/>
          </a:xfrm>
          <a:prstGeom prst="rect">
            <a:avLst/>
          </a:prstGeom>
          <a:noFill/>
        </p:spPr>
        <p:txBody>
          <a:bodyPr wrap="square" rtlCol="0">
            <a:spAutoFit/>
          </a:bodyPr>
          <a:lstStyle/>
          <a:p>
            <a:r>
              <a:rPr lang="en-US" sz="1400" dirty="0"/>
              <a:t>10 </a:t>
            </a:r>
            <a:r>
              <a:rPr lang="en-US" sz="1400" dirty="0" err="1"/>
              <a:t>nM</a:t>
            </a:r>
            <a:r>
              <a:rPr lang="en-US" sz="1400" dirty="0"/>
              <a:t> </a:t>
            </a:r>
          </a:p>
        </p:txBody>
      </p:sp>
      <p:sp>
        <p:nvSpPr>
          <p:cNvPr id="49" name="TextBox 48">
            <a:extLst>
              <a:ext uri="{FF2B5EF4-FFF2-40B4-BE49-F238E27FC236}">
                <a16:creationId xmlns:a16="http://schemas.microsoft.com/office/drawing/2014/main" id="{52C485A9-3459-410D-974D-034C7BC42CB6}"/>
              </a:ext>
            </a:extLst>
          </p:cNvPr>
          <p:cNvSpPr txBox="1"/>
          <p:nvPr/>
        </p:nvSpPr>
        <p:spPr>
          <a:xfrm>
            <a:off x="8706831" y="2244279"/>
            <a:ext cx="1822556" cy="307777"/>
          </a:xfrm>
          <a:prstGeom prst="rect">
            <a:avLst/>
          </a:prstGeom>
          <a:noFill/>
        </p:spPr>
        <p:txBody>
          <a:bodyPr wrap="square" rtlCol="0">
            <a:spAutoFit/>
          </a:bodyPr>
          <a:lstStyle/>
          <a:p>
            <a:r>
              <a:rPr lang="en-US" sz="1400" dirty="0"/>
              <a:t>100 nM </a:t>
            </a:r>
          </a:p>
        </p:txBody>
      </p:sp>
      <p:sp>
        <p:nvSpPr>
          <p:cNvPr id="50" name="TextBox 49">
            <a:extLst>
              <a:ext uri="{FF2B5EF4-FFF2-40B4-BE49-F238E27FC236}">
                <a16:creationId xmlns:a16="http://schemas.microsoft.com/office/drawing/2014/main" id="{B10910B6-0EA0-4BE8-A495-B07FC0F97587}"/>
              </a:ext>
            </a:extLst>
          </p:cNvPr>
          <p:cNvSpPr txBox="1"/>
          <p:nvPr/>
        </p:nvSpPr>
        <p:spPr>
          <a:xfrm>
            <a:off x="7613434" y="1122939"/>
            <a:ext cx="1822556" cy="523220"/>
          </a:xfrm>
          <a:prstGeom prst="rect">
            <a:avLst/>
          </a:prstGeom>
          <a:noFill/>
        </p:spPr>
        <p:txBody>
          <a:bodyPr wrap="square" rtlCol="0">
            <a:spAutoFit/>
          </a:bodyPr>
          <a:lstStyle/>
          <a:p>
            <a:pPr algn="r"/>
            <a:r>
              <a:rPr lang="en-US" sz="1400" dirty="0"/>
              <a:t>Negative </a:t>
            </a:r>
          </a:p>
          <a:p>
            <a:pPr algn="r"/>
            <a:r>
              <a:rPr lang="en-US" sz="1400" dirty="0"/>
              <a:t>Control</a:t>
            </a:r>
          </a:p>
        </p:txBody>
      </p:sp>
      <p:sp>
        <p:nvSpPr>
          <p:cNvPr id="51" name="TextBox 50">
            <a:extLst>
              <a:ext uri="{FF2B5EF4-FFF2-40B4-BE49-F238E27FC236}">
                <a16:creationId xmlns:a16="http://schemas.microsoft.com/office/drawing/2014/main" id="{AB830981-7F67-448A-826F-C180B0532056}"/>
              </a:ext>
            </a:extLst>
          </p:cNvPr>
          <p:cNvSpPr txBox="1"/>
          <p:nvPr/>
        </p:nvSpPr>
        <p:spPr>
          <a:xfrm>
            <a:off x="8611833" y="2670623"/>
            <a:ext cx="1822556" cy="307777"/>
          </a:xfrm>
          <a:prstGeom prst="rect">
            <a:avLst/>
          </a:prstGeom>
          <a:noFill/>
        </p:spPr>
        <p:txBody>
          <a:bodyPr wrap="square" rtlCol="0">
            <a:spAutoFit/>
          </a:bodyPr>
          <a:lstStyle/>
          <a:p>
            <a:r>
              <a:rPr lang="en-US" sz="1400" dirty="0"/>
              <a:t>1000 nM </a:t>
            </a:r>
          </a:p>
        </p:txBody>
      </p:sp>
    </p:spTree>
    <p:extLst>
      <p:ext uri="{BB962C8B-B14F-4D97-AF65-F5344CB8AC3E}">
        <p14:creationId xmlns:p14="http://schemas.microsoft.com/office/powerpoint/2010/main" val="23085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E75FDCF-AF0C-437E-A7F1-240F50C54DE2}"/>
              </a:ext>
            </a:extLst>
          </p:cNvPr>
          <p:cNvPicPr>
            <a:picLocks noChangeAspect="1"/>
          </p:cNvPicPr>
          <p:nvPr/>
        </p:nvPicPr>
        <p:blipFill rotWithShape="1">
          <a:blip r:embed="rId3">
            <a:extLst>
              <a:ext uri="{28A0092B-C50C-407E-A947-70E740481C1C}">
                <a14:useLocalDpi xmlns:a14="http://schemas.microsoft.com/office/drawing/2010/main" val="0"/>
              </a:ext>
            </a:extLst>
          </a:blip>
          <a:srcRect l="36106" t="32439" r="29177" b="28441"/>
          <a:stretch/>
        </p:blipFill>
        <p:spPr>
          <a:xfrm>
            <a:off x="3616966" y="1436813"/>
            <a:ext cx="4317992" cy="4166059"/>
          </a:xfrm>
          <a:prstGeom prst="rect">
            <a:avLst/>
          </a:prstGeom>
        </p:spPr>
      </p:pic>
      <p:sp>
        <p:nvSpPr>
          <p:cNvPr id="22" name="Rectangle 21">
            <a:extLst>
              <a:ext uri="{FF2B5EF4-FFF2-40B4-BE49-F238E27FC236}">
                <a16:creationId xmlns:a16="http://schemas.microsoft.com/office/drawing/2014/main" id="{BA6690AE-0758-48FA-8E3E-26F577C820F4}"/>
              </a:ext>
            </a:extLst>
          </p:cNvPr>
          <p:cNvSpPr/>
          <p:nvPr/>
        </p:nvSpPr>
        <p:spPr>
          <a:xfrm>
            <a:off x="3180087" y="2296170"/>
            <a:ext cx="615090" cy="320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D039EA-88F7-4724-BCCC-F8BE88FBE98A}"/>
              </a:ext>
            </a:extLst>
          </p:cNvPr>
          <p:cNvSpPr/>
          <p:nvPr/>
        </p:nvSpPr>
        <p:spPr>
          <a:xfrm>
            <a:off x="3616966" y="5415280"/>
            <a:ext cx="4317973" cy="615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18</a:t>
            </a:fld>
            <a:endParaRPr lang="en-US" dirty="0">
              <a:solidFill>
                <a:schemeClr val="bg1">
                  <a:lumMod val="50000"/>
                </a:schemeClr>
              </a:solidFill>
            </a:endParaRPr>
          </a:p>
        </p:txBody>
      </p:sp>
      <p:sp>
        <p:nvSpPr>
          <p:cNvPr id="10" name="Rectangle 9">
            <a:extLst>
              <a:ext uri="{FF2B5EF4-FFF2-40B4-BE49-F238E27FC236}">
                <a16:creationId xmlns:a16="http://schemas.microsoft.com/office/drawing/2014/main" id="{38FF65F7-0B4C-4DB2-84C2-49BDD5F4F070}"/>
              </a:ext>
            </a:extLst>
          </p:cNvPr>
          <p:cNvSpPr/>
          <p:nvPr/>
        </p:nvSpPr>
        <p:spPr>
          <a:xfrm>
            <a:off x="415148" y="713642"/>
            <a:ext cx="11685412"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200 nM mPD-1 (100 nM sort used to find 29FeL1.7)</a:t>
            </a:r>
          </a:p>
        </p:txBody>
      </p:sp>
      <p:sp>
        <p:nvSpPr>
          <p:cNvPr id="17" name="TextBox 16">
            <a:extLst>
              <a:ext uri="{FF2B5EF4-FFF2-40B4-BE49-F238E27FC236}">
                <a16:creationId xmlns:a16="http://schemas.microsoft.com/office/drawing/2014/main" id="{0526B088-9110-4FEE-8952-D7D7A1AC5BDD}"/>
              </a:ext>
            </a:extLst>
          </p:cNvPr>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Equilibrium sort of new 29FeL2 library</a:t>
            </a:r>
          </a:p>
        </p:txBody>
      </p:sp>
      <p:sp>
        <p:nvSpPr>
          <p:cNvPr id="5" name="Freeform: Shape 4">
            <a:extLst>
              <a:ext uri="{FF2B5EF4-FFF2-40B4-BE49-F238E27FC236}">
                <a16:creationId xmlns:a16="http://schemas.microsoft.com/office/drawing/2014/main" id="{62D88A38-0FF6-4C5C-AC39-9E4A1F66564B}"/>
              </a:ext>
            </a:extLst>
          </p:cNvPr>
          <p:cNvSpPr/>
          <p:nvPr/>
        </p:nvSpPr>
        <p:spPr>
          <a:xfrm>
            <a:off x="4940998" y="3276480"/>
            <a:ext cx="2451798" cy="1426866"/>
          </a:xfrm>
          <a:custGeom>
            <a:avLst/>
            <a:gdLst>
              <a:gd name="connsiteX0" fmla="*/ 2441749 w 2451798"/>
              <a:gd name="connsiteY0" fmla="*/ 0 h 1426866"/>
              <a:gd name="connsiteX1" fmla="*/ 1647929 w 2451798"/>
              <a:gd name="connsiteY1" fmla="*/ 401934 h 1426866"/>
              <a:gd name="connsiteX2" fmla="*/ 0 w 2451798"/>
              <a:gd name="connsiteY2" fmla="*/ 1366576 h 1426866"/>
              <a:gd name="connsiteX3" fmla="*/ 10048 w 2451798"/>
              <a:gd name="connsiteY3" fmla="*/ 1426866 h 1426866"/>
              <a:gd name="connsiteX4" fmla="*/ 2451798 w 2451798"/>
              <a:gd name="connsiteY4" fmla="*/ 1225899 h 1426866"/>
              <a:gd name="connsiteX5" fmla="*/ 2441749 w 2451798"/>
              <a:gd name="connsiteY5" fmla="*/ 0 h 142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98" h="1426866">
                <a:moveTo>
                  <a:pt x="2441749" y="0"/>
                </a:moveTo>
                <a:lnTo>
                  <a:pt x="1647929" y="401934"/>
                </a:lnTo>
                <a:lnTo>
                  <a:pt x="0" y="1366576"/>
                </a:lnTo>
                <a:lnTo>
                  <a:pt x="10048" y="1426866"/>
                </a:lnTo>
                <a:lnTo>
                  <a:pt x="2451798" y="1225899"/>
                </a:lnTo>
                <a:cubicBezTo>
                  <a:pt x="2448448" y="817266"/>
                  <a:pt x="2445099" y="408633"/>
                  <a:pt x="2441749" y="0"/>
                </a:cubicBezTo>
                <a:close/>
              </a:path>
            </a:pathLst>
          </a:custGeom>
          <a:solidFill>
            <a:srgbClr val="FFDDDD">
              <a:alpha val="49804"/>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FE02374-02F8-451A-A44C-63DFDC4094EA}"/>
              </a:ext>
            </a:extLst>
          </p:cNvPr>
          <p:cNvCxnSpPr/>
          <p:nvPr/>
        </p:nvCxnSpPr>
        <p:spPr>
          <a:xfrm flipH="1" flipV="1">
            <a:off x="4105157" y="4646409"/>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212FC4-58FE-461C-9D08-1DAE0D6EA017}"/>
              </a:ext>
            </a:extLst>
          </p:cNvPr>
          <p:cNvCxnSpPr/>
          <p:nvPr/>
        </p:nvCxnSpPr>
        <p:spPr>
          <a:xfrm rot="5400000" flipH="1" flipV="1">
            <a:off x="4327133" y="4858443"/>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0767EF-FA66-4883-AC95-A4E4C09747E1}"/>
              </a:ext>
            </a:extLst>
          </p:cNvPr>
          <p:cNvSpPr/>
          <p:nvPr/>
        </p:nvSpPr>
        <p:spPr>
          <a:xfrm>
            <a:off x="4131347" y="5442665"/>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1" name="Rectangle 20">
            <a:extLst>
              <a:ext uri="{FF2B5EF4-FFF2-40B4-BE49-F238E27FC236}">
                <a16:creationId xmlns:a16="http://schemas.microsoft.com/office/drawing/2014/main" id="{5B9B1A45-65BD-4716-95E5-B424C534F369}"/>
              </a:ext>
            </a:extLst>
          </p:cNvPr>
          <p:cNvSpPr/>
          <p:nvPr/>
        </p:nvSpPr>
        <p:spPr>
          <a:xfrm rot="16200000">
            <a:off x="2595072" y="3743527"/>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3" name="Rectangle 22">
            <a:extLst>
              <a:ext uri="{FF2B5EF4-FFF2-40B4-BE49-F238E27FC236}">
                <a16:creationId xmlns:a16="http://schemas.microsoft.com/office/drawing/2014/main" id="{54670FAC-A6A0-43EB-8999-AF6D7AF909E9}"/>
              </a:ext>
            </a:extLst>
          </p:cNvPr>
          <p:cNvSpPr/>
          <p:nvPr/>
        </p:nvSpPr>
        <p:spPr>
          <a:xfrm>
            <a:off x="3321982" y="5035110"/>
            <a:ext cx="615090" cy="833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66342EE-2167-41FA-AD7E-5ACBB1BEEB3E}"/>
              </a:ext>
            </a:extLst>
          </p:cNvPr>
          <p:cNvSpPr/>
          <p:nvPr/>
        </p:nvSpPr>
        <p:spPr>
          <a:xfrm>
            <a:off x="3540145" y="5357971"/>
            <a:ext cx="615090" cy="833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02068F1-02E1-48C7-93C7-9116B09345A5}"/>
              </a:ext>
            </a:extLst>
          </p:cNvPr>
          <p:cNvSpPr/>
          <p:nvPr/>
        </p:nvSpPr>
        <p:spPr>
          <a:xfrm>
            <a:off x="3090982" y="1267461"/>
            <a:ext cx="615090" cy="833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EE164A-C21D-4BD7-BA47-5FE6259A8650}"/>
              </a:ext>
            </a:extLst>
          </p:cNvPr>
          <p:cNvSpPr/>
          <p:nvPr/>
        </p:nvSpPr>
        <p:spPr>
          <a:xfrm>
            <a:off x="7845852" y="1301363"/>
            <a:ext cx="615090" cy="239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64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A4F629-949B-483E-87E9-554DB4CB22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73"/>
          <a:stretch/>
        </p:blipFill>
        <p:spPr>
          <a:xfrm>
            <a:off x="81191" y="690965"/>
            <a:ext cx="5864352" cy="3416727"/>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19</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Two clones with lower affinity than 29F</a:t>
            </a:r>
          </a:p>
        </p:txBody>
      </p:sp>
      <p:sp>
        <p:nvSpPr>
          <p:cNvPr id="16" name="Rectangle 15">
            <a:extLst>
              <a:ext uri="{FF2B5EF4-FFF2-40B4-BE49-F238E27FC236}">
                <a16:creationId xmlns:a16="http://schemas.microsoft.com/office/drawing/2014/main" id="{8C69FCF3-2DE3-4933-8FF8-AE42727F2708}"/>
              </a:ext>
            </a:extLst>
          </p:cNvPr>
          <p:cNvSpPr/>
          <p:nvPr/>
        </p:nvSpPr>
        <p:spPr>
          <a:xfrm>
            <a:off x="66574" y="4092436"/>
            <a:ext cx="7684668" cy="430887"/>
          </a:xfrm>
          <a:prstGeom prst="rect">
            <a:avLst/>
          </a:prstGeom>
        </p:spPr>
        <p:txBody>
          <a:bodyPr wrap="none">
            <a:spAutoFit/>
          </a:bodyPr>
          <a:lstStyle/>
          <a:p>
            <a:pPr lvl="0"/>
            <a:r>
              <a:rPr lang="en-US" sz="2200" dirty="0">
                <a:solidFill>
                  <a:prstClr val="black"/>
                </a:solidFill>
              </a:rPr>
              <a:t>29FeL1.7 and 29FeL2.17 added to the panel as low affinity clones</a:t>
            </a:r>
          </a:p>
        </p:txBody>
      </p:sp>
      <p:pic>
        <p:nvPicPr>
          <p:cNvPr id="17" name="Picture 16">
            <a:extLst>
              <a:ext uri="{FF2B5EF4-FFF2-40B4-BE49-F238E27FC236}">
                <a16:creationId xmlns:a16="http://schemas.microsoft.com/office/drawing/2014/main" id="{F1A4CE2C-6CE2-41E6-B012-AAA1D7BA56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10"/>
          <a:stretch/>
        </p:blipFill>
        <p:spPr>
          <a:xfrm>
            <a:off x="81191" y="707916"/>
            <a:ext cx="5864352" cy="3399775"/>
          </a:xfrm>
          <a:prstGeom prst="rect">
            <a:avLst/>
          </a:prstGeom>
        </p:spPr>
      </p:pic>
      <p:pic>
        <p:nvPicPr>
          <p:cNvPr id="21" name="Picture 20">
            <a:extLst>
              <a:ext uri="{FF2B5EF4-FFF2-40B4-BE49-F238E27FC236}">
                <a16:creationId xmlns:a16="http://schemas.microsoft.com/office/drawing/2014/main" id="{8EC0D2DF-3E8E-4D72-A8EE-26CA713D72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208"/>
          <a:stretch/>
        </p:blipFill>
        <p:spPr>
          <a:xfrm>
            <a:off x="6202912" y="688175"/>
            <a:ext cx="5635752" cy="3403757"/>
          </a:xfrm>
          <a:prstGeom prst="rect">
            <a:avLst/>
          </a:prstGeom>
        </p:spPr>
      </p:pic>
      <p:pic>
        <p:nvPicPr>
          <p:cNvPr id="22" name="Picture 21">
            <a:extLst>
              <a:ext uri="{FF2B5EF4-FFF2-40B4-BE49-F238E27FC236}">
                <a16:creationId xmlns:a16="http://schemas.microsoft.com/office/drawing/2014/main" id="{E23F1101-0E43-4FC7-9D3B-A83987504F14}"/>
              </a:ext>
            </a:extLst>
          </p:cNvPr>
          <p:cNvPicPr>
            <a:picLocks noChangeAspect="1"/>
          </p:cNvPicPr>
          <p:nvPr/>
        </p:nvPicPr>
        <p:blipFill>
          <a:blip r:embed="rId7"/>
          <a:stretch>
            <a:fillRect/>
          </a:stretch>
        </p:blipFill>
        <p:spPr>
          <a:xfrm>
            <a:off x="0" y="4768515"/>
            <a:ext cx="12192000" cy="627636"/>
          </a:xfrm>
          <a:prstGeom prst="rect">
            <a:avLst/>
          </a:prstGeom>
        </p:spPr>
      </p:pic>
      <p:sp>
        <p:nvSpPr>
          <p:cNvPr id="23" name="Rectangle 22">
            <a:extLst>
              <a:ext uri="{FF2B5EF4-FFF2-40B4-BE49-F238E27FC236}">
                <a16:creationId xmlns:a16="http://schemas.microsoft.com/office/drawing/2014/main" id="{FEA9D5EC-6BB6-4B75-9EB3-E09B0713EA64}"/>
              </a:ext>
            </a:extLst>
          </p:cNvPr>
          <p:cNvSpPr/>
          <p:nvPr/>
        </p:nvSpPr>
        <p:spPr>
          <a:xfrm>
            <a:off x="66574" y="4496417"/>
            <a:ext cx="1881862" cy="307777"/>
          </a:xfrm>
          <a:prstGeom prst="rect">
            <a:avLst/>
          </a:prstGeom>
        </p:spPr>
        <p:txBody>
          <a:bodyPr wrap="none">
            <a:spAutoFit/>
          </a:bodyPr>
          <a:lstStyle/>
          <a:p>
            <a:r>
              <a:rPr lang="en-US" sz="1400" dirty="0">
                <a:solidFill>
                  <a:prstClr val="black"/>
                </a:solidFill>
              </a:rPr>
              <a:t>Heavy Chain Alignment</a:t>
            </a:r>
            <a:endParaRPr lang="en-US" sz="1400" dirty="0"/>
          </a:p>
        </p:txBody>
      </p:sp>
      <p:pic>
        <p:nvPicPr>
          <p:cNvPr id="24" name="Picture 23">
            <a:extLst>
              <a:ext uri="{FF2B5EF4-FFF2-40B4-BE49-F238E27FC236}">
                <a16:creationId xmlns:a16="http://schemas.microsoft.com/office/drawing/2014/main" id="{142CBAF4-D314-4264-8343-1CA8A4498F18}"/>
              </a:ext>
            </a:extLst>
          </p:cNvPr>
          <p:cNvPicPr>
            <a:picLocks noChangeAspect="1"/>
          </p:cNvPicPr>
          <p:nvPr/>
        </p:nvPicPr>
        <p:blipFill>
          <a:blip r:embed="rId8"/>
          <a:stretch>
            <a:fillRect/>
          </a:stretch>
        </p:blipFill>
        <p:spPr>
          <a:xfrm>
            <a:off x="0" y="5603821"/>
            <a:ext cx="12192000" cy="648917"/>
          </a:xfrm>
          <a:prstGeom prst="rect">
            <a:avLst/>
          </a:prstGeom>
        </p:spPr>
      </p:pic>
      <p:sp>
        <p:nvSpPr>
          <p:cNvPr id="25" name="Rectangle 24">
            <a:extLst>
              <a:ext uri="{FF2B5EF4-FFF2-40B4-BE49-F238E27FC236}">
                <a16:creationId xmlns:a16="http://schemas.microsoft.com/office/drawing/2014/main" id="{9D195AA2-2FB6-41F1-A549-263351214B97}"/>
              </a:ext>
            </a:extLst>
          </p:cNvPr>
          <p:cNvSpPr/>
          <p:nvPr/>
        </p:nvSpPr>
        <p:spPr>
          <a:xfrm>
            <a:off x="66574" y="5358033"/>
            <a:ext cx="1787541" cy="307777"/>
          </a:xfrm>
          <a:prstGeom prst="rect">
            <a:avLst/>
          </a:prstGeom>
        </p:spPr>
        <p:txBody>
          <a:bodyPr wrap="none">
            <a:spAutoFit/>
          </a:bodyPr>
          <a:lstStyle/>
          <a:p>
            <a:r>
              <a:rPr lang="en-US" sz="1400" dirty="0">
                <a:solidFill>
                  <a:prstClr val="black"/>
                </a:solidFill>
              </a:rPr>
              <a:t>Light Chain Alignment</a:t>
            </a:r>
            <a:endParaRPr lang="en-US" sz="1400" dirty="0"/>
          </a:p>
        </p:txBody>
      </p:sp>
      <p:sp>
        <p:nvSpPr>
          <p:cNvPr id="27" name="Rectangle 26">
            <a:extLst>
              <a:ext uri="{FF2B5EF4-FFF2-40B4-BE49-F238E27FC236}">
                <a16:creationId xmlns:a16="http://schemas.microsoft.com/office/drawing/2014/main" id="{2AE71141-6A01-464D-9DF3-672F80CEFF0D}"/>
              </a:ext>
            </a:extLst>
          </p:cNvPr>
          <p:cNvSpPr/>
          <p:nvPr/>
        </p:nvSpPr>
        <p:spPr>
          <a:xfrm>
            <a:off x="1181744" y="2682440"/>
            <a:ext cx="1884106" cy="430887"/>
          </a:xfrm>
          <a:prstGeom prst="rect">
            <a:avLst/>
          </a:prstGeom>
        </p:spPr>
        <p:txBody>
          <a:bodyPr wrap="none">
            <a:spAutoFit/>
          </a:bodyPr>
          <a:lstStyle/>
          <a:p>
            <a:r>
              <a:rPr lang="en-US" sz="2200" dirty="0">
                <a:solidFill>
                  <a:prstClr val="black"/>
                </a:solidFill>
              </a:rPr>
              <a:t>Yeast Titration</a:t>
            </a:r>
            <a:endParaRPr lang="en-US" dirty="0"/>
          </a:p>
        </p:txBody>
      </p:sp>
      <p:sp>
        <p:nvSpPr>
          <p:cNvPr id="28" name="Rectangle 27">
            <a:extLst>
              <a:ext uri="{FF2B5EF4-FFF2-40B4-BE49-F238E27FC236}">
                <a16:creationId xmlns:a16="http://schemas.microsoft.com/office/drawing/2014/main" id="{6611D5FB-58E9-40F2-931F-EE496E01A4BC}"/>
              </a:ext>
            </a:extLst>
          </p:cNvPr>
          <p:cNvSpPr/>
          <p:nvPr/>
        </p:nvSpPr>
        <p:spPr>
          <a:xfrm>
            <a:off x="7136682" y="2682440"/>
            <a:ext cx="802977" cy="430887"/>
          </a:xfrm>
          <a:prstGeom prst="rect">
            <a:avLst/>
          </a:prstGeom>
        </p:spPr>
        <p:txBody>
          <a:bodyPr wrap="none">
            <a:spAutoFit/>
          </a:bodyPr>
          <a:lstStyle/>
          <a:p>
            <a:r>
              <a:rPr lang="en-US" sz="2200" dirty="0">
                <a:solidFill>
                  <a:prstClr val="black"/>
                </a:solidFill>
              </a:rPr>
              <a:t>ELISA</a:t>
            </a:r>
            <a:endParaRPr lang="en-US" dirty="0"/>
          </a:p>
        </p:txBody>
      </p:sp>
    </p:spTree>
    <p:extLst>
      <p:ext uri="{BB962C8B-B14F-4D97-AF65-F5344CB8AC3E}">
        <p14:creationId xmlns:p14="http://schemas.microsoft.com/office/powerpoint/2010/main" val="369962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a:t>
            </a:fld>
            <a:endParaRPr lang="en-US" dirty="0">
              <a:solidFill>
                <a:schemeClr val="bg1">
                  <a:lumMod val="50000"/>
                </a:schemeClr>
              </a:solidFill>
            </a:endParaRPr>
          </a:p>
        </p:txBody>
      </p:sp>
      <p:grpSp>
        <p:nvGrpSpPr>
          <p:cNvPr id="6" name="Group 5">
            <a:extLst>
              <a:ext uri="{FF2B5EF4-FFF2-40B4-BE49-F238E27FC236}">
                <a16:creationId xmlns:a16="http://schemas.microsoft.com/office/drawing/2014/main" id="{AAF0FAEB-435D-49C9-906E-9CFDC10D23A5}"/>
              </a:ext>
            </a:extLst>
          </p:cNvPr>
          <p:cNvGrpSpPr/>
          <p:nvPr/>
        </p:nvGrpSpPr>
        <p:grpSpPr>
          <a:xfrm>
            <a:off x="1229436" y="2260144"/>
            <a:ext cx="4005376" cy="3900451"/>
            <a:chOff x="1036504" y="1662772"/>
            <a:chExt cx="4005376" cy="3900451"/>
          </a:xfrm>
        </p:grpSpPr>
        <p:sp>
          <p:nvSpPr>
            <p:cNvPr id="16" name="Chord 15">
              <a:extLst>
                <a:ext uri="{FF2B5EF4-FFF2-40B4-BE49-F238E27FC236}">
                  <a16:creationId xmlns:a16="http://schemas.microsoft.com/office/drawing/2014/main" id="{AE557306-DB8E-4A47-93DA-5ABDE320C71D}"/>
                </a:ext>
              </a:extLst>
            </p:cNvPr>
            <p:cNvSpPr/>
            <p:nvPr/>
          </p:nvSpPr>
          <p:spPr>
            <a:xfrm rot="5400000">
              <a:off x="1765968" y="3736614"/>
              <a:ext cx="1097145" cy="2556073"/>
            </a:xfrm>
            <a:prstGeom prst="chord">
              <a:avLst>
                <a:gd name="adj1" fmla="val 5485120"/>
                <a:gd name="adj2" fmla="val 1610588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c 17">
              <a:extLst>
                <a:ext uri="{FF2B5EF4-FFF2-40B4-BE49-F238E27FC236}">
                  <a16:creationId xmlns:a16="http://schemas.microsoft.com/office/drawing/2014/main" id="{82C6ADC7-62F2-43FC-9A9C-BB77D52EA81F}"/>
                </a:ext>
              </a:extLst>
            </p:cNvPr>
            <p:cNvSpPr/>
            <p:nvPr/>
          </p:nvSpPr>
          <p:spPr>
            <a:xfrm>
              <a:off x="2578289" y="2920412"/>
              <a:ext cx="173288" cy="689574"/>
            </a:xfrm>
            <a:prstGeom prst="arc">
              <a:avLst>
                <a:gd name="adj1" fmla="val 12251845"/>
                <a:gd name="adj2" fmla="val 1963520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CB333BC-1CE0-4ECE-ADFD-204DAE43D666}"/>
                </a:ext>
              </a:extLst>
            </p:cNvPr>
            <p:cNvSpPr/>
            <p:nvPr/>
          </p:nvSpPr>
          <p:spPr>
            <a:xfrm flipV="1">
              <a:off x="2595819" y="3452823"/>
              <a:ext cx="155758" cy="317506"/>
            </a:xfrm>
            <a:prstGeom prst="arc">
              <a:avLst>
                <a:gd name="adj1" fmla="val 8296474"/>
                <a:gd name="adj2" fmla="val 4786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1F2DBEF-A33D-4848-BB40-A2E439BF3047}"/>
                </a:ext>
              </a:extLst>
            </p:cNvPr>
            <p:cNvCxnSpPr>
              <a:cxnSpLocks/>
            </p:cNvCxnSpPr>
            <p:nvPr/>
          </p:nvCxnSpPr>
          <p:spPr>
            <a:xfrm flipH="1">
              <a:off x="2328655" y="3561322"/>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711CC1E-4D57-4D28-A9A8-926751DAFE05}"/>
                </a:ext>
              </a:extLst>
            </p:cNvPr>
            <p:cNvSpPr/>
            <p:nvPr/>
          </p:nvSpPr>
          <p:spPr>
            <a:xfrm rot="17761874">
              <a:off x="2172572" y="3157132"/>
              <a:ext cx="633253" cy="274714"/>
            </a:xfrm>
            <a:prstGeom prst="ellipse">
              <a:avLst/>
            </a:prstGeom>
            <a:solidFill>
              <a:srgbClr val="76B54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t>
              </a:r>
              <a:r>
                <a:rPr lang="en-US" sz="1400" baseline="-25000" dirty="0"/>
                <a:t>H</a:t>
              </a:r>
              <a:endParaRPr lang="en-US" sz="1400" dirty="0"/>
            </a:p>
          </p:txBody>
        </p:sp>
        <p:cxnSp>
          <p:nvCxnSpPr>
            <p:cNvPr id="22" name="Straight Connector 21">
              <a:extLst>
                <a:ext uri="{FF2B5EF4-FFF2-40B4-BE49-F238E27FC236}">
                  <a16:creationId xmlns:a16="http://schemas.microsoft.com/office/drawing/2014/main" id="{777F5538-50FD-4BBC-85A7-A407F427BD02}"/>
                </a:ext>
              </a:extLst>
            </p:cNvPr>
            <p:cNvCxnSpPr>
              <a:cxnSpLocks/>
            </p:cNvCxnSpPr>
            <p:nvPr/>
          </p:nvCxnSpPr>
          <p:spPr>
            <a:xfrm flipH="1">
              <a:off x="2916889" y="3007800"/>
              <a:ext cx="118663" cy="1016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CE4089-FE77-40AE-9F28-4260F1BF8DED}"/>
                </a:ext>
              </a:extLst>
            </p:cNvPr>
            <p:cNvCxnSpPr>
              <a:cxnSpLocks/>
            </p:cNvCxnSpPr>
            <p:nvPr/>
          </p:nvCxnSpPr>
          <p:spPr>
            <a:xfrm flipH="1">
              <a:off x="2280858" y="3864913"/>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FB8468-726D-41DE-A8F2-6DC83141EBD7}"/>
                </a:ext>
              </a:extLst>
            </p:cNvPr>
            <p:cNvCxnSpPr>
              <a:cxnSpLocks/>
            </p:cNvCxnSpPr>
            <p:nvPr/>
          </p:nvCxnSpPr>
          <p:spPr>
            <a:xfrm>
              <a:off x="2510829" y="4060705"/>
              <a:ext cx="0" cy="2743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8F9EA7-8147-45D5-82FC-E5372167D587}"/>
                </a:ext>
              </a:extLst>
            </p:cNvPr>
            <p:cNvCxnSpPr>
              <a:cxnSpLocks/>
            </p:cNvCxnSpPr>
            <p:nvPr/>
          </p:nvCxnSpPr>
          <p:spPr>
            <a:xfrm>
              <a:off x="2106613" y="4060705"/>
              <a:ext cx="0" cy="2743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367D9192-5D8C-4BEE-97B6-EFE7C6B15978}"/>
                </a:ext>
              </a:extLst>
            </p:cNvPr>
            <p:cNvSpPr/>
            <p:nvPr/>
          </p:nvSpPr>
          <p:spPr>
            <a:xfrm>
              <a:off x="1970984" y="3991922"/>
              <a:ext cx="687112" cy="205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Aga2</a:t>
              </a:r>
            </a:p>
          </p:txBody>
        </p:sp>
        <p:sp>
          <p:nvSpPr>
            <p:cNvPr id="27" name="Rectangle: Rounded Corners 26">
              <a:extLst>
                <a:ext uri="{FF2B5EF4-FFF2-40B4-BE49-F238E27FC236}">
                  <a16:creationId xmlns:a16="http://schemas.microsoft.com/office/drawing/2014/main" id="{07AB0B32-59DC-4417-AABC-CA8890ED0263}"/>
                </a:ext>
              </a:extLst>
            </p:cNvPr>
            <p:cNvSpPr/>
            <p:nvPr/>
          </p:nvSpPr>
          <p:spPr>
            <a:xfrm>
              <a:off x="1970984" y="4310525"/>
              <a:ext cx="687112" cy="2059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Aga1</a:t>
              </a:r>
            </a:p>
          </p:txBody>
        </p:sp>
        <p:sp>
          <p:nvSpPr>
            <p:cNvPr id="28" name="Oval 27">
              <a:extLst>
                <a:ext uri="{FF2B5EF4-FFF2-40B4-BE49-F238E27FC236}">
                  <a16:creationId xmlns:a16="http://schemas.microsoft.com/office/drawing/2014/main" id="{11F50492-254C-43DE-A5A0-0ABAD70C04D1}"/>
                </a:ext>
              </a:extLst>
            </p:cNvPr>
            <p:cNvSpPr/>
            <p:nvPr/>
          </p:nvSpPr>
          <p:spPr>
            <a:xfrm rot="593623">
              <a:off x="3014009" y="2939127"/>
              <a:ext cx="155431" cy="149180"/>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9" name="Rectangle 28">
              <a:extLst>
                <a:ext uri="{FF2B5EF4-FFF2-40B4-BE49-F238E27FC236}">
                  <a16:creationId xmlns:a16="http://schemas.microsoft.com/office/drawing/2014/main" id="{5D82F629-5C30-4B5C-8764-AD3D2D6200D3}"/>
                </a:ext>
              </a:extLst>
            </p:cNvPr>
            <p:cNvSpPr/>
            <p:nvPr/>
          </p:nvSpPr>
          <p:spPr>
            <a:xfrm>
              <a:off x="3116054" y="2819509"/>
              <a:ext cx="629468" cy="307777"/>
            </a:xfrm>
            <a:prstGeom prst="rect">
              <a:avLst/>
            </a:prstGeom>
          </p:spPr>
          <p:txBody>
            <a:bodyPr wrap="none">
              <a:spAutoFit/>
            </a:bodyPr>
            <a:lstStyle/>
            <a:p>
              <a:pPr algn="ctr"/>
              <a:r>
                <a:rPr lang="en-US" sz="1400" dirty="0"/>
                <a:t>C-</a:t>
              </a:r>
              <a:r>
                <a:rPr lang="en-US" sz="1400" dirty="0" err="1"/>
                <a:t>myc</a:t>
              </a:r>
              <a:endParaRPr lang="en-US" sz="1400" dirty="0"/>
            </a:p>
          </p:txBody>
        </p:sp>
        <p:sp>
          <p:nvSpPr>
            <p:cNvPr id="30" name="Rectangle 29">
              <a:extLst>
                <a:ext uri="{FF2B5EF4-FFF2-40B4-BE49-F238E27FC236}">
                  <a16:creationId xmlns:a16="http://schemas.microsoft.com/office/drawing/2014/main" id="{C181C1E9-E3D2-4523-A5B3-BA7DCCF613C7}"/>
                </a:ext>
              </a:extLst>
            </p:cNvPr>
            <p:cNvSpPr/>
            <p:nvPr/>
          </p:nvSpPr>
          <p:spPr>
            <a:xfrm>
              <a:off x="1856681" y="3606368"/>
              <a:ext cx="401072" cy="307777"/>
            </a:xfrm>
            <a:prstGeom prst="rect">
              <a:avLst/>
            </a:prstGeom>
          </p:spPr>
          <p:txBody>
            <a:bodyPr wrap="none">
              <a:spAutoFit/>
            </a:bodyPr>
            <a:lstStyle/>
            <a:p>
              <a:pPr algn="ctr"/>
              <a:r>
                <a:rPr lang="en-US" sz="1400" dirty="0"/>
                <a:t>HA</a:t>
              </a:r>
            </a:p>
          </p:txBody>
        </p:sp>
        <p:sp>
          <p:nvSpPr>
            <p:cNvPr id="31" name="Oval 30">
              <a:extLst>
                <a:ext uri="{FF2B5EF4-FFF2-40B4-BE49-F238E27FC236}">
                  <a16:creationId xmlns:a16="http://schemas.microsoft.com/office/drawing/2014/main" id="{A6D260FA-AA9B-49FF-972B-3F91C26A728C}"/>
                </a:ext>
              </a:extLst>
            </p:cNvPr>
            <p:cNvSpPr/>
            <p:nvPr/>
          </p:nvSpPr>
          <p:spPr>
            <a:xfrm rot="593623">
              <a:off x="2236824" y="3742451"/>
              <a:ext cx="155431" cy="14918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2" name="Oval 31">
              <a:extLst>
                <a:ext uri="{FF2B5EF4-FFF2-40B4-BE49-F238E27FC236}">
                  <a16:creationId xmlns:a16="http://schemas.microsoft.com/office/drawing/2014/main" id="{BA8E3A44-91E1-4BE0-9B5F-EBF6B5946310}"/>
                </a:ext>
              </a:extLst>
            </p:cNvPr>
            <p:cNvSpPr/>
            <p:nvPr/>
          </p:nvSpPr>
          <p:spPr>
            <a:xfrm rot="17761874">
              <a:off x="2418721" y="3238711"/>
              <a:ext cx="633253" cy="274714"/>
            </a:xfrm>
            <a:prstGeom prst="ellipse">
              <a:avLst/>
            </a:prstGeom>
            <a:solidFill>
              <a:srgbClr val="A9D18E"/>
            </a:solidFill>
            <a:ln>
              <a:solidFill>
                <a:srgbClr val="3F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t>
              </a:r>
              <a:r>
                <a:rPr lang="en-US" sz="1400" baseline="-25000" dirty="0"/>
                <a:t>L</a:t>
              </a:r>
              <a:endParaRPr lang="en-US" sz="1400" dirty="0"/>
            </a:p>
          </p:txBody>
        </p:sp>
        <p:sp>
          <p:nvSpPr>
            <p:cNvPr id="33" name="TextBox 32">
              <a:extLst>
                <a:ext uri="{FF2B5EF4-FFF2-40B4-BE49-F238E27FC236}">
                  <a16:creationId xmlns:a16="http://schemas.microsoft.com/office/drawing/2014/main" id="{7CD59590-948E-47D6-8CA4-C866A13D6912}"/>
                </a:ext>
              </a:extLst>
            </p:cNvPr>
            <p:cNvSpPr txBox="1"/>
            <p:nvPr/>
          </p:nvSpPr>
          <p:spPr>
            <a:xfrm rot="17580233">
              <a:off x="3020260" y="2949043"/>
              <a:ext cx="502473" cy="1323439"/>
            </a:xfrm>
            <a:prstGeom prst="rect">
              <a:avLst/>
            </a:prstGeom>
            <a:noFill/>
          </p:spPr>
          <p:txBody>
            <a:bodyPr wrap="square" rtlCol="0">
              <a:spAutoFit/>
            </a:bodyPr>
            <a:lstStyle/>
            <a:p>
              <a:r>
                <a:rPr lang="en-US" sz="8000" dirty="0">
                  <a:solidFill>
                    <a:schemeClr val="accent1">
                      <a:lumMod val="75000"/>
                    </a:schemeClr>
                  </a:solidFill>
                  <a:latin typeface="Arial Rounded MT Bold" panose="020F0704030504030204" pitchFamily="34" charset="0"/>
                </a:rPr>
                <a:t>Y</a:t>
              </a:r>
              <a:endParaRPr lang="en-US" sz="4800" dirty="0">
                <a:solidFill>
                  <a:schemeClr val="accent1">
                    <a:lumMod val="75000"/>
                  </a:schemeClr>
                </a:solidFill>
                <a:latin typeface="Arial Rounded MT Bold" panose="020F0704030504030204" pitchFamily="34" charset="0"/>
              </a:endParaRPr>
            </a:p>
          </p:txBody>
        </p:sp>
        <p:sp>
          <p:nvSpPr>
            <p:cNvPr id="34" name="TextBox 33">
              <a:extLst>
                <a:ext uri="{FF2B5EF4-FFF2-40B4-BE49-F238E27FC236}">
                  <a16:creationId xmlns:a16="http://schemas.microsoft.com/office/drawing/2014/main" id="{1C213C9D-5886-4C8F-A6EB-9133FE3C2B3B}"/>
                </a:ext>
              </a:extLst>
            </p:cNvPr>
            <p:cNvSpPr txBox="1"/>
            <p:nvPr/>
          </p:nvSpPr>
          <p:spPr>
            <a:xfrm rot="17580233">
              <a:off x="3721868" y="2859415"/>
              <a:ext cx="502473" cy="1323439"/>
            </a:xfrm>
            <a:prstGeom prst="rect">
              <a:avLst/>
            </a:prstGeom>
            <a:noFill/>
          </p:spPr>
          <p:txBody>
            <a:bodyPr wrap="square" rtlCol="0">
              <a:spAutoFit/>
            </a:bodyPr>
            <a:lstStyle/>
            <a:p>
              <a:r>
                <a:rPr lang="en-US" sz="8000" dirty="0">
                  <a:solidFill>
                    <a:schemeClr val="accent1">
                      <a:lumMod val="60000"/>
                      <a:lumOff val="40000"/>
                    </a:schemeClr>
                  </a:solidFill>
                  <a:latin typeface="Arial Rounded MT Bold" panose="020F0704030504030204" pitchFamily="34" charset="0"/>
                </a:rPr>
                <a:t>Y</a:t>
              </a:r>
              <a:endParaRPr lang="en-US" sz="4800" dirty="0">
                <a:solidFill>
                  <a:schemeClr val="accent1">
                    <a:lumMod val="60000"/>
                    <a:lumOff val="40000"/>
                  </a:schemeClr>
                </a:solidFill>
                <a:latin typeface="Arial Rounded MT Bold" panose="020F0704030504030204" pitchFamily="34" charset="0"/>
              </a:endParaRPr>
            </a:p>
          </p:txBody>
        </p:sp>
        <p:sp>
          <p:nvSpPr>
            <p:cNvPr id="35" name="Oval 34">
              <a:extLst>
                <a:ext uri="{FF2B5EF4-FFF2-40B4-BE49-F238E27FC236}">
                  <a16:creationId xmlns:a16="http://schemas.microsoft.com/office/drawing/2014/main" id="{049B22C6-D537-4609-AE7B-3F35FF355003}"/>
                </a:ext>
              </a:extLst>
            </p:cNvPr>
            <p:cNvSpPr/>
            <p:nvPr/>
          </p:nvSpPr>
          <p:spPr>
            <a:xfrm rot="593623">
              <a:off x="4345635" y="3387158"/>
              <a:ext cx="109728" cy="10972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6" name="Rectangle 35">
              <a:extLst>
                <a:ext uri="{FF2B5EF4-FFF2-40B4-BE49-F238E27FC236}">
                  <a16:creationId xmlns:a16="http://schemas.microsoft.com/office/drawing/2014/main" id="{71699009-2146-46C5-8D15-90A58CBA9845}"/>
                </a:ext>
              </a:extLst>
            </p:cNvPr>
            <p:cNvSpPr/>
            <p:nvPr/>
          </p:nvSpPr>
          <p:spPr>
            <a:xfrm>
              <a:off x="4397152" y="3197720"/>
              <a:ext cx="644728" cy="307777"/>
            </a:xfrm>
            <a:prstGeom prst="rect">
              <a:avLst/>
            </a:prstGeom>
          </p:spPr>
          <p:txBody>
            <a:bodyPr wrap="none">
              <a:spAutoFit/>
            </a:bodyPr>
            <a:lstStyle/>
            <a:p>
              <a:pPr algn="ctr"/>
              <a:r>
                <a:rPr lang="en-US" sz="1400" dirty="0"/>
                <a:t>AF488</a:t>
              </a:r>
            </a:p>
          </p:txBody>
        </p:sp>
        <p:sp>
          <p:nvSpPr>
            <p:cNvPr id="37" name="Rectangle: Rounded Corners 36">
              <a:extLst>
                <a:ext uri="{FF2B5EF4-FFF2-40B4-BE49-F238E27FC236}">
                  <a16:creationId xmlns:a16="http://schemas.microsoft.com/office/drawing/2014/main" id="{F0024BC9-F892-4A4D-B781-600666E9D0F7}"/>
                </a:ext>
              </a:extLst>
            </p:cNvPr>
            <p:cNvSpPr/>
            <p:nvPr/>
          </p:nvSpPr>
          <p:spPr>
            <a:xfrm rot="18762574">
              <a:off x="2527865" y="2520912"/>
              <a:ext cx="808892" cy="353356"/>
            </a:xfrm>
            <a:prstGeom prst="roundRect">
              <a:avLst/>
            </a:prstGeom>
            <a:solidFill>
              <a:srgbClr val="FFABAB"/>
            </a:solidFill>
            <a:ln>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PD-1</a:t>
              </a:r>
            </a:p>
          </p:txBody>
        </p:sp>
        <p:sp>
          <p:nvSpPr>
            <p:cNvPr id="38" name="Oval 37">
              <a:extLst>
                <a:ext uri="{FF2B5EF4-FFF2-40B4-BE49-F238E27FC236}">
                  <a16:creationId xmlns:a16="http://schemas.microsoft.com/office/drawing/2014/main" id="{6554619F-DA0B-4050-AEC4-2138272DCB75}"/>
                </a:ext>
              </a:extLst>
            </p:cNvPr>
            <p:cNvSpPr/>
            <p:nvPr/>
          </p:nvSpPr>
          <p:spPr>
            <a:xfrm rot="593623">
              <a:off x="3097246" y="2245920"/>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9" name="Oval 38">
              <a:extLst>
                <a:ext uri="{FF2B5EF4-FFF2-40B4-BE49-F238E27FC236}">
                  <a16:creationId xmlns:a16="http://schemas.microsoft.com/office/drawing/2014/main" id="{9B01957E-D1EB-43F1-999C-26C34CA71EA7}"/>
                </a:ext>
              </a:extLst>
            </p:cNvPr>
            <p:cNvSpPr/>
            <p:nvPr/>
          </p:nvSpPr>
          <p:spPr>
            <a:xfrm rot="593623">
              <a:off x="2840122" y="2359658"/>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0" name="Oval 39">
              <a:extLst>
                <a:ext uri="{FF2B5EF4-FFF2-40B4-BE49-F238E27FC236}">
                  <a16:creationId xmlns:a16="http://schemas.microsoft.com/office/drawing/2014/main" id="{9E90C933-05E3-414A-9A4C-6B95E065DAA4}"/>
                </a:ext>
              </a:extLst>
            </p:cNvPr>
            <p:cNvSpPr/>
            <p:nvPr/>
          </p:nvSpPr>
          <p:spPr>
            <a:xfrm rot="593623">
              <a:off x="2604430" y="2641653"/>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1" name="Oval 40">
              <a:extLst>
                <a:ext uri="{FF2B5EF4-FFF2-40B4-BE49-F238E27FC236}">
                  <a16:creationId xmlns:a16="http://schemas.microsoft.com/office/drawing/2014/main" id="{F95B4DEB-064D-48EA-A2E8-7B2843378D0F}"/>
                </a:ext>
              </a:extLst>
            </p:cNvPr>
            <p:cNvSpPr/>
            <p:nvPr/>
          </p:nvSpPr>
          <p:spPr>
            <a:xfrm rot="593623">
              <a:off x="3288583" y="2474648"/>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 name="Oval 41">
              <a:extLst>
                <a:ext uri="{FF2B5EF4-FFF2-40B4-BE49-F238E27FC236}">
                  <a16:creationId xmlns:a16="http://schemas.microsoft.com/office/drawing/2014/main" id="{F58BE515-DDEC-46CF-8E57-D0AD6E0D658B}"/>
                </a:ext>
              </a:extLst>
            </p:cNvPr>
            <p:cNvSpPr/>
            <p:nvPr/>
          </p:nvSpPr>
          <p:spPr>
            <a:xfrm rot="593623">
              <a:off x="3033772" y="2721554"/>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3" name="Rectangle 42">
              <a:extLst>
                <a:ext uri="{FF2B5EF4-FFF2-40B4-BE49-F238E27FC236}">
                  <a16:creationId xmlns:a16="http://schemas.microsoft.com/office/drawing/2014/main" id="{750E96A2-8A4A-481B-914B-680363E8DF4A}"/>
                </a:ext>
              </a:extLst>
            </p:cNvPr>
            <p:cNvSpPr/>
            <p:nvPr/>
          </p:nvSpPr>
          <p:spPr>
            <a:xfrm>
              <a:off x="2020718" y="2507696"/>
              <a:ext cx="615874" cy="307777"/>
            </a:xfrm>
            <a:prstGeom prst="rect">
              <a:avLst/>
            </a:prstGeom>
          </p:spPr>
          <p:txBody>
            <a:bodyPr wrap="none">
              <a:spAutoFit/>
            </a:bodyPr>
            <a:lstStyle/>
            <a:p>
              <a:pPr algn="ctr"/>
              <a:r>
                <a:rPr lang="en-US" sz="1400" dirty="0"/>
                <a:t>Biotin</a:t>
              </a:r>
            </a:p>
          </p:txBody>
        </p:sp>
        <p:sp>
          <p:nvSpPr>
            <p:cNvPr id="44" name="Rectangle 43">
              <a:extLst>
                <a:ext uri="{FF2B5EF4-FFF2-40B4-BE49-F238E27FC236}">
                  <a16:creationId xmlns:a16="http://schemas.microsoft.com/office/drawing/2014/main" id="{E6597CF7-11DF-462A-BD7D-7DE08C9CE2BF}"/>
                </a:ext>
              </a:extLst>
            </p:cNvPr>
            <p:cNvSpPr/>
            <p:nvPr/>
          </p:nvSpPr>
          <p:spPr>
            <a:xfrm>
              <a:off x="2746957" y="3668494"/>
              <a:ext cx="1045479" cy="400110"/>
            </a:xfrm>
            <a:prstGeom prst="rect">
              <a:avLst/>
            </a:prstGeom>
          </p:spPr>
          <p:txBody>
            <a:bodyPr wrap="none">
              <a:spAutoFit/>
            </a:bodyPr>
            <a:lstStyle/>
            <a:p>
              <a:pPr algn="ctr"/>
              <a:r>
                <a:rPr lang="en-US" sz="1000" dirty="0"/>
                <a:t>Primary</a:t>
              </a:r>
            </a:p>
            <a:p>
              <a:pPr algn="ctr"/>
              <a:r>
                <a:rPr lang="en-US" sz="1000" dirty="0"/>
                <a:t>Chicken α C-</a:t>
              </a:r>
              <a:r>
                <a:rPr lang="en-US" sz="1000" dirty="0" err="1"/>
                <a:t>myc</a:t>
              </a:r>
              <a:endParaRPr lang="en-US" sz="1000" dirty="0"/>
            </a:p>
          </p:txBody>
        </p:sp>
        <p:sp>
          <p:nvSpPr>
            <p:cNvPr id="45" name="Rectangle 44">
              <a:extLst>
                <a:ext uri="{FF2B5EF4-FFF2-40B4-BE49-F238E27FC236}">
                  <a16:creationId xmlns:a16="http://schemas.microsoft.com/office/drawing/2014/main" id="{55D1A6CF-992A-443D-A544-763814165EC8}"/>
                </a:ext>
              </a:extLst>
            </p:cNvPr>
            <p:cNvSpPr/>
            <p:nvPr/>
          </p:nvSpPr>
          <p:spPr>
            <a:xfrm>
              <a:off x="3797708" y="3668494"/>
              <a:ext cx="974947" cy="400110"/>
            </a:xfrm>
            <a:prstGeom prst="rect">
              <a:avLst/>
            </a:prstGeom>
          </p:spPr>
          <p:txBody>
            <a:bodyPr wrap="none">
              <a:spAutoFit/>
            </a:bodyPr>
            <a:lstStyle/>
            <a:p>
              <a:pPr algn="ctr"/>
              <a:r>
                <a:rPr lang="en-US" sz="1000" dirty="0"/>
                <a:t>Secondary</a:t>
              </a:r>
            </a:p>
            <a:p>
              <a:pPr algn="ctr"/>
              <a:r>
                <a:rPr lang="en-US" sz="1000" dirty="0"/>
                <a:t>Goat α Chicken</a:t>
              </a:r>
            </a:p>
          </p:txBody>
        </p:sp>
        <p:sp>
          <p:nvSpPr>
            <p:cNvPr id="46" name="Rectangle: Rounded Corners 45">
              <a:extLst>
                <a:ext uri="{FF2B5EF4-FFF2-40B4-BE49-F238E27FC236}">
                  <a16:creationId xmlns:a16="http://schemas.microsoft.com/office/drawing/2014/main" id="{D7F0DC2E-6674-4BF2-9E33-0444B3D777F7}"/>
                </a:ext>
              </a:extLst>
            </p:cNvPr>
            <p:cNvSpPr/>
            <p:nvPr/>
          </p:nvSpPr>
          <p:spPr>
            <a:xfrm rot="20287161">
              <a:off x="3079080" y="1897480"/>
              <a:ext cx="805344" cy="226233"/>
            </a:xfrm>
            <a:prstGeom prst="roundRect">
              <a:avLst>
                <a:gd name="adj" fmla="val 31499"/>
              </a:avLst>
            </a:prstGeom>
            <a:solidFill>
              <a:srgbClr val="D3B5E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Streptavidin</a:t>
              </a:r>
            </a:p>
          </p:txBody>
        </p:sp>
        <p:sp>
          <p:nvSpPr>
            <p:cNvPr id="47" name="Oval 46">
              <a:extLst>
                <a:ext uri="{FF2B5EF4-FFF2-40B4-BE49-F238E27FC236}">
                  <a16:creationId xmlns:a16="http://schemas.microsoft.com/office/drawing/2014/main" id="{88FEC3F3-3B91-404D-9D95-AF1558ABF60C}"/>
                </a:ext>
              </a:extLst>
            </p:cNvPr>
            <p:cNvSpPr/>
            <p:nvPr/>
          </p:nvSpPr>
          <p:spPr>
            <a:xfrm rot="21175601">
              <a:off x="3736925" y="1708513"/>
              <a:ext cx="109728" cy="1097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8" name="Rectangle 47">
              <a:extLst>
                <a:ext uri="{FF2B5EF4-FFF2-40B4-BE49-F238E27FC236}">
                  <a16:creationId xmlns:a16="http://schemas.microsoft.com/office/drawing/2014/main" id="{B0C09A7B-15A8-4CF4-A007-8F7B313B743B}"/>
                </a:ext>
              </a:extLst>
            </p:cNvPr>
            <p:cNvSpPr/>
            <p:nvPr/>
          </p:nvSpPr>
          <p:spPr>
            <a:xfrm>
              <a:off x="3818572" y="1662772"/>
              <a:ext cx="644728" cy="307777"/>
            </a:xfrm>
            <a:prstGeom prst="rect">
              <a:avLst/>
            </a:prstGeom>
          </p:spPr>
          <p:txBody>
            <a:bodyPr wrap="none">
              <a:spAutoFit/>
            </a:bodyPr>
            <a:lstStyle/>
            <a:p>
              <a:pPr algn="ctr"/>
              <a:r>
                <a:rPr lang="en-US" sz="1400" dirty="0"/>
                <a:t>AF647</a:t>
              </a:r>
            </a:p>
          </p:txBody>
        </p:sp>
        <p:sp>
          <p:nvSpPr>
            <p:cNvPr id="49" name="Rectangle 48">
              <a:extLst>
                <a:ext uri="{FF2B5EF4-FFF2-40B4-BE49-F238E27FC236}">
                  <a16:creationId xmlns:a16="http://schemas.microsoft.com/office/drawing/2014/main" id="{E59D4B8C-3A28-4A34-89F5-9C8A4AEDAC31}"/>
                </a:ext>
              </a:extLst>
            </p:cNvPr>
            <p:cNvSpPr/>
            <p:nvPr/>
          </p:nvSpPr>
          <p:spPr>
            <a:xfrm>
              <a:off x="3592577" y="2019162"/>
              <a:ext cx="793807" cy="400110"/>
            </a:xfrm>
            <a:prstGeom prst="rect">
              <a:avLst/>
            </a:prstGeom>
          </p:spPr>
          <p:txBody>
            <a:bodyPr wrap="none">
              <a:spAutoFit/>
            </a:bodyPr>
            <a:lstStyle/>
            <a:p>
              <a:pPr algn="ctr"/>
              <a:r>
                <a:rPr lang="en-US" sz="1000" dirty="0"/>
                <a:t>Secondary</a:t>
              </a:r>
            </a:p>
            <a:p>
              <a:pPr algn="ctr"/>
              <a:r>
                <a:rPr lang="en-US" sz="1000" dirty="0"/>
                <a:t>StrepAF647</a:t>
              </a:r>
            </a:p>
          </p:txBody>
        </p:sp>
      </p:grpSp>
      <p:sp>
        <p:nvSpPr>
          <p:cNvPr id="5" name="Rectangle: Rounded Corners 4">
            <a:extLst>
              <a:ext uri="{FF2B5EF4-FFF2-40B4-BE49-F238E27FC236}">
                <a16:creationId xmlns:a16="http://schemas.microsoft.com/office/drawing/2014/main" id="{3C804C7E-C491-48BC-9440-96B67E2504A1}"/>
              </a:ext>
            </a:extLst>
          </p:cNvPr>
          <p:cNvSpPr/>
          <p:nvPr/>
        </p:nvSpPr>
        <p:spPr>
          <a:xfrm>
            <a:off x="725922" y="914156"/>
            <a:ext cx="5012405" cy="517732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4CC7C992-56BE-4327-83A5-5BBA8D44359C}"/>
              </a:ext>
            </a:extLst>
          </p:cNvPr>
          <p:cNvSpPr/>
          <p:nvPr/>
        </p:nvSpPr>
        <p:spPr>
          <a:xfrm>
            <a:off x="6436975" y="914156"/>
            <a:ext cx="5012405" cy="5177322"/>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9E0918-68A1-4FD7-B09B-8D9754B94898}"/>
              </a:ext>
            </a:extLst>
          </p:cNvPr>
          <p:cNvSpPr/>
          <p:nvPr/>
        </p:nvSpPr>
        <p:spPr>
          <a:xfrm>
            <a:off x="1006738" y="1166796"/>
            <a:ext cx="4422710" cy="784830"/>
          </a:xfrm>
          <a:prstGeom prst="rect">
            <a:avLst/>
          </a:prstGeom>
        </p:spPr>
        <p:txBody>
          <a:bodyPr wrap="square">
            <a:spAutoFit/>
          </a:bodyPr>
          <a:lstStyle/>
          <a:p>
            <a:pPr algn="ctr">
              <a:spcAft>
                <a:spcPts val="600"/>
              </a:spcAft>
            </a:pPr>
            <a:r>
              <a:rPr lang="en-US" sz="2000" dirty="0">
                <a:latin typeface="Arial" panose="020B0604020202020204" pitchFamily="34" charset="0"/>
                <a:ea typeface="Roboto Slab"/>
                <a:cs typeface="Arial" panose="020B0604020202020204" pitchFamily="34" charset="0"/>
                <a:sym typeface="Roboto Slab"/>
              </a:rPr>
              <a:t>Effect of affinity on anti-PD-1 </a:t>
            </a:r>
          </a:p>
          <a:p>
            <a:pPr algn="ctr">
              <a:spcAft>
                <a:spcPts val="600"/>
              </a:spcAft>
            </a:pPr>
            <a:r>
              <a:rPr lang="en-US" sz="2000" dirty="0">
                <a:latin typeface="Arial" panose="020B0604020202020204" pitchFamily="34" charset="0"/>
                <a:ea typeface="Roboto Slab"/>
                <a:cs typeface="Arial" panose="020B0604020202020204" pitchFamily="34" charset="0"/>
                <a:sym typeface="Roboto Slab"/>
              </a:rPr>
              <a:t>immune checkpoint blockade therapy</a:t>
            </a:r>
            <a:endParaRPr lang="en-US" sz="2000" dirty="0"/>
          </a:p>
        </p:txBody>
      </p:sp>
      <p:sp>
        <p:nvSpPr>
          <p:cNvPr id="52" name="Rectangle 51">
            <a:extLst>
              <a:ext uri="{FF2B5EF4-FFF2-40B4-BE49-F238E27FC236}">
                <a16:creationId xmlns:a16="http://schemas.microsoft.com/office/drawing/2014/main" id="{F898003F-67D2-44DD-8E01-243B8B916578}"/>
              </a:ext>
            </a:extLst>
          </p:cNvPr>
          <p:cNvSpPr/>
          <p:nvPr/>
        </p:nvSpPr>
        <p:spPr>
          <a:xfrm>
            <a:off x="6731822" y="1359156"/>
            <a:ext cx="4422710" cy="400110"/>
          </a:xfrm>
          <a:prstGeom prst="rect">
            <a:avLst/>
          </a:prstGeom>
        </p:spPr>
        <p:txBody>
          <a:bodyPr wrap="square">
            <a:spAutoFit/>
          </a:bodyPr>
          <a:lstStyle/>
          <a:p>
            <a:pPr algn="ctr">
              <a:spcAft>
                <a:spcPts val="600"/>
              </a:spcAft>
            </a:pPr>
            <a:r>
              <a:rPr lang="en-US" sz="2000" dirty="0">
                <a:latin typeface="Arial" panose="020B0604020202020204" pitchFamily="34" charset="0"/>
                <a:ea typeface="Roboto Slab"/>
                <a:cs typeface="Arial" panose="020B0604020202020204" pitchFamily="34" charset="0"/>
                <a:sym typeface="Roboto Slab"/>
              </a:rPr>
              <a:t>Antibodies and COVID-19</a:t>
            </a:r>
            <a:endParaRPr lang="en-US" sz="2000" dirty="0"/>
          </a:p>
        </p:txBody>
      </p:sp>
      <p:pic>
        <p:nvPicPr>
          <p:cNvPr id="1026" name="Picture 2" descr="Coronavirus Coverage">
            <a:extLst>
              <a:ext uri="{FF2B5EF4-FFF2-40B4-BE49-F238E27FC236}">
                <a16:creationId xmlns:a16="http://schemas.microsoft.com/office/drawing/2014/main" id="{1FBA72EA-C945-42DF-B6FC-A3D6214543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48" r="19847"/>
          <a:stretch/>
        </p:blipFill>
        <p:spPr bwMode="auto">
          <a:xfrm>
            <a:off x="6983105" y="1925303"/>
            <a:ext cx="3925452" cy="373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328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3C7184A-0282-48D0-9256-798275752BA7}"/>
              </a:ext>
            </a:extLst>
          </p:cNvPr>
          <p:cNvSpPr/>
          <p:nvPr/>
        </p:nvSpPr>
        <p:spPr>
          <a:xfrm>
            <a:off x="352391" y="767389"/>
            <a:ext cx="5627649" cy="529877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20</a:t>
            </a:fld>
            <a:endParaRPr lang="en-US" dirty="0">
              <a:solidFill>
                <a:schemeClr val="bg1">
                  <a:lumMod val="50000"/>
                </a:schemeClr>
              </a:solidFill>
            </a:endParaRP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Affinity maturation to find lower and higher affinity binders</a:t>
            </a:r>
          </a:p>
        </p:txBody>
      </p:sp>
      <p:sp>
        <p:nvSpPr>
          <p:cNvPr id="68" name="Rectangle 67">
            <a:extLst>
              <a:ext uri="{FF2B5EF4-FFF2-40B4-BE49-F238E27FC236}">
                <a16:creationId xmlns:a16="http://schemas.microsoft.com/office/drawing/2014/main" id="{B71AFA9A-B919-4D37-9EEE-5E018874D524}"/>
              </a:ext>
            </a:extLst>
          </p:cNvPr>
          <p:cNvSpPr/>
          <p:nvPr/>
        </p:nvSpPr>
        <p:spPr>
          <a:xfrm>
            <a:off x="1451801" y="943677"/>
            <a:ext cx="3428823" cy="830997"/>
          </a:xfrm>
          <a:prstGeom prst="rect">
            <a:avLst/>
          </a:prstGeom>
        </p:spPr>
        <p:txBody>
          <a:bodyPr wrap="none">
            <a:spAutoFit/>
          </a:bodyPr>
          <a:lstStyle/>
          <a:p>
            <a:pPr algn="ctr"/>
            <a:r>
              <a:rPr lang="en-US" sz="2400" b="1" dirty="0"/>
              <a:t>Equilibrium sorting</a:t>
            </a:r>
          </a:p>
          <a:p>
            <a:pPr algn="ctr"/>
            <a:r>
              <a:rPr lang="en-US" sz="2400" b="1" dirty="0"/>
              <a:t> for lower affinity binders</a:t>
            </a:r>
            <a:endParaRPr lang="en-US" sz="2400" b="1" baseline="30000" dirty="0"/>
          </a:p>
        </p:txBody>
      </p:sp>
      <p:pic>
        <p:nvPicPr>
          <p:cNvPr id="156" name="Picture 155">
            <a:extLst>
              <a:ext uri="{FF2B5EF4-FFF2-40B4-BE49-F238E27FC236}">
                <a16:creationId xmlns:a16="http://schemas.microsoft.com/office/drawing/2014/main" id="{BC4FC215-0AD6-4C3E-8421-0604772CEB84}"/>
              </a:ext>
            </a:extLst>
          </p:cNvPr>
          <p:cNvPicPr>
            <a:picLocks noChangeAspect="1"/>
          </p:cNvPicPr>
          <p:nvPr/>
        </p:nvPicPr>
        <p:blipFill>
          <a:blip r:embed="rId4"/>
          <a:stretch>
            <a:fillRect/>
          </a:stretch>
        </p:blipFill>
        <p:spPr>
          <a:xfrm rot="16407887">
            <a:off x="1429764" y="2843370"/>
            <a:ext cx="823031" cy="1225402"/>
          </a:xfrm>
          <a:prstGeom prst="rect">
            <a:avLst/>
          </a:prstGeom>
        </p:spPr>
      </p:pic>
      <p:pic>
        <p:nvPicPr>
          <p:cNvPr id="157" name="Picture 156">
            <a:extLst>
              <a:ext uri="{FF2B5EF4-FFF2-40B4-BE49-F238E27FC236}">
                <a16:creationId xmlns:a16="http://schemas.microsoft.com/office/drawing/2014/main" id="{A6813708-D8EC-4BF2-B57A-E81EAEDA55D0}"/>
              </a:ext>
            </a:extLst>
          </p:cNvPr>
          <p:cNvPicPr>
            <a:picLocks noChangeAspect="1"/>
          </p:cNvPicPr>
          <p:nvPr/>
        </p:nvPicPr>
        <p:blipFill>
          <a:blip r:embed="rId4"/>
          <a:stretch>
            <a:fillRect/>
          </a:stretch>
        </p:blipFill>
        <p:spPr>
          <a:xfrm rot="7526020">
            <a:off x="1134013" y="3318547"/>
            <a:ext cx="823031" cy="1225402"/>
          </a:xfrm>
          <a:prstGeom prst="rect">
            <a:avLst/>
          </a:prstGeom>
        </p:spPr>
      </p:pic>
      <p:sp>
        <p:nvSpPr>
          <p:cNvPr id="158" name="Oval 157">
            <a:extLst>
              <a:ext uri="{FF2B5EF4-FFF2-40B4-BE49-F238E27FC236}">
                <a16:creationId xmlns:a16="http://schemas.microsoft.com/office/drawing/2014/main" id="{B8432FB4-E9B7-4C87-9AD3-8B96DA764EDB}"/>
              </a:ext>
            </a:extLst>
          </p:cNvPr>
          <p:cNvSpPr/>
          <p:nvPr/>
        </p:nvSpPr>
        <p:spPr>
          <a:xfrm>
            <a:off x="1748749" y="227626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C9E9578F-BEAD-4743-9E6C-8A2D40764D89}"/>
              </a:ext>
            </a:extLst>
          </p:cNvPr>
          <p:cNvSpPr/>
          <p:nvPr/>
        </p:nvSpPr>
        <p:spPr>
          <a:xfrm>
            <a:off x="1782437" y="229551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EF024923-632A-4FE9-ADAD-57FF9488741D}"/>
              </a:ext>
            </a:extLst>
          </p:cNvPr>
          <p:cNvSpPr/>
          <p:nvPr/>
        </p:nvSpPr>
        <p:spPr>
          <a:xfrm>
            <a:off x="1873875" y="24094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BD834FB-DEE8-446F-AA4B-2FE4228A4E8C}"/>
              </a:ext>
            </a:extLst>
          </p:cNvPr>
          <p:cNvSpPr/>
          <p:nvPr/>
        </p:nvSpPr>
        <p:spPr>
          <a:xfrm>
            <a:off x="2726039" y="308082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65C82463-2F19-41F9-BD77-AA27637A778E}"/>
              </a:ext>
            </a:extLst>
          </p:cNvPr>
          <p:cNvSpPr/>
          <p:nvPr/>
        </p:nvSpPr>
        <p:spPr>
          <a:xfrm>
            <a:off x="2759727" y="310007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8A4CC467-E475-49E8-8762-8FF688F9347F}"/>
              </a:ext>
            </a:extLst>
          </p:cNvPr>
          <p:cNvSpPr/>
          <p:nvPr/>
        </p:nvSpPr>
        <p:spPr>
          <a:xfrm>
            <a:off x="2954639" y="334552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836AC95-1EBF-4B71-B1E4-A8B253283344}"/>
              </a:ext>
            </a:extLst>
          </p:cNvPr>
          <p:cNvSpPr/>
          <p:nvPr/>
        </p:nvSpPr>
        <p:spPr>
          <a:xfrm>
            <a:off x="1486393" y="348293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336E197C-3209-4931-BC03-537E13456FB0}"/>
              </a:ext>
            </a:extLst>
          </p:cNvPr>
          <p:cNvSpPr/>
          <p:nvPr/>
        </p:nvSpPr>
        <p:spPr>
          <a:xfrm>
            <a:off x="1520081" y="350218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78E14C6-AD41-4E6F-962F-F429C066DA24}"/>
              </a:ext>
            </a:extLst>
          </p:cNvPr>
          <p:cNvSpPr/>
          <p:nvPr/>
        </p:nvSpPr>
        <p:spPr>
          <a:xfrm>
            <a:off x="1580667" y="374763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86873341-53C4-46A0-B780-458F6F09E1F7}"/>
              </a:ext>
            </a:extLst>
          </p:cNvPr>
          <p:cNvSpPr txBox="1"/>
          <p:nvPr/>
        </p:nvSpPr>
        <p:spPr>
          <a:xfrm rot="2139428">
            <a:off x="3026828" y="301403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8" name="TextBox 167">
            <a:extLst>
              <a:ext uri="{FF2B5EF4-FFF2-40B4-BE49-F238E27FC236}">
                <a16:creationId xmlns:a16="http://schemas.microsoft.com/office/drawing/2014/main" id="{35B741F9-232E-482C-9E73-8BED6F658107}"/>
              </a:ext>
            </a:extLst>
          </p:cNvPr>
          <p:cNvSpPr txBox="1"/>
          <p:nvPr/>
        </p:nvSpPr>
        <p:spPr>
          <a:xfrm rot="4077208">
            <a:off x="3091369" y="3248839"/>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9" name="TextBox 168">
            <a:extLst>
              <a:ext uri="{FF2B5EF4-FFF2-40B4-BE49-F238E27FC236}">
                <a16:creationId xmlns:a16="http://schemas.microsoft.com/office/drawing/2014/main" id="{07026E18-AF4F-406B-8920-920360A2FBCE}"/>
              </a:ext>
            </a:extLst>
          </p:cNvPr>
          <p:cNvSpPr txBox="1"/>
          <p:nvPr/>
        </p:nvSpPr>
        <p:spPr>
          <a:xfrm rot="7112991">
            <a:off x="2916572" y="3495524"/>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70" name="TextBox 169">
            <a:extLst>
              <a:ext uri="{FF2B5EF4-FFF2-40B4-BE49-F238E27FC236}">
                <a16:creationId xmlns:a16="http://schemas.microsoft.com/office/drawing/2014/main" id="{709DC690-E0EF-4EBF-B526-1404394F7BA4}"/>
              </a:ext>
            </a:extLst>
          </p:cNvPr>
          <p:cNvSpPr txBox="1"/>
          <p:nvPr/>
        </p:nvSpPr>
        <p:spPr>
          <a:xfrm rot="6551299">
            <a:off x="1743869" y="3809812"/>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71" name="Picture 170">
            <a:extLst>
              <a:ext uri="{FF2B5EF4-FFF2-40B4-BE49-F238E27FC236}">
                <a16:creationId xmlns:a16="http://schemas.microsoft.com/office/drawing/2014/main" id="{EE8E6D28-802E-4598-8BEE-3F4134AC4591}"/>
              </a:ext>
            </a:extLst>
          </p:cNvPr>
          <p:cNvPicPr>
            <a:picLocks noChangeAspect="1"/>
          </p:cNvPicPr>
          <p:nvPr/>
        </p:nvPicPr>
        <p:blipFill>
          <a:blip r:embed="rId5"/>
          <a:stretch>
            <a:fillRect/>
          </a:stretch>
        </p:blipFill>
        <p:spPr>
          <a:xfrm rot="8470015">
            <a:off x="2316925" y="2832805"/>
            <a:ext cx="816935" cy="1231499"/>
          </a:xfrm>
          <a:prstGeom prst="rect">
            <a:avLst/>
          </a:prstGeom>
        </p:spPr>
      </p:pic>
      <p:sp>
        <p:nvSpPr>
          <p:cNvPr id="172" name="TextBox 171">
            <a:extLst>
              <a:ext uri="{FF2B5EF4-FFF2-40B4-BE49-F238E27FC236}">
                <a16:creationId xmlns:a16="http://schemas.microsoft.com/office/drawing/2014/main" id="{9B1B291D-DB5B-49AA-8C6C-7D0DE379247F}"/>
              </a:ext>
            </a:extLst>
          </p:cNvPr>
          <p:cNvSpPr txBox="1"/>
          <p:nvPr/>
        </p:nvSpPr>
        <p:spPr>
          <a:xfrm rot="20182158">
            <a:off x="2693373" y="2788297"/>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173" name="Picture 172">
            <a:extLst>
              <a:ext uri="{FF2B5EF4-FFF2-40B4-BE49-F238E27FC236}">
                <a16:creationId xmlns:a16="http://schemas.microsoft.com/office/drawing/2014/main" id="{CD4D0043-75FE-4EAC-A315-B4DE7DF18B4C}"/>
              </a:ext>
            </a:extLst>
          </p:cNvPr>
          <p:cNvPicPr>
            <a:picLocks noChangeAspect="1"/>
          </p:cNvPicPr>
          <p:nvPr/>
        </p:nvPicPr>
        <p:blipFill>
          <a:blip r:embed="rId6"/>
          <a:stretch>
            <a:fillRect/>
          </a:stretch>
        </p:blipFill>
        <p:spPr>
          <a:xfrm>
            <a:off x="1613257" y="1883240"/>
            <a:ext cx="1097375" cy="1383912"/>
          </a:xfrm>
          <a:prstGeom prst="rect">
            <a:avLst/>
          </a:prstGeom>
        </p:spPr>
      </p:pic>
      <p:pic>
        <p:nvPicPr>
          <p:cNvPr id="174" name="Picture 173">
            <a:extLst>
              <a:ext uri="{FF2B5EF4-FFF2-40B4-BE49-F238E27FC236}">
                <a16:creationId xmlns:a16="http://schemas.microsoft.com/office/drawing/2014/main" id="{19DEAC5D-6BC2-40A7-B03A-0803AC9189BE}"/>
              </a:ext>
            </a:extLst>
          </p:cNvPr>
          <p:cNvPicPr>
            <a:picLocks noChangeAspect="1"/>
          </p:cNvPicPr>
          <p:nvPr/>
        </p:nvPicPr>
        <p:blipFill rotWithShape="1">
          <a:blip r:embed="rId6"/>
          <a:srcRect l="29873"/>
          <a:stretch/>
        </p:blipFill>
        <p:spPr>
          <a:xfrm rot="10800000">
            <a:off x="1359900" y="1843157"/>
            <a:ext cx="769561" cy="1383912"/>
          </a:xfrm>
          <a:prstGeom prst="rect">
            <a:avLst/>
          </a:prstGeom>
        </p:spPr>
      </p:pic>
      <p:pic>
        <p:nvPicPr>
          <p:cNvPr id="175" name="Picture 174">
            <a:extLst>
              <a:ext uri="{FF2B5EF4-FFF2-40B4-BE49-F238E27FC236}">
                <a16:creationId xmlns:a16="http://schemas.microsoft.com/office/drawing/2014/main" id="{C8EF2725-761D-4017-A919-D942F5D4E56A}"/>
              </a:ext>
            </a:extLst>
          </p:cNvPr>
          <p:cNvPicPr>
            <a:picLocks noChangeAspect="1"/>
          </p:cNvPicPr>
          <p:nvPr/>
        </p:nvPicPr>
        <p:blipFill rotWithShape="1">
          <a:blip r:embed="rId6"/>
          <a:srcRect l="29873"/>
          <a:stretch/>
        </p:blipFill>
        <p:spPr>
          <a:xfrm rot="5400000">
            <a:off x="1687499" y="2120517"/>
            <a:ext cx="769561" cy="1383912"/>
          </a:xfrm>
          <a:prstGeom prst="rect">
            <a:avLst/>
          </a:prstGeom>
        </p:spPr>
      </p:pic>
      <p:pic>
        <p:nvPicPr>
          <p:cNvPr id="176" name="Picture 175">
            <a:extLst>
              <a:ext uri="{FF2B5EF4-FFF2-40B4-BE49-F238E27FC236}">
                <a16:creationId xmlns:a16="http://schemas.microsoft.com/office/drawing/2014/main" id="{252EAEA3-8035-4570-B882-1DEAF0F0AA89}"/>
              </a:ext>
            </a:extLst>
          </p:cNvPr>
          <p:cNvPicPr>
            <a:picLocks noChangeAspect="1"/>
          </p:cNvPicPr>
          <p:nvPr/>
        </p:nvPicPr>
        <p:blipFill>
          <a:blip r:embed="rId7"/>
          <a:stretch>
            <a:fillRect/>
          </a:stretch>
        </p:blipFill>
        <p:spPr>
          <a:xfrm>
            <a:off x="2607444" y="2652158"/>
            <a:ext cx="409843" cy="325938"/>
          </a:xfrm>
          <a:prstGeom prst="rect">
            <a:avLst/>
          </a:prstGeom>
        </p:spPr>
      </p:pic>
      <p:pic>
        <p:nvPicPr>
          <p:cNvPr id="177" name="Picture 176">
            <a:extLst>
              <a:ext uri="{FF2B5EF4-FFF2-40B4-BE49-F238E27FC236}">
                <a16:creationId xmlns:a16="http://schemas.microsoft.com/office/drawing/2014/main" id="{D3EAA87D-E0D7-4D6D-9CB3-03CF0BAAAD67}"/>
              </a:ext>
            </a:extLst>
          </p:cNvPr>
          <p:cNvPicPr>
            <a:picLocks noChangeAspect="1"/>
          </p:cNvPicPr>
          <p:nvPr/>
        </p:nvPicPr>
        <p:blipFill>
          <a:blip r:embed="rId7"/>
          <a:stretch>
            <a:fillRect/>
          </a:stretch>
        </p:blipFill>
        <p:spPr>
          <a:xfrm rot="3483818">
            <a:off x="3384772" y="3382654"/>
            <a:ext cx="409843" cy="325938"/>
          </a:xfrm>
          <a:prstGeom prst="rect">
            <a:avLst/>
          </a:prstGeom>
        </p:spPr>
      </p:pic>
      <p:pic>
        <p:nvPicPr>
          <p:cNvPr id="178" name="Picture 177">
            <a:extLst>
              <a:ext uri="{FF2B5EF4-FFF2-40B4-BE49-F238E27FC236}">
                <a16:creationId xmlns:a16="http://schemas.microsoft.com/office/drawing/2014/main" id="{753C9F79-4972-4780-8B1D-D063D99043CD}"/>
              </a:ext>
            </a:extLst>
          </p:cNvPr>
          <p:cNvPicPr>
            <a:picLocks noChangeAspect="1"/>
          </p:cNvPicPr>
          <p:nvPr/>
        </p:nvPicPr>
        <p:blipFill>
          <a:blip r:embed="rId7"/>
          <a:stretch>
            <a:fillRect/>
          </a:stretch>
        </p:blipFill>
        <p:spPr>
          <a:xfrm rot="5819158">
            <a:off x="2951476" y="3701307"/>
            <a:ext cx="409843" cy="325938"/>
          </a:xfrm>
          <a:prstGeom prst="rect">
            <a:avLst/>
          </a:prstGeom>
        </p:spPr>
      </p:pic>
      <p:pic>
        <p:nvPicPr>
          <p:cNvPr id="179" name="Picture 178">
            <a:extLst>
              <a:ext uri="{FF2B5EF4-FFF2-40B4-BE49-F238E27FC236}">
                <a16:creationId xmlns:a16="http://schemas.microsoft.com/office/drawing/2014/main" id="{CF5F96C2-D0E0-4514-9692-A6DD2529146E}"/>
              </a:ext>
            </a:extLst>
          </p:cNvPr>
          <p:cNvPicPr>
            <a:picLocks noChangeAspect="1"/>
          </p:cNvPicPr>
          <p:nvPr/>
        </p:nvPicPr>
        <p:blipFill>
          <a:blip r:embed="rId7"/>
          <a:stretch>
            <a:fillRect/>
          </a:stretch>
        </p:blipFill>
        <p:spPr>
          <a:xfrm>
            <a:off x="1281471" y="2462128"/>
            <a:ext cx="409843" cy="325938"/>
          </a:xfrm>
          <a:prstGeom prst="rect">
            <a:avLst/>
          </a:prstGeom>
        </p:spPr>
      </p:pic>
      <p:pic>
        <p:nvPicPr>
          <p:cNvPr id="180" name="Picture 179">
            <a:extLst>
              <a:ext uri="{FF2B5EF4-FFF2-40B4-BE49-F238E27FC236}">
                <a16:creationId xmlns:a16="http://schemas.microsoft.com/office/drawing/2014/main" id="{D744EF84-53CF-432F-B16B-6205627522A2}"/>
              </a:ext>
            </a:extLst>
          </p:cNvPr>
          <p:cNvPicPr>
            <a:picLocks noChangeAspect="1"/>
          </p:cNvPicPr>
          <p:nvPr/>
        </p:nvPicPr>
        <p:blipFill>
          <a:blip r:embed="rId7"/>
          <a:stretch>
            <a:fillRect/>
          </a:stretch>
        </p:blipFill>
        <p:spPr>
          <a:xfrm>
            <a:off x="1063572" y="3329427"/>
            <a:ext cx="409843" cy="325938"/>
          </a:xfrm>
          <a:prstGeom prst="rect">
            <a:avLst/>
          </a:prstGeom>
        </p:spPr>
      </p:pic>
      <p:pic>
        <p:nvPicPr>
          <p:cNvPr id="181" name="Picture 180">
            <a:extLst>
              <a:ext uri="{FF2B5EF4-FFF2-40B4-BE49-F238E27FC236}">
                <a16:creationId xmlns:a16="http://schemas.microsoft.com/office/drawing/2014/main" id="{9E530C9D-A803-4FBC-8590-F408F6A0E0C5}"/>
              </a:ext>
            </a:extLst>
          </p:cNvPr>
          <p:cNvPicPr>
            <a:picLocks noChangeAspect="1"/>
          </p:cNvPicPr>
          <p:nvPr/>
        </p:nvPicPr>
        <p:blipFill>
          <a:blip r:embed="rId7"/>
          <a:stretch>
            <a:fillRect/>
          </a:stretch>
        </p:blipFill>
        <p:spPr>
          <a:xfrm>
            <a:off x="3362193" y="3025827"/>
            <a:ext cx="409843" cy="325938"/>
          </a:xfrm>
          <a:prstGeom prst="rect">
            <a:avLst/>
          </a:prstGeom>
        </p:spPr>
      </p:pic>
      <p:pic>
        <p:nvPicPr>
          <p:cNvPr id="182" name="Picture 181">
            <a:extLst>
              <a:ext uri="{FF2B5EF4-FFF2-40B4-BE49-F238E27FC236}">
                <a16:creationId xmlns:a16="http://schemas.microsoft.com/office/drawing/2014/main" id="{812ABD59-58A2-455D-8692-D223B83669D9}"/>
              </a:ext>
            </a:extLst>
          </p:cNvPr>
          <p:cNvPicPr>
            <a:picLocks noChangeAspect="1"/>
          </p:cNvPicPr>
          <p:nvPr/>
        </p:nvPicPr>
        <p:blipFill>
          <a:blip r:embed="rId7"/>
          <a:stretch>
            <a:fillRect/>
          </a:stretch>
        </p:blipFill>
        <p:spPr>
          <a:xfrm>
            <a:off x="3091091" y="2680837"/>
            <a:ext cx="409843" cy="325938"/>
          </a:xfrm>
          <a:prstGeom prst="rect">
            <a:avLst/>
          </a:prstGeom>
        </p:spPr>
      </p:pic>
      <p:pic>
        <p:nvPicPr>
          <p:cNvPr id="183" name="Picture 182">
            <a:extLst>
              <a:ext uri="{FF2B5EF4-FFF2-40B4-BE49-F238E27FC236}">
                <a16:creationId xmlns:a16="http://schemas.microsoft.com/office/drawing/2014/main" id="{B7112E0F-73B3-466F-AFFB-E32C420215E8}"/>
              </a:ext>
            </a:extLst>
          </p:cNvPr>
          <p:cNvPicPr>
            <a:picLocks noChangeAspect="1"/>
          </p:cNvPicPr>
          <p:nvPr/>
        </p:nvPicPr>
        <p:blipFill>
          <a:blip r:embed="rId7"/>
          <a:stretch>
            <a:fillRect/>
          </a:stretch>
        </p:blipFill>
        <p:spPr>
          <a:xfrm rot="6195440">
            <a:off x="2554271" y="3642257"/>
            <a:ext cx="409843" cy="325938"/>
          </a:xfrm>
          <a:prstGeom prst="rect">
            <a:avLst/>
          </a:prstGeom>
        </p:spPr>
      </p:pic>
      <p:pic>
        <p:nvPicPr>
          <p:cNvPr id="184" name="Picture 183">
            <a:extLst>
              <a:ext uri="{FF2B5EF4-FFF2-40B4-BE49-F238E27FC236}">
                <a16:creationId xmlns:a16="http://schemas.microsoft.com/office/drawing/2014/main" id="{533B29A5-E4A0-48F0-B5A7-643542B92CBC}"/>
              </a:ext>
            </a:extLst>
          </p:cNvPr>
          <p:cNvPicPr>
            <a:picLocks noChangeAspect="1"/>
          </p:cNvPicPr>
          <p:nvPr/>
        </p:nvPicPr>
        <p:blipFill>
          <a:blip r:embed="rId7"/>
          <a:stretch>
            <a:fillRect/>
          </a:stretch>
        </p:blipFill>
        <p:spPr>
          <a:xfrm>
            <a:off x="2256506" y="3249726"/>
            <a:ext cx="409843" cy="325938"/>
          </a:xfrm>
          <a:prstGeom prst="rect">
            <a:avLst/>
          </a:prstGeom>
        </p:spPr>
      </p:pic>
      <p:pic>
        <p:nvPicPr>
          <p:cNvPr id="185" name="Picture 184">
            <a:extLst>
              <a:ext uri="{FF2B5EF4-FFF2-40B4-BE49-F238E27FC236}">
                <a16:creationId xmlns:a16="http://schemas.microsoft.com/office/drawing/2014/main" id="{B048C6AD-355E-4E48-B8CA-2DF986866DAB}"/>
              </a:ext>
            </a:extLst>
          </p:cNvPr>
          <p:cNvPicPr>
            <a:picLocks noChangeAspect="1"/>
          </p:cNvPicPr>
          <p:nvPr/>
        </p:nvPicPr>
        <p:blipFill>
          <a:blip r:embed="rId7"/>
          <a:stretch>
            <a:fillRect/>
          </a:stretch>
        </p:blipFill>
        <p:spPr>
          <a:xfrm>
            <a:off x="1576153" y="3021418"/>
            <a:ext cx="409843" cy="325938"/>
          </a:xfrm>
          <a:prstGeom prst="rect">
            <a:avLst/>
          </a:prstGeom>
        </p:spPr>
      </p:pic>
      <p:pic>
        <p:nvPicPr>
          <p:cNvPr id="186" name="Picture 185">
            <a:extLst>
              <a:ext uri="{FF2B5EF4-FFF2-40B4-BE49-F238E27FC236}">
                <a16:creationId xmlns:a16="http://schemas.microsoft.com/office/drawing/2014/main" id="{1EE025D4-03ED-4D7C-BE60-BA73D635E974}"/>
              </a:ext>
            </a:extLst>
          </p:cNvPr>
          <p:cNvPicPr>
            <a:picLocks noChangeAspect="1"/>
          </p:cNvPicPr>
          <p:nvPr/>
        </p:nvPicPr>
        <p:blipFill>
          <a:blip r:embed="rId7"/>
          <a:stretch>
            <a:fillRect/>
          </a:stretch>
        </p:blipFill>
        <p:spPr>
          <a:xfrm rot="6369685">
            <a:off x="2102133" y="3839796"/>
            <a:ext cx="409843" cy="325938"/>
          </a:xfrm>
          <a:prstGeom prst="rect">
            <a:avLst/>
          </a:prstGeom>
        </p:spPr>
      </p:pic>
      <p:pic>
        <p:nvPicPr>
          <p:cNvPr id="187" name="Picture 186">
            <a:extLst>
              <a:ext uri="{FF2B5EF4-FFF2-40B4-BE49-F238E27FC236}">
                <a16:creationId xmlns:a16="http://schemas.microsoft.com/office/drawing/2014/main" id="{FD296BB5-D8D0-4B6A-B358-D5B8905F9A1D}"/>
              </a:ext>
            </a:extLst>
          </p:cNvPr>
          <p:cNvPicPr>
            <a:picLocks noChangeAspect="1"/>
          </p:cNvPicPr>
          <p:nvPr/>
        </p:nvPicPr>
        <p:blipFill>
          <a:blip r:embed="rId7"/>
          <a:stretch>
            <a:fillRect/>
          </a:stretch>
        </p:blipFill>
        <p:spPr>
          <a:xfrm rot="6369685">
            <a:off x="1732196" y="4104424"/>
            <a:ext cx="409843" cy="325938"/>
          </a:xfrm>
          <a:prstGeom prst="rect">
            <a:avLst/>
          </a:prstGeom>
        </p:spPr>
      </p:pic>
      <p:pic>
        <p:nvPicPr>
          <p:cNvPr id="188" name="Picture 187">
            <a:extLst>
              <a:ext uri="{FF2B5EF4-FFF2-40B4-BE49-F238E27FC236}">
                <a16:creationId xmlns:a16="http://schemas.microsoft.com/office/drawing/2014/main" id="{FA9BE172-163F-49E7-9290-3E2EB4EB9F80}"/>
              </a:ext>
            </a:extLst>
          </p:cNvPr>
          <p:cNvPicPr>
            <a:picLocks noChangeAspect="1"/>
          </p:cNvPicPr>
          <p:nvPr/>
        </p:nvPicPr>
        <p:blipFill>
          <a:blip r:embed="rId7"/>
          <a:stretch>
            <a:fillRect/>
          </a:stretch>
        </p:blipFill>
        <p:spPr>
          <a:xfrm rot="11237766">
            <a:off x="1046315" y="3795843"/>
            <a:ext cx="409843" cy="325938"/>
          </a:xfrm>
          <a:prstGeom prst="rect">
            <a:avLst/>
          </a:prstGeom>
        </p:spPr>
      </p:pic>
      <p:pic>
        <p:nvPicPr>
          <p:cNvPr id="189" name="Picture 188">
            <a:extLst>
              <a:ext uri="{FF2B5EF4-FFF2-40B4-BE49-F238E27FC236}">
                <a16:creationId xmlns:a16="http://schemas.microsoft.com/office/drawing/2014/main" id="{6D79F741-5ED8-47CD-8146-772905E39E27}"/>
              </a:ext>
            </a:extLst>
          </p:cNvPr>
          <p:cNvPicPr>
            <a:picLocks noChangeAspect="1"/>
          </p:cNvPicPr>
          <p:nvPr/>
        </p:nvPicPr>
        <p:blipFill>
          <a:blip r:embed="rId7"/>
          <a:stretch>
            <a:fillRect/>
          </a:stretch>
        </p:blipFill>
        <p:spPr>
          <a:xfrm rot="11237766">
            <a:off x="1296076" y="4091023"/>
            <a:ext cx="409843" cy="325938"/>
          </a:xfrm>
          <a:prstGeom prst="rect">
            <a:avLst/>
          </a:prstGeom>
        </p:spPr>
      </p:pic>
      <p:pic>
        <p:nvPicPr>
          <p:cNvPr id="190" name="Picture 189">
            <a:extLst>
              <a:ext uri="{FF2B5EF4-FFF2-40B4-BE49-F238E27FC236}">
                <a16:creationId xmlns:a16="http://schemas.microsoft.com/office/drawing/2014/main" id="{80013119-9846-4BF0-BC2D-DAFAA21ADEC5}"/>
              </a:ext>
            </a:extLst>
          </p:cNvPr>
          <p:cNvPicPr>
            <a:picLocks noChangeAspect="1"/>
          </p:cNvPicPr>
          <p:nvPr/>
        </p:nvPicPr>
        <p:blipFill>
          <a:blip r:embed="rId4"/>
          <a:stretch>
            <a:fillRect/>
          </a:stretch>
        </p:blipFill>
        <p:spPr>
          <a:xfrm rot="16407887">
            <a:off x="4202557" y="2061116"/>
            <a:ext cx="823031" cy="1225402"/>
          </a:xfrm>
          <a:prstGeom prst="rect">
            <a:avLst/>
          </a:prstGeom>
        </p:spPr>
      </p:pic>
      <p:pic>
        <p:nvPicPr>
          <p:cNvPr id="191" name="Picture 190">
            <a:extLst>
              <a:ext uri="{FF2B5EF4-FFF2-40B4-BE49-F238E27FC236}">
                <a16:creationId xmlns:a16="http://schemas.microsoft.com/office/drawing/2014/main" id="{6EFF1776-59D0-4D40-ABBA-0FCD7ABE868C}"/>
              </a:ext>
            </a:extLst>
          </p:cNvPr>
          <p:cNvPicPr>
            <a:picLocks noChangeAspect="1"/>
          </p:cNvPicPr>
          <p:nvPr/>
        </p:nvPicPr>
        <p:blipFill>
          <a:blip r:embed="rId4"/>
          <a:stretch>
            <a:fillRect/>
          </a:stretch>
        </p:blipFill>
        <p:spPr>
          <a:xfrm rot="7526020">
            <a:off x="3906806" y="2536293"/>
            <a:ext cx="823031" cy="1225402"/>
          </a:xfrm>
          <a:prstGeom prst="rect">
            <a:avLst/>
          </a:prstGeom>
        </p:spPr>
      </p:pic>
      <p:sp>
        <p:nvSpPr>
          <p:cNvPr id="192" name="Oval 191">
            <a:extLst>
              <a:ext uri="{FF2B5EF4-FFF2-40B4-BE49-F238E27FC236}">
                <a16:creationId xmlns:a16="http://schemas.microsoft.com/office/drawing/2014/main" id="{874E100B-3D7E-48CD-B60F-2975CEA64408}"/>
              </a:ext>
            </a:extLst>
          </p:cNvPr>
          <p:cNvSpPr/>
          <p:nvPr/>
        </p:nvSpPr>
        <p:spPr>
          <a:xfrm>
            <a:off x="4259186" y="2700681"/>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E9E4D76-B40C-4EBD-9611-EEF5C60F0C5C}"/>
              </a:ext>
            </a:extLst>
          </p:cNvPr>
          <p:cNvSpPr/>
          <p:nvPr/>
        </p:nvSpPr>
        <p:spPr>
          <a:xfrm>
            <a:off x="4292874" y="2719931"/>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7378CB8-4B8D-47A6-8BFB-3F203B8BBD9C}"/>
              </a:ext>
            </a:extLst>
          </p:cNvPr>
          <p:cNvSpPr/>
          <p:nvPr/>
        </p:nvSpPr>
        <p:spPr>
          <a:xfrm>
            <a:off x="4353460" y="2965376"/>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11063B92-FA06-4DE4-9C96-A4141DBA354D}"/>
              </a:ext>
            </a:extLst>
          </p:cNvPr>
          <p:cNvSpPr txBox="1"/>
          <p:nvPr/>
        </p:nvSpPr>
        <p:spPr>
          <a:xfrm rot="6551299">
            <a:off x="4516662" y="3027558"/>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96" name="Picture 195">
            <a:extLst>
              <a:ext uri="{FF2B5EF4-FFF2-40B4-BE49-F238E27FC236}">
                <a16:creationId xmlns:a16="http://schemas.microsoft.com/office/drawing/2014/main" id="{C33AB387-E441-4AB9-9C13-0700BE09AE5F}"/>
              </a:ext>
            </a:extLst>
          </p:cNvPr>
          <p:cNvPicPr>
            <a:picLocks noChangeAspect="1"/>
          </p:cNvPicPr>
          <p:nvPr/>
        </p:nvPicPr>
        <p:blipFill>
          <a:blip r:embed="rId7"/>
          <a:stretch>
            <a:fillRect/>
          </a:stretch>
        </p:blipFill>
        <p:spPr>
          <a:xfrm>
            <a:off x="3836365" y="2547173"/>
            <a:ext cx="409843" cy="325938"/>
          </a:xfrm>
          <a:prstGeom prst="rect">
            <a:avLst/>
          </a:prstGeom>
        </p:spPr>
      </p:pic>
      <p:pic>
        <p:nvPicPr>
          <p:cNvPr id="197" name="Picture 196">
            <a:extLst>
              <a:ext uri="{FF2B5EF4-FFF2-40B4-BE49-F238E27FC236}">
                <a16:creationId xmlns:a16="http://schemas.microsoft.com/office/drawing/2014/main" id="{D3F616CE-C243-45F6-9526-FD3A4E4F6ACF}"/>
              </a:ext>
            </a:extLst>
          </p:cNvPr>
          <p:cNvPicPr>
            <a:picLocks noChangeAspect="1"/>
          </p:cNvPicPr>
          <p:nvPr/>
        </p:nvPicPr>
        <p:blipFill>
          <a:blip r:embed="rId7"/>
          <a:stretch>
            <a:fillRect/>
          </a:stretch>
        </p:blipFill>
        <p:spPr>
          <a:xfrm>
            <a:off x="4348946" y="2239164"/>
            <a:ext cx="409843" cy="325938"/>
          </a:xfrm>
          <a:prstGeom prst="rect">
            <a:avLst/>
          </a:prstGeom>
        </p:spPr>
      </p:pic>
      <p:pic>
        <p:nvPicPr>
          <p:cNvPr id="198" name="Picture 197">
            <a:extLst>
              <a:ext uri="{FF2B5EF4-FFF2-40B4-BE49-F238E27FC236}">
                <a16:creationId xmlns:a16="http://schemas.microsoft.com/office/drawing/2014/main" id="{05362AAA-2721-49F4-B1F7-869C68835F48}"/>
              </a:ext>
            </a:extLst>
          </p:cNvPr>
          <p:cNvPicPr>
            <a:picLocks noChangeAspect="1"/>
          </p:cNvPicPr>
          <p:nvPr/>
        </p:nvPicPr>
        <p:blipFill>
          <a:blip r:embed="rId7"/>
          <a:stretch>
            <a:fillRect/>
          </a:stretch>
        </p:blipFill>
        <p:spPr>
          <a:xfrm rot="6369685">
            <a:off x="4874926" y="3057542"/>
            <a:ext cx="409843" cy="325938"/>
          </a:xfrm>
          <a:prstGeom prst="rect">
            <a:avLst/>
          </a:prstGeom>
        </p:spPr>
      </p:pic>
      <p:pic>
        <p:nvPicPr>
          <p:cNvPr id="199" name="Picture 198">
            <a:extLst>
              <a:ext uri="{FF2B5EF4-FFF2-40B4-BE49-F238E27FC236}">
                <a16:creationId xmlns:a16="http://schemas.microsoft.com/office/drawing/2014/main" id="{8803938B-3E93-4675-8C9C-16AE7BBE8661}"/>
              </a:ext>
            </a:extLst>
          </p:cNvPr>
          <p:cNvPicPr>
            <a:picLocks noChangeAspect="1"/>
          </p:cNvPicPr>
          <p:nvPr/>
        </p:nvPicPr>
        <p:blipFill>
          <a:blip r:embed="rId7"/>
          <a:stretch>
            <a:fillRect/>
          </a:stretch>
        </p:blipFill>
        <p:spPr>
          <a:xfrm rot="6369685">
            <a:off x="4504989" y="3322170"/>
            <a:ext cx="409843" cy="325938"/>
          </a:xfrm>
          <a:prstGeom prst="rect">
            <a:avLst/>
          </a:prstGeom>
        </p:spPr>
      </p:pic>
      <p:pic>
        <p:nvPicPr>
          <p:cNvPr id="200" name="Picture 199">
            <a:extLst>
              <a:ext uri="{FF2B5EF4-FFF2-40B4-BE49-F238E27FC236}">
                <a16:creationId xmlns:a16="http://schemas.microsoft.com/office/drawing/2014/main" id="{F21C2ABC-1DB7-4254-AE49-C502F3DAF02C}"/>
              </a:ext>
            </a:extLst>
          </p:cNvPr>
          <p:cNvPicPr>
            <a:picLocks noChangeAspect="1"/>
          </p:cNvPicPr>
          <p:nvPr/>
        </p:nvPicPr>
        <p:blipFill>
          <a:blip r:embed="rId7"/>
          <a:stretch>
            <a:fillRect/>
          </a:stretch>
        </p:blipFill>
        <p:spPr>
          <a:xfrm rot="11237766">
            <a:off x="3819108" y="3013589"/>
            <a:ext cx="409843" cy="325938"/>
          </a:xfrm>
          <a:prstGeom prst="rect">
            <a:avLst/>
          </a:prstGeom>
        </p:spPr>
      </p:pic>
      <p:pic>
        <p:nvPicPr>
          <p:cNvPr id="201" name="Picture 200">
            <a:extLst>
              <a:ext uri="{FF2B5EF4-FFF2-40B4-BE49-F238E27FC236}">
                <a16:creationId xmlns:a16="http://schemas.microsoft.com/office/drawing/2014/main" id="{07F24C3F-B1A0-47EF-9AA6-06425C5778B6}"/>
              </a:ext>
            </a:extLst>
          </p:cNvPr>
          <p:cNvPicPr>
            <a:picLocks noChangeAspect="1"/>
          </p:cNvPicPr>
          <p:nvPr/>
        </p:nvPicPr>
        <p:blipFill>
          <a:blip r:embed="rId7"/>
          <a:stretch>
            <a:fillRect/>
          </a:stretch>
        </p:blipFill>
        <p:spPr>
          <a:xfrm rot="2087600">
            <a:off x="4745105" y="2405007"/>
            <a:ext cx="409843" cy="325938"/>
          </a:xfrm>
          <a:prstGeom prst="rect">
            <a:avLst/>
          </a:prstGeom>
        </p:spPr>
      </p:pic>
      <p:sp>
        <p:nvSpPr>
          <p:cNvPr id="202" name="Oval 201">
            <a:extLst>
              <a:ext uri="{FF2B5EF4-FFF2-40B4-BE49-F238E27FC236}">
                <a16:creationId xmlns:a16="http://schemas.microsoft.com/office/drawing/2014/main" id="{0D105322-5F9B-4286-8FCC-BDBA880C43DF}"/>
              </a:ext>
            </a:extLst>
          </p:cNvPr>
          <p:cNvSpPr/>
          <p:nvPr/>
        </p:nvSpPr>
        <p:spPr>
          <a:xfrm>
            <a:off x="3765639" y="392123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00EA61C5-A0B9-4E02-8818-06ED1DDE93FC}"/>
              </a:ext>
            </a:extLst>
          </p:cNvPr>
          <p:cNvSpPr/>
          <p:nvPr/>
        </p:nvSpPr>
        <p:spPr>
          <a:xfrm>
            <a:off x="3799327" y="394048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C2393C32-7861-44F6-8873-4EFC945F8A68}"/>
              </a:ext>
            </a:extLst>
          </p:cNvPr>
          <p:cNvSpPr/>
          <p:nvPr/>
        </p:nvSpPr>
        <p:spPr>
          <a:xfrm>
            <a:off x="3890765" y="405438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a:extLst>
              <a:ext uri="{FF2B5EF4-FFF2-40B4-BE49-F238E27FC236}">
                <a16:creationId xmlns:a16="http://schemas.microsoft.com/office/drawing/2014/main" id="{2CE23ABE-B643-4B0E-927D-2CD5D26ED371}"/>
              </a:ext>
            </a:extLst>
          </p:cNvPr>
          <p:cNvPicPr>
            <a:picLocks noChangeAspect="1"/>
          </p:cNvPicPr>
          <p:nvPr/>
        </p:nvPicPr>
        <p:blipFill>
          <a:blip r:embed="rId6"/>
          <a:stretch>
            <a:fillRect/>
          </a:stretch>
        </p:blipFill>
        <p:spPr>
          <a:xfrm>
            <a:off x="3630147" y="3528201"/>
            <a:ext cx="1097375" cy="1383912"/>
          </a:xfrm>
          <a:prstGeom prst="rect">
            <a:avLst/>
          </a:prstGeom>
        </p:spPr>
      </p:pic>
      <p:pic>
        <p:nvPicPr>
          <p:cNvPr id="206" name="Picture 205">
            <a:extLst>
              <a:ext uri="{FF2B5EF4-FFF2-40B4-BE49-F238E27FC236}">
                <a16:creationId xmlns:a16="http://schemas.microsoft.com/office/drawing/2014/main" id="{FF5CAD66-23AD-45D3-BABA-D969CE30B511}"/>
              </a:ext>
            </a:extLst>
          </p:cNvPr>
          <p:cNvPicPr>
            <a:picLocks noChangeAspect="1"/>
          </p:cNvPicPr>
          <p:nvPr/>
        </p:nvPicPr>
        <p:blipFill rotWithShape="1">
          <a:blip r:embed="rId6"/>
          <a:srcRect l="29873"/>
          <a:stretch/>
        </p:blipFill>
        <p:spPr>
          <a:xfrm rot="10800000">
            <a:off x="3376790" y="3488118"/>
            <a:ext cx="769561" cy="1383912"/>
          </a:xfrm>
          <a:prstGeom prst="rect">
            <a:avLst/>
          </a:prstGeom>
        </p:spPr>
      </p:pic>
      <p:pic>
        <p:nvPicPr>
          <p:cNvPr id="207" name="Picture 206">
            <a:extLst>
              <a:ext uri="{FF2B5EF4-FFF2-40B4-BE49-F238E27FC236}">
                <a16:creationId xmlns:a16="http://schemas.microsoft.com/office/drawing/2014/main" id="{810062F8-7D34-43D9-B904-5F52270CB2D5}"/>
              </a:ext>
            </a:extLst>
          </p:cNvPr>
          <p:cNvPicPr>
            <a:picLocks noChangeAspect="1"/>
          </p:cNvPicPr>
          <p:nvPr/>
        </p:nvPicPr>
        <p:blipFill rotWithShape="1">
          <a:blip r:embed="rId6"/>
          <a:srcRect l="29873"/>
          <a:stretch/>
        </p:blipFill>
        <p:spPr>
          <a:xfrm rot="5400000">
            <a:off x="3704389" y="3765478"/>
            <a:ext cx="769561" cy="1383912"/>
          </a:xfrm>
          <a:prstGeom prst="rect">
            <a:avLst/>
          </a:prstGeom>
        </p:spPr>
      </p:pic>
      <p:pic>
        <p:nvPicPr>
          <p:cNvPr id="208" name="Picture 207">
            <a:extLst>
              <a:ext uri="{FF2B5EF4-FFF2-40B4-BE49-F238E27FC236}">
                <a16:creationId xmlns:a16="http://schemas.microsoft.com/office/drawing/2014/main" id="{DA961EA7-83D8-45C8-AC40-947F67FDF7B4}"/>
              </a:ext>
            </a:extLst>
          </p:cNvPr>
          <p:cNvPicPr>
            <a:picLocks noChangeAspect="1"/>
          </p:cNvPicPr>
          <p:nvPr/>
        </p:nvPicPr>
        <p:blipFill>
          <a:blip r:embed="rId7"/>
          <a:stretch>
            <a:fillRect/>
          </a:stretch>
        </p:blipFill>
        <p:spPr>
          <a:xfrm>
            <a:off x="4336777" y="3768279"/>
            <a:ext cx="409843" cy="325938"/>
          </a:xfrm>
          <a:prstGeom prst="rect">
            <a:avLst/>
          </a:prstGeom>
        </p:spPr>
      </p:pic>
      <p:sp>
        <p:nvSpPr>
          <p:cNvPr id="209" name="TextBox 208">
            <a:extLst>
              <a:ext uri="{FF2B5EF4-FFF2-40B4-BE49-F238E27FC236}">
                <a16:creationId xmlns:a16="http://schemas.microsoft.com/office/drawing/2014/main" id="{1D66CF4C-878F-4EF6-9E36-33BBDF08E96A}"/>
              </a:ext>
            </a:extLst>
          </p:cNvPr>
          <p:cNvSpPr txBox="1"/>
          <p:nvPr/>
        </p:nvSpPr>
        <p:spPr>
          <a:xfrm>
            <a:off x="603321" y="4981937"/>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10" name="Picture 209">
            <a:extLst>
              <a:ext uri="{FF2B5EF4-FFF2-40B4-BE49-F238E27FC236}">
                <a16:creationId xmlns:a16="http://schemas.microsoft.com/office/drawing/2014/main" id="{7A568C9C-76F4-4E08-A1A0-5CA5BC44AB97}"/>
              </a:ext>
            </a:extLst>
          </p:cNvPr>
          <p:cNvPicPr>
            <a:picLocks noChangeAspect="1"/>
          </p:cNvPicPr>
          <p:nvPr/>
        </p:nvPicPr>
        <p:blipFill>
          <a:blip r:embed="rId8"/>
          <a:stretch>
            <a:fillRect/>
          </a:stretch>
        </p:blipFill>
        <p:spPr>
          <a:xfrm>
            <a:off x="372242" y="2316164"/>
            <a:ext cx="1114150" cy="886057"/>
          </a:xfrm>
          <a:prstGeom prst="rect">
            <a:avLst/>
          </a:prstGeom>
        </p:spPr>
      </p:pic>
      <p:sp>
        <p:nvSpPr>
          <p:cNvPr id="211" name="Rectangle: Rounded Corners 210">
            <a:extLst>
              <a:ext uri="{FF2B5EF4-FFF2-40B4-BE49-F238E27FC236}">
                <a16:creationId xmlns:a16="http://schemas.microsoft.com/office/drawing/2014/main" id="{4C956B5B-B654-4739-A0C2-C029E7DF9F08}"/>
              </a:ext>
            </a:extLst>
          </p:cNvPr>
          <p:cNvSpPr/>
          <p:nvPr/>
        </p:nvSpPr>
        <p:spPr>
          <a:xfrm>
            <a:off x="6203730" y="767388"/>
            <a:ext cx="5627649" cy="5298765"/>
          </a:xfrm>
          <a:prstGeom prst="roundRect">
            <a:avLst/>
          </a:prstGeom>
          <a:solidFill>
            <a:srgbClr val="FFD9D9"/>
          </a:solidFill>
          <a:ln w="28575">
            <a:solidFill>
              <a:srgbClr val="FF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994F097-CB5C-427F-9476-3A23EBD6C862}"/>
              </a:ext>
            </a:extLst>
          </p:cNvPr>
          <p:cNvSpPr/>
          <p:nvPr/>
        </p:nvSpPr>
        <p:spPr>
          <a:xfrm>
            <a:off x="6117039" y="939458"/>
            <a:ext cx="5969711" cy="830997"/>
          </a:xfrm>
          <a:prstGeom prst="rect">
            <a:avLst/>
          </a:prstGeom>
        </p:spPr>
        <p:txBody>
          <a:bodyPr wrap="square">
            <a:spAutoFit/>
          </a:bodyPr>
          <a:lstStyle/>
          <a:p>
            <a:pPr algn="ctr"/>
            <a:r>
              <a:rPr lang="en-US" sz="2400" b="1" dirty="0"/>
              <a:t>Kinetic sorting</a:t>
            </a:r>
          </a:p>
          <a:p>
            <a:pPr algn="ctr"/>
            <a:r>
              <a:rPr lang="en-US" sz="2400" b="1" dirty="0"/>
              <a:t>for higher affinity binders</a:t>
            </a:r>
            <a:endParaRPr lang="en-US" sz="2400" b="1" baseline="30000" dirty="0"/>
          </a:p>
        </p:txBody>
      </p:sp>
      <p:pic>
        <p:nvPicPr>
          <p:cNvPr id="213" name="Picture 212">
            <a:extLst>
              <a:ext uri="{FF2B5EF4-FFF2-40B4-BE49-F238E27FC236}">
                <a16:creationId xmlns:a16="http://schemas.microsoft.com/office/drawing/2014/main" id="{9CE01C2A-9FB4-4E95-A448-F97FF8ECB6F4}"/>
              </a:ext>
            </a:extLst>
          </p:cNvPr>
          <p:cNvPicPr>
            <a:picLocks noChangeAspect="1"/>
          </p:cNvPicPr>
          <p:nvPr/>
        </p:nvPicPr>
        <p:blipFill>
          <a:blip r:embed="rId4"/>
          <a:stretch>
            <a:fillRect/>
          </a:stretch>
        </p:blipFill>
        <p:spPr>
          <a:xfrm rot="16407887">
            <a:off x="7338515" y="2745169"/>
            <a:ext cx="823031" cy="1225402"/>
          </a:xfrm>
          <a:prstGeom prst="rect">
            <a:avLst/>
          </a:prstGeom>
        </p:spPr>
      </p:pic>
      <p:pic>
        <p:nvPicPr>
          <p:cNvPr id="214" name="Picture 213">
            <a:extLst>
              <a:ext uri="{FF2B5EF4-FFF2-40B4-BE49-F238E27FC236}">
                <a16:creationId xmlns:a16="http://schemas.microsoft.com/office/drawing/2014/main" id="{D7168986-7678-44C9-99CA-CF4E26D8C2F8}"/>
              </a:ext>
            </a:extLst>
          </p:cNvPr>
          <p:cNvPicPr>
            <a:picLocks noChangeAspect="1"/>
          </p:cNvPicPr>
          <p:nvPr/>
        </p:nvPicPr>
        <p:blipFill>
          <a:blip r:embed="rId4"/>
          <a:stretch>
            <a:fillRect/>
          </a:stretch>
        </p:blipFill>
        <p:spPr>
          <a:xfrm rot="7526020">
            <a:off x="7042764" y="3220346"/>
            <a:ext cx="823031" cy="1225402"/>
          </a:xfrm>
          <a:prstGeom prst="rect">
            <a:avLst/>
          </a:prstGeom>
        </p:spPr>
      </p:pic>
      <p:sp>
        <p:nvSpPr>
          <p:cNvPr id="215" name="Oval 214">
            <a:extLst>
              <a:ext uri="{FF2B5EF4-FFF2-40B4-BE49-F238E27FC236}">
                <a16:creationId xmlns:a16="http://schemas.microsoft.com/office/drawing/2014/main" id="{06393C28-7903-466A-BB64-41215F2C6BF1}"/>
              </a:ext>
            </a:extLst>
          </p:cNvPr>
          <p:cNvSpPr/>
          <p:nvPr/>
        </p:nvSpPr>
        <p:spPr>
          <a:xfrm>
            <a:off x="7657500" y="2178068"/>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25F829F-D583-49D8-A47C-403BE70D1E5B}"/>
              </a:ext>
            </a:extLst>
          </p:cNvPr>
          <p:cNvSpPr/>
          <p:nvPr/>
        </p:nvSpPr>
        <p:spPr>
          <a:xfrm>
            <a:off x="7691188" y="2197318"/>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947F331-18A0-41F7-AADE-DD24EC3623EF}"/>
              </a:ext>
            </a:extLst>
          </p:cNvPr>
          <p:cNvSpPr/>
          <p:nvPr/>
        </p:nvSpPr>
        <p:spPr>
          <a:xfrm>
            <a:off x="7782626" y="2311218"/>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1F5A1F11-9455-48C7-BADF-C051580F2552}"/>
              </a:ext>
            </a:extLst>
          </p:cNvPr>
          <p:cNvSpPr/>
          <p:nvPr/>
        </p:nvSpPr>
        <p:spPr>
          <a:xfrm>
            <a:off x="8634790" y="298262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FEFB4962-1AC0-498E-B8C1-9BDF4BA5533E}"/>
              </a:ext>
            </a:extLst>
          </p:cNvPr>
          <p:cNvSpPr/>
          <p:nvPr/>
        </p:nvSpPr>
        <p:spPr>
          <a:xfrm>
            <a:off x="8668478" y="300187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22D4D8AD-0C24-471D-938B-0C108E230970}"/>
              </a:ext>
            </a:extLst>
          </p:cNvPr>
          <p:cNvSpPr/>
          <p:nvPr/>
        </p:nvSpPr>
        <p:spPr>
          <a:xfrm>
            <a:off x="8863390" y="32473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564E36E8-D009-41A5-8C23-28679728798E}"/>
              </a:ext>
            </a:extLst>
          </p:cNvPr>
          <p:cNvSpPr/>
          <p:nvPr/>
        </p:nvSpPr>
        <p:spPr>
          <a:xfrm>
            <a:off x="7395144" y="338473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C08C33F-777B-4828-85E9-95C85ADD9398}"/>
              </a:ext>
            </a:extLst>
          </p:cNvPr>
          <p:cNvSpPr/>
          <p:nvPr/>
        </p:nvSpPr>
        <p:spPr>
          <a:xfrm>
            <a:off x="7428832" y="340398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9001DDA-1121-40DA-BC07-F6C719B846B5}"/>
              </a:ext>
            </a:extLst>
          </p:cNvPr>
          <p:cNvSpPr/>
          <p:nvPr/>
        </p:nvSpPr>
        <p:spPr>
          <a:xfrm>
            <a:off x="7489418" y="364942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AA9FCE9E-772E-456D-A119-BC6D2DA2FA74}"/>
              </a:ext>
            </a:extLst>
          </p:cNvPr>
          <p:cNvSpPr txBox="1"/>
          <p:nvPr/>
        </p:nvSpPr>
        <p:spPr>
          <a:xfrm rot="2139428">
            <a:off x="8935579" y="2915835"/>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5" name="TextBox 224">
            <a:extLst>
              <a:ext uri="{FF2B5EF4-FFF2-40B4-BE49-F238E27FC236}">
                <a16:creationId xmlns:a16="http://schemas.microsoft.com/office/drawing/2014/main" id="{3945127C-33F4-49E7-B0D1-DE8D0AAF52D8}"/>
              </a:ext>
            </a:extLst>
          </p:cNvPr>
          <p:cNvSpPr txBox="1"/>
          <p:nvPr/>
        </p:nvSpPr>
        <p:spPr>
          <a:xfrm rot="4077208">
            <a:off x="9000120" y="3150638"/>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6" name="TextBox 225">
            <a:extLst>
              <a:ext uri="{FF2B5EF4-FFF2-40B4-BE49-F238E27FC236}">
                <a16:creationId xmlns:a16="http://schemas.microsoft.com/office/drawing/2014/main" id="{CEC4C3A2-70CE-4D09-A20B-00E1FC2FAE16}"/>
              </a:ext>
            </a:extLst>
          </p:cNvPr>
          <p:cNvSpPr txBox="1"/>
          <p:nvPr/>
        </p:nvSpPr>
        <p:spPr>
          <a:xfrm rot="7112991">
            <a:off x="8825323" y="3397323"/>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7" name="TextBox 226">
            <a:extLst>
              <a:ext uri="{FF2B5EF4-FFF2-40B4-BE49-F238E27FC236}">
                <a16:creationId xmlns:a16="http://schemas.microsoft.com/office/drawing/2014/main" id="{AD32CADA-8597-4364-B921-62F3943855E5}"/>
              </a:ext>
            </a:extLst>
          </p:cNvPr>
          <p:cNvSpPr txBox="1"/>
          <p:nvPr/>
        </p:nvSpPr>
        <p:spPr>
          <a:xfrm rot="6551299">
            <a:off x="7652620" y="3711611"/>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28" name="Picture 227">
            <a:extLst>
              <a:ext uri="{FF2B5EF4-FFF2-40B4-BE49-F238E27FC236}">
                <a16:creationId xmlns:a16="http://schemas.microsoft.com/office/drawing/2014/main" id="{F03BEF68-F3AB-4DF3-A159-72E356BBB7FA}"/>
              </a:ext>
            </a:extLst>
          </p:cNvPr>
          <p:cNvPicPr>
            <a:picLocks noChangeAspect="1"/>
          </p:cNvPicPr>
          <p:nvPr/>
        </p:nvPicPr>
        <p:blipFill>
          <a:blip r:embed="rId5"/>
          <a:stretch>
            <a:fillRect/>
          </a:stretch>
        </p:blipFill>
        <p:spPr>
          <a:xfrm rot="8470015">
            <a:off x="8225676" y="2734604"/>
            <a:ext cx="816935" cy="1231499"/>
          </a:xfrm>
          <a:prstGeom prst="rect">
            <a:avLst/>
          </a:prstGeom>
        </p:spPr>
      </p:pic>
      <p:sp>
        <p:nvSpPr>
          <p:cNvPr id="229" name="TextBox 228">
            <a:extLst>
              <a:ext uri="{FF2B5EF4-FFF2-40B4-BE49-F238E27FC236}">
                <a16:creationId xmlns:a16="http://schemas.microsoft.com/office/drawing/2014/main" id="{ECFA45B2-8F0C-4EC5-97B3-6DBB18984481}"/>
              </a:ext>
            </a:extLst>
          </p:cNvPr>
          <p:cNvSpPr txBox="1"/>
          <p:nvPr/>
        </p:nvSpPr>
        <p:spPr>
          <a:xfrm rot="20182158">
            <a:off x="8602124" y="269009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230" name="Picture 229">
            <a:extLst>
              <a:ext uri="{FF2B5EF4-FFF2-40B4-BE49-F238E27FC236}">
                <a16:creationId xmlns:a16="http://schemas.microsoft.com/office/drawing/2014/main" id="{91138250-7E17-4183-A25F-1AA4519B0691}"/>
              </a:ext>
            </a:extLst>
          </p:cNvPr>
          <p:cNvPicPr>
            <a:picLocks noChangeAspect="1"/>
          </p:cNvPicPr>
          <p:nvPr/>
        </p:nvPicPr>
        <p:blipFill>
          <a:blip r:embed="rId6"/>
          <a:stretch>
            <a:fillRect/>
          </a:stretch>
        </p:blipFill>
        <p:spPr>
          <a:xfrm>
            <a:off x="7522008" y="1785039"/>
            <a:ext cx="1097375" cy="1383912"/>
          </a:xfrm>
          <a:prstGeom prst="rect">
            <a:avLst/>
          </a:prstGeom>
        </p:spPr>
      </p:pic>
      <p:pic>
        <p:nvPicPr>
          <p:cNvPr id="231" name="Picture 230">
            <a:extLst>
              <a:ext uri="{FF2B5EF4-FFF2-40B4-BE49-F238E27FC236}">
                <a16:creationId xmlns:a16="http://schemas.microsoft.com/office/drawing/2014/main" id="{2729CB9F-20DD-4319-8E04-423A932D8F24}"/>
              </a:ext>
            </a:extLst>
          </p:cNvPr>
          <p:cNvPicPr>
            <a:picLocks noChangeAspect="1"/>
          </p:cNvPicPr>
          <p:nvPr/>
        </p:nvPicPr>
        <p:blipFill rotWithShape="1">
          <a:blip r:embed="rId6"/>
          <a:srcRect l="29873"/>
          <a:stretch/>
        </p:blipFill>
        <p:spPr>
          <a:xfrm rot="10800000">
            <a:off x="7268651" y="1744956"/>
            <a:ext cx="769561" cy="1383912"/>
          </a:xfrm>
          <a:prstGeom prst="rect">
            <a:avLst/>
          </a:prstGeom>
        </p:spPr>
      </p:pic>
      <p:pic>
        <p:nvPicPr>
          <p:cNvPr id="232" name="Picture 231">
            <a:extLst>
              <a:ext uri="{FF2B5EF4-FFF2-40B4-BE49-F238E27FC236}">
                <a16:creationId xmlns:a16="http://schemas.microsoft.com/office/drawing/2014/main" id="{87A3B3A1-7183-4251-B2E9-1AAE6EFDA745}"/>
              </a:ext>
            </a:extLst>
          </p:cNvPr>
          <p:cNvPicPr>
            <a:picLocks noChangeAspect="1"/>
          </p:cNvPicPr>
          <p:nvPr/>
        </p:nvPicPr>
        <p:blipFill rotWithShape="1">
          <a:blip r:embed="rId6"/>
          <a:srcRect l="29873"/>
          <a:stretch/>
        </p:blipFill>
        <p:spPr>
          <a:xfrm rot="5400000">
            <a:off x="7596250" y="2022316"/>
            <a:ext cx="769561" cy="1383912"/>
          </a:xfrm>
          <a:prstGeom prst="rect">
            <a:avLst/>
          </a:prstGeom>
        </p:spPr>
      </p:pic>
      <p:pic>
        <p:nvPicPr>
          <p:cNvPr id="233" name="Picture 232">
            <a:extLst>
              <a:ext uri="{FF2B5EF4-FFF2-40B4-BE49-F238E27FC236}">
                <a16:creationId xmlns:a16="http://schemas.microsoft.com/office/drawing/2014/main" id="{446D7F88-A8D6-470B-B95A-85C8E9A8C32C}"/>
              </a:ext>
            </a:extLst>
          </p:cNvPr>
          <p:cNvPicPr>
            <a:picLocks noChangeAspect="1"/>
          </p:cNvPicPr>
          <p:nvPr/>
        </p:nvPicPr>
        <p:blipFill>
          <a:blip r:embed="rId7"/>
          <a:stretch>
            <a:fillRect/>
          </a:stretch>
        </p:blipFill>
        <p:spPr>
          <a:xfrm>
            <a:off x="8516195" y="2553957"/>
            <a:ext cx="409843" cy="325938"/>
          </a:xfrm>
          <a:prstGeom prst="rect">
            <a:avLst/>
          </a:prstGeom>
        </p:spPr>
      </p:pic>
      <p:pic>
        <p:nvPicPr>
          <p:cNvPr id="234" name="Picture 233">
            <a:extLst>
              <a:ext uri="{FF2B5EF4-FFF2-40B4-BE49-F238E27FC236}">
                <a16:creationId xmlns:a16="http://schemas.microsoft.com/office/drawing/2014/main" id="{04C5447A-D28D-4796-A312-FA64E0846C39}"/>
              </a:ext>
            </a:extLst>
          </p:cNvPr>
          <p:cNvPicPr>
            <a:picLocks noChangeAspect="1"/>
          </p:cNvPicPr>
          <p:nvPr/>
        </p:nvPicPr>
        <p:blipFill>
          <a:blip r:embed="rId7"/>
          <a:stretch>
            <a:fillRect/>
          </a:stretch>
        </p:blipFill>
        <p:spPr>
          <a:xfrm rot="3483818">
            <a:off x="9293523" y="3284453"/>
            <a:ext cx="409843" cy="325938"/>
          </a:xfrm>
          <a:prstGeom prst="rect">
            <a:avLst/>
          </a:prstGeom>
        </p:spPr>
      </p:pic>
      <p:pic>
        <p:nvPicPr>
          <p:cNvPr id="235" name="Picture 234">
            <a:extLst>
              <a:ext uri="{FF2B5EF4-FFF2-40B4-BE49-F238E27FC236}">
                <a16:creationId xmlns:a16="http://schemas.microsoft.com/office/drawing/2014/main" id="{A61B341D-7ED5-4294-B503-04F723BFF6DB}"/>
              </a:ext>
            </a:extLst>
          </p:cNvPr>
          <p:cNvPicPr>
            <a:picLocks noChangeAspect="1"/>
          </p:cNvPicPr>
          <p:nvPr/>
        </p:nvPicPr>
        <p:blipFill>
          <a:blip r:embed="rId7"/>
          <a:stretch>
            <a:fillRect/>
          </a:stretch>
        </p:blipFill>
        <p:spPr>
          <a:xfrm rot="5819158">
            <a:off x="8860227" y="3603106"/>
            <a:ext cx="409843" cy="325938"/>
          </a:xfrm>
          <a:prstGeom prst="rect">
            <a:avLst/>
          </a:prstGeom>
        </p:spPr>
      </p:pic>
      <p:pic>
        <p:nvPicPr>
          <p:cNvPr id="236" name="Picture 235">
            <a:extLst>
              <a:ext uri="{FF2B5EF4-FFF2-40B4-BE49-F238E27FC236}">
                <a16:creationId xmlns:a16="http://schemas.microsoft.com/office/drawing/2014/main" id="{A4C4C697-37AC-47A4-BD35-F6CA135B4C0F}"/>
              </a:ext>
            </a:extLst>
          </p:cNvPr>
          <p:cNvPicPr>
            <a:picLocks noChangeAspect="1"/>
          </p:cNvPicPr>
          <p:nvPr/>
        </p:nvPicPr>
        <p:blipFill>
          <a:blip r:embed="rId7"/>
          <a:stretch>
            <a:fillRect/>
          </a:stretch>
        </p:blipFill>
        <p:spPr>
          <a:xfrm>
            <a:off x="7190222" y="2363927"/>
            <a:ext cx="409843" cy="325938"/>
          </a:xfrm>
          <a:prstGeom prst="rect">
            <a:avLst/>
          </a:prstGeom>
        </p:spPr>
      </p:pic>
      <p:pic>
        <p:nvPicPr>
          <p:cNvPr id="237" name="Picture 236">
            <a:extLst>
              <a:ext uri="{FF2B5EF4-FFF2-40B4-BE49-F238E27FC236}">
                <a16:creationId xmlns:a16="http://schemas.microsoft.com/office/drawing/2014/main" id="{D594CCB0-4C49-438D-964D-FEC8FFD6EA63}"/>
              </a:ext>
            </a:extLst>
          </p:cNvPr>
          <p:cNvPicPr>
            <a:picLocks noChangeAspect="1"/>
          </p:cNvPicPr>
          <p:nvPr/>
        </p:nvPicPr>
        <p:blipFill>
          <a:blip r:embed="rId7"/>
          <a:stretch>
            <a:fillRect/>
          </a:stretch>
        </p:blipFill>
        <p:spPr>
          <a:xfrm>
            <a:off x="6972323" y="3231226"/>
            <a:ext cx="409843" cy="325938"/>
          </a:xfrm>
          <a:prstGeom prst="rect">
            <a:avLst/>
          </a:prstGeom>
        </p:spPr>
      </p:pic>
      <p:pic>
        <p:nvPicPr>
          <p:cNvPr id="238" name="Picture 237">
            <a:extLst>
              <a:ext uri="{FF2B5EF4-FFF2-40B4-BE49-F238E27FC236}">
                <a16:creationId xmlns:a16="http://schemas.microsoft.com/office/drawing/2014/main" id="{D2560E9D-6EEE-4B17-A48D-2C52D459CA87}"/>
              </a:ext>
            </a:extLst>
          </p:cNvPr>
          <p:cNvPicPr>
            <a:picLocks noChangeAspect="1"/>
          </p:cNvPicPr>
          <p:nvPr/>
        </p:nvPicPr>
        <p:blipFill>
          <a:blip r:embed="rId7"/>
          <a:stretch>
            <a:fillRect/>
          </a:stretch>
        </p:blipFill>
        <p:spPr>
          <a:xfrm>
            <a:off x="9270944" y="2927626"/>
            <a:ext cx="409843" cy="325938"/>
          </a:xfrm>
          <a:prstGeom prst="rect">
            <a:avLst/>
          </a:prstGeom>
        </p:spPr>
      </p:pic>
      <p:pic>
        <p:nvPicPr>
          <p:cNvPr id="239" name="Picture 238">
            <a:extLst>
              <a:ext uri="{FF2B5EF4-FFF2-40B4-BE49-F238E27FC236}">
                <a16:creationId xmlns:a16="http://schemas.microsoft.com/office/drawing/2014/main" id="{12239771-53BD-44D5-8D85-730FD948F055}"/>
              </a:ext>
            </a:extLst>
          </p:cNvPr>
          <p:cNvPicPr>
            <a:picLocks noChangeAspect="1"/>
          </p:cNvPicPr>
          <p:nvPr/>
        </p:nvPicPr>
        <p:blipFill>
          <a:blip r:embed="rId7"/>
          <a:stretch>
            <a:fillRect/>
          </a:stretch>
        </p:blipFill>
        <p:spPr>
          <a:xfrm>
            <a:off x="8999842" y="2582636"/>
            <a:ext cx="409843" cy="325938"/>
          </a:xfrm>
          <a:prstGeom prst="rect">
            <a:avLst/>
          </a:prstGeom>
        </p:spPr>
      </p:pic>
      <p:pic>
        <p:nvPicPr>
          <p:cNvPr id="240" name="Picture 239">
            <a:extLst>
              <a:ext uri="{FF2B5EF4-FFF2-40B4-BE49-F238E27FC236}">
                <a16:creationId xmlns:a16="http://schemas.microsoft.com/office/drawing/2014/main" id="{E7C6BC49-D58E-402A-B530-D8E8EE8E5292}"/>
              </a:ext>
            </a:extLst>
          </p:cNvPr>
          <p:cNvPicPr>
            <a:picLocks noChangeAspect="1"/>
          </p:cNvPicPr>
          <p:nvPr/>
        </p:nvPicPr>
        <p:blipFill>
          <a:blip r:embed="rId7"/>
          <a:stretch>
            <a:fillRect/>
          </a:stretch>
        </p:blipFill>
        <p:spPr>
          <a:xfrm rot="6195440">
            <a:off x="8463022" y="3544056"/>
            <a:ext cx="409843" cy="325938"/>
          </a:xfrm>
          <a:prstGeom prst="rect">
            <a:avLst/>
          </a:prstGeom>
        </p:spPr>
      </p:pic>
      <p:pic>
        <p:nvPicPr>
          <p:cNvPr id="241" name="Picture 240">
            <a:extLst>
              <a:ext uri="{FF2B5EF4-FFF2-40B4-BE49-F238E27FC236}">
                <a16:creationId xmlns:a16="http://schemas.microsoft.com/office/drawing/2014/main" id="{4215EF30-5ABC-40B6-9C16-982825FFFA69}"/>
              </a:ext>
            </a:extLst>
          </p:cNvPr>
          <p:cNvPicPr>
            <a:picLocks noChangeAspect="1"/>
          </p:cNvPicPr>
          <p:nvPr/>
        </p:nvPicPr>
        <p:blipFill>
          <a:blip r:embed="rId7"/>
          <a:stretch>
            <a:fillRect/>
          </a:stretch>
        </p:blipFill>
        <p:spPr>
          <a:xfrm>
            <a:off x="8165257" y="3151525"/>
            <a:ext cx="409843" cy="325938"/>
          </a:xfrm>
          <a:prstGeom prst="rect">
            <a:avLst/>
          </a:prstGeom>
        </p:spPr>
      </p:pic>
      <p:pic>
        <p:nvPicPr>
          <p:cNvPr id="242" name="Picture 241">
            <a:extLst>
              <a:ext uri="{FF2B5EF4-FFF2-40B4-BE49-F238E27FC236}">
                <a16:creationId xmlns:a16="http://schemas.microsoft.com/office/drawing/2014/main" id="{17D151F0-0FB8-4647-9C45-F7266A41A803}"/>
              </a:ext>
            </a:extLst>
          </p:cNvPr>
          <p:cNvPicPr>
            <a:picLocks noChangeAspect="1"/>
          </p:cNvPicPr>
          <p:nvPr/>
        </p:nvPicPr>
        <p:blipFill>
          <a:blip r:embed="rId7"/>
          <a:stretch>
            <a:fillRect/>
          </a:stretch>
        </p:blipFill>
        <p:spPr>
          <a:xfrm>
            <a:off x="7484904" y="2923217"/>
            <a:ext cx="409843" cy="325938"/>
          </a:xfrm>
          <a:prstGeom prst="rect">
            <a:avLst/>
          </a:prstGeom>
        </p:spPr>
      </p:pic>
      <p:pic>
        <p:nvPicPr>
          <p:cNvPr id="243" name="Picture 242">
            <a:extLst>
              <a:ext uri="{FF2B5EF4-FFF2-40B4-BE49-F238E27FC236}">
                <a16:creationId xmlns:a16="http://schemas.microsoft.com/office/drawing/2014/main" id="{D84B3D9D-0F67-450F-B59E-E8257CF1E7CF}"/>
              </a:ext>
            </a:extLst>
          </p:cNvPr>
          <p:cNvPicPr>
            <a:picLocks noChangeAspect="1"/>
          </p:cNvPicPr>
          <p:nvPr/>
        </p:nvPicPr>
        <p:blipFill>
          <a:blip r:embed="rId7"/>
          <a:stretch>
            <a:fillRect/>
          </a:stretch>
        </p:blipFill>
        <p:spPr>
          <a:xfrm rot="6369685">
            <a:off x="8010884" y="3741595"/>
            <a:ext cx="409843" cy="325938"/>
          </a:xfrm>
          <a:prstGeom prst="rect">
            <a:avLst/>
          </a:prstGeom>
        </p:spPr>
      </p:pic>
      <p:pic>
        <p:nvPicPr>
          <p:cNvPr id="244" name="Picture 243">
            <a:extLst>
              <a:ext uri="{FF2B5EF4-FFF2-40B4-BE49-F238E27FC236}">
                <a16:creationId xmlns:a16="http://schemas.microsoft.com/office/drawing/2014/main" id="{A1604D9D-4242-446C-9141-BDFAEC805319}"/>
              </a:ext>
            </a:extLst>
          </p:cNvPr>
          <p:cNvPicPr>
            <a:picLocks noChangeAspect="1"/>
          </p:cNvPicPr>
          <p:nvPr/>
        </p:nvPicPr>
        <p:blipFill>
          <a:blip r:embed="rId7"/>
          <a:stretch>
            <a:fillRect/>
          </a:stretch>
        </p:blipFill>
        <p:spPr>
          <a:xfrm rot="6369685">
            <a:off x="7640947" y="4006223"/>
            <a:ext cx="409843" cy="325938"/>
          </a:xfrm>
          <a:prstGeom prst="rect">
            <a:avLst/>
          </a:prstGeom>
        </p:spPr>
      </p:pic>
      <p:pic>
        <p:nvPicPr>
          <p:cNvPr id="245" name="Picture 244">
            <a:extLst>
              <a:ext uri="{FF2B5EF4-FFF2-40B4-BE49-F238E27FC236}">
                <a16:creationId xmlns:a16="http://schemas.microsoft.com/office/drawing/2014/main" id="{17E576C2-BFFF-4D7C-8478-C16F5BEAF853}"/>
              </a:ext>
            </a:extLst>
          </p:cNvPr>
          <p:cNvPicPr>
            <a:picLocks noChangeAspect="1"/>
          </p:cNvPicPr>
          <p:nvPr/>
        </p:nvPicPr>
        <p:blipFill>
          <a:blip r:embed="rId7"/>
          <a:stretch>
            <a:fillRect/>
          </a:stretch>
        </p:blipFill>
        <p:spPr>
          <a:xfrm rot="11237766">
            <a:off x="6955066" y="3697642"/>
            <a:ext cx="409843" cy="325938"/>
          </a:xfrm>
          <a:prstGeom prst="rect">
            <a:avLst/>
          </a:prstGeom>
        </p:spPr>
      </p:pic>
      <p:pic>
        <p:nvPicPr>
          <p:cNvPr id="246" name="Picture 245">
            <a:extLst>
              <a:ext uri="{FF2B5EF4-FFF2-40B4-BE49-F238E27FC236}">
                <a16:creationId xmlns:a16="http://schemas.microsoft.com/office/drawing/2014/main" id="{5EC2EABC-2A34-4F38-AB31-376676C143B5}"/>
              </a:ext>
            </a:extLst>
          </p:cNvPr>
          <p:cNvPicPr>
            <a:picLocks noChangeAspect="1"/>
          </p:cNvPicPr>
          <p:nvPr/>
        </p:nvPicPr>
        <p:blipFill>
          <a:blip r:embed="rId7"/>
          <a:stretch>
            <a:fillRect/>
          </a:stretch>
        </p:blipFill>
        <p:spPr>
          <a:xfrm rot="11237766">
            <a:off x="7204827" y="3992822"/>
            <a:ext cx="409843" cy="325938"/>
          </a:xfrm>
          <a:prstGeom prst="rect">
            <a:avLst/>
          </a:prstGeom>
        </p:spPr>
      </p:pic>
      <p:pic>
        <p:nvPicPr>
          <p:cNvPr id="247" name="Picture 246">
            <a:extLst>
              <a:ext uri="{FF2B5EF4-FFF2-40B4-BE49-F238E27FC236}">
                <a16:creationId xmlns:a16="http://schemas.microsoft.com/office/drawing/2014/main" id="{6E04107C-4C94-41DA-B3AF-F75E83D574E1}"/>
              </a:ext>
            </a:extLst>
          </p:cNvPr>
          <p:cNvPicPr>
            <a:picLocks noChangeAspect="1"/>
          </p:cNvPicPr>
          <p:nvPr/>
        </p:nvPicPr>
        <p:blipFill>
          <a:blip r:embed="rId4"/>
          <a:stretch>
            <a:fillRect/>
          </a:stretch>
        </p:blipFill>
        <p:spPr>
          <a:xfrm rot="16407887">
            <a:off x="10111308" y="1962915"/>
            <a:ext cx="823031" cy="1225402"/>
          </a:xfrm>
          <a:prstGeom prst="rect">
            <a:avLst/>
          </a:prstGeom>
        </p:spPr>
      </p:pic>
      <p:pic>
        <p:nvPicPr>
          <p:cNvPr id="248" name="Picture 247">
            <a:extLst>
              <a:ext uri="{FF2B5EF4-FFF2-40B4-BE49-F238E27FC236}">
                <a16:creationId xmlns:a16="http://schemas.microsoft.com/office/drawing/2014/main" id="{35F00F4C-977B-4D39-B897-F78818E7DC8D}"/>
              </a:ext>
            </a:extLst>
          </p:cNvPr>
          <p:cNvPicPr>
            <a:picLocks noChangeAspect="1"/>
          </p:cNvPicPr>
          <p:nvPr/>
        </p:nvPicPr>
        <p:blipFill>
          <a:blip r:embed="rId4"/>
          <a:stretch>
            <a:fillRect/>
          </a:stretch>
        </p:blipFill>
        <p:spPr>
          <a:xfrm rot="7526020">
            <a:off x="9815557" y="2438092"/>
            <a:ext cx="823031" cy="1225402"/>
          </a:xfrm>
          <a:prstGeom prst="rect">
            <a:avLst/>
          </a:prstGeom>
        </p:spPr>
      </p:pic>
      <p:sp>
        <p:nvSpPr>
          <p:cNvPr id="249" name="Oval 248">
            <a:extLst>
              <a:ext uri="{FF2B5EF4-FFF2-40B4-BE49-F238E27FC236}">
                <a16:creationId xmlns:a16="http://schemas.microsoft.com/office/drawing/2014/main" id="{A5DEE163-5C54-417C-AF0D-A18C5C0BEC2E}"/>
              </a:ext>
            </a:extLst>
          </p:cNvPr>
          <p:cNvSpPr/>
          <p:nvPr/>
        </p:nvSpPr>
        <p:spPr>
          <a:xfrm>
            <a:off x="10167937" y="260248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6BFE59AB-AB29-4B07-818B-E70BC2791940}"/>
              </a:ext>
            </a:extLst>
          </p:cNvPr>
          <p:cNvSpPr/>
          <p:nvPr/>
        </p:nvSpPr>
        <p:spPr>
          <a:xfrm>
            <a:off x="10201625" y="262173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94119D97-2125-4405-99FB-8634DF96285A}"/>
              </a:ext>
            </a:extLst>
          </p:cNvPr>
          <p:cNvSpPr/>
          <p:nvPr/>
        </p:nvSpPr>
        <p:spPr>
          <a:xfrm>
            <a:off x="10262211" y="2867175"/>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233FA3C-02E4-4B58-B565-79AE9E0A3E38}"/>
              </a:ext>
            </a:extLst>
          </p:cNvPr>
          <p:cNvSpPr txBox="1"/>
          <p:nvPr/>
        </p:nvSpPr>
        <p:spPr>
          <a:xfrm rot="6551299">
            <a:off x="10425413" y="2929357"/>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53" name="Picture 252">
            <a:extLst>
              <a:ext uri="{FF2B5EF4-FFF2-40B4-BE49-F238E27FC236}">
                <a16:creationId xmlns:a16="http://schemas.microsoft.com/office/drawing/2014/main" id="{00A57022-7003-4C1C-A927-4B31B68A2A1D}"/>
              </a:ext>
            </a:extLst>
          </p:cNvPr>
          <p:cNvPicPr>
            <a:picLocks noChangeAspect="1"/>
          </p:cNvPicPr>
          <p:nvPr/>
        </p:nvPicPr>
        <p:blipFill>
          <a:blip r:embed="rId7"/>
          <a:stretch>
            <a:fillRect/>
          </a:stretch>
        </p:blipFill>
        <p:spPr>
          <a:xfrm>
            <a:off x="9745116" y="2448972"/>
            <a:ext cx="409843" cy="325938"/>
          </a:xfrm>
          <a:prstGeom prst="rect">
            <a:avLst/>
          </a:prstGeom>
        </p:spPr>
      </p:pic>
      <p:pic>
        <p:nvPicPr>
          <p:cNvPr id="254" name="Picture 253">
            <a:extLst>
              <a:ext uri="{FF2B5EF4-FFF2-40B4-BE49-F238E27FC236}">
                <a16:creationId xmlns:a16="http://schemas.microsoft.com/office/drawing/2014/main" id="{5535BF69-1F70-47F7-A30E-C174B27B2913}"/>
              </a:ext>
            </a:extLst>
          </p:cNvPr>
          <p:cNvPicPr>
            <a:picLocks noChangeAspect="1"/>
          </p:cNvPicPr>
          <p:nvPr/>
        </p:nvPicPr>
        <p:blipFill>
          <a:blip r:embed="rId7"/>
          <a:stretch>
            <a:fillRect/>
          </a:stretch>
        </p:blipFill>
        <p:spPr>
          <a:xfrm>
            <a:off x="10257697" y="2140963"/>
            <a:ext cx="409843" cy="325938"/>
          </a:xfrm>
          <a:prstGeom prst="rect">
            <a:avLst/>
          </a:prstGeom>
        </p:spPr>
      </p:pic>
      <p:pic>
        <p:nvPicPr>
          <p:cNvPr id="255" name="Picture 254">
            <a:extLst>
              <a:ext uri="{FF2B5EF4-FFF2-40B4-BE49-F238E27FC236}">
                <a16:creationId xmlns:a16="http://schemas.microsoft.com/office/drawing/2014/main" id="{21701594-3091-4BF2-8258-9C3A7A06330D}"/>
              </a:ext>
            </a:extLst>
          </p:cNvPr>
          <p:cNvPicPr>
            <a:picLocks noChangeAspect="1"/>
          </p:cNvPicPr>
          <p:nvPr/>
        </p:nvPicPr>
        <p:blipFill>
          <a:blip r:embed="rId7"/>
          <a:stretch>
            <a:fillRect/>
          </a:stretch>
        </p:blipFill>
        <p:spPr>
          <a:xfrm rot="6369685">
            <a:off x="10783677" y="2959341"/>
            <a:ext cx="409843" cy="325938"/>
          </a:xfrm>
          <a:prstGeom prst="rect">
            <a:avLst/>
          </a:prstGeom>
        </p:spPr>
      </p:pic>
      <p:pic>
        <p:nvPicPr>
          <p:cNvPr id="256" name="Picture 255">
            <a:extLst>
              <a:ext uri="{FF2B5EF4-FFF2-40B4-BE49-F238E27FC236}">
                <a16:creationId xmlns:a16="http://schemas.microsoft.com/office/drawing/2014/main" id="{09450074-7EF6-40E1-8FEF-51750C2F73A7}"/>
              </a:ext>
            </a:extLst>
          </p:cNvPr>
          <p:cNvPicPr>
            <a:picLocks noChangeAspect="1"/>
          </p:cNvPicPr>
          <p:nvPr/>
        </p:nvPicPr>
        <p:blipFill>
          <a:blip r:embed="rId7"/>
          <a:stretch>
            <a:fillRect/>
          </a:stretch>
        </p:blipFill>
        <p:spPr>
          <a:xfrm rot="6369685">
            <a:off x="10413740" y="3223969"/>
            <a:ext cx="409843" cy="325938"/>
          </a:xfrm>
          <a:prstGeom prst="rect">
            <a:avLst/>
          </a:prstGeom>
        </p:spPr>
      </p:pic>
      <p:pic>
        <p:nvPicPr>
          <p:cNvPr id="257" name="Picture 256">
            <a:extLst>
              <a:ext uri="{FF2B5EF4-FFF2-40B4-BE49-F238E27FC236}">
                <a16:creationId xmlns:a16="http://schemas.microsoft.com/office/drawing/2014/main" id="{43BDFF68-44EB-4212-9C16-E25DC3EC3F98}"/>
              </a:ext>
            </a:extLst>
          </p:cNvPr>
          <p:cNvPicPr>
            <a:picLocks noChangeAspect="1"/>
          </p:cNvPicPr>
          <p:nvPr/>
        </p:nvPicPr>
        <p:blipFill>
          <a:blip r:embed="rId7"/>
          <a:stretch>
            <a:fillRect/>
          </a:stretch>
        </p:blipFill>
        <p:spPr>
          <a:xfrm rot="11237766">
            <a:off x="9727859" y="2915388"/>
            <a:ext cx="409843" cy="325938"/>
          </a:xfrm>
          <a:prstGeom prst="rect">
            <a:avLst/>
          </a:prstGeom>
        </p:spPr>
      </p:pic>
      <p:pic>
        <p:nvPicPr>
          <p:cNvPr id="258" name="Picture 257">
            <a:extLst>
              <a:ext uri="{FF2B5EF4-FFF2-40B4-BE49-F238E27FC236}">
                <a16:creationId xmlns:a16="http://schemas.microsoft.com/office/drawing/2014/main" id="{63FD6CBD-EECC-4D5E-8C00-78A39DD450F5}"/>
              </a:ext>
            </a:extLst>
          </p:cNvPr>
          <p:cNvPicPr>
            <a:picLocks noChangeAspect="1"/>
          </p:cNvPicPr>
          <p:nvPr/>
        </p:nvPicPr>
        <p:blipFill>
          <a:blip r:embed="rId7"/>
          <a:stretch>
            <a:fillRect/>
          </a:stretch>
        </p:blipFill>
        <p:spPr>
          <a:xfrm rot="2087600">
            <a:off x="10653856" y="2306806"/>
            <a:ext cx="409843" cy="325938"/>
          </a:xfrm>
          <a:prstGeom prst="rect">
            <a:avLst/>
          </a:prstGeom>
        </p:spPr>
      </p:pic>
      <p:sp>
        <p:nvSpPr>
          <p:cNvPr id="259" name="Oval 258">
            <a:extLst>
              <a:ext uri="{FF2B5EF4-FFF2-40B4-BE49-F238E27FC236}">
                <a16:creationId xmlns:a16="http://schemas.microsoft.com/office/drawing/2014/main" id="{B5BAA00A-66DD-43F8-B34E-C128AC8DBD8A}"/>
              </a:ext>
            </a:extLst>
          </p:cNvPr>
          <p:cNvSpPr/>
          <p:nvPr/>
        </p:nvSpPr>
        <p:spPr>
          <a:xfrm>
            <a:off x="9674390" y="382302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7D949449-59DE-4862-BBF3-0E1F2B758725}"/>
              </a:ext>
            </a:extLst>
          </p:cNvPr>
          <p:cNvSpPr/>
          <p:nvPr/>
        </p:nvSpPr>
        <p:spPr>
          <a:xfrm>
            <a:off x="9708078" y="384227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30CE5716-10C5-4724-9087-AC3148194686}"/>
              </a:ext>
            </a:extLst>
          </p:cNvPr>
          <p:cNvSpPr/>
          <p:nvPr/>
        </p:nvSpPr>
        <p:spPr>
          <a:xfrm>
            <a:off x="9799516" y="395617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 name="Picture 261">
            <a:extLst>
              <a:ext uri="{FF2B5EF4-FFF2-40B4-BE49-F238E27FC236}">
                <a16:creationId xmlns:a16="http://schemas.microsoft.com/office/drawing/2014/main" id="{367EC217-C0E0-440C-A781-F44E9279E821}"/>
              </a:ext>
            </a:extLst>
          </p:cNvPr>
          <p:cNvPicPr>
            <a:picLocks noChangeAspect="1"/>
          </p:cNvPicPr>
          <p:nvPr/>
        </p:nvPicPr>
        <p:blipFill>
          <a:blip r:embed="rId6"/>
          <a:stretch>
            <a:fillRect/>
          </a:stretch>
        </p:blipFill>
        <p:spPr>
          <a:xfrm>
            <a:off x="9538898" y="3430000"/>
            <a:ext cx="1097375" cy="1383912"/>
          </a:xfrm>
          <a:prstGeom prst="rect">
            <a:avLst/>
          </a:prstGeom>
        </p:spPr>
      </p:pic>
      <p:pic>
        <p:nvPicPr>
          <p:cNvPr id="263" name="Picture 262">
            <a:extLst>
              <a:ext uri="{FF2B5EF4-FFF2-40B4-BE49-F238E27FC236}">
                <a16:creationId xmlns:a16="http://schemas.microsoft.com/office/drawing/2014/main" id="{4C425449-5F12-4A79-A48A-CFE739C01766}"/>
              </a:ext>
            </a:extLst>
          </p:cNvPr>
          <p:cNvPicPr>
            <a:picLocks noChangeAspect="1"/>
          </p:cNvPicPr>
          <p:nvPr/>
        </p:nvPicPr>
        <p:blipFill rotWithShape="1">
          <a:blip r:embed="rId6"/>
          <a:srcRect l="29873"/>
          <a:stretch/>
        </p:blipFill>
        <p:spPr>
          <a:xfrm rot="10800000">
            <a:off x="9285541" y="3389917"/>
            <a:ext cx="769561" cy="1383912"/>
          </a:xfrm>
          <a:prstGeom prst="rect">
            <a:avLst/>
          </a:prstGeom>
        </p:spPr>
      </p:pic>
      <p:pic>
        <p:nvPicPr>
          <p:cNvPr id="264" name="Picture 263">
            <a:extLst>
              <a:ext uri="{FF2B5EF4-FFF2-40B4-BE49-F238E27FC236}">
                <a16:creationId xmlns:a16="http://schemas.microsoft.com/office/drawing/2014/main" id="{40552DCA-B299-4DF5-BE66-4F8D893D81F2}"/>
              </a:ext>
            </a:extLst>
          </p:cNvPr>
          <p:cNvPicPr>
            <a:picLocks noChangeAspect="1"/>
          </p:cNvPicPr>
          <p:nvPr/>
        </p:nvPicPr>
        <p:blipFill rotWithShape="1">
          <a:blip r:embed="rId6"/>
          <a:srcRect l="29873"/>
          <a:stretch/>
        </p:blipFill>
        <p:spPr>
          <a:xfrm rot="5400000">
            <a:off x="9613140" y="3667277"/>
            <a:ext cx="769561" cy="1383912"/>
          </a:xfrm>
          <a:prstGeom prst="rect">
            <a:avLst/>
          </a:prstGeom>
        </p:spPr>
      </p:pic>
      <p:pic>
        <p:nvPicPr>
          <p:cNvPr id="265" name="Picture 264">
            <a:extLst>
              <a:ext uri="{FF2B5EF4-FFF2-40B4-BE49-F238E27FC236}">
                <a16:creationId xmlns:a16="http://schemas.microsoft.com/office/drawing/2014/main" id="{0B057390-7ED8-4178-A541-6C8E5804BE78}"/>
              </a:ext>
            </a:extLst>
          </p:cNvPr>
          <p:cNvPicPr>
            <a:picLocks noChangeAspect="1"/>
          </p:cNvPicPr>
          <p:nvPr/>
        </p:nvPicPr>
        <p:blipFill>
          <a:blip r:embed="rId7"/>
          <a:stretch>
            <a:fillRect/>
          </a:stretch>
        </p:blipFill>
        <p:spPr>
          <a:xfrm>
            <a:off x="10245528" y="3670078"/>
            <a:ext cx="409843" cy="325938"/>
          </a:xfrm>
          <a:prstGeom prst="rect">
            <a:avLst/>
          </a:prstGeom>
        </p:spPr>
      </p:pic>
      <p:sp>
        <p:nvSpPr>
          <p:cNvPr id="266" name="TextBox 265">
            <a:extLst>
              <a:ext uri="{FF2B5EF4-FFF2-40B4-BE49-F238E27FC236}">
                <a16:creationId xmlns:a16="http://schemas.microsoft.com/office/drawing/2014/main" id="{0E3873BE-5900-48A9-80BD-6857BAA1932D}"/>
              </a:ext>
            </a:extLst>
          </p:cNvPr>
          <p:cNvSpPr txBox="1"/>
          <p:nvPr/>
        </p:nvSpPr>
        <p:spPr>
          <a:xfrm>
            <a:off x="6512072" y="4883736"/>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67" name="Picture 266">
            <a:extLst>
              <a:ext uri="{FF2B5EF4-FFF2-40B4-BE49-F238E27FC236}">
                <a16:creationId xmlns:a16="http://schemas.microsoft.com/office/drawing/2014/main" id="{0A98D8DC-ED52-40CD-9390-FB56BD3CAD8E}"/>
              </a:ext>
            </a:extLst>
          </p:cNvPr>
          <p:cNvPicPr>
            <a:picLocks noChangeAspect="1"/>
          </p:cNvPicPr>
          <p:nvPr/>
        </p:nvPicPr>
        <p:blipFill>
          <a:blip r:embed="rId8"/>
          <a:stretch>
            <a:fillRect/>
          </a:stretch>
        </p:blipFill>
        <p:spPr>
          <a:xfrm>
            <a:off x="6280993" y="2217963"/>
            <a:ext cx="1114150" cy="886057"/>
          </a:xfrm>
          <a:prstGeom prst="rect">
            <a:avLst/>
          </a:prstGeom>
        </p:spPr>
      </p:pic>
      <p:sp>
        <p:nvSpPr>
          <p:cNvPr id="268" name="Rectangle 267">
            <a:extLst>
              <a:ext uri="{FF2B5EF4-FFF2-40B4-BE49-F238E27FC236}">
                <a16:creationId xmlns:a16="http://schemas.microsoft.com/office/drawing/2014/main" id="{43CD6ECE-E3D4-495E-8064-F8497E9D4226}"/>
              </a:ext>
            </a:extLst>
          </p:cNvPr>
          <p:cNvSpPr/>
          <p:nvPr/>
        </p:nvSpPr>
        <p:spPr>
          <a:xfrm>
            <a:off x="156516" y="688974"/>
            <a:ext cx="5906431" cy="5626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75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4"/>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3C7184A-0282-48D0-9256-798275752BA7}"/>
              </a:ext>
            </a:extLst>
          </p:cNvPr>
          <p:cNvSpPr/>
          <p:nvPr/>
        </p:nvSpPr>
        <p:spPr>
          <a:xfrm>
            <a:off x="352391" y="767389"/>
            <a:ext cx="5627649" cy="529877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21</a:t>
            </a:fld>
            <a:endParaRPr lang="en-US" dirty="0">
              <a:solidFill>
                <a:schemeClr val="bg1">
                  <a:lumMod val="50000"/>
                </a:schemeClr>
              </a:solidFill>
            </a:endParaRP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Affinity maturation to find lower and higher affinity binders</a:t>
            </a:r>
          </a:p>
        </p:txBody>
      </p:sp>
      <p:sp>
        <p:nvSpPr>
          <p:cNvPr id="68" name="Rectangle 67">
            <a:extLst>
              <a:ext uri="{FF2B5EF4-FFF2-40B4-BE49-F238E27FC236}">
                <a16:creationId xmlns:a16="http://schemas.microsoft.com/office/drawing/2014/main" id="{B71AFA9A-B919-4D37-9EEE-5E018874D524}"/>
              </a:ext>
            </a:extLst>
          </p:cNvPr>
          <p:cNvSpPr/>
          <p:nvPr/>
        </p:nvSpPr>
        <p:spPr>
          <a:xfrm>
            <a:off x="1451801" y="943677"/>
            <a:ext cx="3428823" cy="830997"/>
          </a:xfrm>
          <a:prstGeom prst="rect">
            <a:avLst/>
          </a:prstGeom>
        </p:spPr>
        <p:txBody>
          <a:bodyPr wrap="none">
            <a:spAutoFit/>
          </a:bodyPr>
          <a:lstStyle/>
          <a:p>
            <a:pPr algn="ctr"/>
            <a:r>
              <a:rPr lang="en-US" sz="2400" b="1" dirty="0"/>
              <a:t>Equilibrium sorting</a:t>
            </a:r>
          </a:p>
          <a:p>
            <a:pPr algn="ctr"/>
            <a:r>
              <a:rPr lang="en-US" sz="2400" b="1" dirty="0"/>
              <a:t> for lower affinity binders</a:t>
            </a:r>
            <a:endParaRPr lang="en-US" sz="2400" b="1" baseline="30000" dirty="0"/>
          </a:p>
        </p:txBody>
      </p:sp>
      <p:pic>
        <p:nvPicPr>
          <p:cNvPr id="156" name="Picture 155">
            <a:extLst>
              <a:ext uri="{FF2B5EF4-FFF2-40B4-BE49-F238E27FC236}">
                <a16:creationId xmlns:a16="http://schemas.microsoft.com/office/drawing/2014/main" id="{BC4FC215-0AD6-4C3E-8421-0604772CEB84}"/>
              </a:ext>
            </a:extLst>
          </p:cNvPr>
          <p:cNvPicPr>
            <a:picLocks noChangeAspect="1"/>
          </p:cNvPicPr>
          <p:nvPr/>
        </p:nvPicPr>
        <p:blipFill>
          <a:blip r:embed="rId4"/>
          <a:stretch>
            <a:fillRect/>
          </a:stretch>
        </p:blipFill>
        <p:spPr>
          <a:xfrm rot="16407887">
            <a:off x="1429764" y="2843370"/>
            <a:ext cx="823031" cy="1225402"/>
          </a:xfrm>
          <a:prstGeom prst="rect">
            <a:avLst/>
          </a:prstGeom>
        </p:spPr>
      </p:pic>
      <p:pic>
        <p:nvPicPr>
          <p:cNvPr id="157" name="Picture 156">
            <a:extLst>
              <a:ext uri="{FF2B5EF4-FFF2-40B4-BE49-F238E27FC236}">
                <a16:creationId xmlns:a16="http://schemas.microsoft.com/office/drawing/2014/main" id="{A6813708-D8EC-4BF2-B57A-E81EAEDA55D0}"/>
              </a:ext>
            </a:extLst>
          </p:cNvPr>
          <p:cNvPicPr>
            <a:picLocks noChangeAspect="1"/>
          </p:cNvPicPr>
          <p:nvPr/>
        </p:nvPicPr>
        <p:blipFill>
          <a:blip r:embed="rId4"/>
          <a:stretch>
            <a:fillRect/>
          </a:stretch>
        </p:blipFill>
        <p:spPr>
          <a:xfrm rot="7526020">
            <a:off x="1134013" y="3318547"/>
            <a:ext cx="823031" cy="1225402"/>
          </a:xfrm>
          <a:prstGeom prst="rect">
            <a:avLst/>
          </a:prstGeom>
        </p:spPr>
      </p:pic>
      <p:sp>
        <p:nvSpPr>
          <p:cNvPr id="158" name="Oval 157">
            <a:extLst>
              <a:ext uri="{FF2B5EF4-FFF2-40B4-BE49-F238E27FC236}">
                <a16:creationId xmlns:a16="http://schemas.microsoft.com/office/drawing/2014/main" id="{B8432FB4-E9B7-4C87-9AD3-8B96DA764EDB}"/>
              </a:ext>
            </a:extLst>
          </p:cNvPr>
          <p:cNvSpPr/>
          <p:nvPr/>
        </p:nvSpPr>
        <p:spPr>
          <a:xfrm>
            <a:off x="1748749" y="227626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C9E9578F-BEAD-4743-9E6C-8A2D40764D89}"/>
              </a:ext>
            </a:extLst>
          </p:cNvPr>
          <p:cNvSpPr/>
          <p:nvPr/>
        </p:nvSpPr>
        <p:spPr>
          <a:xfrm>
            <a:off x="1782437" y="229551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EF024923-632A-4FE9-ADAD-57FF9488741D}"/>
              </a:ext>
            </a:extLst>
          </p:cNvPr>
          <p:cNvSpPr/>
          <p:nvPr/>
        </p:nvSpPr>
        <p:spPr>
          <a:xfrm>
            <a:off x="1873875" y="24094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BD834FB-DEE8-446F-AA4B-2FE4228A4E8C}"/>
              </a:ext>
            </a:extLst>
          </p:cNvPr>
          <p:cNvSpPr/>
          <p:nvPr/>
        </p:nvSpPr>
        <p:spPr>
          <a:xfrm>
            <a:off x="2726039" y="308082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65C82463-2F19-41F9-BD77-AA27637A778E}"/>
              </a:ext>
            </a:extLst>
          </p:cNvPr>
          <p:cNvSpPr/>
          <p:nvPr/>
        </p:nvSpPr>
        <p:spPr>
          <a:xfrm>
            <a:off x="2759727" y="310007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8A4CC467-E475-49E8-8762-8FF688F9347F}"/>
              </a:ext>
            </a:extLst>
          </p:cNvPr>
          <p:cNvSpPr/>
          <p:nvPr/>
        </p:nvSpPr>
        <p:spPr>
          <a:xfrm>
            <a:off x="2954639" y="334552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836AC95-1EBF-4B71-B1E4-A8B253283344}"/>
              </a:ext>
            </a:extLst>
          </p:cNvPr>
          <p:cNvSpPr/>
          <p:nvPr/>
        </p:nvSpPr>
        <p:spPr>
          <a:xfrm>
            <a:off x="1486393" y="348293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336E197C-3209-4931-BC03-537E13456FB0}"/>
              </a:ext>
            </a:extLst>
          </p:cNvPr>
          <p:cNvSpPr/>
          <p:nvPr/>
        </p:nvSpPr>
        <p:spPr>
          <a:xfrm>
            <a:off x="1520081" y="350218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78E14C6-AD41-4E6F-962F-F429C066DA24}"/>
              </a:ext>
            </a:extLst>
          </p:cNvPr>
          <p:cNvSpPr/>
          <p:nvPr/>
        </p:nvSpPr>
        <p:spPr>
          <a:xfrm>
            <a:off x="1580667" y="374763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86873341-53C4-46A0-B780-458F6F09E1F7}"/>
              </a:ext>
            </a:extLst>
          </p:cNvPr>
          <p:cNvSpPr txBox="1"/>
          <p:nvPr/>
        </p:nvSpPr>
        <p:spPr>
          <a:xfrm rot="2139428">
            <a:off x="3026828" y="301403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8" name="TextBox 167">
            <a:extLst>
              <a:ext uri="{FF2B5EF4-FFF2-40B4-BE49-F238E27FC236}">
                <a16:creationId xmlns:a16="http://schemas.microsoft.com/office/drawing/2014/main" id="{35B741F9-232E-482C-9E73-8BED6F658107}"/>
              </a:ext>
            </a:extLst>
          </p:cNvPr>
          <p:cNvSpPr txBox="1"/>
          <p:nvPr/>
        </p:nvSpPr>
        <p:spPr>
          <a:xfrm rot="4077208">
            <a:off x="3091369" y="3248839"/>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9" name="TextBox 168">
            <a:extLst>
              <a:ext uri="{FF2B5EF4-FFF2-40B4-BE49-F238E27FC236}">
                <a16:creationId xmlns:a16="http://schemas.microsoft.com/office/drawing/2014/main" id="{07026E18-AF4F-406B-8920-920360A2FBCE}"/>
              </a:ext>
            </a:extLst>
          </p:cNvPr>
          <p:cNvSpPr txBox="1"/>
          <p:nvPr/>
        </p:nvSpPr>
        <p:spPr>
          <a:xfrm rot="7112991">
            <a:off x="2916572" y="3495524"/>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70" name="TextBox 169">
            <a:extLst>
              <a:ext uri="{FF2B5EF4-FFF2-40B4-BE49-F238E27FC236}">
                <a16:creationId xmlns:a16="http://schemas.microsoft.com/office/drawing/2014/main" id="{709DC690-E0EF-4EBF-B526-1404394F7BA4}"/>
              </a:ext>
            </a:extLst>
          </p:cNvPr>
          <p:cNvSpPr txBox="1"/>
          <p:nvPr/>
        </p:nvSpPr>
        <p:spPr>
          <a:xfrm rot="6551299">
            <a:off x="1743869" y="3809812"/>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71" name="Picture 170">
            <a:extLst>
              <a:ext uri="{FF2B5EF4-FFF2-40B4-BE49-F238E27FC236}">
                <a16:creationId xmlns:a16="http://schemas.microsoft.com/office/drawing/2014/main" id="{EE8E6D28-802E-4598-8BEE-3F4134AC4591}"/>
              </a:ext>
            </a:extLst>
          </p:cNvPr>
          <p:cNvPicPr>
            <a:picLocks noChangeAspect="1"/>
          </p:cNvPicPr>
          <p:nvPr/>
        </p:nvPicPr>
        <p:blipFill>
          <a:blip r:embed="rId5"/>
          <a:stretch>
            <a:fillRect/>
          </a:stretch>
        </p:blipFill>
        <p:spPr>
          <a:xfrm rot="8470015">
            <a:off x="2316925" y="2832805"/>
            <a:ext cx="816935" cy="1231499"/>
          </a:xfrm>
          <a:prstGeom prst="rect">
            <a:avLst/>
          </a:prstGeom>
        </p:spPr>
      </p:pic>
      <p:sp>
        <p:nvSpPr>
          <p:cNvPr id="172" name="TextBox 171">
            <a:extLst>
              <a:ext uri="{FF2B5EF4-FFF2-40B4-BE49-F238E27FC236}">
                <a16:creationId xmlns:a16="http://schemas.microsoft.com/office/drawing/2014/main" id="{9B1B291D-DB5B-49AA-8C6C-7D0DE379247F}"/>
              </a:ext>
            </a:extLst>
          </p:cNvPr>
          <p:cNvSpPr txBox="1"/>
          <p:nvPr/>
        </p:nvSpPr>
        <p:spPr>
          <a:xfrm rot="20182158">
            <a:off x="2693373" y="2788297"/>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173" name="Picture 172">
            <a:extLst>
              <a:ext uri="{FF2B5EF4-FFF2-40B4-BE49-F238E27FC236}">
                <a16:creationId xmlns:a16="http://schemas.microsoft.com/office/drawing/2014/main" id="{CD4D0043-75FE-4EAC-A315-B4DE7DF18B4C}"/>
              </a:ext>
            </a:extLst>
          </p:cNvPr>
          <p:cNvPicPr>
            <a:picLocks noChangeAspect="1"/>
          </p:cNvPicPr>
          <p:nvPr/>
        </p:nvPicPr>
        <p:blipFill>
          <a:blip r:embed="rId6"/>
          <a:stretch>
            <a:fillRect/>
          </a:stretch>
        </p:blipFill>
        <p:spPr>
          <a:xfrm>
            <a:off x="1613257" y="1883240"/>
            <a:ext cx="1097375" cy="1383912"/>
          </a:xfrm>
          <a:prstGeom prst="rect">
            <a:avLst/>
          </a:prstGeom>
        </p:spPr>
      </p:pic>
      <p:pic>
        <p:nvPicPr>
          <p:cNvPr id="174" name="Picture 173">
            <a:extLst>
              <a:ext uri="{FF2B5EF4-FFF2-40B4-BE49-F238E27FC236}">
                <a16:creationId xmlns:a16="http://schemas.microsoft.com/office/drawing/2014/main" id="{19DEAC5D-6BC2-40A7-B03A-0803AC9189BE}"/>
              </a:ext>
            </a:extLst>
          </p:cNvPr>
          <p:cNvPicPr>
            <a:picLocks noChangeAspect="1"/>
          </p:cNvPicPr>
          <p:nvPr/>
        </p:nvPicPr>
        <p:blipFill rotWithShape="1">
          <a:blip r:embed="rId6"/>
          <a:srcRect l="29873"/>
          <a:stretch/>
        </p:blipFill>
        <p:spPr>
          <a:xfrm rot="10800000">
            <a:off x="1359900" y="1843157"/>
            <a:ext cx="769561" cy="1383912"/>
          </a:xfrm>
          <a:prstGeom prst="rect">
            <a:avLst/>
          </a:prstGeom>
        </p:spPr>
      </p:pic>
      <p:pic>
        <p:nvPicPr>
          <p:cNvPr id="175" name="Picture 174">
            <a:extLst>
              <a:ext uri="{FF2B5EF4-FFF2-40B4-BE49-F238E27FC236}">
                <a16:creationId xmlns:a16="http://schemas.microsoft.com/office/drawing/2014/main" id="{C8EF2725-761D-4017-A919-D942F5D4E56A}"/>
              </a:ext>
            </a:extLst>
          </p:cNvPr>
          <p:cNvPicPr>
            <a:picLocks noChangeAspect="1"/>
          </p:cNvPicPr>
          <p:nvPr/>
        </p:nvPicPr>
        <p:blipFill rotWithShape="1">
          <a:blip r:embed="rId6"/>
          <a:srcRect l="29873"/>
          <a:stretch/>
        </p:blipFill>
        <p:spPr>
          <a:xfrm rot="5400000">
            <a:off x="1687499" y="2120517"/>
            <a:ext cx="769561" cy="1383912"/>
          </a:xfrm>
          <a:prstGeom prst="rect">
            <a:avLst/>
          </a:prstGeom>
        </p:spPr>
      </p:pic>
      <p:pic>
        <p:nvPicPr>
          <p:cNvPr id="176" name="Picture 175">
            <a:extLst>
              <a:ext uri="{FF2B5EF4-FFF2-40B4-BE49-F238E27FC236}">
                <a16:creationId xmlns:a16="http://schemas.microsoft.com/office/drawing/2014/main" id="{252EAEA3-8035-4570-B882-1DEAF0F0AA89}"/>
              </a:ext>
            </a:extLst>
          </p:cNvPr>
          <p:cNvPicPr>
            <a:picLocks noChangeAspect="1"/>
          </p:cNvPicPr>
          <p:nvPr/>
        </p:nvPicPr>
        <p:blipFill>
          <a:blip r:embed="rId7"/>
          <a:stretch>
            <a:fillRect/>
          </a:stretch>
        </p:blipFill>
        <p:spPr>
          <a:xfrm>
            <a:off x="2607444" y="2652158"/>
            <a:ext cx="409843" cy="325938"/>
          </a:xfrm>
          <a:prstGeom prst="rect">
            <a:avLst/>
          </a:prstGeom>
        </p:spPr>
      </p:pic>
      <p:pic>
        <p:nvPicPr>
          <p:cNvPr id="177" name="Picture 176">
            <a:extLst>
              <a:ext uri="{FF2B5EF4-FFF2-40B4-BE49-F238E27FC236}">
                <a16:creationId xmlns:a16="http://schemas.microsoft.com/office/drawing/2014/main" id="{D3EAA87D-E0D7-4D6D-9CB3-03CF0BAAAD67}"/>
              </a:ext>
            </a:extLst>
          </p:cNvPr>
          <p:cNvPicPr>
            <a:picLocks noChangeAspect="1"/>
          </p:cNvPicPr>
          <p:nvPr/>
        </p:nvPicPr>
        <p:blipFill>
          <a:blip r:embed="rId7"/>
          <a:stretch>
            <a:fillRect/>
          </a:stretch>
        </p:blipFill>
        <p:spPr>
          <a:xfrm rot="3483818">
            <a:off x="3384772" y="3382654"/>
            <a:ext cx="409843" cy="325938"/>
          </a:xfrm>
          <a:prstGeom prst="rect">
            <a:avLst/>
          </a:prstGeom>
        </p:spPr>
      </p:pic>
      <p:pic>
        <p:nvPicPr>
          <p:cNvPr id="178" name="Picture 177">
            <a:extLst>
              <a:ext uri="{FF2B5EF4-FFF2-40B4-BE49-F238E27FC236}">
                <a16:creationId xmlns:a16="http://schemas.microsoft.com/office/drawing/2014/main" id="{753C9F79-4972-4780-8B1D-D063D99043CD}"/>
              </a:ext>
            </a:extLst>
          </p:cNvPr>
          <p:cNvPicPr>
            <a:picLocks noChangeAspect="1"/>
          </p:cNvPicPr>
          <p:nvPr/>
        </p:nvPicPr>
        <p:blipFill>
          <a:blip r:embed="rId7"/>
          <a:stretch>
            <a:fillRect/>
          </a:stretch>
        </p:blipFill>
        <p:spPr>
          <a:xfrm rot="5819158">
            <a:off x="2951476" y="3701307"/>
            <a:ext cx="409843" cy="325938"/>
          </a:xfrm>
          <a:prstGeom prst="rect">
            <a:avLst/>
          </a:prstGeom>
        </p:spPr>
      </p:pic>
      <p:pic>
        <p:nvPicPr>
          <p:cNvPr id="179" name="Picture 178">
            <a:extLst>
              <a:ext uri="{FF2B5EF4-FFF2-40B4-BE49-F238E27FC236}">
                <a16:creationId xmlns:a16="http://schemas.microsoft.com/office/drawing/2014/main" id="{CF5F96C2-D0E0-4514-9692-A6DD2529146E}"/>
              </a:ext>
            </a:extLst>
          </p:cNvPr>
          <p:cNvPicPr>
            <a:picLocks noChangeAspect="1"/>
          </p:cNvPicPr>
          <p:nvPr/>
        </p:nvPicPr>
        <p:blipFill>
          <a:blip r:embed="rId7"/>
          <a:stretch>
            <a:fillRect/>
          </a:stretch>
        </p:blipFill>
        <p:spPr>
          <a:xfrm>
            <a:off x="1281471" y="2462128"/>
            <a:ext cx="409843" cy="325938"/>
          </a:xfrm>
          <a:prstGeom prst="rect">
            <a:avLst/>
          </a:prstGeom>
        </p:spPr>
      </p:pic>
      <p:pic>
        <p:nvPicPr>
          <p:cNvPr id="180" name="Picture 179">
            <a:extLst>
              <a:ext uri="{FF2B5EF4-FFF2-40B4-BE49-F238E27FC236}">
                <a16:creationId xmlns:a16="http://schemas.microsoft.com/office/drawing/2014/main" id="{D744EF84-53CF-432F-B16B-6205627522A2}"/>
              </a:ext>
            </a:extLst>
          </p:cNvPr>
          <p:cNvPicPr>
            <a:picLocks noChangeAspect="1"/>
          </p:cNvPicPr>
          <p:nvPr/>
        </p:nvPicPr>
        <p:blipFill>
          <a:blip r:embed="rId7"/>
          <a:stretch>
            <a:fillRect/>
          </a:stretch>
        </p:blipFill>
        <p:spPr>
          <a:xfrm>
            <a:off x="1063572" y="3329427"/>
            <a:ext cx="409843" cy="325938"/>
          </a:xfrm>
          <a:prstGeom prst="rect">
            <a:avLst/>
          </a:prstGeom>
        </p:spPr>
      </p:pic>
      <p:pic>
        <p:nvPicPr>
          <p:cNvPr id="181" name="Picture 180">
            <a:extLst>
              <a:ext uri="{FF2B5EF4-FFF2-40B4-BE49-F238E27FC236}">
                <a16:creationId xmlns:a16="http://schemas.microsoft.com/office/drawing/2014/main" id="{9E530C9D-A803-4FBC-8590-F408F6A0E0C5}"/>
              </a:ext>
            </a:extLst>
          </p:cNvPr>
          <p:cNvPicPr>
            <a:picLocks noChangeAspect="1"/>
          </p:cNvPicPr>
          <p:nvPr/>
        </p:nvPicPr>
        <p:blipFill>
          <a:blip r:embed="rId7"/>
          <a:stretch>
            <a:fillRect/>
          </a:stretch>
        </p:blipFill>
        <p:spPr>
          <a:xfrm>
            <a:off x="3362193" y="3025827"/>
            <a:ext cx="409843" cy="325938"/>
          </a:xfrm>
          <a:prstGeom prst="rect">
            <a:avLst/>
          </a:prstGeom>
        </p:spPr>
      </p:pic>
      <p:pic>
        <p:nvPicPr>
          <p:cNvPr id="182" name="Picture 181">
            <a:extLst>
              <a:ext uri="{FF2B5EF4-FFF2-40B4-BE49-F238E27FC236}">
                <a16:creationId xmlns:a16="http://schemas.microsoft.com/office/drawing/2014/main" id="{812ABD59-58A2-455D-8692-D223B83669D9}"/>
              </a:ext>
            </a:extLst>
          </p:cNvPr>
          <p:cNvPicPr>
            <a:picLocks noChangeAspect="1"/>
          </p:cNvPicPr>
          <p:nvPr/>
        </p:nvPicPr>
        <p:blipFill>
          <a:blip r:embed="rId7"/>
          <a:stretch>
            <a:fillRect/>
          </a:stretch>
        </p:blipFill>
        <p:spPr>
          <a:xfrm>
            <a:off x="3091091" y="2680837"/>
            <a:ext cx="409843" cy="325938"/>
          </a:xfrm>
          <a:prstGeom prst="rect">
            <a:avLst/>
          </a:prstGeom>
        </p:spPr>
      </p:pic>
      <p:pic>
        <p:nvPicPr>
          <p:cNvPr id="183" name="Picture 182">
            <a:extLst>
              <a:ext uri="{FF2B5EF4-FFF2-40B4-BE49-F238E27FC236}">
                <a16:creationId xmlns:a16="http://schemas.microsoft.com/office/drawing/2014/main" id="{B7112E0F-73B3-466F-AFFB-E32C420215E8}"/>
              </a:ext>
            </a:extLst>
          </p:cNvPr>
          <p:cNvPicPr>
            <a:picLocks noChangeAspect="1"/>
          </p:cNvPicPr>
          <p:nvPr/>
        </p:nvPicPr>
        <p:blipFill>
          <a:blip r:embed="rId7"/>
          <a:stretch>
            <a:fillRect/>
          </a:stretch>
        </p:blipFill>
        <p:spPr>
          <a:xfrm rot="6195440">
            <a:off x="2554271" y="3642257"/>
            <a:ext cx="409843" cy="325938"/>
          </a:xfrm>
          <a:prstGeom prst="rect">
            <a:avLst/>
          </a:prstGeom>
        </p:spPr>
      </p:pic>
      <p:pic>
        <p:nvPicPr>
          <p:cNvPr id="184" name="Picture 183">
            <a:extLst>
              <a:ext uri="{FF2B5EF4-FFF2-40B4-BE49-F238E27FC236}">
                <a16:creationId xmlns:a16="http://schemas.microsoft.com/office/drawing/2014/main" id="{533B29A5-E4A0-48F0-B5A7-643542B92CBC}"/>
              </a:ext>
            </a:extLst>
          </p:cNvPr>
          <p:cNvPicPr>
            <a:picLocks noChangeAspect="1"/>
          </p:cNvPicPr>
          <p:nvPr/>
        </p:nvPicPr>
        <p:blipFill>
          <a:blip r:embed="rId7"/>
          <a:stretch>
            <a:fillRect/>
          </a:stretch>
        </p:blipFill>
        <p:spPr>
          <a:xfrm>
            <a:off x="2256506" y="3249726"/>
            <a:ext cx="409843" cy="325938"/>
          </a:xfrm>
          <a:prstGeom prst="rect">
            <a:avLst/>
          </a:prstGeom>
        </p:spPr>
      </p:pic>
      <p:pic>
        <p:nvPicPr>
          <p:cNvPr id="185" name="Picture 184">
            <a:extLst>
              <a:ext uri="{FF2B5EF4-FFF2-40B4-BE49-F238E27FC236}">
                <a16:creationId xmlns:a16="http://schemas.microsoft.com/office/drawing/2014/main" id="{B048C6AD-355E-4E48-B8CA-2DF986866DAB}"/>
              </a:ext>
            </a:extLst>
          </p:cNvPr>
          <p:cNvPicPr>
            <a:picLocks noChangeAspect="1"/>
          </p:cNvPicPr>
          <p:nvPr/>
        </p:nvPicPr>
        <p:blipFill>
          <a:blip r:embed="rId7"/>
          <a:stretch>
            <a:fillRect/>
          </a:stretch>
        </p:blipFill>
        <p:spPr>
          <a:xfrm>
            <a:off x="1576153" y="3021418"/>
            <a:ext cx="409843" cy="325938"/>
          </a:xfrm>
          <a:prstGeom prst="rect">
            <a:avLst/>
          </a:prstGeom>
        </p:spPr>
      </p:pic>
      <p:pic>
        <p:nvPicPr>
          <p:cNvPr id="186" name="Picture 185">
            <a:extLst>
              <a:ext uri="{FF2B5EF4-FFF2-40B4-BE49-F238E27FC236}">
                <a16:creationId xmlns:a16="http://schemas.microsoft.com/office/drawing/2014/main" id="{1EE025D4-03ED-4D7C-BE60-BA73D635E974}"/>
              </a:ext>
            </a:extLst>
          </p:cNvPr>
          <p:cNvPicPr>
            <a:picLocks noChangeAspect="1"/>
          </p:cNvPicPr>
          <p:nvPr/>
        </p:nvPicPr>
        <p:blipFill>
          <a:blip r:embed="rId7"/>
          <a:stretch>
            <a:fillRect/>
          </a:stretch>
        </p:blipFill>
        <p:spPr>
          <a:xfrm rot="6369685">
            <a:off x="2102133" y="3839796"/>
            <a:ext cx="409843" cy="325938"/>
          </a:xfrm>
          <a:prstGeom prst="rect">
            <a:avLst/>
          </a:prstGeom>
        </p:spPr>
      </p:pic>
      <p:pic>
        <p:nvPicPr>
          <p:cNvPr id="187" name="Picture 186">
            <a:extLst>
              <a:ext uri="{FF2B5EF4-FFF2-40B4-BE49-F238E27FC236}">
                <a16:creationId xmlns:a16="http://schemas.microsoft.com/office/drawing/2014/main" id="{FD296BB5-D8D0-4B6A-B358-D5B8905F9A1D}"/>
              </a:ext>
            </a:extLst>
          </p:cNvPr>
          <p:cNvPicPr>
            <a:picLocks noChangeAspect="1"/>
          </p:cNvPicPr>
          <p:nvPr/>
        </p:nvPicPr>
        <p:blipFill>
          <a:blip r:embed="rId7"/>
          <a:stretch>
            <a:fillRect/>
          </a:stretch>
        </p:blipFill>
        <p:spPr>
          <a:xfrm rot="6369685">
            <a:off x="1732196" y="4104424"/>
            <a:ext cx="409843" cy="325938"/>
          </a:xfrm>
          <a:prstGeom prst="rect">
            <a:avLst/>
          </a:prstGeom>
        </p:spPr>
      </p:pic>
      <p:pic>
        <p:nvPicPr>
          <p:cNvPr id="188" name="Picture 187">
            <a:extLst>
              <a:ext uri="{FF2B5EF4-FFF2-40B4-BE49-F238E27FC236}">
                <a16:creationId xmlns:a16="http://schemas.microsoft.com/office/drawing/2014/main" id="{FA9BE172-163F-49E7-9290-3E2EB4EB9F80}"/>
              </a:ext>
            </a:extLst>
          </p:cNvPr>
          <p:cNvPicPr>
            <a:picLocks noChangeAspect="1"/>
          </p:cNvPicPr>
          <p:nvPr/>
        </p:nvPicPr>
        <p:blipFill>
          <a:blip r:embed="rId7"/>
          <a:stretch>
            <a:fillRect/>
          </a:stretch>
        </p:blipFill>
        <p:spPr>
          <a:xfrm rot="11237766">
            <a:off x="1046315" y="3795843"/>
            <a:ext cx="409843" cy="325938"/>
          </a:xfrm>
          <a:prstGeom prst="rect">
            <a:avLst/>
          </a:prstGeom>
        </p:spPr>
      </p:pic>
      <p:pic>
        <p:nvPicPr>
          <p:cNvPr id="189" name="Picture 188">
            <a:extLst>
              <a:ext uri="{FF2B5EF4-FFF2-40B4-BE49-F238E27FC236}">
                <a16:creationId xmlns:a16="http://schemas.microsoft.com/office/drawing/2014/main" id="{6D79F741-5ED8-47CD-8146-772905E39E27}"/>
              </a:ext>
            </a:extLst>
          </p:cNvPr>
          <p:cNvPicPr>
            <a:picLocks noChangeAspect="1"/>
          </p:cNvPicPr>
          <p:nvPr/>
        </p:nvPicPr>
        <p:blipFill>
          <a:blip r:embed="rId7"/>
          <a:stretch>
            <a:fillRect/>
          </a:stretch>
        </p:blipFill>
        <p:spPr>
          <a:xfrm rot="11237766">
            <a:off x="1296076" y="4091023"/>
            <a:ext cx="409843" cy="325938"/>
          </a:xfrm>
          <a:prstGeom prst="rect">
            <a:avLst/>
          </a:prstGeom>
        </p:spPr>
      </p:pic>
      <p:pic>
        <p:nvPicPr>
          <p:cNvPr id="190" name="Picture 189">
            <a:extLst>
              <a:ext uri="{FF2B5EF4-FFF2-40B4-BE49-F238E27FC236}">
                <a16:creationId xmlns:a16="http://schemas.microsoft.com/office/drawing/2014/main" id="{80013119-9846-4BF0-BC2D-DAFAA21ADEC5}"/>
              </a:ext>
            </a:extLst>
          </p:cNvPr>
          <p:cNvPicPr>
            <a:picLocks noChangeAspect="1"/>
          </p:cNvPicPr>
          <p:nvPr/>
        </p:nvPicPr>
        <p:blipFill>
          <a:blip r:embed="rId4"/>
          <a:stretch>
            <a:fillRect/>
          </a:stretch>
        </p:blipFill>
        <p:spPr>
          <a:xfrm rot="16407887">
            <a:off x="4202557" y="2061116"/>
            <a:ext cx="823031" cy="1225402"/>
          </a:xfrm>
          <a:prstGeom prst="rect">
            <a:avLst/>
          </a:prstGeom>
        </p:spPr>
      </p:pic>
      <p:pic>
        <p:nvPicPr>
          <p:cNvPr id="191" name="Picture 190">
            <a:extLst>
              <a:ext uri="{FF2B5EF4-FFF2-40B4-BE49-F238E27FC236}">
                <a16:creationId xmlns:a16="http://schemas.microsoft.com/office/drawing/2014/main" id="{6EFF1776-59D0-4D40-ABBA-0FCD7ABE868C}"/>
              </a:ext>
            </a:extLst>
          </p:cNvPr>
          <p:cNvPicPr>
            <a:picLocks noChangeAspect="1"/>
          </p:cNvPicPr>
          <p:nvPr/>
        </p:nvPicPr>
        <p:blipFill>
          <a:blip r:embed="rId4"/>
          <a:stretch>
            <a:fillRect/>
          </a:stretch>
        </p:blipFill>
        <p:spPr>
          <a:xfrm rot="7526020">
            <a:off x="3906806" y="2536293"/>
            <a:ext cx="823031" cy="1225402"/>
          </a:xfrm>
          <a:prstGeom prst="rect">
            <a:avLst/>
          </a:prstGeom>
        </p:spPr>
      </p:pic>
      <p:sp>
        <p:nvSpPr>
          <p:cNvPr id="192" name="Oval 191">
            <a:extLst>
              <a:ext uri="{FF2B5EF4-FFF2-40B4-BE49-F238E27FC236}">
                <a16:creationId xmlns:a16="http://schemas.microsoft.com/office/drawing/2014/main" id="{874E100B-3D7E-48CD-B60F-2975CEA64408}"/>
              </a:ext>
            </a:extLst>
          </p:cNvPr>
          <p:cNvSpPr/>
          <p:nvPr/>
        </p:nvSpPr>
        <p:spPr>
          <a:xfrm>
            <a:off x="4259186" y="2700681"/>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E9E4D76-B40C-4EBD-9611-EEF5C60F0C5C}"/>
              </a:ext>
            </a:extLst>
          </p:cNvPr>
          <p:cNvSpPr/>
          <p:nvPr/>
        </p:nvSpPr>
        <p:spPr>
          <a:xfrm>
            <a:off x="4292874" y="2719931"/>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7378CB8-4B8D-47A6-8BFB-3F203B8BBD9C}"/>
              </a:ext>
            </a:extLst>
          </p:cNvPr>
          <p:cNvSpPr/>
          <p:nvPr/>
        </p:nvSpPr>
        <p:spPr>
          <a:xfrm>
            <a:off x="4353460" y="2965376"/>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11063B92-FA06-4DE4-9C96-A4141DBA354D}"/>
              </a:ext>
            </a:extLst>
          </p:cNvPr>
          <p:cNvSpPr txBox="1"/>
          <p:nvPr/>
        </p:nvSpPr>
        <p:spPr>
          <a:xfrm rot="6551299">
            <a:off x="4516662" y="3027558"/>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96" name="Picture 195">
            <a:extLst>
              <a:ext uri="{FF2B5EF4-FFF2-40B4-BE49-F238E27FC236}">
                <a16:creationId xmlns:a16="http://schemas.microsoft.com/office/drawing/2014/main" id="{C33AB387-E441-4AB9-9C13-0700BE09AE5F}"/>
              </a:ext>
            </a:extLst>
          </p:cNvPr>
          <p:cNvPicPr>
            <a:picLocks noChangeAspect="1"/>
          </p:cNvPicPr>
          <p:nvPr/>
        </p:nvPicPr>
        <p:blipFill>
          <a:blip r:embed="rId7"/>
          <a:stretch>
            <a:fillRect/>
          </a:stretch>
        </p:blipFill>
        <p:spPr>
          <a:xfrm>
            <a:off x="3836365" y="2547173"/>
            <a:ext cx="409843" cy="325938"/>
          </a:xfrm>
          <a:prstGeom prst="rect">
            <a:avLst/>
          </a:prstGeom>
        </p:spPr>
      </p:pic>
      <p:pic>
        <p:nvPicPr>
          <p:cNvPr id="197" name="Picture 196">
            <a:extLst>
              <a:ext uri="{FF2B5EF4-FFF2-40B4-BE49-F238E27FC236}">
                <a16:creationId xmlns:a16="http://schemas.microsoft.com/office/drawing/2014/main" id="{D3F616CE-C243-45F6-9526-FD3A4E4F6ACF}"/>
              </a:ext>
            </a:extLst>
          </p:cNvPr>
          <p:cNvPicPr>
            <a:picLocks noChangeAspect="1"/>
          </p:cNvPicPr>
          <p:nvPr/>
        </p:nvPicPr>
        <p:blipFill>
          <a:blip r:embed="rId7"/>
          <a:stretch>
            <a:fillRect/>
          </a:stretch>
        </p:blipFill>
        <p:spPr>
          <a:xfrm>
            <a:off x="4348946" y="2239164"/>
            <a:ext cx="409843" cy="325938"/>
          </a:xfrm>
          <a:prstGeom prst="rect">
            <a:avLst/>
          </a:prstGeom>
        </p:spPr>
      </p:pic>
      <p:pic>
        <p:nvPicPr>
          <p:cNvPr id="198" name="Picture 197">
            <a:extLst>
              <a:ext uri="{FF2B5EF4-FFF2-40B4-BE49-F238E27FC236}">
                <a16:creationId xmlns:a16="http://schemas.microsoft.com/office/drawing/2014/main" id="{05362AAA-2721-49F4-B1F7-869C68835F48}"/>
              </a:ext>
            </a:extLst>
          </p:cNvPr>
          <p:cNvPicPr>
            <a:picLocks noChangeAspect="1"/>
          </p:cNvPicPr>
          <p:nvPr/>
        </p:nvPicPr>
        <p:blipFill>
          <a:blip r:embed="rId7"/>
          <a:stretch>
            <a:fillRect/>
          </a:stretch>
        </p:blipFill>
        <p:spPr>
          <a:xfrm rot="6369685">
            <a:off x="4874926" y="3057542"/>
            <a:ext cx="409843" cy="325938"/>
          </a:xfrm>
          <a:prstGeom prst="rect">
            <a:avLst/>
          </a:prstGeom>
        </p:spPr>
      </p:pic>
      <p:pic>
        <p:nvPicPr>
          <p:cNvPr id="199" name="Picture 198">
            <a:extLst>
              <a:ext uri="{FF2B5EF4-FFF2-40B4-BE49-F238E27FC236}">
                <a16:creationId xmlns:a16="http://schemas.microsoft.com/office/drawing/2014/main" id="{8803938B-3E93-4675-8C9C-16AE7BBE8661}"/>
              </a:ext>
            </a:extLst>
          </p:cNvPr>
          <p:cNvPicPr>
            <a:picLocks noChangeAspect="1"/>
          </p:cNvPicPr>
          <p:nvPr/>
        </p:nvPicPr>
        <p:blipFill>
          <a:blip r:embed="rId7"/>
          <a:stretch>
            <a:fillRect/>
          </a:stretch>
        </p:blipFill>
        <p:spPr>
          <a:xfrm rot="6369685">
            <a:off x="4504989" y="3322170"/>
            <a:ext cx="409843" cy="325938"/>
          </a:xfrm>
          <a:prstGeom prst="rect">
            <a:avLst/>
          </a:prstGeom>
        </p:spPr>
      </p:pic>
      <p:pic>
        <p:nvPicPr>
          <p:cNvPr id="200" name="Picture 199">
            <a:extLst>
              <a:ext uri="{FF2B5EF4-FFF2-40B4-BE49-F238E27FC236}">
                <a16:creationId xmlns:a16="http://schemas.microsoft.com/office/drawing/2014/main" id="{F21C2ABC-1DB7-4254-AE49-C502F3DAF02C}"/>
              </a:ext>
            </a:extLst>
          </p:cNvPr>
          <p:cNvPicPr>
            <a:picLocks noChangeAspect="1"/>
          </p:cNvPicPr>
          <p:nvPr/>
        </p:nvPicPr>
        <p:blipFill>
          <a:blip r:embed="rId7"/>
          <a:stretch>
            <a:fillRect/>
          </a:stretch>
        </p:blipFill>
        <p:spPr>
          <a:xfrm rot="11237766">
            <a:off x="3819108" y="3013589"/>
            <a:ext cx="409843" cy="325938"/>
          </a:xfrm>
          <a:prstGeom prst="rect">
            <a:avLst/>
          </a:prstGeom>
        </p:spPr>
      </p:pic>
      <p:pic>
        <p:nvPicPr>
          <p:cNvPr id="201" name="Picture 200">
            <a:extLst>
              <a:ext uri="{FF2B5EF4-FFF2-40B4-BE49-F238E27FC236}">
                <a16:creationId xmlns:a16="http://schemas.microsoft.com/office/drawing/2014/main" id="{07F24C3F-B1A0-47EF-9AA6-06425C5778B6}"/>
              </a:ext>
            </a:extLst>
          </p:cNvPr>
          <p:cNvPicPr>
            <a:picLocks noChangeAspect="1"/>
          </p:cNvPicPr>
          <p:nvPr/>
        </p:nvPicPr>
        <p:blipFill>
          <a:blip r:embed="rId7"/>
          <a:stretch>
            <a:fillRect/>
          </a:stretch>
        </p:blipFill>
        <p:spPr>
          <a:xfrm rot="2087600">
            <a:off x="4745105" y="2405007"/>
            <a:ext cx="409843" cy="325938"/>
          </a:xfrm>
          <a:prstGeom prst="rect">
            <a:avLst/>
          </a:prstGeom>
        </p:spPr>
      </p:pic>
      <p:sp>
        <p:nvSpPr>
          <p:cNvPr id="202" name="Oval 201">
            <a:extLst>
              <a:ext uri="{FF2B5EF4-FFF2-40B4-BE49-F238E27FC236}">
                <a16:creationId xmlns:a16="http://schemas.microsoft.com/office/drawing/2014/main" id="{0D105322-5F9B-4286-8FCC-BDBA880C43DF}"/>
              </a:ext>
            </a:extLst>
          </p:cNvPr>
          <p:cNvSpPr/>
          <p:nvPr/>
        </p:nvSpPr>
        <p:spPr>
          <a:xfrm>
            <a:off x="3765639" y="392123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00EA61C5-A0B9-4E02-8818-06ED1DDE93FC}"/>
              </a:ext>
            </a:extLst>
          </p:cNvPr>
          <p:cNvSpPr/>
          <p:nvPr/>
        </p:nvSpPr>
        <p:spPr>
          <a:xfrm>
            <a:off x="3799327" y="394048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C2393C32-7861-44F6-8873-4EFC945F8A68}"/>
              </a:ext>
            </a:extLst>
          </p:cNvPr>
          <p:cNvSpPr/>
          <p:nvPr/>
        </p:nvSpPr>
        <p:spPr>
          <a:xfrm>
            <a:off x="3890765" y="405438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a:extLst>
              <a:ext uri="{FF2B5EF4-FFF2-40B4-BE49-F238E27FC236}">
                <a16:creationId xmlns:a16="http://schemas.microsoft.com/office/drawing/2014/main" id="{2CE23ABE-B643-4B0E-927D-2CD5D26ED371}"/>
              </a:ext>
            </a:extLst>
          </p:cNvPr>
          <p:cNvPicPr>
            <a:picLocks noChangeAspect="1"/>
          </p:cNvPicPr>
          <p:nvPr/>
        </p:nvPicPr>
        <p:blipFill>
          <a:blip r:embed="rId6"/>
          <a:stretch>
            <a:fillRect/>
          </a:stretch>
        </p:blipFill>
        <p:spPr>
          <a:xfrm>
            <a:off x="3630147" y="3528201"/>
            <a:ext cx="1097375" cy="1383912"/>
          </a:xfrm>
          <a:prstGeom prst="rect">
            <a:avLst/>
          </a:prstGeom>
        </p:spPr>
      </p:pic>
      <p:pic>
        <p:nvPicPr>
          <p:cNvPr id="206" name="Picture 205">
            <a:extLst>
              <a:ext uri="{FF2B5EF4-FFF2-40B4-BE49-F238E27FC236}">
                <a16:creationId xmlns:a16="http://schemas.microsoft.com/office/drawing/2014/main" id="{FF5CAD66-23AD-45D3-BABA-D969CE30B511}"/>
              </a:ext>
            </a:extLst>
          </p:cNvPr>
          <p:cNvPicPr>
            <a:picLocks noChangeAspect="1"/>
          </p:cNvPicPr>
          <p:nvPr/>
        </p:nvPicPr>
        <p:blipFill rotWithShape="1">
          <a:blip r:embed="rId6"/>
          <a:srcRect l="29873"/>
          <a:stretch/>
        </p:blipFill>
        <p:spPr>
          <a:xfrm rot="10800000">
            <a:off x="3376790" y="3488118"/>
            <a:ext cx="769561" cy="1383912"/>
          </a:xfrm>
          <a:prstGeom prst="rect">
            <a:avLst/>
          </a:prstGeom>
        </p:spPr>
      </p:pic>
      <p:pic>
        <p:nvPicPr>
          <p:cNvPr id="207" name="Picture 206">
            <a:extLst>
              <a:ext uri="{FF2B5EF4-FFF2-40B4-BE49-F238E27FC236}">
                <a16:creationId xmlns:a16="http://schemas.microsoft.com/office/drawing/2014/main" id="{810062F8-7D34-43D9-B904-5F52270CB2D5}"/>
              </a:ext>
            </a:extLst>
          </p:cNvPr>
          <p:cNvPicPr>
            <a:picLocks noChangeAspect="1"/>
          </p:cNvPicPr>
          <p:nvPr/>
        </p:nvPicPr>
        <p:blipFill rotWithShape="1">
          <a:blip r:embed="rId6"/>
          <a:srcRect l="29873"/>
          <a:stretch/>
        </p:blipFill>
        <p:spPr>
          <a:xfrm rot="5400000">
            <a:off x="3704389" y="3765478"/>
            <a:ext cx="769561" cy="1383912"/>
          </a:xfrm>
          <a:prstGeom prst="rect">
            <a:avLst/>
          </a:prstGeom>
        </p:spPr>
      </p:pic>
      <p:pic>
        <p:nvPicPr>
          <p:cNvPr id="208" name="Picture 207">
            <a:extLst>
              <a:ext uri="{FF2B5EF4-FFF2-40B4-BE49-F238E27FC236}">
                <a16:creationId xmlns:a16="http://schemas.microsoft.com/office/drawing/2014/main" id="{DA961EA7-83D8-45C8-AC40-947F67FDF7B4}"/>
              </a:ext>
            </a:extLst>
          </p:cNvPr>
          <p:cNvPicPr>
            <a:picLocks noChangeAspect="1"/>
          </p:cNvPicPr>
          <p:nvPr/>
        </p:nvPicPr>
        <p:blipFill>
          <a:blip r:embed="rId7"/>
          <a:stretch>
            <a:fillRect/>
          </a:stretch>
        </p:blipFill>
        <p:spPr>
          <a:xfrm>
            <a:off x="4336777" y="3768279"/>
            <a:ext cx="409843" cy="325938"/>
          </a:xfrm>
          <a:prstGeom prst="rect">
            <a:avLst/>
          </a:prstGeom>
        </p:spPr>
      </p:pic>
      <p:sp>
        <p:nvSpPr>
          <p:cNvPr id="209" name="TextBox 208">
            <a:extLst>
              <a:ext uri="{FF2B5EF4-FFF2-40B4-BE49-F238E27FC236}">
                <a16:creationId xmlns:a16="http://schemas.microsoft.com/office/drawing/2014/main" id="{1D66CF4C-878F-4EF6-9E36-33BBDF08E96A}"/>
              </a:ext>
            </a:extLst>
          </p:cNvPr>
          <p:cNvSpPr txBox="1"/>
          <p:nvPr/>
        </p:nvSpPr>
        <p:spPr>
          <a:xfrm>
            <a:off x="603321" y="4981937"/>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10" name="Picture 209">
            <a:extLst>
              <a:ext uri="{FF2B5EF4-FFF2-40B4-BE49-F238E27FC236}">
                <a16:creationId xmlns:a16="http://schemas.microsoft.com/office/drawing/2014/main" id="{7A568C9C-76F4-4E08-A1A0-5CA5BC44AB97}"/>
              </a:ext>
            </a:extLst>
          </p:cNvPr>
          <p:cNvPicPr>
            <a:picLocks noChangeAspect="1"/>
          </p:cNvPicPr>
          <p:nvPr/>
        </p:nvPicPr>
        <p:blipFill>
          <a:blip r:embed="rId8"/>
          <a:stretch>
            <a:fillRect/>
          </a:stretch>
        </p:blipFill>
        <p:spPr>
          <a:xfrm>
            <a:off x="372242" y="2316164"/>
            <a:ext cx="1114150" cy="886057"/>
          </a:xfrm>
          <a:prstGeom prst="rect">
            <a:avLst/>
          </a:prstGeom>
        </p:spPr>
      </p:pic>
      <p:sp>
        <p:nvSpPr>
          <p:cNvPr id="211" name="Rectangle: Rounded Corners 210">
            <a:extLst>
              <a:ext uri="{FF2B5EF4-FFF2-40B4-BE49-F238E27FC236}">
                <a16:creationId xmlns:a16="http://schemas.microsoft.com/office/drawing/2014/main" id="{4C956B5B-B654-4739-A0C2-C029E7DF9F08}"/>
              </a:ext>
            </a:extLst>
          </p:cNvPr>
          <p:cNvSpPr/>
          <p:nvPr/>
        </p:nvSpPr>
        <p:spPr>
          <a:xfrm>
            <a:off x="6203730" y="767388"/>
            <a:ext cx="5627649" cy="5298765"/>
          </a:xfrm>
          <a:prstGeom prst="roundRect">
            <a:avLst/>
          </a:prstGeom>
          <a:solidFill>
            <a:srgbClr val="FFD9D9"/>
          </a:solidFill>
          <a:ln w="28575">
            <a:solidFill>
              <a:srgbClr val="FF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994F097-CB5C-427F-9476-3A23EBD6C862}"/>
              </a:ext>
            </a:extLst>
          </p:cNvPr>
          <p:cNvSpPr/>
          <p:nvPr/>
        </p:nvSpPr>
        <p:spPr>
          <a:xfrm>
            <a:off x="6117039" y="939458"/>
            <a:ext cx="5969711" cy="830997"/>
          </a:xfrm>
          <a:prstGeom prst="rect">
            <a:avLst/>
          </a:prstGeom>
        </p:spPr>
        <p:txBody>
          <a:bodyPr wrap="square">
            <a:spAutoFit/>
          </a:bodyPr>
          <a:lstStyle/>
          <a:p>
            <a:pPr algn="ctr"/>
            <a:r>
              <a:rPr lang="en-US" sz="2400" b="1" dirty="0"/>
              <a:t>Kinetic sorting</a:t>
            </a:r>
          </a:p>
          <a:p>
            <a:pPr algn="ctr"/>
            <a:r>
              <a:rPr lang="en-US" sz="2400" b="1" dirty="0"/>
              <a:t>for higher affinity binders</a:t>
            </a:r>
            <a:endParaRPr lang="en-US" sz="2400" b="1" baseline="30000" dirty="0"/>
          </a:p>
        </p:txBody>
      </p:sp>
      <p:pic>
        <p:nvPicPr>
          <p:cNvPr id="213" name="Picture 212">
            <a:extLst>
              <a:ext uri="{FF2B5EF4-FFF2-40B4-BE49-F238E27FC236}">
                <a16:creationId xmlns:a16="http://schemas.microsoft.com/office/drawing/2014/main" id="{9CE01C2A-9FB4-4E95-A448-F97FF8ECB6F4}"/>
              </a:ext>
            </a:extLst>
          </p:cNvPr>
          <p:cNvPicPr>
            <a:picLocks noChangeAspect="1"/>
          </p:cNvPicPr>
          <p:nvPr/>
        </p:nvPicPr>
        <p:blipFill>
          <a:blip r:embed="rId4"/>
          <a:stretch>
            <a:fillRect/>
          </a:stretch>
        </p:blipFill>
        <p:spPr>
          <a:xfrm rot="16407887">
            <a:off x="7338515" y="2745169"/>
            <a:ext cx="823031" cy="1225402"/>
          </a:xfrm>
          <a:prstGeom prst="rect">
            <a:avLst/>
          </a:prstGeom>
        </p:spPr>
      </p:pic>
      <p:pic>
        <p:nvPicPr>
          <p:cNvPr id="214" name="Picture 213">
            <a:extLst>
              <a:ext uri="{FF2B5EF4-FFF2-40B4-BE49-F238E27FC236}">
                <a16:creationId xmlns:a16="http://schemas.microsoft.com/office/drawing/2014/main" id="{D7168986-7678-44C9-99CA-CF4E26D8C2F8}"/>
              </a:ext>
            </a:extLst>
          </p:cNvPr>
          <p:cNvPicPr>
            <a:picLocks noChangeAspect="1"/>
          </p:cNvPicPr>
          <p:nvPr/>
        </p:nvPicPr>
        <p:blipFill>
          <a:blip r:embed="rId4"/>
          <a:stretch>
            <a:fillRect/>
          </a:stretch>
        </p:blipFill>
        <p:spPr>
          <a:xfrm rot="7526020">
            <a:off x="7042764" y="3220346"/>
            <a:ext cx="823031" cy="1225402"/>
          </a:xfrm>
          <a:prstGeom prst="rect">
            <a:avLst/>
          </a:prstGeom>
        </p:spPr>
      </p:pic>
      <p:sp>
        <p:nvSpPr>
          <p:cNvPr id="215" name="Oval 214">
            <a:extLst>
              <a:ext uri="{FF2B5EF4-FFF2-40B4-BE49-F238E27FC236}">
                <a16:creationId xmlns:a16="http://schemas.microsoft.com/office/drawing/2014/main" id="{06393C28-7903-466A-BB64-41215F2C6BF1}"/>
              </a:ext>
            </a:extLst>
          </p:cNvPr>
          <p:cNvSpPr/>
          <p:nvPr/>
        </p:nvSpPr>
        <p:spPr>
          <a:xfrm>
            <a:off x="7657500" y="2178068"/>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25F829F-D583-49D8-A47C-403BE70D1E5B}"/>
              </a:ext>
            </a:extLst>
          </p:cNvPr>
          <p:cNvSpPr/>
          <p:nvPr/>
        </p:nvSpPr>
        <p:spPr>
          <a:xfrm>
            <a:off x="7691188" y="2197318"/>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947F331-18A0-41F7-AADE-DD24EC3623EF}"/>
              </a:ext>
            </a:extLst>
          </p:cNvPr>
          <p:cNvSpPr/>
          <p:nvPr/>
        </p:nvSpPr>
        <p:spPr>
          <a:xfrm>
            <a:off x="7782626" y="2311218"/>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1F5A1F11-9455-48C7-BADF-C051580F2552}"/>
              </a:ext>
            </a:extLst>
          </p:cNvPr>
          <p:cNvSpPr/>
          <p:nvPr/>
        </p:nvSpPr>
        <p:spPr>
          <a:xfrm>
            <a:off x="8634790" y="298262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FEFB4962-1AC0-498E-B8C1-9BDF4BA5533E}"/>
              </a:ext>
            </a:extLst>
          </p:cNvPr>
          <p:cNvSpPr/>
          <p:nvPr/>
        </p:nvSpPr>
        <p:spPr>
          <a:xfrm>
            <a:off x="8668478" y="300187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22D4D8AD-0C24-471D-938B-0C108E230970}"/>
              </a:ext>
            </a:extLst>
          </p:cNvPr>
          <p:cNvSpPr/>
          <p:nvPr/>
        </p:nvSpPr>
        <p:spPr>
          <a:xfrm>
            <a:off x="8863390" y="32473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564E36E8-D009-41A5-8C23-28679728798E}"/>
              </a:ext>
            </a:extLst>
          </p:cNvPr>
          <p:cNvSpPr/>
          <p:nvPr/>
        </p:nvSpPr>
        <p:spPr>
          <a:xfrm>
            <a:off x="7395144" y="338473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C08C33F-777B-4828-85E9-95C85ADD9398}"/>
              </a:ext>
            </a:extLst>
          </p:cNvPr>
          <p:cNvSpPr/>
          <p:nvPr/>
        </p:nvSpPr>
        <p:spPr>
          <a:xfrm>
            <a:off x="7428832" y="340398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9001DDA-1121-40DA-BC07-F6C719B846B5}"/>
              </a:ext>
            </a:extLst>
          </p:cNvPr>
          <p:cNvSpPr/>
          <p:nvPr/>
        </p:nvSpPr>
        <p:spPr>
          <a:xfrm>
            <a:off x="7489418" y="364942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AA9FCE9E-772E-456D-A119-BC6D2DA2FA74}"/>
              </a:ext>
            </a:extLst>
          </p:cNvPr>
          <p:cNvSpPr txBox="1"/>
          <p:nvPr/>
        </p:nvSpPr>
        <p:spPr>
          <a:xfrm rot="2139428">
            <a:off x="8935579" y="2915835"/>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5" name="TextBox 224">
            <a:extLst>
              <a:ext uri="{FF2B5EF4-FFF2-40B4-BE49-F238E27FC236}">
                <a16:creationId xmlns:a16="http://schemas.microsoft.com/office/drawing/2014/main" id="{3945127C-33F4-49E7-B0D1-DE8D0AAF52D8}"/>
              </a:ext>
            </a:extLst>
          </p:cNvPr>
          <p:cNvSpPr txBox="1"/>
          <p:nvPr/>
        </p:nvSpPr>
        <p:spPr>
          <a:xfrm rot="4077208">
            <a:off x="9000120" y="3150638"/>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6" name="TextBox 225">
            <a:extLst>
              <a:ext uri="{FF2B5EF4-FFF2-40B4-BE49-F238E27FC236}">
                <a16:creationId xmlns:a16="http://schemas.microsoft.com/office/drawing/2014/main" id="{CEC4C3A2-70CE-4D09-A20B-00E1FC2FAE16}"/>
              </a:ext>
            </a:extLst>
          </p:cNvPr>
          <p:cNvSpPr txBox="1"/>
          <p:nvPr/>
        </p:nvSpPr>
        <p:spPr>
          <a:xfrm rot="7112991">
            <a:off x="8825323" y="3397323"/>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7" name="TextBox 226">
            <a:extLst>
              <a:ext uri="{FF2B5EF4-FFF2-40B4-BE49-F238E27FC236}">
                <a16:creationId xmlns:a16="http://schemas.microsoft.com/office/drawing/2014/main" id="{AD32CADA-8597-4364-B921-62F3943855E5}"/>
              </a:ext>
            </a:extLst>
          </p:cNvPr>
          <p:cNvSpPr txBox="1"/>
          <p:nvPr/>
        </p:nvSpPr>
        <p:spPr>
          <a:xfrm rot="6551299">
            <a:off x="7652620" y="3711611"/>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28" name="Picture 227">
            <a:extLst>
              <a:ext uri="{FF2B5EF4-FFF2-40B4-BE49-F238E27FC236}">
                <a16:creationId xmlns:a16="http://schemas.microsoft.com/office/drawing/2014/main" id="{F03BEF68-F3AB-4DF3-A159-72E356BBB7FA}"/>
              </a:ext>
            </a:extLst>
          </p:cNvPr>
          <p:cNvPicPr>
            <a:picLocks noChangeAspect="1"/>
          </p:cNvPicPr>
          <p:nvPr/>
        </p:nvPicPr>
        <p:blipFill>
          <a:blip r:embed="rId5"/>
          <a:stretch>
            <a:fillRect/>
          </a:stretch>
        </p:blipFill>
        <p:spPr>
          <a:xfrm rot="8470015">
            <a:off x="8225676" y="2734604"/>
            <a:ext cx="816935" cy="1231499"/>
          </a:xfrm>
          <a:prstGeom prst="rect">
            <a:avLst/>
          </a:prstGeom>
        </p:spPr>
      </p:pic>
      <p:sp>
        <p:nvSpPr>
          <p:cNvPr id="229" name="TextBox 228">
            <a:extLst>
              <a:ext uri="{FF2B5EF4-FFF2-40B4-BE49-F238E27FC236}">
                <a16:creationId xmlns:a16="http://schemas.microsoft.com/office/drawing/2014/main" id="{ECFA45B2-8F0C-4EC5-97B3-6DBB18984481}"/>
              </a:ext>
            </a:extLst>
          </p:cNvPr>
          <p:cNvSpPr txBox="1"/>
          <p:nvPr/>
        </p:nvSpPr>
        <p:spPr>
          <a:xfrm rot="20182158">
            <a:off x="8602124" y="269009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230" name="Picture 229">
            <a:extLst>
              <a:ext uri="{FF2B5EF4-FFF2-40B4-BE49-F238E27FC236}">
                <a16:creationId xmlns:a16="http://schemas.microsoft.com/office/drawing/2014/main" id="{91138250-7E17-4183-A25F-1AA4519B0691}"/>
              </a:ext>
            </a:extLst>
          </p:cNvPr>
          <p:cNvPicPr>
            <a:picLocks noChangeAspect="1"/>
          </p:cNvPicPr>
          <p:nvPr/>
        </p:nvPicPr>
        <p:blipFill>
          <a:blip r:embed="rId6"/>
          <a:stretch>
            <a:fillRect/>
          </a:stretch>
        </p:blipFill>
        <p:spPr>
          <a:xfrm>
            <a:off x="7522008" y="1785039"/>
            <a:ext cx="1097375" cy="1383912"/>
          </a:xfrm>
          <a:prstGeom prst="rect">
            <a:avLst/>
          </a:prstGeom>
        </p:spPr>
      </p:pic>
      <p:pic>
        <p:nvPicPr>
          <p:cNvPr id="231" name="Picture 230">
            <a:extLst>
              <a:ext uri="{FF2B5EF4-FFF2-40B4-BE49-F238E27FC236}">
                <a16:creationId xmlns:a16="http://schemas.microsoft.com/office/drawing/2014/main" id="{2729CB9F-20DD-4319-8E04-423A932D8F24}"/>
              </a:ext>
            </a:extLst>
          </p:cNvPr>
          <p:cNvPicPr>
            <a:picLocks noChangeAspect="1"/>
          </p:cNvPicPr>
          <p:nvPr/>
        </p:nvPicPr>
        <p:blipFill rotWithShape="1">
          <a:blip r:embed="rId6"/>
          <a:srcRect l="29873"/>
          <a:stretch/>
        </p:blipFill>
        <p:spPr>
          <a:xfrm rot="10800000">
            <a:off x="7268651" y="1744956"/>
            <a:ext cx="769561" cy="1383912"/>
          </a:xfrm>
          <a:prstGeom prst="rect">
            <a:avLst/>
          </a:prstGeom>
        </p:spPr>
      </p:pic>
      <p:pic>
        <p:nvPicPr>
          <p:cNvPr id="232" name="Picture 231">
            <a:extLst>
              <a:ext uri="{FF2B5EF4-FFF2-40B4-BE49-F238E27FC236}">
                <a16:creationId xmlns:a16="http://schemas.microsoft.com/office/drawing/2014/main" id="{87A3B3A1-7183-4251-B2E9-1AAE6EFDA745}"/>
              </a:ext>
            </a:extLst>
          </p:cNvPr>
          <p:cNvPicPr>
            <a:picLocks noChangeAspect="1"/>
          </p:cNvPicPr>
          <p:nvPr/>
        </p:nvPicPr>
        <p:blipFill rotWithShape="1">
          <a:blip r:embed="rId6"/>
          <a:srcRect l="29873"/>
          <a:stretch/>
        </p:blipFill>
        <p:spPr>
          <a:xfrm rot="5400000">
            <a:off x="7596250" y="2022316"/>
            <a:ext cx="769561" cy="1383912"/>
          </a:xfrm>
          <a:prstGeom prst="rect">
            <a:avLst/>
          </a:prstGeom>
        </p:spPr>
      </p:pic>
      <p:pic>
        <p:nvPicPr>
          <p:cNvPr id="233" name="Picture 232">
            <a:extLst>
              <a:ext uri="{FF2B5EF4-FFF2-40B4-BE49-F238E27FC236}">
                <a16:creationId xmlns:a16="http://schemas.microsoft.com/office/drawing/2014/main" id="{446D7F88-A8D6-470B-B95A-85C8E9A8C32C}"/>
              </a:ext>
            </a:extLst>
          </p:cNvPr>
          <p:cNvPicPr>
            <a:picLocks noChangeAspect="1"/>
          </p:cNvPicPr>
          <p:nvPr/>
        </p:nvPicPr>
        <p:blipFill>
          <a:blip r:embed="rId7"/>
          <a:stretch>
            <a:fillRect/>
          </a:stretch>
        </p:blipFill>
        <p:spPr>
          <a:xfrm>
            <a:off x="8516195" y="2553957"/>
            <a:ext cx="409843" cy="325938"/>
          </a:xfrm>
          <a:prstGeom prst="rect">
            <a:avLst/>
          </a:prstGeom>
        </p:spPr>
      </p:pic>
      <p:pic>
        <p:nvPicPr>
          <p:cNvPr id="234" name="Picture 233">
            <a:extLst>
              <a:ext uri="{FF2B5EF4-FFF2-40B4-BE49-F238E27FC236}">
                <a16:creationId xmlns:a16="http://schemas.microsoft.com/office/drawing/2014/main" id="{04C5447A-D28D-4796-A312-FA64E0846C39}"/>
              </a:ext>
            </a:extLst>
          </p:cNvPr>
          <p:cNvPicPr>
            <a:picLocks noChangeAspect="1"/>
          </p:cNvPicPr>
          <p:nvPr/>
        </p:nvPicPr>
        <p:blipFill>
          <a:blip r:embed="rId7"/>
          <a:stretch>
            <a:fillRect/>
          </a:stretch>
        </p:blipFill>
        <p:spPr>
          <a:xfrm rot="3483818">
            <a:off x="9293523" y="3284453"/>
            <a:ext cx="409843" cy="325938"/>
          </a:xfrm>
          <a:prstGeom prst="rect">
            <a:avLst/>
          </a:prstGeom>
        </p:spPr>
      </p:pic>
      <p:pic>
        <p:nvPicPr>
          <p:cNvPr id="235" name="Picture 234">
            <a:extLst>
              <a:ext uri="{FF2B5EF4-FFF2-40B4-BE49-F238E27FC236}">
                <a16:creationId xmlns:a16="http://schemas.microsoft.com/office/drawing/2014/main" id="{A61B341D-7ED5-4294-B503-04F723BFF6DB}"/>
              </a:ext>
            </a:extLst>
          </p:cNvPr>
          <p:cNvPicPr>
            <a:picLocks noChangeAspect="1"/>
          </p:cNvPicPr>
          <p:nvPr/>
        </p:nvPicPr>
        <p:blipFill>
          <a:blip r:embed="rId7"/>
          <a:stretch>
            <a:fillRect/>
          </a:stretch>
        </p:blipFill>
        <p:spPr>
          <a:xfrm rot="5819158">
            <a:off x="8860227" y="3603106"/>
            <a:ext cx="409843" cy="325938"/>
          </a:xfrm>
          <a:prstGeom prst="rect">
            <a:avLst/>
          </a:prstGeom>
        </p:spPr>
      </p:pic>
      <p:pic>
        <p:nvPicPr>
          <p:cNvPr id="236" name="Picture 235">
            <a:extLst>
              <a:ext uri="{FF2B5EF4-FFF2-40B4-BE49-F238E27FC236}">
                <a16:creationId xmlns:a16="http://schemas.microsoft.com/office/drawing/2014/main" id="{A4C4C697-37AC-47A4-BD35-F6CA135B4C0F}"/>
              </a:ext>
            </a:extLst>
          </p:cNvPr>
          <p:cNvPicPr>
            <a:picLocks noChangeAspect="1"/>
          </p:cNvPicPr>
          <p:nvPr/>
        </p:nvPicPr>
        <p:blipFill>
          <a:blip r:embed="rId7"/>
          <a:stretch>
            <a:fillRect/>
          </a:stretch>
        </p:blipFill>
        <p:spPr>
          <a:xfrm>
            <a:off x="7190222" y="2363927"/>
            <a:ext cx="409843" cy="325938"/>
          </a:xfrm>
          <a:prstGeom prst="rect">
            <a:avLst/>
          </a:prstGeom>
        </p:spPr>
      </p:pic>
      <p:pic>
        <p:nvPicPr>
          <p:cNvPr id="237" name="Picture 236">
            <a:extLst>
              <a:ext uri="{FF2B5EF4-FFF2-40B4-BE49-F238E27FC236}">
                <a16:creationId xmlns:a16="http://schemas.microsoft.com/office/drawing/2014/main" id="{D594CCB0-4C49-438D-964D-FEC8FFD6EA63}"/>
              </a:ext>
            </a:extLst>
          </p:cNvPr>
          <p:cNvPicPr>
            <a:picLocks noChangeAspect="1"/>
          </p:cNvPicPr>
          <p:nvPr/>
        </p:nvPicPr>
        <p:blipFill>
          <a:blip r:embed="rId7"/>
          <a:stretch>
            <a:fillRect/>
          </a:stretch>
        </p:blipFill>
        <p:spPr>
          <a:xfrm>
            <a:off x="6972323" y="3231226"/>
            <a:ext cx="409843" cy="325938"/>
          </a:xfrm>
          <a:prstGeom prst="rect">
            <a:avLst/>
          </a:prstGeom>
        </p:spPr>
      </p:pic>
      <p:pic>
        <p:nvPicPr>
          <p:cNvPr id="238" name="Picture 237">
            <a:extLst>
              <a:ext uri="{FF2B5EF4-FFF2-40B4-BE49-F238E27FC236}">
                <a16:creationId xmlns:a16="http://schemas.microsoft.com/office/drawing/2014/main" id="{D2560E9D-6EEE-4B17-A48D-2C52D459CA87}"/>
              </a:ext>
            </a:extLst>
          </p:cNvPr>
          <p:cNvPicPr>
            <a:picLocks noChangeAspect="1"/>
          </p:cNvPicPr>
          <p:nvPr/>
        </p:nvPicPr>
        <p:blipFill>
          <a:blip r:embed="rId7"/>
          <a:stretch>
            <a:fillRect/>
          </a:stretch>
        </p:blipFill>
        <p:spPr>
          <a:xfrm>
            <a:off x="9270944" y="2927626"/>
            <a:ext cx="409843" cy="325938"/>
          </a:xfrm>
          <a:prstGeom prst="rect">
            <a:avLst/>
          </a:prstGeom>
        </p:spPr>
      </p:pic>
      <p:pic>
        <p:nvPicPr>
          <p:cNvPr id="239" name="Picture 238">
            <a:extLst>
              <a:ext uri="{FF2B5EF4-FFF2-40B4-BE49-F238E27FC236}">
                <a16:creationId xmlns:a16="http://schemas.microsoft.com/office/drawing/2014/main" id="{12239771-53BD-44D5-8D85-730FD948F055}"/>
              </a:ext>
            </a:extLst>
          </p:cNvPr>
          <p:cNvPicPr>
            <a:picLocks noChangeAspect="1"/>
          </p:cNvPicPr>
          <p:nvPr/>
        </p:nvPicPr>
        <p:blipFill>
          <a:blip r:embed="rId7"/>
          <a:stretch>
            <a:fillRect/>
          </a:stretch>
        </p:blipFill>
        <p:spPr>
          <a:xfrm>
            <a:off x="8999842" y="2582636"/>
            <a:ext cx="409843" cy="325938"/>
          </a:xfrm>
          <a:prstGeom prst="rect">
            <a:avLst/>
          </a:prstGeom>
        </p:spPr>
      </p:pic>
      <p:pic>
        <p:nvPicPr>
          <p:cNvPr id="240" name="Picture 239">
            <a:extLst>
              <a:ext uri="{FF2B5EF4-FFF2-40B4-BE49-F238E27FC236}">
                <a16:creationId xmlns:a16="http://schemas.microsoft.com/office/drawing/2014/main" id="{E7C6BC49-D58E-402A-B530-D8E8EE8E5292}"/>
              </a:ext>
            </a:extLst>
          </p:cNvPr>
          <p:cNvPicPr>
            <a:picLocks noChangeAspect="1"/>
          </p:cNvPicPr>
          <p:nvPr/>
        </p:nvPicPr>
        <p:blipFill>
          <a:blip r:embed="rId7"/>
          <a:stretch>
            <a:fillRect/>
          </a:stretch>
        </p:blipFill>
        <p:spPr>
          <a:xfrm rot="6195440">
            <a:off x="8463022" y="3544056"/>
            <a:ext cx="409843" cy="325938"/>
          </a:xfrm>
          <a:prstGeom prst="rect">
            <a:avLst/>
          </a:prstGeom>
        </p:spPr>
      </p:pic>
      <p:pic>
        <p:nvPicPr>
          <p:cNvPr id="241" name="Picture 240">
            <a:extLst>
              <a:ext uri="{FF2B5EF4-FFF2-40B4-BE49-F238E27FC236}">
                <a16:creationId xmlns:a16="http://schemas.microsoft.com/office/drawing/2014/main" id="{4215EF30-5ABC-40B6-9C16-982825FFFA69}"/>
              </a:ext>
            </a:extLst>
          </p:cNvPr>
          <p:cNvPicPr>
            <a:picLocks noChangeAspect="1"/>
          </p:cNvPicPr>
          <p:nvPr/>
        </p:nvPicPr>
        <p:blipFill>
          <a:blip r:embed="rId7"/>
          <a:stretch>
            <a:fillRect/>
          </a:stretch>
        </p:blipFill>
        <p:spPr>
          <a:xfrm>
            <a:off x="8165257" y="3151525"/>
            <a:ext cx="409843" cy="325938"/>
          </a:xfrm>
          <a:prstGeom prst="rect">
            <a:avLst/>
          </a:prstGeom>
        </p:spPr>
      </p:pic>
      <p:pic>
        <p:nvPicPr>
          <p:cNvPr id="242" name="Picture 241">
            <a:extLst>
              <a:ext uri="{FF2B5EF4-FFF2-40B4-BE49-F238E27FC236}">
                <a16:creationId xmlns:a16="http://schemas.microsoft.com/office/drawing/2014/main" id="{17D151F0-0FB8-4647-9C45-F7266A41A803}"/>
              </a:ext>
            </a:extLst>
          </p:cNvPr>
          <p:cNvPicPr>
            <a:picLocks noChangeAspect="1"/>
          </p:cNvPicPr>
          <p:nvPr/>
        </p:nvPicPr>
        <p:blipFill>
          <a:blip r:embed="rId7"/>
          <a:stretch>
            <a:fillRect/>
          </a:stretch>
        </p:blipFill>
        <p:spPr>
          <a:xfrm>
            <a:off x="7484904" y="2923217"/>
            <a:ext cx="409843" cy="325938"/>
          </a:xfrm>
          <a:prstGeom prst="rect">
            <a:avLst/>
          </a:prstGeom>
        </p:spPr>
      </p:pic>
      <p:pic>
        <p:nvPicPr>
          <p:cNvPr id="243" name="Picture 242">
            <a:extLst>
              <a:ext uri="{FF2B5EF4-FFF2-40B4-BE49-F238E27FC236}">
                <a16:creationId xmlns:a16="http://schemas.microsoft.com/office/drawing/2014/main" id="{D84B3D9D-0F67-450F-B59E-E8257CF1E7CF}"/>
              </a:ext>
            </a:extLst>
          </p:cNvPr>
          <p:cNvPicPr>
            <a:picLocks noChangeAspect="1"/>
          </p:cNvPicPr>
          <p:nvPr/>
        </p:nvPicPr>
        <p:blipFill>
          <a:blip r:embed="rId7"/>
          <a:stretch>
            <a:fillRect/>
          </a:stretch>
        </p:blipFill>
        <p:spPr>
          <a:xfrm rot="6369685">
            <a:off x="8010884" y="3741595"/>
            <a:ext cx="409843" cy="325938"/>
          </a:xfrm>
          <a:prstGeom prst="rect">
            <a:avLst/>
          </a:prstGeom>
        </p:spPr>
      </p:pic>
      <p:pic>
        <p:nvPicPr>
          <p:cNvPr id="244" name="Picture 243">
            <a:extLst>
              <a:ext uri="{FF2B5EF4-FFF2-40B4-BE49-F238E27FC236}">
                <a16:creationId xmlns:a16="http://schemas.microsoft.com/office/drawing/2014/main" id="{A1604D9D-4242-446C-9141-BDFAEC805319}"/>
              </a:ext>
            </a:extLst>
          </p:cNvPr>
          <p:cNvPicPr>
            <a:picLocks noChangeAspect="1"/>
          </p:cNvPicPr>
          <p:nvPr/>
        </p:nvPicPr>
        <p:blipFill>
          <a:blip r:embed="rId7"/>
          <a:stretch>
            <a:fillRect/>
          </a:stretch>
        </p:blipFill>
        <p:spPr>
          <a:xfrm rot="6369685">
            <a:off x="7640947" y="4006223"/>
            <a:ext cx="409843" cy="325938"/>
          </a:xfrm>
          <a:prstGeom prst="rect">
            <a:avLst/>
          </a:prstGeom>
        </p:spPr>
      </p:pic>
      <p:pic>
        <p:nvPicPr>
          <p:cNvPr id="245" name="Picture 244">
            <a:extLst>
              <a:ext uri="{FF2B5EF4-FFF2-40B4-BE49-F238E27FC236}">
                <a16:creationId xmlns:a16="http://schemas.microsoft.com/office/drawing/2014/main" id="{17E576C2-BFFF-4D7C-8478-C16F5BEAF853}"/>
              </a:ext>
            </a:extLst>
          </p:cNvPr>
          <p:cNvPicPr>
            <a:picLocks noChangeAspect="1"/>
          </p:cNvPicPr>
          <p:nvPr/>
        </p:nvPicPr>
        <p:blipFill>
          <a:blip r:embed="rId7"/>
          <a:stretch>
            <a:fillRect/>
          </a:stretch>
        </p:blipFill>
        <p:spPr>
          <a:xfrm rot="11237766">
            <a:off x="6955066" y="3697642"/>
            <a:ext cx="409843" cy="325938"/>
          </a:xfrm>
          <a:prstGeom prst="rect">
            <a:avLst/>
          </a:prstGeom>
        </p:spPr>
      </p:pic>
      <p:pic>
        <p:nvPicPr>
          <p:cNvPr id="246" name="Picture 245">
            <a:extLst>
              <a:ext uri="{FF2B5EF4-FFF2-40B4-BE49-F238E27FC236}">
                <a16:creationId xmlns:a16="http://schemas.microsoft.com/office/drawing/2014/main" id="{5EC2EABC-2A34-4F38-AB31-376676C143B5}"/>
              </a:ext>
            </a:extLst>
          </p:cNvPr>
          <p:cNvPicPr>
            <a:picLocks noChangeAspect="1"/>
          </p:cNvPicPr>
          <p:nvPr/>
        </p:nvPicPr>
        <p:blipFill>
          <a:blip r:embed="rId7"/>
          <a:stretch>
            <a:fillRect/>
          </a:stretch>
        </p:blipFill>
        <p:spPr>
          <a:xfrm rot="11237766">
            <a:off x="7204827" y="3992822"/>
            <a:ext cx="409843" cy="325938"/>
          </a:xfrm>
          <a:prstGeom prst="rect">
            <a:avLst/>
          </a:prstGeom>
        </p:spPr>
      </p:pic>
      <p:pic>
        <p:nvPicPr>
          <p:cNvPr id="247" name="Picture 246">
            <a:extLst>
              <a:ext uri="{FF2B5EF4-FFF2-40B4-BE49-F238E27FC236}">
                <a16:creationId xmlns:a16="http://schemas.microsoft.com/office/drawing/2014/main" id="{6E04107C-4C94-41DA-B3AF-F75E83D574E1}"/>
              </a:ext>
            </a:extLst>
          </p:cNvPr>
          <p:cNvPicPr>
            <a:picLocks noChangeAspect="1"/>
          </p:cNvPicPr>
          <p:nvPr/>
        </p:nvPicPr>
        <p:blipFill>
          <a:blip r:embed="rId4"/>
          <a:stretch>
            <a:fillRect/>
          </a:stretch>
        </p:blipFill>
        <p:spPr>
          <a:xfrm rot="16407887">
            <a:off x="10111308" y="1962915"/>
            <a:ext cx="823031" cy="1225402"/>
          </a:xfrm>
          <a:prstGeom prst="rect">
            <a:avLst/>
          </a:prstGeom>
        </p:spPr>
      </p:pic>
      <p:pic>
        <p:nvPicPr>
          <p:cNvPr id="248" name="Picture 247">
            <a:extLst>
              <a:ext uri="{FF2B5EF4-FFF2-40B4-BE49-F238E27FC236}">
                <a16:creationId xmlns:a16="http://schemas.microsoft.com/office/drawing/2014/main" id="{35F00F4C-977B-4D39-B897-F78818E7DC8D}"/>
              </a:ext>
            </a:extLst>
          </p:cNvPr>
          <p:cNvPicPr>
            <a:picLocks noChangeAspect="1"/>
          </p:cNvPicPr>
          <p:nvPr/>
        </p:nvPicPr>
        <p:blipFill>
          <a:blip r:embed="rId4"/>
          <a:stretch>
            <a:fillRect/>
          </a:stretch>
        </p:blipFill>
        <p:spPr>
          <a:xfrm rot="7526020">
            <a:off x="9815557" y="2438092"/>
            <a:ext cx="823031" cy="1225402"/>
          </a:xfrm>
          <a:prstGeom prst="rect">
            <a:avLst/>
          </a:prstGeom>
        </p:spPr>
      </p:pic>
      <p:sp>
        <p:nvSpPr>
          <p:cNvPr id="249" name="Oval 248">
            <a:extLst>
              <a:ext uri="{FF2B5EF4-FFF2-40B4-BE49-F238E27FC236}">
                <a16:creationId xmlns:a16="http://schemas.microsoft.com/office/drawing/2014/main" id="{A5DEE163-5C54-417C-AF0D-A18C5C0BEC2E}"/>
              </a:ext>
            </a:extLst>
          </p:cNvPr>
          <p:cNvSpPr/>
          <p:nvPr/>
        </p:nvSpPr>
        <p:spPr>
          <a:xfrm>
            <a:off x="10167937" y="260248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6BFE59AB-AB29-4B07-818B-E70BC2791940}"/>
              </a:ext>
            </a:extLst>
          </p:cNvPr>
          <p:cNvSpPr/>
          <p:nvPr/>
        </p:nvSpPr>
        <p:spPr>
          <a:xfrm>
            <a:off x="10201625" y="262173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94119D97-2125-4405-99FB-8634DF96285A}"/>
              </a:ext>
            </a:extLst>
          </p:cNvPr>
          <p:cNvSpPr/>
          <p:nvPr/>
        </p:nvSpPr>
        <p:spPr>
          <a:xfrm>
            <a:off x="10262211" y="2867175"/>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233FA3C-02E4-4B58-B565-79AE9E0A3E38}"/>
              </a:ext>
            </a:extLst>
          </p:cNvPr>
          <p:cNvSpPr txBox="1"/>
          <p:nvPr/>
        </p:nvSpPr>
        <p:spPr>
          <a:xfrm rot="6551299">
            <a:off x="10425413" y="2929357"/>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53" name="Picture 252">
            <a:extLst>
              <a:ext uri="{FF2B5EF4-FFF2-40B4-BE49-F238E27FC236}">
                <a16:creationId xmlns:a16="http://schemas.microsoft.com/office/drawing/2014/main" id="{00A57022-7003-4C1C-A927-4B31B68A2A1D}"/>
              </a:ext>
            </a:extLst>
          </p:cNvPr>
          <p:cNvPicPr>
            <a:picLocks noChangeAspect="1"/>
          </p:cNvPicPr>
          <p:nvPr/>
        </p:nvPicPr>
        <p:blipFill>
          <a:blip r:embed="rId7"/>
          <a:stretch>
            <a:fillRect/>
          </a:stretch>
        </p:blipFill>
        <p:spPr>
          <a:xfrm>
            <a:off x="9745116" y="2448972"/>
            <a:ext cx="409843" cy="325938"/>
          </a:xfrm>
          <a:prstGeom prst="rect">
            <a:avLst/>
          </a:prstGeom>
        </p:spPr>
      </p:pic>
      <p:pic>
        <p:nvPicPr>
          <p:cNvPr id="254" name="Picture 253">
            <a:extLst>
              <a:ext uri="{FF2B5EF4-FFF2-40B4-BE49-F238E27FC236}">
                <a16:creationId xmlns:a16="http://schemas.microsoft.com/office/drawing/2014/main" id="{5535BF69-1F70-47F7-A30E-C174B27B2913}"/>
              </a:ext>
            </a:extLst>
          </p:cNvPr>
          <p:cNvPicPr>
            <a:picLocks noChangeAspect="1"/>
          </p:cNvPicPr>
          <p:nvPr/>
        </p:nvPicPr>
        <p:blipFill>
          <a:blip r:embed="rId7"/>
          <a:stretch>
            <a:fillRect/>
          </a:stretch>
        </p:blipFill>
        <p:spPr>
          <a:xfrm>
            <a:off x="10257697" y="2140963"/>
            <a:ext cx="409843" cy="325938"/>
          </a:xfrm>
          <a:prstGeom prst="rect">
            <a:avLst/>
          </a:prstGeom>
        </p:spPr>
      </p:pic>
      <p:pic>
        <p:nvPicPr>
          <p:cNvPr id="255" name="Picture 254">
            <a:extLst>
              <a:ext uri="{FF2B5EF4-FFF2-40B4-BE49-F238E27FC236}">
                <a16:creationId xmlns:a16="http://schemas.microsoft.com/office/drawing/2014/main" id="{21701594-3091-4BF2-8258-9C3A7A06330D}"/>
              </a:ext>
            </a:extLst>
          </p:cNvPr>
          <p:cNvPicPr>
            <a:picLocks noChangeAspect="1"/>
          </p:cNvPicPr>
          <p:nvPr/>
        </p:nvPicPr>
        <p:blipFill>
          <a:blip r:embed="rId7"/>
          <a:stretch>
            <a:fillRect/>
          </a:stretch>
        </p:blipFill>
        <p:spPr>
          <a:xfrm rot="6369685">
            <a:off x="10783677" y="2959341"/>
            <a:ext cx="409843" cy="325938"/>
          </a:xfrm>
          <a:prstGeom prst="rect">
            <a:avLst/>
          </a:prstGeom>
        </p:spPr>
      </p:pic>
      <p:pic>
        <p:nvPicPr>
          <p:cNvPr id="256" name="Picture 255">
            <a:extLst>
              <a:ext uri="{FF2B5EF4-FFF2-40B4-BE49-F238E27FC236}">
                <a16:creationId xmlns:a16="http://schemas.microsoft.com/office/drawing/2014/main" id="{09450074-7EF6-40E1-8FEF-51750C2F73A7}"/>
              </a:ext>
            </a:extLst>
          </p:cNvPr>
          <p:cNvPicPr>
            <a:picLocks noChangeAspect="1"/>
          </p:cNvPicPr>
          <p:nvPr/>
        </p:nvPicPr>
        <p:blipFill>
          <a:blip r:embed="rId7"/>
          <a:stretch>
            <a:fillRect/>
          </a:stretch>
        </p:blipFill>
        <p:spPr>
          <a:xfrm rot="6369685">
            <a:off x="10413740" y="3223969"/>
            <a:ext cx="409843" cy="325938"/>
          </a:xfrm>
          <a:prstGeom prst="rect">
            <a:avLst/>
          </a:prstGeom>
        </p:spPr>
      </p:pic>
      <p:pic>
        <p:nvPicPr>
          <p:cNvPr id="257" name="Picture 256">
            <a:extLst>
              <a:ext uri="{FF2B5EF4-FFF2-40B4-BE49-F238E27FC236}">
                <a16:creationId xmlns:a16="http://schemas.microsoft.com/office/drawing/2014/main" id="{43BDFF68-44EB-4212-9C16-E25DC3EC3F98}"/>
              </a:ext>
            </a:extLst>
          </p:cNvPr>
          <p:cNvPicPr>
            <a:picLocks noChangeAspect="1"/>
          </p:cNvPicPr>
          <p:nvPr/>
        </p:nvPicPr>
        <p:blipFill>
          <a:blip r:embed="rId7"/>
          <a:stretch>
            <a:fillRect/>
          </a:stretch>
        </p:blipFill>
        <p:spPr>
          <a:xfrm rot="11237766">
            <a:off x="9727859" y="2915388"/>
            <a:ext cx="409843" cy="325938"/>
          </a:xfrm>
          <a:prstGeom prst="rect">
            <a:avLst/>
          </a:prstGeom>
        </p:spPr>
      </p:pic>
      <p:pic>
        <p:nvPicPr>
          <p:cNvPr id="258" name="Picture 257">
            <a:extLst>
              <a:ext uri="{FF2B5EF4-FFF2-40B4-BE49-F238E27FC236}">
                <a16:creationId xmlns:a16="http://schemas.microsoft.com/office/drawing/2014/main" id="{63FD6CBD-EECC-4D5E-8C00-78A39DD450F5}"/>
              </a:ext>
            </a:extLst>
          </p:cNvPr>
          <p:cNvPicPr>
            <a:picLocks noChangeAspect="1"/>
          </p:cNvPicPr>
          <p:nvPr/>
        </p:nvPicPr>
        <p:blipFill>
          <a:blip r:embed="rId7"/>
          <a:stretch>
            <a:fillRect/>
          </a:stretch>
        </p:blipFill>
        <p:spPr>
          <a:xfrm rot="2087600">
            <a:off x="10653856" y="2306806"/>
            <a:ext cx="409843" cy="325938"/>
          </a:xfrm>
          <a:prstGeom prst="rect">
            <a:avLst/>
          </a:prstGeom>
        </p:spPr>
      </p:pic>
      <p:sp>
        <p:nvSpPr>
          <p:cNvPr id="259" name="Oval 258">
            <a:extLst>
              <a:ext uri="{FF2B5EF4-FFF2-40B4-BE49-F238E27FC236}">
                <a16:creationId xmlns:a16="http://schemas.microsoft.com/office/drawing/2014/main" id="{B5BAA00A-66DD-43F8-B34E-C128AC8DBD8A}"/>
              </a:ext>
            </a:extLst>
          </p:cNvPr>
          <p:cNvSpPr/>
          <p:nvPr/>
        </p:nvSpPr>
        <p:spPr>
          <a:xfrm>
            <a:off x="9674390" y="382302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7D949449-59DE-4862-BBF3-0E1F2B758725}"/>
              </a:ext>
            </a:extLst>
          </p:cNvPr>
          <p:cNvSpPr/>
          <p:nvPr/>
        </p:nvSpPr>
        <p:spPr>
          <a:xfrm>
            <a:off x="9708078" y="384227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30CE5716-10C5-4724-9087-AC3148194686}"/>
              </a:ext>
            </a:extLst>
          </p:cNvPr>
          <p:cNvSpPr/>
          <p:nvPr/>
        </p:nvSpPr>
        <p:spPr>
          <a:xfrm>
            <a:off x="9799516" y="395617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 name="Picture 261">
            <a:extLst>
              <a:ext uri="{FF2B5EF4-FFF2-40B4-BE49-F238E27FC236}">
                <a16:creationId xmlns:a16="http://schemas.microsoft.com/office/drawing/2014/main" id="{367EC217-C0E0-440C-A781-F44E9279E821}"/>
              </a:ext>
            </a:extLst>
          </p:cNvPr>
          <p:cNvPicPr>
            <a:picLocks noChangeAspect="1"/>
          </p:cNvPicPr>
          <p:nvPr/>
        </p:nvPicPr>
        <p:blipFill>
          <a:blip r:embed="rId6"/>
          <a:stretch>
            <a:fillRect/>
          </a:stretch>
        </p:blipFill>
        <p:spPr>
          <a:xfrm>
            <a:off x="9538898" y="3430000"/>
            <a:ext cx="1097375" cy="1383912"/>
          </a:xfrm>
          <a:prstGeom prst="rect">
            <a:avLst/>
          </a:prstGeom>
        </p:spPr>
      </p:pic>
      <p:pic>
        <p:nvPicPr>
          <p:cNvPr id="263" name="Picture 262">
            <a:extLst>
              <a:ext uri="{FF2B5EF4-FFF2-40B4-BE49-F238E27FC236}">
                <a16:creationId xmlns:a16="http://schemas.microsoft.com/office/drawing/2014/main" id="{4C425449-5F12-4A79-A48A-CFE739C01766}"/>
              </a:ext>
            </a:extLst>
          </p:cNvPr>
          <p:cNvPicPr>
            <a:picLocks noChangeAspect="1"/>
          </p:cNvPicPr>
          <p:nvPr/>
        </p:nvPicPr>
        <p:blipFill rotWithShape="1">
          <a:blip r:embed="rId6"/>
          <a:srcRect l="29873"/>
          <a:stretch/>
        </p:blipFill>
        <p:spPr>
          <a:xfrm rot="10800000">
            <a:off x="9285541" y="3389917"/>
            <a:ext cx="769561" cy="1383912"/>
          </a:xfrm>
          <a:prstGeom prst="rect">
            <a:avLst/>
          </a:prstGeom>
        </p:spPr>
      </p:pic>
      <p:pic>
        <p:nvPicPr>
          <p:cNvPr id="264" name="Picture 263">
            <a:extLst>
              <a:ext uri="{FF2B5EF4-FFF2-40B4-BE49-F238E27FC236}">
                <a16:creationId xmlns:a16="http://schemas.microsoft.com/office/drawing/2014/main" id="{40552DCA-B299-4DF5-BE66-4F8D893D81F2}"/>
              </a:ext>
            </a:extLst>
          </p:cNvPr>
          <p:cNvPicPr>
            <a:picLocks noChangeAspect="1"/>
          </p:cNvPicPr>
          <p:nvPr/>
        </p:nvPicPr>
        <p:blipFill rotWithShape="1">
          <a:blip r:embed="rId6"/>
          <a:srcRect l="29873"/>
          <a:stretch/>
        </p:blipFill>
        <p:spPr>
          <a:xfrm rot="5400000">
            <a:off x="9613140" y="3667277"/>
            <a:ext cx="769561" cy="1383912"/>
          </a:xfrm>
          <a:prstGeom prst="rect">
            <a:avLst/>
          </a:prstGeom>
        </p:spPr>
      </p:pic>
      <p:pic>
        <p:nvPicPr>
          <p:cNvPr id="265" name="Picture 264">
            <a:extLst>
              <a:ext uri="{FF2B5EF4-FFF2-40B4-BE49-F238E27FC236}">
                <a16:creationId xmlns:a16="http://schemas.microsoft.com/office/drawing/2014/main" id="{0B057390-7ED8-4178-A541-6C8E5804BE78}"/>
              </a:ext>
            </a:extLst>
          </p:cNvPr>
          <p:cNvPicPr>
            <a:picLocks noChangeAspect="1"/>
          </p:cNvPicPr>
          <p:nvPr/>
        </p:nvPicPr>
        <p:blipFill>
          <a:blip r:embed="rId7"/>
          <a:stretch>
            <a:fillRect/>
          </a:stretch>
        </p:blipFill>
        <p:spPr>
          <a:xfrm>
            <a:off x="10245528" y="3670078"/>
            <a:ext cx="409843" cy="325938"/>
          </a:xfrm>
          <a:prstGeom prst="rect">
            <a:avLst/>
          </a:prstGeom>
        </p:spPr>
      </p:pic>
      <p:sp>
        <p:nvSpPr>
          <p:cNvPr id="266" name="TextBox 265">
            <a:extLst>
              <a:ext uri="{FF2B5EF4-FFF2-40B4-BE49-F238E27FC236}">
                <a16:creationId xmlns:a16="http://schemas.microsoft.com/office/drawing/2014/main" id="{0E3873BE-5900-48A9-80BD-6857BAA1932D}"/>
              </a:ext>
            </a:extLst>
          </p:cNvPr>
          <p:cNvSpPr txBox="1"/>
          <p:nvPr/>
        </p:nvSpPr>
        <p:spPr>
          <a:xfrm>
            <a:off x="6512072" y="4782136"/>
            <a:ext cx="5125785" cy="1200329"/>
          </a:xfrm>
          <a:prstGeom prst="rect">
            <a:avLst/>
          </a:prstGeom>
          <a:noFill/>
        </p:spPr>
        <p:txBody>
          <a:bodyPr wrap="square" rtlCol="0">
            <a:spAutoFit/>
          </a:bodyPr>
          <a:lstStyle/>
          <a:p>
            <a:pPr algn="ctr"/>
            <a:r>
              <a:rPr lang="en-US" sz="2400" dirty="0"/>
              <a:t>Wash away unbound antigen and resuspend with excess </a:t>
            </a:r>
            <a:r>
              <a:rPr lang="en-US" sz="2400" b="1" dirty="0"/>
              <a:t>non-labeled </a:t>
            </a:r>
            <a:r>
              <a:rPr lang="en-US" sz="2400" dirty="0"/>
              <a:t>antigen</a:t>
            </a:r>
          </a:p>
        </p:txBody>
      </p:sp>
      <p:sp>
        <p:nvSpPr>
          <p:cNvPr id="268" name="Rectangle 267">
            <a:extLst>
              <a:ext uri="{FF2B5EF4-FFF2-40B4-BE49-F238E27FC236}">
                <a16:creationId xmlns:a16="http://schemas.microsoft.com/office/drawing/2014/main" id="{43CD6ECE-E3D4-495E-8064-F8497E9D4226}"/>
              </a:ext>
            </a:extLst>
          </p:cNvPr>
          <p:cNvSpPr/>
          <p:nvPr/>
        </p:nvSpPr>
        <p:spPr>
          <a:xfrm>
            <a:off x="156516" y="688974"/>
            <a:ext cx="5906431" cy="5626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124">
            <a:extLst>
              <a:ext uri="{FF2B5EF4-FFF2-40B4-BE49-F238E27FC236}">
                <a16:creationId xmlns:a16="http://schemas.microsoft.com/office/drawing/2014/main" id="{CDF3D304-F629-421D-A9D5-469D4FA665D9}"/>
              </a:ext>
            </a:extLst>
          </p:cNvPr>
          <p:cNvPicPr>
            <a:picLocks noChangeAspect="1"/>
          </p:cNvPicPr>
          <p:nvPr/>
        </p:nvPicPr>
        <p:blipFill>
          <a:blip r:embed="rId9"/>
          <a:stretch>
            <a:fillRect/>
          </a:stretch>
        </p:blipFill>
        <p:spPr>
          <a:xfrm>
            <a:off x="6203697" y="1514707"/>
            <a:ext cx="1173942" cy="828665"/>
          </a:xfrm>
          <a:prstGeom prst="rect">
            <a:avLst/>
          </a:prstGeom>
        </p:spPr>
      </p:pic>
      <p:pic>
        <p:nvPicPr>
          <p:cNvPr id="126" name="Picture 125">
            <a:extLst>
              <a:ext uri="{FF2B5EF4-FFF2-40B4-BE49-F238E27FC236}">
                <a16:creationId xmlns:a16="http://schemas.microsoft.com/office/drawing/2014/main" id="{D8DE5A35-4F76-4463-9A3B-5A5877EFE2CA}"/>
              </a:ext>
            </a:extLst>
          </p:cNvPr>
          <p:cNvPicPr>
            <a:picLocks noChangeAspect="1"/>
          </p:cNvPicPr>
          <p:nvPr/>
        </p:nvPicPr>
        <p:blipFill>
          <a:blip r:embed="rId9"/>
          <a:stretch>
            <a:fillRect/>
          </a:stretch>
        </p:blipFill>
        <p:spPr>
          <a:xfrm>
            <a:off x="6299282" y="2416878"/>
            <a:ext cx="449758" cy="317476"/>
          </a:xfrm>
          <a:prstGeom prst="rect">
            <a:avLst/>
          </a:prstGeom>
        </p:spPr>
      </p:pic>
      <p:pic>
        <p:nvPicPr>
          <p:cNvPr id="139" name="Picture 138">
            <a:extLst>
              <a:ext uri="{FF2B5EF4-FFF2-40B4-BE49-F238E27FC236}">
                <a16:creationId xmlns:a16="http://schemas.microsoft.com/office/drawing/2014/main" id="{5BD0566C-7C86-44F1-AD18-5E90775A2990}"/>
              </a:ext>
            </a:extLst>
          </p:cNvPr>
          <p:cNvPicPr>
            <a:picLocks noChangeAspect="1"/>
          </p:cNvPicPr>
          <p:nvPr/>
        </p:nvPicPr>
        <p:blipFill>
          <a:blip r:embed="rId9"/>
          <a:stretch>
            <a:fillRect/>
          </a:stretch>
        </p:blipFill>
        <p:spPr>
          <a:xfrm>
            <a:off x="9192630" y="4477386"/>
            <a:ext cx="449758" cy="317476"/>
          </a:xfrm>
          <a:prstGeom prst="rect">
            <a:avLst/>
          </a:prstGeom>
        </p:spPr>
      </p:pic>
      <p:pic>
        <p:nvPicPr>
          <p:cNvPr id="140" name="Picture 139">
            <a:extLst>
              <a:ext uri="{FF2B5EF4-FFF2-40B4-BE49-F238E27FC236}">
                <a16:creationId xmlns:a16="http://schemas.microsoft.com/office/drawing/2014/main" id="{B14C6A78-058C-4558-987E-71E88DD06287}"/>
              </a:ext>
            </a:extLst>
          </p:cNvPr>
          <p:cNvPicPr>
            <a:picLocks noChangeAspect="1"/>
          </p:cNvPicPr>
          <p:nvPr/>
        </p:nvPicPr>
        <p:blipFill>
          <a:blip r:embed="rId9"/>
          <a:stretch>
            <a:fillRect/>
          </a:stretch>
        </p:blipFill>
        <p:spPr>
          <a:xfrm>
            <a:off x="7382166" y="4464660"/>
            <a:ext cx="449758" cy="317476"/>
          </a:xfrm>
          <a:prstGeom prst="rect">
            <a:avLst/>
          </a:prstGeom>
        </p:spPr>
      </p:pic>
      <p:pic>
        <p:nvPicPr>
          <p:cNvPr id="141" name="Picture 140">
            <a:extLst>
              <a:ext uri="{FF2B5EF4-FFF2-40B4-BE49-F238E27FC236}">
                <a16:creationId xmlns:a16="http://schemas.microsoft.com/office/drawing/2014/main" id="{B90D0FBB-3174-47C0-9F54-AADC430B4799}"/>
              </a:ext>
            </a:extLst>
          </p:cNvPr>
          <p:cNvPicPr>
            <a:picLocks noChangeAspect="1"/>
          </p:cNvPicPr>
          <p:nvPr/>
        </p:nvPicPr>
        <p:blipFill>
          <a:blip r:embed="rId9"/>
          <a:stretch>
            <a:fillRect/>
          </a:stretch>
        </p:blipFill>
        <p:spPr>
          <a:xfrm>
            <a:off x="6451806" y="3398426"/>
            <a:ext cx="449758" cy="317476"/>
          </a:xfrm>
          <a:prstGeom prst="rect">
            <a:avLst/>
          </a:prstGeom>
        </p:spPr>
      </p:pic>
      <p:pic>
        <p:nvPicPr>
          <p:cNvPr id="142" name="Picture 141">
            <a:extLst>
              <a:ext uri="{FF2B5EF4-FFF2-40B4-BE49-F238E27FC236}">
                <a16:creationId xmlns:a16="http://schemas.microsoft.com/office/drawing/2014/main" id="{BB61A794-F147-48F5-A4A1-860215C9E0EB}"/>
              </a:ext>
            </a:extLst>
          </p:cNvPr>
          <p:cNvPicPr>
            <a:picLocks noChangeAspect="1"/>
          </p:cNvPicPr>
          <p:nvPr/>
        </p:nvPicPr>
        <p:blipFill>
          <a:blip r:embed="rId9"/>
          <a:stretch>
            <a:fillRect/>
          </a:stretch>
        </p:blipFill>
        <p:spPr>
          <a:xfrm>
            <a:off x="6540725" y="4303566"/>
            <a:ext cx="449758" cy="317476"/>
          </a:xfrm>
          <a:prstGeom prst="rect">
            <a:avLst/>
          </a:prstGeom>
        </p:spPr>
      </p:pic>
      <p:pic>
        <p:nvPicPr>
          <p:cNvPr id="143" name="Picture 142">
            <a:extLst>
              <a:ext uri="{FF2B5EF4-FFF2-40B4-BE49-F238E27FC236}">
                <a16:creationId xmlns:a16="http://schemas.microsoft.com/office/drawing/2014/main" id="{078118EA-1261-4BAE-AE97-B142744364F7}"/>
              </a:ext>
            </a:extLst>
          </p:cNvPr>
          <p:cNvPicPr>
            <a:picLocks noChangeAspect="1"/>
          </p:cNvPicPr>
          <p:nvPr/>
        </p:nvPicPr>
        <p:blipFill>
          <a:blip r:embed="rId9"/>
          <a:stretch>
            <a:fillRect/>
          </a:stretch>
        </p:blipFill>
        <p:spPr>
          <a:xfrm>
            <a:off x="11082949" y="3470191"/>
            <a:ext cx="449758" cy="317476"/>
          </a:xfrm>
          <a:prstGeom prst="rect">
            <a:avLst/>
          </a:prstGeom>
        </p:spPr>
      </p:pic>
      <p:pic>
        <p:nvPicPr>
          <p:cNvPr id="144" name="Picture 143">
            <a:extLst>
              <a:ext uri="{FF2B5EF4-FFF2-40B4-BE49-F238E27FC236}">
                <a16:creationId xmlns:a16="http://schemas.microsoft.com/office/drawing/2014/main" id="{48457929-9D25-492D-81E6-BE34D714DF49}"/>
              </a:ext>
            </a:extLst>
          </p:cNvPr>
          <p:cNvPicPr>
            <a:picLocks noChangeAspect="1"/>
          </p:cNvPicPr>
          <p:nvPr/>
        </p:nvPicPr>
        <p:blipFill>
          <a:blip r:embed="rId9"/>
          <a:stretch>
            <a:fillRect/>
          </a:stretch>
        </p:blipFill>
        <p:spPr>
          <a:xfrm>
            <a:off x="10556436" y="4037027"/>
            <a:ext cx="449758" cy="317476"/>
          </a:xfrm>
          <a:prstGeom prst="rect">
            <a:avLst/>
          </a:prstGeom>
        </p:spPr>
      </p:pic>
      <p:pic>
        <p:nvPicPr>
          <p:cNvPr id="145" name="Picture 144">
            <a:extLst>
              <a:ext uri="{FF2B5EF4-FFF2-40B4-BE49-F238E27FC236}">
                <a16:creationId xmlns:a16="http://schemas.microsoft.com/office/drawing/2014/main" id="{8D4638E8-5F97-4DBA-81AB-A587D0177FF1}"/>
              </a:ext>
            </a:extLst>
          </p:cNvPr>
          <p:cNvPicPr>
            <a:picLocks noChangeAspect="1"/>
          </p:cNvPicPr>
          <p:nvPr/>
        </p:nvPicPr>
        <p:blipFill>
          <a:blip r:embed="rId9"/>
          <a:stretch>
            <a:fillRect/>
          </a:stretch>
        </p:blipFill>
        <p:spPr>
          <a:xfrm>
            <a:off x="8452130" y="4100079"/>
            <a:ext cx="449758" cy="317476"/>
          </a:xfrm>
          <a:prstGeom prst="rect">
            <a:avLst/>
          </a:prstGeom>
        </p:spPr>
      </p:pic>
      <p:pic>
        <p:nvPicPr>
          <p:cNvPr id="146" name="Picture 145">
            <a:extLst>
              <a:ext uri="{FF2B5EF4-FFF2-40B4-BE49-F238E27FC236}">
                <a16:creationId xmlns:a16="http://schemas.microsoft.com/office/drawing/2014/main" id="{FD84E169-2701-4483-A9CA-407F49B14660}"/>
              </a:ext>
            </a:extLst>
          </p:cNvPr>
          <p:cNvPicPr>
            <a:picLocks noChangeAspect="1"/>
          </p:cNvPicPr>
          <p:nvPr/>
        </p:nvPicPr>
        <p:blipFill>
          <a:blip r:embed="rId9"/>
          <a:stretch>
            <a:fillRect/>
          </a:stretch>
        </p:blipFill>
        <p:spPr>
          <a:xfrm>
            <a:off x="9264392" y="2190685"/>
            <a:ext cx="449758" cy="317476"/>
          </a:xfrm>
          <a:prstGeom prst="rect">
            <a:avLst/>
          </a:prstGeom>
        </p:spPr>
      </p:pic>
      <p:pic>
        <p:nvPicPr>
          <p:cNvPr id="147" name="Picture 146">
            <a:extLst>
              <a:ext uri="{FF2B5EF4-FFF2-40B4-BE49-F238E27FC236}">
                <a16:creationId xmlns:a16="http://schemas.microsoft.com/office/drawing/2014/main" id="{C2C28F7E-F4C0-43BF-92ED-ABC7806D619E}"/>
              </a:ext>
            </a:extLst>
          </p:cNvPr>
          <p:cNvPicPr>
            <a:picLocks noChangeAspect="1"/>
          </p:cNvPicPr>
          <p:nvPr/>
        </p:nvPicPr>
        <p:blipFill>
          <a:blip r:embed="rId9"/>
          <a:stretch>
            <a:fillRect/>
          </a:stretch>
        </p:blipFill>
        <p:spPr>
          <a:xfrm>
            <a:off x="8550084" y="1968503"/>
            <a:ext cx="449758" cy="317476"/>
          </a:xfrm>
          <a:prstGeom prst="rect">
            <a:avLst/>
          </a:prstGeom>
        </p:spPr>
      </p:pic>
      <p:pic>
        <p:nvPicPr>
          <p:cNvPr id="148" name="Picture 147">
            <a:extLst>
              <a:ext uri="{FF2B5EF4-FFF2-40B4-BE49-F238E27FC236}">
                <a16:creationId xmlns:a16="http://schemas.microsoft.com/office/drawing/2014/main" id="{85D48FA3-BFD1-46E1-838F-F023770E3097}"/>
              </a:ext>
            </a:extLst>
          </p:cNvPr>
          <p:cNvPicPr>
            <a:picLocks noChangeAspect="1"/>
          </p:cNvPicPr>
          <p:nvPr/>
        </p:nvPicPr>
        <p:blipFill>
          <a:blip r:embed="rId9"/>
          <a:stretch>
            <a:fillRect/>
          </a:stretch>
        </p:blipFill>
        <p:spPr>
          <a:xfrm>
            <a:off x="6755591" y="2759883"/>
            <a:ext cx="449758" cy="317476"/>
          </a:xfrm>
          <a:prstGeom prst="rect">
            <a:avLst/>
          </a:prstGeom>
        </p:spPr>
      </p:pic>
      <p:pic>
        <p:nvPicPr>
          <p:cNvPr id="152" name="Picture 151">
            <a:extLst>
              <a:ext uri="{FF2B5EF4-FFF2-40B4-BE49-F238E27FC236}">
                <a16:creationId xmlns:a16="http://schemas.microsoft.com/office/drawing/2014/main" id="{A0702031-4453-41C7-9AD9-35E39DFECD60}"/>
              </a:ext>
            </a:extLst>
          </p:cNvPr>
          <p:cNvPicPr>
            <a:picLocks noChangeAspect="1"/>
          </p:cNvPicPr>
          <p:nvPr/>
        </p:nvPicPr>
        <p:blipFill>
          <a:blip r:embed="rId9"/>
          <a:stretch>
            <a:fillRect/>
          </a:stretch>
        </p:blipFill>
        <p:spPr>
          <a:xfrm>
            <a:off x="11238300" y="1821832"/>
            <a:ext cx="449758" cy="317476"/>
          </a:xfrm>
          <a:prstGeom prst="rect">
            <a:avLst/>
          </a:prstGeom>
        </p:spPr>
      </p:pic>
      <p:pic>
        <p:nvPicPr>
          <p:cNvPr id="153" name="Picture 152">
            <a:extLst>
              <a:ext uri="{FF2B5EF4-FFF2-40B4-BE49-F238E27FC236}">
                <a16:creationId xmlns:a16="http://schemas.microsoft.com/office/drawing/2014/main" id="{D099036F-A398-44F1-A332-0179CAC7EAF2}"/>
              </a:ext>
            </a:extLst>
          </p:cNvPr>
          <p:cNvPicPr>
            <a:picLocks noChangeAspect="1"/>
          </p:cNvPicPr>
          <p:nvPr/>
        </p:nvPicPr>
        <p:blipFill>
          <a:blip r:embed="rId9"/>
          <a:stretch>
            <a:fillRect/>
          </a:stretch>
        </p:blipFill>
        <p:spPr>
          <a:xfrm>
            <a:off x="11168076" y="4371926"/>
            <a:ext cx="449758" cy="317476"/>
          </a:xfrm>
          <a:prstGeom prst="rect">
            <a:avLst/>
          </a:prstGeom>
        </p:spPr>
      </p:pic>
      <p:pic>
        <p:nvPicPr>
          <p:cNvPr id="154" name="Picture 153">
            <a:extLst>
              <a:ext uri="{FF2B5EF4-FFF2-40B4-BE49-F238E27FC236}">
                <a16:creationId xmlns:a16="http://schemas.microsoft.com/office/drawing/2014/main" id="{E413C2EC-C542-4E15-AE67-6F9906F3231E}"/>
              </a:ext>
            </a:extLst>
          </p:cNvPr>
          <p:cNvPicPr>
            <a:picLocks noChangeAspect="1"/>
          </p:cNvPicPr>
          <p:nvPr/>
        </p:nvPicPr>
        <p:blipFill>
          <a:blip r:embed="rId9"/>
          <a:stretch>
            <a:fillRect/>
          </a:stretch>
        </p:blipFill>
        <p:spPr>
          <a:xfrm>
            <a:off x="11204637" y="2546937"/>
            <a:ext cx="449758" cy="317476"/>
          </a:xfrm>
          <a:prstGeom prst="rect">
            <a:avLst/>
          </a:prstGeom>
        </p:spPr>
      </p:pic>
      <p:pic>
        <p:nvPicPr>
          <p:cNvPr id="155" name="Picture 154">
            <a:extLst>
              <a:ext uri="{FF2B5EF4-FFF2-40B4-BE49-F238E27FC236}">
                <a16:creationId xmlns:a16="http://schemas.microsoft.com/office/drawing/2014/main" id="{068F0425-20FB-49A5-B30D-780004A480F2}"/>
              </a:ext>
            </a:extLst>
          </p:cNvPr>
          <p:cNvPicPr>
            <a:picLocks noChangeAspect="1"/>
          </p:cNvPicPr>
          <p:nvPr/>
        </p:nvPicPr>
        <p:blipFill>
          <a:blip r:embed="rId9"/>
          <a:stretch>
            <a:fillRect/>
          </a:stretch>
        </p:blipFill>
        <p:spPr>
          <a:xfrm>
            <a:off x="9886370" y="1865655"/>
            <a:ext cx="449758" cy="317476"/>
          </a:xfrm>
          <a:prstGeom prst="rect">
            <a:avLst/>
          </a:prstGeom>
        </p:spPr>
      </p:pic>
      <p:pic>
        <p:nvPicPr>
          <p:cNvPr id="269" name="Picture 268">
            <a:extLst>
              <a:ext uri="{FF2B5EF4-FFF2-40B4-BE49-F238E27FC236}">
                <a16:creationId xmlns:a16="http://schemas.microsoft.com/office/drawing/2014/main" id="{D911FC62-4D2E-4A99-A7DA-599D2454E1C8}"/>
              </a:ext>
            </a:extLst>
          </p:cNvPr>
          <p:cNvPicPr>
            <a:picLocks noChangeAspect="1"/>
          </p:cNvPicPr>
          <p:nvPr/>
        </p:nvPicPr>
        <p:blipFill>
          <a:blip r:embed="rId9"/>
          <a:stretch>
            <a:fillRect/>
          </a:stretch>
        </p:blipFill>
        <p:spPr>
          <a:xfrm>
            <a:off x="6776734" y="1930146"/>
            <a:ext cx="449758" cy="317476"/>
          </a:xfrm>
          <a:prstGeom prst="rect">
            <a:avLst/>
          </a:prstGeom>
        </p:spPr>
      </p:pic>
      <p:pic>
        <p:nvPicPr>
          <p:cNvPr id="270" name="Picture 269">
            <a:extLst>
              <a:ext uri="{FF2B5EF4-FFF2-40B4-BE49-F238E27FC236}">
                <a16:creationId xmlns:a16="http://schemas.microsoft.com/office/drawing/2014/main" id="{62ED3FD5-1679-4E1D-9F69-9734C5E36F8E}"/>
              </a:ext>
            </a:extLst>
          </p:cNvPr>
          <p:cNvPicPr>
            <a:picLocks noChangeAspect="1"/>
          </p:cNvPicPr>
          <p:nvPr/>
        </p:nvPicPr>
        <p:blipFill>
          <a:blip r:embed="rId9"/>
          <a:stretch>
            <a:fillRect/>
          </a:stretch>
        </p:blipFill>
        <p:spPr>
          <a:xfrm>
            <a:off x="7867425" y="1747010"/>
            <a:ext cx="449758" cy="317476"/>
          </a:xfrm>
          <a:prstGeom prst="rect">
            <a:avLst/>
          </a:prstGeom>
        </p:spPr>
      </p:pic>
    </p:spTree>
    <p:extLst>
      <p:ext uri="{BB962C8B-B14F-4D97-AF65-F5344CB8AC3E}">
        <p14:creationId xmlns:p14="http://schemas.microsoft.com/office/powerpoint/2010/main" val="38605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3C7184A-0282-48D0-9256-798275752BA7}"/>
              </a:ext>
            </a:extLst>
          </p:cNvPr>
          <p:cNvSpPr/>
          <p:nvPr/>
        </p:nvSpPr>
        <p:spPr>
          <a:xfrm>
            <a:off x="352391" y="767389"/>
            <a:ext cx="5627649" cy="529877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22</a:t>
            </a:fld>
            <a:endParaRPr lang="en-US" dirty="0">
              <a:solidFill>
                <a:schemeClr val="bg1">
                  <a:lumMod val="50000"/>
                </a:schemeClr>
              </a:solidFill>
            </a:endParaRP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Affinity maturation to find lower and higher affinity binders</a:t>
            </a:r>
          </a:p>
        </p:txBody>
      </p:sp>
      <p:sp>
        <p:nvSpPr>
          <p:cNvPr id="68" name="Rectangle 67">
            <a:extLst>
              <a:ext uri="{FF2B5EF4-FFF2-40B4-BE49-F238E27FC236}">
                <a16:creationId xmlns:a16="http://schemas.microsoft.com/office/drawing/2014/main" id="{B71AFA9A-B919-4D37-9EEE-5E018874D524}"/>
              </a:ext>
            </a:extLst>
          </p:cNvPr>
          <p:cNvSpPr/>
          <p:nvPr/>
        </p:nvSpPr>
        <p:spPr>
          <a:xfrm>
            <a:off x="1451801" y="943677"/>
            <a:ext cx="3428823" cy="830997"/>
          </a:xfrm>
          <a:prstGeom prst="rect">
            <a:avLst/>
          </a:prstGeom>
        </p:spPr>
        <p:txBody>
          <a:bodyPr wrap="none">
            <a:spAutoFit/>
          </a:bodyPr>
          <a:lstStyle/>
          <a:p>
            <a:pPr algn="ctr"/>
            <a:r>
              <a:rPr lang="en-US" sz="2400" b="1" dirty="0"/>
              <a:t>Equilibrium sorting</a:t>
            </a:r>
          </a:p>
          <a:p>
            <a:pPr algn="ctr"/>
            <a:r>
              <a:rPr lang="en-US" sz="2400" b="1" dirty="0"/>
              <a:t> for lower affinity binders</a:t>
            </a:r>
            <a:endParaRPr lang="en-US" sz="2400" b="1" baseline="30000" dirty="0"/>
          </a:p>
        </p:txBody>
      </p:sp>
      <p:pic>
        <p:nvPicPr>
          <p:cNvPr id="156" name="Picture 155">
            <a:extLst>
              <a:ext uri="{FF2B5EF4-FFF2-40B4-BE49-F238E27FC236}">
                <a16:creationId xmlns:a16="http://schemas.microsoft.com/office/drawing/2014/main" id="{BC4FC215-0AD6-4C3E-8421-0604772CEB84}"/>
              </a:ext>
            </a:extLst>
          </p:cNvPr>
          <p:cNvPicPr>
            <a:picLocks noChangeAspect="1"/>
          </p:cNvPicPr>
          <p:nvPr/>
        </p:nvPicPr>
        <p:blipFill>
          <a:blip r:embed="rId4"/>
          <a:stretch>
            <a:fillRect/>
          </a:stretch>
        </p:blipFill>
        <p:spPr>
          <a:xfrm rot="16407887">
            <a:off x="1429764" y="2843370"/>
            <a:ext cx="823031" cy="1225402"/>
          </a:xfrm>
          <a:prstGeom prst="rect">
            <a:avLst/>
          </a:prstGeom>
        </p:spPr>
      </p:pic>
      <p:pic>
        <p:nvPicPr>
          <p:cNvPr id="157" name="Picture 156">
            <a:extLst>
              <a:ext uri="{FF2B5EF4-FFF2-40B4-BE49-F238E27FC236}">
                <a16:creationId xmlns:a16="http://schemas.microsoft.com/office/drawing/2014/main" id="{A6813708-D8EC-4BF2-B57A-E81EAEDA55D0}"/>
              </a:ext>
            </a:extLst>
          </p:cNvPr>
          <p:cNvPicPr>
            <a:picLocks noChangeAspect="1"/>
          </p:cNvPicPr>
          <p:nvPr/>
        </p:nvPicPr>
        <p:blipFill>
          <a:blip r:embed="rId4"/>
          <a:stretch>
            <a:fillRect/>
          </a:stretch>
        </p:blipFill>
        <p:spPr>
          <a:xfrm rot="7526020">
            <a:off x="1134013" y="3318547"/>
            <a:ext cx="823031" cy="1225402"/>
          </a:xfrm>
          <a:prstGeom prst="rect">
            <a:avLst/>
          </a:prstGeom>
        </p:spPr>
      </p:pic>
      <p:sp>
        <p:nvSpPr>
          <p:cNvPr id="158" name="Oval 157">
            <a:extLst>
              <a:ext uri="{FF2B5EF4-FFF2-40B4-BE49-F238E27FC236}">
                <a16:creationId xmlns:a16="http://schemas.microsoft.com/office/drawing/2014/main" id="{B8432FB4-E9B7-4C87-9AD3-8B96DA764EDB}"/>
              </a:ext>
            </a:extLst>
          </p:cNvPr>
          <p:cNvSpPr/>
          <p:nvPr/>
        </p:nvSpPr>
        <p:spPr>
          <a:xfrm>
            <a:off x="1748749" y="227626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C9E9578F-BEAD-4743-9E6C-8A2D40764D89}"/>
              </a:ext>
            </a:extLst>
          </p:cNvPr>
          <p:cNvSpPr/>
          <p:nvPr/>
        </p:nvSpPr>
        <p:spPr>
          <a:xfrm>
            <a:off x="1782437" y="229551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EF024923-632A-4FE9-ADAD-57FF9488741D}"/>
              </a:ext>
            </a:extLst>
          </p:cNvPr>
          <p:cNvSpPr/>
          <p:nvPr/>
        </p:nvSpPr>
        <p:spPr>
          <a:xfrm>
            <a:off x="1873875" y="24094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BD834FB-DEE8-446F-AA4B-2FE4228A4E8C}"/>
              </a:ext>
            </a:extLst>
          </p:cNvPr>
          <p:cNvSpPr/>
          <p:nvPr/>
        </p:nvSpPr>
        <p:spPr>
          <a:xfrm>
            <a:off x="2726039" y="308082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65C82463-2F19-41F9-BD77-AA27637A778E}"/>
              </a:ext>
            </a:extLst>
          </p:cNvPr>
          <p:cNvSpPr/>
          <p:nvPr/>
        </p:nvSpPr>
        <p:spPr>
          <a:xfrm>
            <a:off x="2759727" y="310007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8A4CC467-E475-49E8-8762-8FF688F9347F}"/>
              </a:ext>
            </a:extLst>
          </p:cNvPr>
          <p:cNvSpPr/>
          <p:nvPr/>
        </p:nvSpPr>
        <p:spPr>
          <a:xfrm>
            <a:off x="2954639" y="334552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836AC95-1EBF-4B71-B1E4-A8B253283344}"/>
              </a:ext>
            </a:extLst>
          </p:cNvPr>
          <p:cNvSpPr/>
          <p:nvPr/>
        </p:nvSpPr>
        <p:spPr>
          <a:xfrm>
            <a:off x="1486393" y="348293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336E197C-3209-4931-BC03-537E13456FB0}"/>
              </a:ext>
            </a:extLst>
          </p:cNvPr>
          <p:cNvSpPr/>
          <p:nvPr/>
        </p:nvSpPr>
        <p:spPr>
          <a:xfrm>
            <a:off x="1520081" y="350218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78E14C6-AD41-4E6F-962F-F429C066DA24}"/>
              </a:ext>
            </a:extLst>
          </p:cNvPr>
          <p:cNvSpPr/>
          <p:nvPr/>
        </p:nvSpPr>
        <p:spPr>
          <a:xfrm>
            <a:off x="1580667" y="374763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86873341-53C4-46A0-B780-458F6F09E1F7}"/>
              </a:ext>
            </a:extLst>
          </p:cNvPr>
          <p:cNvSpPr txBox="1"/>
          <p:nvPr/>
        </p:nvSpPr>
        <p:spPr>
          <a:xfrm rot="2139428">
            <a:off x="3026828" y="301403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8" name="TextBox 167">
            <a:extLst>
              <a:ext uri="{FF2B5EF4-FFF2-40B4-BE49-F238E27FC236}">
                <a16:creationId xmlns:a16="http://schemas.microsoft.com/office/drawing/2014/main" id="{35B741F9-232E-482C-9E73-8BED6F658107}"/>
              </a:ext>
            </a:extLst>
          </p:cNvPr>
          <p:cNvSpPr txBox="1"/>
          <p:nvPr/>
        </p:nvSpPr>
        <p:spPr>
          <a:xfrm rot="4077208">
            <a:off x="3091369" y="3248839"/>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9" name="TextBox 168">
            <a:extLst>
              <a:ext uri="{FF2B5EF4-FFF2-40B4-BE49-F238E27FC236}">
                <a16:creationId xmlns:a16="http://schemas.microsoft.com/office/drawing/2014/main" id="{07026E18-AF4F-406B-8920-920360A2FBCE}"/>
              </a:ext>
            </a:extLst>
          </p:cNvPr>
          <p:cNvSpPr txBox="1"/>
          <p:nvPr/>
        </p:nvSpPr>
        <p:spPr>
          <a:xfrm rot="7112991">
            <a:off x="2916572" y="3495524"/>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70" name="TextBox 169">
            <a:extLst>
              <a:ext uri="{FF2B5EF4-FFF2-40B4-BE49-F238E27FC236}">
                <a16:creationId xmlns:a16="http://schemas.microsoft.com/office/drawing/2014/main" id="{709DC690-E0EF-4EBF-B526-1404394F7BA4}"/>
              </a:ext>
            </a:extLst>
          </p:cNvPr>
          <p:cNvSpPr txBox="1"/>
          <p:nvPr/>
        </p:nvSpPr>
        <p:spPr>
          <a:xfrm rot="6551299">
            <a:off x="1743869" y="3809812"/>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71" name="Picture 170">
            <a:extLst>
              <a:ext uri="{FF2B5EF4-FFF2-40B4-BE49-F238E27FC236}">
                <a16:creationId xmlns:a16="http://schemas.microsoft.com/office/drawing/2014/main" id="{EE8E6D28-802E-4598-8BEE-3F4134AC4591}"/>
              </a:ext>
            </a:extLst>
          </p:cNvPr>
          <p:cNvPicPr>
            <a:picLocks noChangeAspect="1"/>
          </p:cNvPicPr>
          <p:nvPr/>
        </p:nvPicPr>
        <p:blipFill>
          <a:blip r:embed="rId5"/>
          <a:stretch>
            <a:fillRect/>
          </a:stretch>
        </p:blipFill>
        <p:spPr>
          <a:xfrm rot="8470015">
            <a:off x="2316925" y="2832805"/>
            <a:ext cx="816935" cy="1231499"/>
          </a:xfrm>
          <a:prstGeom prst="rect">
            <a:avLst/>
          </a:prstGeom>
        </p:spPr>
      </p:pic>
      <p:sp>
        <p:nvSpPr>
          <p:cNvPr id="172" name="TextBox 171">
            <a:extLst>
              <a:ext uri="{FF2B5EF4-FFF2-40B4-BE49-F238E27FC236}">
                <a16:creationId xmlns:a16="http://schemas.microsoft.com/office/drawing/2014/main" id="{9B1B291D-DB5B-49AA-8C6C-7D0DE379247F}"/>
              </a:ext>
            </a:extLst>
          </p:cNvPr>
          <p:cNvSpPr txBox="1"/>
          <p:nvPr/>
        </p:nvSpPr>
        <p:spPr>
          <a:xfrm rot="20182158">
            <a:off x="2693373" y="2788297"/>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173" name="Picture 172">
            <a:extLst>
              <a:ext uri="{FF2B5EF4-FFF2-40B4-BE49-F238E27FC236}">
                <a16:creationId xmlns:a16="http://schemas.microsoft.com/office/drawing/2014/main" id="{CD4D0043-75FE-4EAC-A315-B4DE7DF18B4C}"/>
              </a:ext>
            </a:extLst>
          </p:cNvPr>
          <p:cNvPicPr>
            <a:picLocks noChangeAspect="1"/>
          </p:cNvPicPr>
          <p:nvPr/>
        </p:nvPicPr>
        <p:blipFill>
          <a:blip r:embed="rId6"/>
          <a:stretch>
            <a:fillRect/>
          </a:stretch>
        </p:blipFill>
        <p:spPr>
          <a:xfrm>
            <a:off x="1613257" y="1883240"/>
            <a:ext cx="1097375" cy="1383912"/>
          </a:xfrm>
          <a:prstGeom prst="rect">
            <a:avLst/>
          </a:prstGeom>
        </p:spPr>
      </p:pic>
      <p:pic>
        <p:nvPicPr>
          <p:cNvPr id="174" name="Picture 173">
            <a:extLst>
              <a:ext uri="{FF2B5EF4-FFF2-40B4-BE49-F238E27FC236}">
                <a16:creationId xmlns:a16="http://schemas.microsoft.com/office/drawing/2014/main" id="{19DEAC5D-6BC2-40A7-B03A-0803AC9189BE}"/>
              </a:ext>
            </a:extLst>
          </p:cNvPr>
          <p:cNvPicPr>
            <a:picLocks noChangeAspect="1"/>
          </p:cNvPicPr>
          <p:nvPr/>
        </p:nvPicPr>
        <p:blipFill rotWithShape="1">
          <a:blip r:embed="rId6"/>
          <a:srcRect l="29873"/>
          <a:stretch/>
        </p:blipFill>
        <p:spPr>
          <a:xfrm rot="10800000">
            <a:off x="1359900" y="1843157"/>
            <a:ext cx="769561" cy="1383912"/>
          </a:xfrm>
          <a:prstGeom prst="rect">
            <a:avLst/>
          </a:prstGeom>
        </p:spPr>
      </p:pic>
      <p:pic>
        <p:nvPicPr>
          <p:cNvPr id="175" name="Picture 174">
            <a:extLst>
              <a:ext uri="{FF2B5EF4-FFF2-40B4-BE49-F238E27FC236}">
                <a16:creationId xmlns:a16="http://schemas.microsoft.com/office/drawing/2014/main" id="{C8EF2725-761D-4017-A919-D942F5D4E56A}"/>
              </a:ext>
            </a:extLst>
          </p:cNvPr>
          <p:cNvPicPr>
            <a:picLocks noChangeAspect="1"/>
          </p:cNvPicPr>
          <p:nvPr/>
        </p:nvPicPr>
        <p:blipFill rotWithShape="1">
          <a:blip r:embed="rId6"/>
          <a:srcRect l="29873"/>
          <a:stretch/>
        </p:blipFill>
        <p:spPr>
          <a:xfrm rot="5400000">
            <a:off x="1687499" y="2120517"/>
            <a:ext cx="769561" cy="1383912"/>
          </a:xfrm>
          <a:prstGeom prst="rect">
            <a:avLst/>
          </a:prstGeom>
        </p:spPr>
      </p:pic>
      <p:pic>
        <p:nvPicPr>
          <p:cNvPr id="176" name="Picture 175">
            <a:extLst>
              <a:ext uri="{FF2B5EF4-FFF2-40B4-BE49-F238E27FC236}">
                <a16:creationId xmlns:a16="http://schemas.microsoft.com/office/drawing/2014/main" id="{252EAEA3-8035-4570-B882-1DEAF0F0AA89}"/>
              </a:ext>
            </a:extLst>
          </p:cNvPr>
          <p:cNvPicPr>
            <a:picLocks noChangeAspect="1"/>
          </p:cNvPicPr>
          <p:nvPr/>
        </p:nvPicPr>
        <p:blipFill>
          <a:blip r:embed="rId7"/>
          <a:stretch>
            <a:fillRect/>
          </a:stretch>
        </p:blipFill>
        <p:spPr>
          <a:xfrm>
            <a:off x="2607444" y="2652158"/>
            <a:ext cx="409843" cy="325938"/>
          </a:xfrm>
          <a:prstGeom prst="rect">
            <a:avLst/>
          </a:prstGeom>
        </p:spPr>
      </p:pic>
      <p:pic>
        <p:nvPicPr>
          <p:cNvPr id="177" name="Picture 176">
            <a:extLst>
              <a:ext uri="{FF2B5EF4-FFF2-40B4-BE49-F238E27FC236}">
                <a16:creationId xmlns:a16="http://schemas.microsoft.com/office/drawing/2014/main" id="{D3EAA87D-E0D7-4D6D-9CB3-03CF0BAAAD67}"/>
              </a:ext>
            </a:extLst>
          </p:cNvPr>
          <p:cNvPicPr>
            <a:picLocks noChangeAspect="1"/>
          </p:cNvPicPr>
          <p:nvPr/>
        </p:nvPicPr>
        <p:blipFill>
          <a:blip r:embed="rId7"/>
          <a:stretch>
            <a:fillRect/>
          </a:stretch>
        </p:blipFill>
        <p:spPr>
          <a:xfrm rot="3483818">
            <a:off x="3384772" y="3382654"/>
            <a:ext cx="409843" cy="325938"/>
          </a:xfrm>
          <a:prstGeom prst="rect">
            <a:avLst/>
          </a:prstGeom>
        </p:spPr>
      </p:pic>
      <p:pic>
        <p:nvPicPr>
          <p:cNvPr id="178" name="Picture 177">
            <a:extLst>
              <a:ext uri="{FF2B5EF4-FFF2-40B4-BE49-F238E27FC236}">
                <a16:creationId xmlns:a16="http://schemas.microsoft.com/office/drawing/2014/main" id="{753C9F79-4972-4780-8B1D-D063D99043CD}"/>
              </a:ext>
            </a:extLst>
          </p:cNvPr>
          <p:cNvPicPr>
            <a:picLocks noChangeAspect="1"/>
          </p:cNvPicPr>
          <p:nvPr/>
        </p:nvPicPr>
        <p:blipFill>
          <a:blip r:embed="rId7"/>
          <a:stretch>
            <a:fillRect/>
          </a:stretch>
        </p:blipFill>
        <p:spPr>
          <a:xfrm rot="5819158">
            <a:off x="2951476" y="3701307"/>
            <a:ext cx="409843" cy="325938"/>
          </a:xfrm>
          <a:prstGeom prst="rect">
            <a:avLst/>
          </a:prstGeom>
        </p:spPr>
      </p:pic>
      <p:pic>
        <p:nvPicPr>
          <p:cNvPr id="179" name="Picture 178">
            <a:extLst>
              <a:ext uri="{FF2B5EF4-FFF2-40B4-BE49-F238E27FC236}">
                <a16:creationId xmlns:a16="http://schemas.microsoft.com/office/drawing/2014/main" id="{CF5F96C2-D0E0-4514-9692-A6DD2529146E}"/>
              </a:ext>
            </a:extLst>
          </p:cNvPr>
          <p:cNvPicPr>
            <a:picLocks noChangeAspect="1"/>
          </p:cNvPicPr>
          <p:nvPr/>
        </p:nvPicPr>
        <p:blipFill>
          <a:blip r:embed="rId7"/>
          <a:stretch>
            <a:fillRect/>
          </a:stretch>
        </p:blipFill>
        <p:spPr>
          <a:xfrm>
            <a:off x="1281471" y="2462128"/>
            <a:ext cx="409843" cy="325938"/>
          </a:xfrm>
          <a:prstGeom prst="rect">
            <a:avLst/>
          </a:prstGeom>
        </p:spPr>
      </p:pic>
      <p:pic>
        <p:nvPicPr>
          <p:cNvPr id="180" name="Picture 179">
            <a:extLst>
              <a:ext uri="{FF2B5EF4-FFF2-40B4-BE49-F238E27FC236}">
                <a16:creationId xmlns:a16="http://schemas.microsoft.com/office/drawing/2014/main" id="{D744EF84-53CF-432F-B16B-6205627522A2}"/>
              </a:ext>
            </a:extLst>
          </p:cNvPr>
          <p:cNvPicPr>
            <a:picLocks noChangeAspect="1"/>
          </p:cNvPicPr>
          <p:nvPr/>
        </p:nvPicPr>
        <p:blipFill>
          <a:blip r:embed="rId7"/>
          <a:stretch>
            <a:fillRect/>
          </a:stretch>
        </p:blipFill>
        <p:spPr>
          <a:xfrm>
            <a:off x="1063572" y="3329427"/>
            <a:ext cx="409843" cy="325938"/>
          </a:xfrm>
          <a:prstGeom prst="rect">
            <a:avLst/>
          </a:prstGeom>
        </p:spPr>
      </p:pic>
      <p:pic>
        <p:nvPicPr>
          <p:cNvPr id="181" name="Picture 180">
            <a:extLst>
              <a:ext uri="{FF2B5EF4-FFF2-40B4-BE49-F238E27FC236}">
                <a16:creationId xmlns:a16="http://schemas.microsoft.com/office/drawing/2014/main" id="{9E530C9D-A803-4FBC-8590-F408F6A0E0C5}"/>
              </a:ext>
            </a:extLst>
          </p:cNvPr>
          <p:cNvPicPr>
            <a:picLocks noChangeAspect="1"/>
          </p:cNvPicPr>
          <p:nvPr/>
        </p:nvPicPr>
        <p:blipFill>
          <a:blip r:embed="rId7"/>
          <a:stretch>
            <a:fillRect/>
          </a:stretch>
        </p:blipFill>
        <p:spPr>
          <a:xfrm>
            <a:off x="3362193" y="3025827"/>
            <a:ext cx="409843" cy="325938"/>
          </a:xfrm>
          <a:prstGeom prst="rect">
            <a:avLst/>
          </a:prstGeom>
        </p:spPr>
      </p:pic>
      <p:pic>
        <p:nvPicPr>
          <p:cNvPr id="182" name="Picture 181">
            <a:extLst>
              <a:ext uri="{FF2B5EF4-FFF2-40B4-BE49-F238E27FC236}">
                <a16:creationId xmlns:a16="http://schemas.microsoft.com/office/drawing/2014/main" id="{812ABD59-58A2-455D-8692-D223B83669D9}"/>
              </a:ext>
            </a:extLst>
          </p:cNvPr>
          <p:cNvPicPr>
            <a:picLocks noChangeAspect="1"/>
          </p:cNvPicPr>
          <p:nvPr/>
        </p:nvPicPr>
        <p:blipFill>
          <a:blip r:embed="rId7"/>
          <a:stretch>
            <a:fillRect/>
          </a:stretch>
        </p:blipFill>
        <p:spPr>
          <a:xfrm>
            <a:off x="3091091" y="2680837"/>
            <a:ext cx="409843" cy="325938"/>
          </a:xfrm>
          <a:prstGeom prst="rect">
            <a:avLst/>
          </a:prstGeom>
        </p:spPr>
      </p:pic>
      <p:pic>
        <p:nvPicPr>
          <p:cNvPr id="183" name="Picture 182">
            <a:extLst>
              <a:ext uri="{FF2B5EF4-FFF2-40B4-BE49-F238E27FC236}">
                <a16:creationId xmlns:a16="http://schemas.microsoft.com/office/drawing/2014/main" id="{B7112E0F-73B3-466F-AFFB-E32C420215E8}"/>
              </a:ext>
            </a:extLst>
          </p:cNvPr>
          <p:cNvPicPr>
            <a:picLocks noChangeAspect="1"/>
          </p:cNvPicPr>
          <p:nvPr/>
        </p:nvPicPr>
        <p:blipFill>
          <a:blip r:embed="rId7"/>
          <a:stretch>
            <a:fillRect/>
          </a:stretch>
        </p:blipFill>
        <p:spPr>
          <a:xfrm rot="6195440">
            <a:off x="2554271" y="3642257"/>
            <a:ext cx="409843" cy="325938"/>
          </a:xfrm>
          <a:prstGeom prst="rect">
            <a:avLst/>
          </a:prstGeom>
        </p:spPr>
      </p:pic>
      <p:pic>
        <p:nvPicPr>
          <p:cNvPr id="184" name="Picture 183">
            <a:extLst>
              <a:ext uri="{FF2B5EF4-FFF2-40B4-BE49-F238E27FC236}">
                <a16:creationId xmlns:a16="http://schemas.microsoft.com/office/drawing/2014/main" id="{533B29A5-E4A0-48F0-B5A7-643542B92CBC}"/>
              </a:ext>
            </a:extLst>
          </p:cNvPr>
          <p:cNvPicPr>
            <a:picLocks noChangeAspect="1"/>
          </p:cNvPicPr>
          <p:nvPr/>
        </p:nvPicPr>
        <p:blipFill>
          <a:blip r:embed="rId7"/>
          <a:stretch>
            <a:fillRect/>
          </a:stretch>
        </p:blipFill>
        <p:spPr>
          <a:xfrm>
            <a:off x="2256506" y="3249726"/>
            <a:ext cx="409843" cy="325938"/>
          </a:xfrm>
          <a:prstGeom prst="rect">
            <a:avLst/>
          </a:prstGeom>
        </p:spPr>
      </p:pic>
      <p:pic>
        <p:nvPicPr>
          <p:cNvPr id="185" name="Picture 184">
            <a:extLst>
              <a:ext uri="{FF2B5EF4-FFF2-40B4-BE49-F238E27FC236}">
                <a16:creationId xmlns:a16="http://schemas.microsoft.com/office/drawing/2014/main" id="{B048C6AD-355E-4E48-B8CA-2DF986866DAB}"/>
              </a:ext>
            </a:extLst>
          </p:cNvPr>
          <p:cNvPicPr>
            <a:picLocks noChangeAspect="1"/>
          </p:cNvPicPr>
          <p:nvPr/>
        </p:nvPicPr>
        <p:blipFill>
          <a:blip r:embed="rId7"/>
          <a:stretch>
            <a:fillRect/>
          </a:stretch>
        </p:blipFill>
        <p:spPr>
          <a:xfrm>
            <a:off x="1576153" y="3021418"/>
            <a:ext cx="409843" cy="325938"/>
          </a:xfrm>
          <a:prstGeom prst="rect">
            <a:avLst/>
          </a:prstGeom>
        </p:spPr>
      </p:pic>
      <p:pic>
        <p:nvPicPr>
          <p:cNvPr id="186" name="Picture 185">
            <a:extLst>
              <a:ext uri="{FF2B5EF4-FFF2-40B4-BE49-F238E27FC236}">
                <a16:creationId xmlns:a16="http://schemas.microsoft.com/office/drawing/2014/main" id="{1EE025D4-03ED-4D7C-BE60-BA73D635E974}"/>
              </a:ext>
            </a:extLst>
          </p:cNvPr>
          <p:cNvPicPr>
            <a:picLocks noChangeAspect="1"/>
          </p:cNvPicPr>
          <p:nvPr/>
        </p:nvPicPr>
        <p:blipFill>
          <a:blip r:embed="rId7"/>
          <a:stretch>
            <a:fillRect/>
          </a:stretch>
        </p:blipFill>
        <p:spPr>
          <a:xfrm rot="6369685">
            <a:off x="2102133" y="3839796"/>
            <a:ext cx="409843" cy="325938"/>
          </a:xfrm>
          <a:prstGeom prst="rect">
            <a:avLst/>
          </a:prstGeom>
        </p:spPr>
      </p:pic>
      <p:pic>
        <p:nvPicPr>
          <p:cNvPr id="187" name="Picture 186">
            <a:extLst>
              <a:ext uri="{FF2B5EF4-FFF2-40B4-BE49-F238E27FC236}">
                <a16:creationId xmlns:a16="http://schemas.microsoft.com/office/drawing/2014/main" id="{FD296BB5-D8D0-4B6A-B358-D5B8905F9A1D}"/>
              </a:ext>
            </a:extLst>
          </p:cNvPr>
          <p:cNvPicPr>
            <a:picLocks noChangeAspect="1"/>
          </p:cNvPicPr>
          <p:nvPr/>
        </p:nvPicPr>
        <p:blipFill>
          <a:blip r:embed="rId7"/>
          <a:stretch>
            <a:fillRect/>
          </a:stretch>
        </p:blipFill>
        <p:spPr>
          <a:xfrm rot="6369685">
            <a:off x="1732196" y="4104424"/>
            <a:ext cx="409843" cy="325938"/>
          </a:xfrm>
          <a:prstGeom prst="rect">
            <a:avLst/>
          </a:prstGeom>
        </p:spPr>
      </p:pic>
      <p:pic>
        <p:nvPicPr>
          <p:cNvPr id="188" name="Picture 187">
            <a:extLst>
              <a:ext uri="{FF2B5EF4-FFF2-40B4-BE49-F238E27FC236}">
                <a16:creationId xmlns:a16="http://schemas.microsoft.com/office/drawing/2014/main" id="{FA9BE172-163F-49E7-9290-3E2EB4EB9F80}"/>
              </a:ext>
            </a:extLst>
          </p:cNvPr>
          <p:cNvPicPr>
            <a:picLocks noChangeAspect="1"/>
          </p:cNvPicPr>
          <p:nvPr/>
        </p:nvPicPr>
        <p:blipFill>
          <a:blip r:embed="rId7"/>
          <a:stretch>
            <a:fillRect/>
          </a:stretch>
        </p:blipFill>
        <p:spPr>
          <a:xfrm rot="11237766">
            <a:off x="1046315" y="3795843"/>
            <a:ext cx="409843" cy="325938"/>
          </a:xfrm>
          <a:prstGeom prst="rect">
            <a:avLst/>
          </a:prstGeom>
        </p:spPr>
      </p:pic>
      <p:pic>
        <p:nvPicPr>
          <p:cNvPr id="189" name="Picture 188">
            <a:extLst>
              <a:ext uri="{FF2B5EF4-FFF2-40B4-BE49-F238E27FC236}">
                <a16:creationId xmlns:a16="http://schemas.microsoft.com/office/drawing/2014/main" id="{6D79F741-5ED8-47CD-8146-772905E39E27}"/>
              </a:ext>
            </a:extLst>
          </p:cNvPr>
          <p:cNvPicPr>
            <a:picLocks noChangeAspect="1"/>
          </p:cNvPicPr>
          <p:nvPr/>
        </p:nvPicPr>
        <p:blipFill>
          <a:blip r:embed="rId7"/>
          <a:stretch>
            <a:fillRect/>
          </a:stretch>
        </p:blipFill>
        <p:spPr>
          <a:xfrm rot="11237766">
            <a:off x="1296076" y="4091023"/>
            <a:ext cx="409843" cy="325938"/>
          </a:xfrm>
          <a:prstGeom prst="rect">
            <a:avLst/>
          </a:prstGeom>
        </p:spPr>
      </p:pic>
      <p:pic>
        <p:nvPicPr>
          <p:cNvPr id="190" name="Picture 189">
            <a:extLst>
              <a:ext uri="{FF2B5EF4-FFF2-40B4-BE49-F238E27FC236}">
                <a16:creationId xmlns:a16="http://schemas.microsoft.com/office/drawing/2014/main" id="{80013119-9846-4BF0-BC2D-DAFAA21ADEC5}"/>
              </a:ext>
            </a:extLst>
          </p:cNvPr>
          <p:cNvPicPr>
            <a:picLocks noChangeAspect="1"/>
          </p:cNvPicPr>
          <p:nvPr/>
        </p:nvPicPr>
        <p:blipFill>
          <a:blip r:embed="rId4"/>
          <a:stretch>
            <a:fillRect/>
          </a:stretch>
        </p:blipFill>
        <p:spPr>
          <a:xfrm rot="16407887">
            <a:off x="4202557" y="2061116"/>
            <a:ext cx="823031" cy="1225402"/>
          </a:xfrm>
          <a:prstGeom prst="rect">
            <a:avLst/>
          </a:prstGeom>
        </p:spPr>
      </p:pic>
      <p:pic>
        <p:nvPicPr>
          <p:cNvPr id="191" name="Picture 190">
            <a:extLst>
              <a:ext uri="{FF2B5EF4-FFF2-40B4-BE49-F238E27FC236}">
                <a16:creationId xmlns:a16="http://schemas.microsoft.com/office/drawing/2014/main" id="{6EFF1776-59D0-4D40-ABBA-0FCD7ABE868C}"/>
              </a:ext>
            </a:extLst>
          </p:cNvPr>
          <p:cNvPicPr>
            <a:picLocks noChangeAspect="1"/>
          </p:cNvPicPr>
          <p:nvPr/>
        </p:nvPicPr>
        <p:blipFill>
          <a:blip r:embed="rId4"/>
          <a:stretch>
            <a:fillRect/>
          </a:stretch>
        </p:blipFill>
        <p:spPr>
          <a:xfrm rot="7526020">
            <a:off x="3906806" y="2536293"/>
            <a:ext cx="823031" cy="1225402"/>
          </a:xfrm>
          <a:prstGeom prst="rect">
            <a:avLst/>
          </a:prstGeom>
        </p:spPr>
      </p:pic>
      <p:sp>
        <p:nvSpPr>
          <p:cNvPr id="192" name="Oval 191">
            <a:extLst>
              <a:ext uri="{FF2B5EF4-FFF2-40B4-BE49-F238E27FC236}">
                <a16:creationId xmlns:a16="http://schemas.microsoft.com/office/drawing/2014/main" id="{874E100B-3D7E-48CD-B60F-2975CEA64408}"/>
              </a:ext>
            </a:extLst>
          </p:cNvPr>
          <p:cNvSpPr/>
          <p:nvPr/>
        </p:nvSpPr>
        <p:spPr>
          <a:xfrm>
            <a:off x="4259186" y="2700681"/>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E9E4D76-B40C-4EBD-9611-EEF5C60F0C5C}"/>
              </a:ext>
            </a:extLst>
          </p:cNvPr>
          <p:cNvSpPr/>
          <p:nvPr/>
        </p:nvSpPr>
        <p:spPr>
          <a:xfrm>
            <a:off x="4292874" y="2719931"/>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7378CB8-4B8D-47A6-8BFB-3F203B8BBD9C}"/>
              </a:ext>
            </a:extLst>
          </p:cNvPr>
          <p:cNvSpPr/>
          <p:nvPr/>
        </p:nvSpPr>
        <p:spPr>
          <a:xfrm>
            <a:off x="4353460" y="2965376"/>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11063B92-FA06-4DE4-9C96-A4141DBA354D}"/>
              </a:ext>
            </a:extLst>
          </p:cNvPr>
          <p:cNvSpPr txBox="1"/>
          <p:nvPr/>
        </p:nvSpPr>
        <p:spPr>
          <a:xfrm rot="6551299">
            <a:off x="4516662" y="3027558"/>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96" name="Picture 195">
            <a:extLst>
              <a:ext uri="{FF2B5EF4-FFF2-40B4-BE49-F238E27FC236}">
                <a16:creationId xmlns:a16="http://schemas.microsoft.com/office/drawing/2014/main" id="{C33AB387-E441-4AB9-9C13-0700BE09AE5F}"/>
              </a:ext>
            </a:extLst>
          </p:cNvPr>
          <p:cNvPicPr>
            <a:picLocks noChangeAspect="1"/>
          </p:cNvPicPr>
          <p:nvPr/>
        </p:nvPicPr>
        <p:blipFill>
          <a:blip r:embed="rId7"/>
          <a:stretch>
            <a:fillRect/>
          </a:stretch>
        </p:blipFill>
        <p:spPr>
          <a:xfrm>
            <a:off x="3836365" y="2547173"/>
            <a:ext cx="409843" cy="325938"/>
          </a:xfrm>
          <a:prstGeom prst="rect">
            <a:avLst/>
          </a:prstGeom>
        </p:spPr>
      </p:pic>
      <p:pic>
        <p:nvPicPr>
          <p:cNvPr id="197" name="Picture 196">
            <a:extLst>
              <a:ext uri="{FF2B5EF4-FFF2-40B4-BE49-F238E27FC236}">
                <a16:creationId xmlns:a16="http://schemas.microsoft.com/office/drawing/2014/main" id="{D3F616CE-C243-45F6-9526-FD3A4E4F6ACF}"/>
              </a:ext>
            </a:extLst>
          </p:cNvPr>
          <p:cNvPicPr>
            <a:picLocks noChangeAspect="1"/>
          </p:cNvPicPr>
          <p:nvPr/>
        </p:nvPicPr>
        <p:blipFill>
          <a:blip r:embed="rId7"/>
          <a:stretch>
            <a:fillRect/>
          </a:stretch>
        </p:blipFill>
        <p:spPr>
          <a:xfrm>
            <a:off x="4348946" y="2239164"/>
            <a:ext cx="409843" cy="325938"/>
          </a:xfrm>
          <a:prstGeom prst="rect">
            <a:avLst/>
          </a:prstGeom>
        </p:spPr>
      </p:pic>
      <p:pic>
        <p:nvPicPr>
          <p:cNvPr id="198" name="Picture 197">
            <a:extLst>
              <a:ext uri="{FF2B5EF4-FFF2-40B4-BE49-F238E27FC236}">
                <a16:creationId xmlns:a16="http://schemas.microsoft.com/office/drawing/2014/main" id="{05362AAA-2721-49F4-B1F7-869C68835F48}"/>
              </a:ext>
            </a:extLst>
          </p:cNvPr>
          <p:cNvPicPr>
            <a:picLocks noChangeAspect="1"/>
          </p:cNvPicPr>
          <p:nvPr/>
        </p:nvPicPr>
        <p:blipFill>
          <a:blip r:embed="rId7"/>
          <a:stretch>
            <a:fillRect/>
          </a:stretch>
        </p:blipFill>
        <p:spPr>
          <a:xfrm rot="6369685">
            <a:off x="4874926" y="3057542"/>
            <a:ext cx="409843" cy="325938"/>
          </a:xfrm>
          <a:prstGeom prst="rect">
            <a:avLst/>
          </a:prstGeom>
        </p:spPr>
      </p:pic>
      <p:pic>
        <p:nvPicPr>
          <p:cNvPr id="199" name="Picture 198">
            <a:extLst>
              <a:ext uri="{FF2B5EF4-FFF2-40B4-BE49-F238E27FC236}">
                <a16:creationId xmlns:a16="http://schemas.microsoft.com/office/drawing/2014/main" id="{8803938B-3E93-4675-8C9C-16AE7BBE8661}"/>
              </a:ext>
            </a:extLst>
          </p:cNvPr>
          <p:cNvPicPr>
            <a:picLocks noChangeAspect="1"/>
          </p:cNvPicPr>
          <p:nvPr/>
        </p:nvPicPr>
        <p:blipFill>
          <a:blip r:embed="rId7"/>
          <a:stretch>
            <a:fillRect/>
          </a:stretch>
        </p:blipFill>
        <p:spPr>
          <a:xfrm rot="6369685">
            <a:off x="4504989" y="3322170"/>
            <a:ext cx="409843" cy="325938"/>
          </a:xfrm>
          <a:prstGeom prst="rect">
            <a:avLst/>
          </a:prstGeom>
        </p:spPr>
      </p:pic>
      <p:pic>
        <p:nvPicPr>
          <p:cNvPr id="200" name="Picture 199">
            <a:extLst>
              <a:ext uri="{FF2B5EF4-FFF2-40B4-BE49-F238E27FC236}">
                <a16:creationId xmlns:a16="http://schemas.microsoft.com/office/drawing/2014/main" id="{F21C2ABC-1DB7-4254-AE49-C502F3DAF02C}"/>
              </a:ext>
            </a:extLst>
          </p:cNvPr>
          <p:cNvPicPr>
            <a:picLocks noChangeAspect="1"/>
          </p:cNvPicPr>
          <p:nvPr/>
        </p:nvPicPr>
        <p:blipFill>
          <a:blip r:embed="rId7"/>
          <a:stretch>
            <a:fillRect/>
          </a:stretch>
        </p:blipFill>
        <p:spPr>
          <a:xfrm rot="11237766">
            <a:off x="3819108" y="3013589"/>
            <a:ext cx="409843" cy="325938"/>
          </a:xfrm>
          <a:prstGeom prst="rect">
            <a:avLst/>
          </a:prstGeom>
        </p:spPr>
      </p:pic>
      <p:pic>
        <p:nvPicPr>
          <p:cNvPr id="201" name="Picture 200">
            <a:extLst>
              <a:ext uri="{FF2B5EF4-FFF2-40B4-BE49-F238E27FC236}">
                <a16:creationId xmlns:a16="http://schemas.microsoft.com/office/drawing/2014/main" id="{07F24C3F-B1A0-47EF-9AA6-06425C5778B6}"/>
              </a:ext>
            </a:extLst>
          </p:cNvPr>
          <p:cNvPicPr>
            <a:picLocks noChangeAspect="1"/>
          </p:cNvPicPr>
          <p:nvPr/>
        </p:nvPicPr>
        <p:blipFill>
          <a:blip r:embed="rId7"/>
          <a:stretch>
            <a:fillRect/>
          </a:stretch>
        </p:blipFill>
        <p:spPr>
          <a:xfrm rot="2087600">
            <a:off x="4745105" y="2405007"/>
            <a:ext cx="409843" cy="325938"/>
          </a:xfrm>
          <a:prstGeom prst="rect">
            <a:avLst/>
          </a:prstGeom>
        </p:spPr>
      </p:pic>
      <p:sp>
        <p:nvSpPr>
          <p:cNvPr id="202" name="Oval 201">
            <a:extLst>
              <a:ext uri="{FF2B5EF4-FFF2-40B4-BE49-F238E27FC236}">
                <a16:creationId xmlns:a16="http://schemas.microsoft.com/office/drawing/2014/main" id="{0D105322-5F9B-4286-8FCC-BDBA880C43DF}"/>
              </a:ext>
            </a:extLst>
          </p:cNvPr>
          <p:cNvSpPr/>
          <p:nvPr/>
        </p:nvSpPr>
        <p:spPr>
          <a:xfrm>
            <a:off x="3765639" y="392123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00EA61C5-A0B9-4E02-8818-06ED1DDE93FC}"/>
              </a:ext>
            </a:extLst>
          </p:cNvPr>
          <p:cNvSpPr/>
          <p:nvPr/>
        </p:nvSpPr>
        <p:spPr>
          <a:xfrm>
            <a:off x="3799327" y="394048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C2393C32-7861-44F6-8873-4EFC945F8A68}"/>
              </a:ext>
            </a:extLst>
          </p:cNvPr>
          <p:cNvSpPr/>
          <p:nvPr/>
        </p:nvSpPr>
        <p:spPr>
          <a:xfrm>
            <a:off x="3890765" y="405438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a:extLst>
              <a:ext uri="{FF2B5EF4-FFF2-40B4-BE49-F238E27FC236}">
                <a16:creationId xmlns:a16="http://schemas.microsoft.com/office/drawing/2014/main" id="{2CE23ABE-B643-4B0E-927D-2CD5D26ED371}"/>
              </a:ext>
            </a:extLst>
          </p:cNvPr>
          <p:cNvPicPr>
            <a:picLocks noChangeAspect="1"/>
          </p:cNvPicPr>
          <p:nvPr/>
        </p:nvPicPr>
        <p:blipFill>
          <a:blip r:embed="rId6"/>
          <a:stretch>
            <a:fillRect/>
          </a:stretch>
        </p:blipFill>
        <p:spPr>
          <a:xfrm>
            <a:off x="3630147" y="3528201"/>
            <a:ext cx="1097375" cy="1383912"/>
          </a:xfrm>
          <a:prstGeom prst="rect">
            <a:avLst/>
          </a:prstGeom>
        </p:spPr>
      </p:pic>
      <p:pic>
        <p:nvPicPr>
          <p:cNvPr id="206" name="Picture 205">
            <a:extLst>
              <a:ext uri="{FF2B5EF4-FFF2-40B4-BE49-F238E27FC236}">
                <a16:creationId xmlns:a16="http://schemas.microsoft.com/office/drawing/2014/main" id="{FF5CAD66-23AD-45D3-BABA-D969CE30B511}"/>
              </a:ext>
            </a:extLst>
          </p:cNvPr>
          <p:cNvPicPr>
            <a:picLocks noChangeAspect="1"/>
          </p:cNvPicPr>
          <p:nvPr/>
        </p:nvPicPr>
        <p:blipFill rotWithShape="1">
          <a:blip r:embed="rId6"/>
          <a:srcRect l="29873"/>
          <a:stretch/>
        </p:blipFill>
        <p:spPr>
          <a:xfrm rot="10800000">
            <a:off x="3376790" y="3488118"/>
            <a:ext cx="769561" cy="1383912"/>
          </a:xfrm>
          <a:prstGeom prst="rect">
            <a:avLst/>
          </a:prstGeom>
        </p:spPr>
      </p:pic>
      <p:pic>
        <p:nvPicPr>
          <p:cNvPr id="207" name="Picture 206">
            <a:extLst>
              <a:ext uri="{FF2B5EF4-FFF2-40B4-BE49-F238E27FC236}">
                <a16:creationId xmlns:a16="http://schemas.microsoft.com/office/drawing/2014/main" id="{810062F8-7D34-43D9-B904-5F52270CB2D5}"/>
              </a:ext>
            </a:extLst>
          </p:cNvPr>
          <p:cNvPicPr>
            <a:picLocks noChangeAspect="1"/>
          </p:cNvPicPr>
          <p:nvPr/>
        </p:nvPicPr>
        <p:blipFill rotWithShape="1">
          <a:blip r:embed="rId6"/>
          <a:srcRect l="29873"/>
          <a:stretch/>
        </p:blipFill>
        <p:spPr>
          <a:xfrm rot="5400000">
            <a:off x="3704389" y="3765478"/>
            <a:ext cx="769561" cy="1383912"/>
          </a:xfrm>
          <a:prstGeom prst="rect">
            <a:avLst/>
          </a:prstGeom>
        </p:spPr>
      </p:pic>
      <p:pic>
        <p:nvPicPr>
          <p:cNvPr id="208" name="Picture 207">
            <a:extLst>
              <a:ext uri="{FF2B5EF4-FFF2-40B4-BE49-F238E27FC236}">
                <a16:creationId xmlns:a16="http://schemas.microsoft.com/office/drawing/2014/main" id="{DA961EA7-83D8-45C8-AC40-947F67FDF7B4}"/>
              </a:ext>
            </a:extLst>
          </p:cNvPr>
          <p:cNvPicPr>
            <a:picLocks noChangeAspect="1"/>
          </p:cNvPicPr>
          <p:nvPr/>
        </p:nvPicPr>
        <p:blipFill>
          <a:blip r:embed="rId7"/>
          <a:stretch>
            <a:fillRect/>
          </a:stretch>
        </p:blipFill>
        <p:spPr>
          <a:xfrm>
            <a:off x="4336777" y="3768279"/>
            <a:ext cx="409843" cy="325938"/>
          </a:xfrm>
          <a:prstGeom prst="rect">
            <a:avLst/>
          </a:prstGeom>
        </p:spPr>
      </p:pic>
      <p:sp>
        <p:nvSpPr>
          <p:cNvPr id="209" name="TextBox 208">
            <a:extLst>
              <a:ext uri="{FF2B5EF4-FFF2-40B4-BE49-F238E27FC236}">
                <a16:creationId xmlns:a16="http://schemas.microsoft.com/office/drawing/2014/main" id="{1D66CF4C-878F-4EF6-9E36-33BBDF08E96A}"/>
              </a:ext>
            </a:extLst>
          </p:cNvPr>
          <p:cNvSpPr txBox="1"/>
          <p:nvPr/>
        </p:nvSpPr>
        <p:spPr>
          <a:xfrm>
            <a:off x="603321" y="4981937"/>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10" name="Picture 209">
            <a:extLst>
              <a:ext uri="{FF2B5EF4-FFF2-40B4-BE49-F238E27FC236}">
                <a16:creationId xmlns:a16="http://schemas.microsoft.com/office/drawing/2014/main" id="{7A568C9C-76F4-4E08-A1A0-5CA5BC44AB97}"/>
              </a:ext>
            </a:extLst>
          </p:cNvPr>
          <p:cNvPicPr>
            <a:picLocks noChangeAspect="1"/>
          </p:cNvPicPr>
          <p:nvPr/>
        </p:nvPicPr>
        <p:blipFill>
          <a:blip r:embed="rId8"/>
          <a:stretch>
            <a:fillRect/>
          </a:stretch>
        </p:blipFill>
        <p:spPr>
          <a:xfrm>
            <a:off x="372242" y="2316164"/>
            <a:ext cx="1114150" cy="886057"/>
          </a:xfrm>
          <a:prstGeom prst="rect">
            <a:avLst/>
          </a:prstGeom>
        </p:spPr>
      </p:pic>
      <p:sp>
        <p:nvSpPr>
          <p:cNvPr id="211" name="Rectangle: Rounded Corners 210">
            <a:extLst>
              <a:ext uri="{FF2B5EF4-FFF2-40B4-BE49-F238E27FC236}">
                <a16:creationId xmlns:a16="http://schemas.microsoft.com/office/drawing/2014/main" id="{4C956B5B-B654-4739-A0C2-C029E7DF9F08}"/>
              </a:ext>
            </a:extLst>
          </p:cNvPr>
          <p:cNvSpPr/>
          <p:nvPr/>
        </p:nvSpPr>
        <p:spPr>
          <a:xfrm>
            <a:off x="6203730" y="767388"/>
            <a:ext cx="5627649" cy="5298765"/>
          </a:xfrm>
          <a:prstGeom prst="roundRect">
            <a:avLst/>
          </a:prstGeom>
          <a:solidFill>
            <a:srgbClr val="FFD9D9"/>
          </a:solidFill>
          <a:ln w="28575">
            <a:solidFill>
              <a:srgbClr val="FF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994F097-CB5C-427F-9476-3A23EBD6C862}"/>
              </a:ext>
            </a:extLst>
          </p:cNvPr>
          <p:cNvSpPr/>
          <p:nvPr/>
        </p:nvSpPr>
        <p:spPr>
          <a:xfrm>
            <a:off x="6117039" y="939458"/>
            <a:ext cx="5969711" cy="830997"/>
          </a:xfrm>
          <a:prstGeom prst="rect">
            <a:avLst/>
          </a:prstGeom>
        </p:spPr>
        <p:txBody>
          <a:bodyPr wrap="square">
            <a:spAutoFit/>
          </a:bodyPr>
          <a:lstStyle/>
          <a:p>
            <a:pPr algn="ctr"/>
            <a:r>
              <a:rPr lang="en-US" sz="2400" b="1" dirty="0"/>
              <a:t>Kinetic sorting</a:t>
            </a:r>
          </a:p>
          <a:p>
            <a:pPr algn="ctr"/>
            <a:r>
              <a:rPr lang="en-US" sz="2400" b="1" dirty="0"/>
              <a:t>for higher affinity binders</a:t>
            </a:r>
            <a:endParaRPr lang="en-US" sz="2400" b="1" baseline="30000" dirty="0"/>
          </a:p>
        </p:txBody>
      </p:sp>
      <p:pic>
        <p:nvPicPr>
          <p:cNvPr id="213" name="Picture 212">
            <a:extLst>
              <a:ext uri="{FF2B5EF4-FFF2-40B4-BE49-F238E27FC236}">
                <a16:creationId xmlns:a16="http://schemas.microsoft.com/office/drawing/2014/main" id="{9CE01C2A-9FB4-4E95-A448-F97FF8ECB6F4}"/>
              </a:ext>
            </a:extLst>
          </p:cNvPr>
          <p:cNvPicPr>
            <a:picLocks noChangeAspect="1"/>
          </p:cNvPicPr>
          <p:nvPr/>
        </p:nvPicPr>
        <p:blipFill>
          <a:blip r:embed="rId4"/>
          <a:stretch>
            <a:fillRect/>
          </a:stretch>
        </p:blipFill>
        <p:spPr>
          <a:xfrm rot="16407887">
            <a:off x="7338515" y="2745169"/>
            <a:ext cx="823031" cy="1225402"/>
          </a:xfrm>
          <a:prstGeom prst="rect">
            <a:avLst/>
          </a:prstGeom>
        </p:spPr>
      </p:pic>
      <p:pic>
        <p:nvPicPr>
          <p:cNvPr id="214" name="Picture 213">
            <a:extLst>
              <a:ext uri="{FF2B5EF4-FFF2-40B4-BE49-F238E27FC236}">
                <a16:creationId xmlns:a16="http://schemas.microsoft.com/office/drawing/2014/main" id="{D7168986-7678-44C9-99CA-CF4E26D8C2F8}"/>
              </a:ext>
            </a:extLst>
          </p:cNvPr>
          <p:cNvPicPr>
            <a:picLocks noChangeAspect="1"/>
          </p:cNvPicPr>
          <p:nvPr/>
        </p:nvPicPr>
        <p:blipFill>
          <a:blip r:embed="rId4"/>
          <a:stretch>
            <a:fillRect/>
          </a:stretch>
        </p:blipFill>
        <p:spPr>
          <a:xfrm rot="7526020">
            <a:off x="7042764" y="3220346"/>
            <a:ext cx="823031" cy="1225402"/>
          </a:xfrm>
          <a:prstGeom prst="rect">
            <a:avLst/>
          </a:prstGeom>
        </p:spPr>
      </p:pic>
      <p:sp>
        <p:nvSpPr>
          <p:cNvPr id="215" name="Oval 214">
            <a:extLst>
              <a:ext uri="{FF2B5EF4-FFF2-40B4-BE49-F238E27FC236}">
                <a16:creationId xmlns:a16="http://schemas.microsoft.com/office/drawing/2014/main" id="{06393C28-7903-466A-BB64-41215F2C6BF1}"/>
              </a:ext>
            </a:extLst>
          </p:cNvPr>
          <p:cNvSpPr/>
          <p:nvPr/>
        </p:nvSpPr>
        <p:spPr>
          <a:xfrm>
            <a:off x="7657500" y="2178068"/>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25F829F-D583-49D8-A47C-403BE70D1E5B}"/>
              </a:ext>
            </a:extLst>
          </p:cNvPr>
          <p:cNvSpPr/>
          <p:nvPr/>
        </p:nvSpPr>
        <p:spPr>
          <a:xfrm>
            <a:off x="7691188" y="2197318"/>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947F331-18A0-41F7-AADE-DD24EC3623EF}"/>
              </a:ext>
            </a:extLst>
          </p:cNvPr>
          <p:cNvSpPr/>
          <p:nvPr/>
        </p:nvSpPr>
        <p:spPr>
          <a:xfrm>
            <a:off x="7782626" y="2311218"/>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1F5A1F11-9455-48C7-BADF-C051580F2552}"/>
              </a:ext>
            </a:extLst>
          </p:cNvPr>
          <p:cNvSpPr/>
          <p:nvPr/>
        </p:nvSpPr>
        <p:spPr>
          <a:xfrm>
            <a:off x="8634790" y="298262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FEFB4962-1AC0-498E-B8C1-9BDF4BA5533E}"/>
              </a:ext>
            </a:extLst>
          </p:cNvPr>
          <p:cNvSpPr/>
          <p:nvPr/>
        </p:nvSpPr>
        <p:spPr>
          <a:xfrm>
            <a:off x="8668478" y="300187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22D4D8AD-0C24-471D-938B-0C108E230970}"/>
              </a:ext>
            </a:extLst>
          </p:cNvPr>
          <p:cNvSpPr/>
          <p:nvPr/>
        </p:nvSpPr>
        <p:spPr>
          <a:xfrm>
            <a:off x="8863390" y="32473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564E36E8-D009-41A5-8C23-28679728798E}"/>
              </a:ext>
            </a:extLst>
          </p:cNvPr>
          <p:cNvSpPr/>
          <p:nvPr/>
        </p:nvSpPr>
        <p:spPr>
          <a:xfrm>
            <a:off x="7395144" y="3384734"/>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C08C33F-777B-4828-85E9-95C85ADD9398}"/>
              </a:ext>
            </a:extLst>
          </p:cNvPr>
          <p:cNvSpPr/>
          <p:nvPr/>
        </p:nvSpPr>
        <p:spPr>
          <a:xfrm>
            <a:off x="7428832" y="3403984"/>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9001DDA-1121-40DA-BC07-F6C719B846B5}"/>
              </a:ext>
            </a:extLst>
          </p:cNvPr>
          <p:cNvSpPr/>
          <p:nvPr/>
        </p:nvSpPr>
        <p:spPr>
          <a:xfrm>
            <a:off x="7489418" y="364942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AA9FCE9E-772E-456D-A119-BC6D2DA2FA74}"/>
              </a:ext>
            </a:extLst>
          </p:cNvPr>
          <p:cNvSpPr txBox="1"/>
          <p:nvPr/>
        </p:nvSpPr>
        <p:spPr>
          <a:xfrm rot="2139428">
            <a:off x="8935579" y="2915835"/>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5" name="TextBox 224">
            <a:extLst>
              <a:ext uri="{FF2B5EF4-FFF2-40B4-BE49-F238E27FC236}">
                <a16:creationId xmlns:a16="http://schemas.microsoft.com/office/drawing/2014/main" id="{3945127C-33F4-49E7-B0D1-DE8D0AAF52D8}"/>
              </a:ext>
            </a:extLst>
          </p:cNvPr>
          <p:cNvSpPr txBox="1"/>
          <p:nvPr/>
        </p:nvSpPr>
        <p:spPr>
          <a:xfrm rot="4077208">
            <a:off x="9000120" y="3150638"/>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6" name="TextBox 225">
            <a:extLst>
              <a:ext uri="{FF2B5EF4-FFF2-40B4-BE49-F238E27FC236}">
                <a16:creationId xmlns:a16="http://schemas.microsoft.com/office/drawing/2014/main" id="{CEC4C3A2-70CE-4D09-A20B-00E1FC2FAE16}"/>
              </a:ext>
            </a:extLst>
          </p:cNvPr>
          <p:cNvSpPr txBox="1"/>
          <p:nvPr/>
        </p:nvSpPr>
        <p:spPr>
          <a:xfrm rot="7112991">
            <a:off x="8825323" y="3397323"/>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227" name="TextBox 226">
            <a:extLst>
              <a:ext uri="{FF2B5EF4-FFF2-40B4-BE49-F238E27FC236}">
                <a16:creationId xmlns:a16="http://schemas.microsoft.com/office/drawing/2014/main" id="{AD32CADA-8597-4364-B921-62F3943855E5}"/>
              </a:ext>
            </a:extLst>
          </p:cNvPr>
          <p:cNvSpPr txBox="1"/>
          <p:nvPr/>
        </p:nvSpPr>
        <p:spPr>
          <a:xfrm rot="6551299">
            <a:off x="7652620" y="3711611"/>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28" name="Picture 227">
            <a:extLst>
              <a:ext uri="{FF2B5EF4-FFF2-40B4-BE49-F238E27FC236}">
                <a16:creationId xmlns:a16="http://schemas.microsoft.com/office/drawing/2014/main" id="{F03BEF68-F3AB-4DF3-A159-72E356BBB7FA}"/>
              </a:ext>
            </a:extLst>
          </p:cNvPr>
          <p:cNvPicPr>
            <a:picLocks noChangeAspect="1"/>
          </p:cNvPicPr>
          <p:nvPr/>
        </p:nvPicPr>
        <p:blipFill>
          <a:blip r:embed="rId5"/>
          <a:stretch>
            <a:fillRect/>
          </a:stretch>
        </p:blipFill>
        <p:spPr>
          <a:xfrm rot="8470015">
            <a:off x="8225676" y="2734604"/>
            <a:ext cx="816935" cy="1231499"/>
          </a:xfrm>
          <a:prstGeom prst="rect">
            <a:avLst/>
          </a:prstGeom>
        </p:spPr>
      </p:pic>
      <p:sp>
        <p:nvSpPr>
          <p:cNvPr id="229" name="TextBox 228">
            <a:extLst>
              <a:ext uri="{FF2B5EF4-FFF2-40B4-BE49-F238E27FC236}">
                <a16:creationId xmlns:a16="http://schemas.microsoft.com/office/drawing/2014/main" id="{ECFA45B2-8F0C-4EC5-97B3-6DBB18984481}"/>
              </a:ext>
            </a:extLst>
          </p:cNvPr>
          <p:cNvSpPr txBox="1"/>
          <p:nvPr/>
        </p:nvSpPr>
        <p:spPr>
          <a:xfrm rot="20182158">
            <a:off x="8602124" y="269009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230" name="Picture 229">
            <a:extLst>
              <a:ext uri="{FF2B5EF4-FFF2-40B4-BE49-F238E27FC236}">
                <a16:creationId xmlns:a16="http://schemas.microsoft.com/office/drawing/2014/main" id="{91138250-7E17-4183-A25F-1AA4519B0691}"/>
              </a:ext>
            </a:extLst>
          </p:cNvPr>
          <p:cNvPicPr>
            <a:picLocks noChangeAspect="1"/>
          </p:cNvPicPr>
          <p:nvPr/>
        </p:nvPicPr>
        <p:blipFill>
          <a:blip r:embed="rId6"/>
          <a:stretch>
            <a:fillRect/>
          </a:stretch>
        </p:blipFill>
        <p:spPr>
          <a:xfrm>
            <a:off x="7522008" y="1785039"/>
            <a:ext cx="1097375" cy="1383912"/>
          </a:xfrm>
          <a:prstGeom prst="rect">
            <a:avLst/>
          </a:prstGeom>
        </p:spPr>
      </p:pic>
      <p:pic>
        <p:nvPicPr>
          <p:cNvPr id="231" name="Picture 230">
            <a:extLst>
              <a:ext uri="{FF2B5EF4-FFF2-40B4-BE49-F238E27FC236}">
                <a16:creationId xmlns:a16="http://schemas.microsoft.com/office/drawing/2014/main" id="{2729CB9F-20DD-4319-8E04-423A932D8F24}"/>
              </a:ext>
            </a:extLst>
          </p:cNvPr>
          <p:cNvPicPr>
            <a:picLocks noChangeAspect="1"/>
          </p:cNvPicPr>
          <p:nvPr/>
        </p:nvPicPr>
        <p:blipFill rotWithShape="1">
          <a:blip r:embed="rId6"/>
          <a:srcRect l="29873"/>
          <a:stretch/>
        </p:blipFill>
        <p:spPr>
          <a:xfrm rot="10800000">
            <a:off x="7268651" y="1744956"/>
            <a:ext cx="769561" cy="1383912"/>
          </a:xfrm>
          <a:prstGeom prst="rect">
            <a:avLst/>
          </a:prstGeom>
        </p:spPr>
      </p:pic>
      <p:pic>
        <p:nvPicPr>
          <p:cNvPr id="232" name="Picture 231">
            <a:extLst>
              <a:ext uri="{FF2B5EF4-FFF2-40B4-BE49-F238E27FC236}">
                <a16:creationId xmlns:a16="http://schemas.microsoft.com/office/drawing/2014/main" id="{87A3B3A1-7183-4251-B2E9-1AAE6EFDA745}"/>
              </a:ext>
            </a:extLst>
          </p:cNvPr>
          <p:cNvPicPr>
            <a:picLocks noChangeAspect="1"/>
          </p:cNvPicPr>
          <p:nvPr/>
        </p:nvPicPr>
        <p:blipFill rotWithShape="1">
          <a:blip r:embed="rId6"/>
          <a:srcRect l="29873"/>
          <a:stretch/>
        </p:blipFill>
        <p:spPr>
          <a:xfrm rot="5400000">
            <a:off x="7596250" y="2022316"/>
            <a:ext cx="769561" cy="1383912"/>
          </a:xfrm>
          <a:prstGeom prst="rect">
            <a:avLst/>
          </a:prstGeom>
        </p:spPr>
      </p:pic>
      <p:pic>
        <p:nvPicPr>
          <p:cNvPr id="233" name="Picture 232">
            <a:extLst>
              <a:ext uri="{FF2B5EF4-FFF2-40B4-BE49-F238E27FC236}">
                <a16:creationId xmlns:a16="http://schemas.microsoft.com/office/drawing/2014/main" id="{446D7F88-A8D6-470B-B95A-85C8E9A8C32C}"/>
              </a:ext>
            </a:extLst>
          </p:cNvPr>
          <p:cNvPicPr>
            <a:picLocks noChangeAspect="1"/>
          </p:cNvPicPr>
          <p:nvPr/>
        </p:nvPicPr>
        <p:blipFill>
          <a:blip r:embed="rId7"/>
          <a:stretch>
            <a:fillRect/>
          </a:stretch>
        </p:blipFill>
        <p:spPr>
          <a:xfrm>
            <a:off x="8516195" y="2553957"/>
            <a:ext cx="409843" cy="325938"/>
          </a:xfrm>
          <a:prstGeom prst="rect">
            <a:avLst/>
          </a:prstGeom>
        </p:spPr>
      </p:pic>
      <p:pic>
        <p:nvPicPr>
          <p:cNvPr id="234" name="Picture 233">
            <a:extLst>
              <a:ext uri="{FF2B5EF4-FFF2-40B4-BE49-F238E27FC236}">
                <a16:creationId xmlns:a16="http://schemas.microsoft.com/office/drawing/2014/main" id="{04C5447A-D28D-4796-A312-FA64E0846C39}"/>
              </a:ext>
            </a:extLst>
          </p:cNvPr>
          <p:cNvPicPr>
            <a:picLocks noChangeAspect="1"/>
          </p:cNvPicPr>
          <p:nvPr/>
        </p:nvPicPr>
        <p:blipFill>
          <a:blip r:embed="rId7"/>
          <a:stretch>
            <a:fillRect/>
          </a:stretch>
        </p:blipFill>
        <p:spPr>
          <a:xfrm rot="3483818">
            <a:off x="9293523" y="3284453"/>
            <a:ext cx="409843" cy="325938"/>
          </a:xfrm>
          <a:prstGeom prst="rect">
            <a:avLst/>
          </a:prstGeom>
        </p:spPr>
      </p:pic>
      <p:pic>
        <p:nvPicPr>
          <p:cNvPr id="235" name="Picture 234">
            <a:extLst>
              <a:ext uri="{FF2B5EF4-FFF2-40B4-BE49-F238E27FC236}">
                <a16:creationId xmlns:a16="http://schemas.microsoft.com/office/drawing/2014/main" id="{A61B341D-7ED5-4294-B503-04F723BFF6DB}"/>
              </a:ext>
            </a:extLst>
          </p:cNvPr>
          <p:cNvPicPr>
            <a:picLocks noChangeAspect="1"/>
          </p:cNvPicPr>
          <p:nvPr/>
        </p:nvPicPr>
        <p:blipFill>
          <a:blip r:embed="rId7"/>
          <a:stretch>
            <a:fillRect/>
          </a:stretch>
        </p:blipFill>
        <p:spPr>
          <a:xfrm rot="5819158">
            <a:off x="8860227" y="3603106"/>
            <a:ext cx="409843" cy="325938"/>
          </a:xfrm>
          <a:prstGeom prst="rect">
            <a:avLst/>
          </a:prstGeom>
        </p:spPr>
      </p:pic>
      <p:pic>
        <p:nvPicPr>
          <p:cNvPr id="236" name="Picture 235">
            <a:extLst>
              <a:ext uri="{FF2B5EF4-FFF2-40B4-BE49-F238E27FC236}">
                <a16:creationId xmlns:a16="http://schemas.microsoft.com/office/drawing/2014/main" id="{A4C4C697-37AC-47A4-BD35-F6CA135B4C0F}"/>
              </a:ext>
            </a:extLst>
          </p:cNvPr>
          <p:cNvPicPr>
            <a:picLocks noChangeAspect="1"/>
          </p:cNvPicPr>
          <p:nvPr/>
        </p:nvPicPr>
        <p:blipFill>
          <a:blip r:embed="rId7"/>
          <a:stretch>
            <a:fillRect/>
          </a:stretch>
        </p:blipFill>
        <p:spPr>
          <a:xfrm>
            <a:off x="7190222" y="2363927"/>
            <a:ext cx="409843" cy="325938"/>
          </a:xfrm>
          <a:prstGeom prst="rect">
            <a:avLst/>
          </a:prstGeom>
        </p:spPr>
      </p:pic>
      <p:pic>
        <p:nvPicPr>
          <p:cNvPr id="237" name="Picture 236">
            <a:extLst>
              <a:ext uri="{FF2B5EF4-FFF2-40B4-BE49-F238E27FC236}">
                <a16:creationId xmlns:a16="http://schemas.microsoft.com/office/drawing/2014/main" id="{D594CCB0-4C49-438D-964D-FEC8FFD6EA63}"/>
              </a:ext>
            </a:extLst>
          </p:cNvPr>
          <p:cNvPicPr>
            <a:picLocks noChangeAspect="1"/>
          </p:cNvPicPr>
          <p:nvPr/>
        </p:nvPicPr>
        <p:blipFill>
          <a:blip r:embed="rId7"/>
          <a:stretch>
            <a:fillRect/>
          </a:stretch>
        </p:blipFill>
        <p:spPr>
          <a:xfrm>
            <a:off x="6972323" y="3231226"/>
            <a:ext cx="409843" cy="325938"/>
          </a:xfrm>
          <a:prstGeom prst="rect">
            <a:avLst/>
          </a:prstGeom>
        </p:spPr>
      </p:pic>
      <p:pic>
        <p:nvPicPr>
          <p:cNvPr id="238" name="Picture 237">
            <a:extLst>
              <a:ext uri="{FF2B5EF4-FFF2-40B4-BE49-F238E27FC236}">
                <a16:creationId xmlns:a16="http://schemas.microsoft.com/office/drawing/2014/main" id="{D2560E9D-6EEE-4B17-A48D-2C52D459CA87}"/>
              </a:ext>
            </a:extLst>
          </p:cNvPr>
          <p:cNvPicPr>
            <a:picLocks noChangeAspect="1"/>
          </p:cNvPicPr>
          <p:nvPr/>
        </p:nvPicPr>
        <p:blipFill>
          <a:blip r:embed="rId7"/>
          <a:stretch>
            <a:fillRect/>
          </a:stretch>
        </p:blipFill>
        <p:spPr>
          <a:xfrm>
            <a:off x="9270944" y="2927626"/>
            <a:ext cx="409843" cy="325938"/>
          </a:xfrm>
          <a:prstGeom prst="rect">
            <a:avLst/>
          </a:prstGeom>
        </p:spPr>
      </p:pic>
      <p:pic>
        <p:nvPicPr>
          <p:cNvPr id="239" name="Picture 238">
            <a:extLst>
              <a:ext uri="{FF2B5EF4-FFF2-40B4-BE49-F238E27FC236}">
                <a16:creationId xmlns:a16="http://schemas.microsoft.com/office/drawing/2014/main" id="{12239771-53BD-44D5-8D85-730FD948F055}"/>
              </a:ext>
            </a:extLst>
          </p:cNvPr>
          <p:cNvPicPr>
            <a:picLocks noChangeAspect="1"/>
          </p:cNvPicPr>
          <p:nvPr/>
        </p:nvPicPr>
        <p:blipFill>
          <a:blip r:embed="rId7"/>
          <a:stretch>
            <a:fillRect/>
          </a:stretch>
        </p:blipFill>
        <p:spPr>
          <a:xfrm>
            <a:off x="8999842" y="2582636"/>
            <a:ext cx="409843" cy="325938"/>
          </a:xfrm>
          <a:prstGeom prst="rect">
            <a:avLst/>
          </a:prstGeom>
        </p:spPr>
      </p:pic>
      <p:pic>
        <p:nvPicPr>
          <p:cNvPr id="240" name="Picture 239">
            <a:extLst>
              <a:ext uri="{FF2B5EF4-FFF2-40B4-BE49-F238E27FC236}">
                <a16:creationId xmlns:a16="http://schemas.microsoft.com/office/drawing/2014/main" id="{E7C6BC49-D58E-402A-B530-D8E8EE8E5292}"/>
              </a:ext>
            </a:extLst>
          </p:cNvPr>
          <p:cNvPicPr>
            <a:picLocks noChangeAspect="1"/>
          </p:cNvPicPr>
          <p:nvPr/>
        </p:nvPicPr>
        <p:blipFill>
          <a:blip r:embed="rId7"/>
          <a:stretch>
            <a:fillRect/>
          </a:stretch>
        </p:blipFill>
        <p:spPr>
          <a:xfrm rot="6195440">
            <a:off x="8463022" y="3544056"/>
            <a:ext cx="409843" cy="325938"/>
          </a:xfrm>
          <a:prstGeom prst="rect">
            <a:avLst/>
          </a:prstGeom>
        </p:spPr>
      </p:pic>
      <p:pic>
        <p:nvPicPr>
          <p:cNvPr id="241" name="Picture 240">
            <a:extLst>
              <a:ext uri="{FF2B5EF4-FFF2-40B4-BE49-F238E27FC236}">
                <a16:creationId xmlns:a16="http://schemas.microsoft.com/office/drawing/2014/main" id="{4215EF30-5ABC-40B6-9C16-982825FFFA69}"/>
              </a:ext>
            </a:extLst>
          </p:cNvPr>
          <p:cNvPicPr>
            <a:picLocks noChangeAspect="1"/>
          </p:cNvPicPr>
          <p:nvPr/>
        </p:nvPicPr>
        <p:blipFill>
          <a:blip r:embed="rId7"/>
          <a:stretch>
            <a:fillRect/>
          </a:stretch>
        </p:blipFill>
        <p:spPr>
          <a:xfrm>
            <a:off x="8165257" y="3151525"/>
            <a:ext cx="409843" cy="325938"/>
          </a:xfrm>
          <a:prstGeom prst="rect">
            <a:avLst/>
          </a:prstGeom>
        </p:spPr>
      </p:pic>
      <p:pic>
        <p:nvPicPr>
          <p:cNvPr id="242" name="Picture 241">
            <a:extLst>
              <a:ext uri="{FF2B5EF4-FFF2-40B4-BE49-F238E27FC236}">
                <a16:creationId xmlns:a16="http://schemas.microsoft.com/office/drawing/2014/main" id="{17D151F0-0FB8-4647-9C45-F7266A41A803}"/>
              </a:ext>
            </a:extLst>
          </p:cNvPr>
          <p:cNvPicPr>
            <a:picLocks noChangeAspect="1"/>
          </p:cNvPicPr>
          <p:nvPr/>
        </p:nvPicPr>
        <p:blipFill>
          <a:blip r:embed="rId7"/>
          <a:stretch>
            <a:fillRect/>
          </a:stretch>
        </p:blipFill>
        <p:spPr>
          <a:xfrm>
            <a:off x="7484904" y="2923217"/>
            <a:ext cx="409843" cy="325938"/>
          </a:xfrm>
          <a:prstGeom prst="rect">
            <a:avLst/>
          </a:prstGeom>
        </p:spPr>
      </p:pic>
      <p:pic>
        <p:nvPicPr>
          <p:cNvPr id="243" name="Picture 242">
            <a:extLst>
              <a:ext uri="{FF2B5EF4-FFF2-40B4-BE49-F238E27FC236}">
                <a16:creationId xmlns:a16="http://schemas.microsoft.com/office/drawing/2014/main" id="{D84B3D9D-0F67-450F-B59E-E8257CF1E7CF}"/>
              </a:ext>
            </a:extLst>
          </p:cNvPr>
          <p:cNvPicPr>
            <a:picLocks noChangeAspect="1"/>
          </p:cNvPicPr>
          <p:nvPr/>
        </p:nvPicPr>
        <p:blipFill>
          <a:blip r:embed="rId7"/>
          <a:stretch>
            <a:fillRect/>
          </a:stretch>
        </p:blipFill>
        <p:spPr>
          <a:xfrm rot="6369685">
            <a:off x="8010884" y="3741595"/>
            <a:ext cx="409843" cy="325938"/>
          </a:xfrm>
          <a:prstGeom prst="rect">
            <a:avLst/>
          </a:prstGeom>
        </p:spPr>
      </p:pic>
      <p:pic>
        <p:nvPicPr>
          <p:cNvPr id="244" name="Picture 243">
            <a:extLst>
              <a:ext uri="{FF2B5EF4-FFF2-40B4-BE49-F238E27FC236}">
                <a16:creationId xmlns:a16="http://schemas.microsoft.com/office/drawing/2014/main" id="{A1604D9D-4242-446C-9141-BDFAEC805319}"/>
              </a:ext>
            </a:extLst>
          </p:cNvPr>
          <p:cNvPicPr>
            <a:picLocks noChangeAspect="1"/>
          </p:cNvPicPr>
          <p:nvPr/>
        </p:nvPicPr>
        <p:blipFill>
          <a:blip r:embed="rId7"/>
          <a:stretch>
            <a:fillRect/>
          </a:stretch>
        </p:blipFill>
        <p:spPr>
          <a:xfrm rot="6369685">
            <a:off x="7640947" y="4006223"/>
            <a:ext cx="409843" cy="325938"/>
          </a:xfrm>
          <a:prstGeom prst="rect">
            <a:avLst/>
          </a:prstGeom>
        </p:spPr>
      </p:pic>
      <p:pic>
        <p:nvPicPr>
          <p:cNvPr id="245" name="Picture 244">
            <a:extLst>
              <a:ext uri="{FF2B5EF4-FFF2-40B4-BE49-F238E27FC236}">
                <a16:creationId xmlns:a16="http://schemas.microsoft.com/office/drawing/2014/main" id="{17E576C2-BFFF-4D7C-8478-C16F5BEAF853}"/>
              </a:ext>
            </a:extLst>
          </p:cNvPr>
          <p:cNvPicPr>
            <a:picLocks noChangeAspect="1"/>
          </p:cNvPicPr>
          <p:nvPr/>
        </p:nvPicPr>
        <p:blipFill>
          <a:blip r:embed="rId7"/>
          <a:stretch>
            <a:fillRect/>
          </a:stretch>
        </p:blipFill>
        <p:spPr>
          <a:xfrm rot="11237766">
            <a:off x="6955066" y="3697642"/>
            <a:ext cx="409843" cy="325938"/>
          </a:xfrm>
          <a:prstGeom prst="rect">
            <a:avLst/>
          </a:prstGeom>
        </p:spPr>
      </p:pic>
      <p:pic>
        <p:nvPicPr>
          <p:cNvPr id="246" name="Picture 245">
            <a:extLst>
              <a:ext uri="{FF2B5EF4-FFF2-40B4-BE49-F238E27FC236}">
                <a16:creationId xmlns:a16="http://schemas.microsoft.com/office/drawing/2014/main" id="{5EC2EABC-2A34-4F38-AB31-376676C143B5}"/>
              </a:ext>
            </a:extLst>
          </p:cNvPr>
          <p:cNvPicPr>
            <a:picLocks noChangeAspect="1"/>
          </p:cNvPicPr>
          <p:nvPr/>
        </p:nvPicPr>
        <p:blipFill>
          <a:blip r:embed="rId7"/>
          <a:stretch>
            <a:fillRect/>
          </a:stretch>
        </p:blipFill>
        <p:spPr>
          <a:xfrm rot="11237766">
            <a:off x="7204827" y="3992822"/>
            <a:ext cx="409843" cy="325938"/>
          </a:xfrm>
          <a:prstGeom prst="rect">
            <a:avLst/>
          </a:prstGeom>
        </p:spPr>
      </p:pic>
      <p:pic>
        <p:nvPicPr>
          <p:cNvPr id="247" name="Picture 246">
            <a:extLst>
              <a:ext uri="{FF2B5EF4-FFF2-40B4-BE49-F238E27FC236}">
                <a16:creationId xmlns:a16="http://schemas.microsoft.com/office/drawing/2014/main" id="{6E04107C-4C94-41DA-B3AF-F75E83D574E1}"/>
              </a:ext>
            </a:extLst>
          </p:cNvPr>
          <p:cNvPicPr>
            <a:picLocks noChangeAspect="1"/>
          </p:cNvPicPr>
          <p:nvPr/>
        </p:nvPicPr>
        <p:blipFill>
          <a:blip r:embed="rId4"/>
          <a:stretch>
            <a:fillRect/>
          </a:stretch>
        </p:blipFill>
        <p:spPr>
          <a:xfrm rot="16407887">
            <a:off x="10111308" y="1962915"/>
            <a:ext cx="823031" cy="1225402"/>
          </a:xfrm>
          <a:prstGeom prst="rect">
            <a:avLst/>
          </a:prstGeom>
        </p:spPr>
      </p:pic>
      <p:pic>
        <p:nvPicPr>
          <p:cNvPr id="248" name="Picture 247">
            <a:extLst>
              <a:ext uri="{FF2B5EF4-FFF2-40B4-BE49-F238E27FC236}">
                <a16:creationId xmlns:a16="http://schemas.microsoft.com/office/drawing/2014/main" id="{35F00F4C-977B-4D39-B897-F78818E7DC8D}"/>
              </a:ext>
            </a:extLst>
          </p:cNvPr>
          <p:cNvPicPr>
            <a:picLocks noChangeAspect="1"/>
          </p:cNvPicPr>
          <p:nvPr/>
        </p:nvPicPr>
        <p:blipFill>
          <a:blip r:embed="rId4"/>
          <a:stretch>
            <a:fillRect/>
          </a:stretch>
        </p:blipFill>
        <p:spPr>
          <a:xfrm rot="7526020">
            <a:off x="9815557" y="2438092"/>
            <a:ext cx="823031" cy="1225402"/>
          </a:xfrm>
          <a:prstGeom prst="rect">
            <a:avLst/>
          </a:prstGeom>
        </p:spPr>
      </p:pic>
      <p:sp>
        <p:nvSpPr>
          <p:cNvPr id="249" name="Oval 248">
            <a:extLst>
              <a:ext uri="{FF2B5EF4-FFF2-40B4-BE49-F238E27FC236}">
                <a16:creationId xmlns:a16="http://schemas.microsoft.com/office/drawing/2014/main" id="{A5DEE163-5C54-417C-AF0D-A18C5C0BEC2E}"/>
              </a:ext>
            </a:extLst>
          </p:cNvPr>
          <p:cNvSpPr/>
          <p:nvPr/>
        </p:nvSpPr>
        <p:spPr>
          <a:xfrm>
            <a:off x="10167937" y="260248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6BFE59AB-AB29-4B07-818B-E70BC2791940}"/>
              </a:ext>
            </a:extLst>
          </p:cNvPr>
          <p:cNvSpPr/>
          <p:nvPr/>
        </p:nvSpPr>
        <p:spPr>
          <a:xfrm>
            <a:off x="10201625" y="262173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94119D97-2125-4405-99FB-8634DF96285A}"/>
              </a:ext>
            </a:extLst>
          </p:cNvPr>
          <p:cNvSpPr/>
          <p:nvPr/>
        </p:nvSpPr>
        <p:spPr>
          <a:xfrm>
            <a:off x="10262211" y="2867175"/>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233FA3C-02E4-4B58-B565-79AE9E0A3E38}"/>
              </a:ext>
            </a:extLst>
          </p:cNvPr>
          <p:cNvSpPr txBox="1"/>
          <p:nvPr/>
        </p:nvSpPr>
        <p:spPr>
          <a:xfrm rot="6551299">
            <a:off x="10425413" y="2929357"/>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253" name="Picture 252">
            <a:extLst>
              <a:ext uri="{FF2B5EF4-FFF2-40B4-BE49-F238E27FC236}">
                <a16:creationId xmlns:a16="http://schemas.microsoft.com/office/drawing/2014/main" id="{00A57022-7003-4C1C-A927-4B31B68A2A1D}"/>
              </a:ext>
            </a:extLst>
          </p:cNvPr>
          <p:cNvPicPr>
            <a:picLocks noChangeAspect="1"/>
          </p:cNvPicPr>
          <p:nvPr/>
        </p:nvPicPr>
        <p:blipFill>
          <a:blip r:embed="rId7"/>
          <a:stretch>
            <a:fillRect/>
          </a:stretch>
        </p:blipFill>
        <p:spPr>
          <a:xfrm>
            <a:off x="9745116" y="2448972"/>
            <a:ext cx="409843" cy="325938"/>
          </a:xfrm>
          <a:prstGeom prst="rect">
            <a:avLst/>
          </a:prstGeom>
        </p:spPr>
      </p:pic>
      <p:pic>
        <p:nvPicPr>
          <p:cNvPr id="254" name="Picture 253">
            <a:extLst>
              <a:ext uri="{FF2B5EF4-FFF2-40B4-BE49-F238E27FC236}">
                <a16:creationId xmlns:a16="http://schemas.microsoft.com/office/drawing/2014/main" id="{5535BF69-1F70-47F7-A30E-C174B27B2913}"/>
              </a:ext>
            </a:extLst>
          </p:cNvPr>
          <p:cNvPicPr>
            <a:picLocks noChangeAspect="1"/>
          </p:cNvPicPr>
          <p:nvPr/>
        </p:nvPicPr>
        <p:blipFill>
          <a:blip r:embed="rId7"/>
          <a:stretch>
            <a:fillRect/>
          </a:stretch>
        </p:blipFill>
        <p:spPr>
          <a:xfrm>
            <a:off x="10257697" y="2140963"/>
            <a:ext cx="409843" cy="325938"/>
          </a:xfrm>
          <a:prstGeom prst="rect">
            <a:avLst/>
          </a:prstGeom>
        </p:spPr>
      </p:pic>
      <p:pic>
        <p:nvPicPr>
          <p:cNvPr id="255" name="Picture 254">
            <a:extLst>
              <a:ext uri="{FF2B5EF4-FFF2-40B4-BE49-F238E27FC236}">
                <a16:creationId xmlns:a16="http://schemas.microsoft.com/office/drawing/2014/main" id="{21701594-3091-4BF2-8258-9C3A7A06330D}"/>
              </a:ext>
            </a:extLst>
          </p:cNvPr>
          <p:cNvPicPr>
            <a:picLocks noChangeAspect="1"/>
          </p:cNvPicPr>
          <p:nvPr/>
        </p:nvPicPr>
        <p:blipFill>
          <a:blip r:embed="rId7"/>
          <a:stretch>
            <a:fillRect/>
          </a:stretch>
        </p:blipFill>
        <p:spPr>
          <a:xfrm rot="6369685">
            <a:off x="10783677" y="2959341"/>
            <a:ext cx="409843" cy="325938"/>
          </a:xfrm>
          <a:prstGeom prst="rect">
            <a:avLst/>
          </a:prstGeom>
        </p:spPr>
      </p:pic>
      <p:pic>
        <p:nvPicPr>
          <p:cNvPr id="256" name="Picture 255">
            <a:extLst>
              <a:ext uri="{FF2B5EF4-FFF2-40B4-BE49-F238E27FC236}">
                <a16:creationId xmlns:a16="http://schemas.microsoft.com/office/drawing/2014/main" id="{09450074-7EF6-40E1-8FEF-51750C2F73A7}"/>
              </a:ext>
            </a:extLst>
          </p:cNvPr>
          <p:cNvPicPr>
            <a:picLocks noChangeAspect="1"/>
          </p:cNvPicPr>
          <p:nvPr/>
        </p:nvPicPr>
        <p:blipFill>
          <a:blip r:embed="rId7"/>
          <a:stretch>
            <a:fillRect/>
          </a:stretch>
        </p:blipFill>
        <p:spPr>
          <a:xfrm rot="6369685">
            <a:off x="10413740" y="3223969"/>
            <a:ext cx="409843" cy="325938"/>
          </a:xfrm>
          <a:prstGeom prst="rect">
            <a:avLst/>
          </a:prstGeom>
        </p:spPr>
      </p:pic>
      <p:pic>
        <p:nvPicPr>
          <p:cNvPr id="257" name="Picture 256">
            <a:extLst>
              <a:ext uri="{FF2B5EF4-FFF2-40B4-BE49-F238E27FC236}">
                <a16:creationId xmlns:a16="http://schemas.microsoft.com/office/drawing/2014/main" id="{43BDFF68-44EB-4212-9C16-E25DC3EC3F98}"/>
              </a:ext>
            </a:extLst>
          </p:cNvPr>
          <p:cNvPicPr>
            <a:picLocks noChangeAspect="1"/>
          </p:cNvPicPr>
          <p:nvPr/>
        </p:nvPicPr>
        <p:blipFill>
          <a:blip r:embed="rId7"/>
          <a:stretch>
            <a:fillRect/>
          </a:stretch>
        </p:blipFill>
        <p:spPr>
          <a:xfrm rot="11237766">
            <a:off x="9727859" y="2915388"/>
            <a:ext cx="409843" cy="325938"/>
          </a:xfrm>
          <a:prstGeom prst="rect">
            <a:avLst/>
          </a:prstGeom>
        </p:spPr>
      </p:pic>
      <p:pic>
        <p:nvPicPr>
          <p:cNvPr id="258" name="Picture 257">
            <a:extLst>
              <a:ext uri="{FF2B5EF4-FFF2-40B4-BE49-F238E27FC236}">
                <a16:creationId xmlns:a16="http://schemas.microsoft.com/office/drawing/2014/main" id="{63FD6CBD-EECC-4D5E-8C00-78A39DD450F5}"/>
              </a:ext>
            </a:extLst>
          </p:cNvPr>
          <p:cNvPicPr>
            <a:picLocks noChangeAspect="1"/>
          </p:cNvPicPr>
          <p:nvPr/>
        </p:nvPicPr>
        <p:blipFill>
          <a:blip r:embed="rId7"/>
          <a:stretch>
            <a:fillRect/>
          </a:stretch>
        </p:blipFill>
        <p:spPr>
          <a:xfrm rot="2087600">
            <a:off x="10653856" y="2306806"/>
            <a:ext cx="409843" cy="325938"/>
          </a:xfrm>
          <a:prstGeom prst="rect">
            <a:avLst/>
          </a:prstGeom>
        </p:spPr>
      </p:pic>
      <p:sp>
        <p:nvSpPr>
          <p:cNvPr id="259" name="Oval 258">
            <a:extLst>
              <a:ext uri="{FF2B5EF4-FFF2-40B4-BE49-F238E27FC236}">
                <a16:creationId xmlns:a16="http://schemas.microsoft.com/office/drawing/2014/main" id="{B5BAA00A-66DD-43F8-B34E-C128AC8DBD8A}"/>
              </a:ext>
            </a:extLst>
          </p:cNvPr>
          <p:cNvSpPr/>
          <p:nvPr/>
        </p:nvSpPr>
        <p:spPr>
          <a:xfrm>
            <a:off x="9674390" y="382302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7D949449-59DE-4862-BBF3-0E1F2B758725}"/>
              </a:ext>
            </a:extLst>
          </p:cNvPr>
          <p:cNvSpPr/>
          <p:nvPr/>
        </p:nvSpPr>
        <p:spPr>
          <a:xfrm>
            <a:off x="9708078" y="384227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30CE5716-10C5-4724-9087-AC3148194686}"/>
              </a:ext>
            </a:extLst>
          </p:cNvPr>
          <p:cNvSpPr/>
          <p:nvPr/>
        </p:nvSpPr>
        <p:spPr>
          <a:xfrm>
            <a:off x="9799516" y="395617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 name="Picture 261">
            <a:extLst>
              <a:ext uri="{FF2B5EF4-FFF2-40B4-BE49-F238E27FC236}">
                <a16:creationId xmlns:a16="http://schemas.microsoft.com/office/drawing/2014/main" id="{367EC217-C0E0-440C-A781-F44E9279E821}"/>
              </a:ext>
            </a:extLst>
          </p:cNvPr>
          <p:cNvPicPr>
            <a:picLocks noChangeAspect="1"/>
          </p:cNvPicPr>
          <p:nvPr/>
        </p:nvPicPr>
        <p:blipFill>
          <a:blip r:embed="rId6"/>
          <a:stretch>
            <a:fillRect/>
          </a:stretch>
        </p:blipFill>
        <p:spPr>
          <a:xfrm>
            <a:off x="9538898" y="3430000"/>
            <a:ext cx="1097375" cy="1383912"/>
          </a:xfrm>
          <a:prstGeom prst="rect">
            <a:avLst/>
          </a:prstGeom>
        </p:spPr>
      </p:pic>
      <p:pic>
        <p:nvPicPr>
          <p:cNvPr id="263" name="Picture 262">
            <a:extLst>
              <a:ext uri="{FF2B5EF4-FFF2-40B4-BE49-F238E27FC236}">
                <a16:creationId xmlns:a16="http://schemas.microsoft.com/office/drawing/2014/main" id="{4C425449-5F12-4A79-A48A-CFE739C01766}"/>
              </a:ext>
            </a:extLst>
          </p:cNvPr>
          <p:cNvPicPr>
            <a:picLocks noChangeAspect="1"/>
          </p:cNvPicPr>
          <p:nvPr/>
        </p:nvPicPr>
        <p:blipFill rotWithShape="1">
          <a:blip r:embed="rId6"/>
          <a:srcRect l="29873"/>
          <a:stretch/>
        </p:blipFill>
        <p:spPr>
          <a:xfrm rot="10800000">
            <a:off x="9285541" y="3389917"/>
            <a:ext cx="769561" cy="1383912"/>
          </a:xfrm>
          <a:prstGeom prst="rect">
            <a:avLst/>
          </a:prstGeom>
        </p:spPr>
      </p:pic>
      <p:pic>
        <p:nvPicPr>
          <p:cNvPr id="264" name="Picture 263">
            <a:extLst>
              <a:ext uri="{FF2B5EF4-FFF2-40B4-BE49-F238E27FC236}">
                <a16:creationId xmlns:a16="http://schemas.microsoft.com/office/drawing/2014/main" id="{40552DCA-B299-4DF5-BE66-4F8D893D81F2}"/>
              </a:ext>
            </a:extLst>
          </p:cNvPr>
          <p:cNvPicPr>
            <a:picLocks noChangeAspect="1"/>
          </p:cNvPicPr>
          <p:nvPr/>
        </p:nvPicPr>
        <p:blipFill rotWithShape="1">
          <a:blip r:embed="rId6"/>
          <a:srcRect l="29873"/>
          <a:stretch/>
        </p:blipFill>
        <p:spPr>
          <a:xfrm rot="5400000">
            <a:off x="9613140" y="3667277"/>
            <a:ext cx="769561" cy="1383912"/>
          </a:xfrm>
          <a:prstGeom prst="rect">
            <a:avLst/>
          </a:prstGeom>
        </p:spPr>
      </p:pic>
      <p:pic>
        <p:nvPicPr>
          <p:cNvPr id="265" name="Picture 264">
            <a:extLst>
              <a:ext uri="{FF2B5EF4-FFF2-40B4-BE49-F238E27FC236}">
                <a16:creationId xmlns:a16="http://schemas.microsoft.com/office/drawing/2014/main" id="{0B057390-7ED8-4178-A541-6C8E5804BE78}"/>
              </a:ext>
            </a:extLst>
          </p:cNvPr>
          <p:cNvPicPr>
            <a:picLocks noChangeAspect="1"/>
          </p:cNvPicPr>
          <p:nvPr/>
        </p:nvPicPr>
        <p:blipFill>
          <a:blip r:embed="rId7"/>
          <a:stretch>
            <a:fillRect/>
          </a:stretch>
        </p:blipFill>
        <p:spPr>
          <a:xfrm>
            <a:off x="10245528" y="3670078"/>
            <a:ext cx="409843" cy="325938"/>
          </a:xfrm>
          <a:prstGeom prst="rect">
            <a:avLst/>
          </a:prstGeom>
        </p:spPr>
      </p:pic>
      <p:sp>
        <p:nvSpPr>
          <p:cNvPr id="266" name="TextBox 265">
            <a:extLst>
              <a:ext uri="{FF2B5EF4-FFF2-40B4-BE49-F238E27FC236}">
                <a16:creationId xmlns:a16="http://schemas.microsoft.com/office/drawing/2014/main" id="{0E3873BE-5900-48A9-80BD-6857BAA1932D}"/>
              </a:ext>
            </a:extLst>
          </p:cNvPr>
          <p:cNvSpPr txBox="1"/>
          <p:nvPr/>
        </p:nvSpPr>
        <p:spPr>
          <a:xfrm>
            <a:off x="6512072" y="4782136"/>
            <a:ext cx="5125785" cy="1569660"/>
          </a:xfrm>
          <a:prstGeom prst="rect">
            <a:avLst/>
          </a:prstGeom>
          <a:noFill/>
        </p:spPr>
        <p:txBody>
          <a:bodyPr wrap="square" rtlCol="0">
            <a:spAutoFit/>
          </a:bodyPr>
          <a:lstStyle/>
          <a:p>
            <a:pPr algn="ctr"/>
            <a:r>
              <a:rPr lang="en-US" sz="2400" dirty="0"/>
              <a:t>Incubate for many hours until only highest affinity clones remain bound to labeled antigen</a:t>
            </a:r>
          </a:p>
          <a:p>
            <a:pPr algn="ctr"/>
            <a:endParaRPr lang="en-US" sz="2400" dirty="0"/>
          </a:p>
        </p:txBody>
      </p:sp>
      <p:sp>
        <p:nvSpPr>
          <p:cNvPr id="268" name="Rectangle 267">
            <a:extLst>
              <a:ext uri="{FF2B5EF4-FFF2-40B4-BE49-F238E27FC236}">
                <a16:creationId xmlns:a16="http://schemas.microsoft.com/office/drawing/2014/main" id="{43CD6ECE-E3D4-495E-8064-F8497E9D4226}"/>
              </a:ext>
            </a:extLst>
          </p:cNvPr>
          <p:cNvSpPr/>
          <p:nvPr/>
        </p:nvSpPr>
        <p:spPr>
          <a:xfrm>
            <a:off x="156516" y="688974"/>
            <a:ext cx="5906431" cy="5626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D8DE5A35-4F76-4463-9A3B-5A5877EFE2CA}"/>
              </a:ext>
            </a:extLst>
          </p:cNvPr>
          <p:cNvPicPr>
            <a:picLocks noChangeAspect="1"/>
          </p:cNvPicPr>
          <p:nvPr/>
        </p:nvPicPr>
        <p:blipFill>
          <a:blip r:embed="rId9"/>
          <a:stretch>
            <a:fillRect/>
          </a:stretch>
        </p:blipFill>
        <p:spPr>
          <a:xfrm>
            <a:off x="6299282" y="2416878"/>
            <a:ext cx="449758" cy="317476"/>
          </a:xfrm>
          <a:prstGeom prst="rect">
            <a:avLst/>
          </a:prstGeom>
        </p:spPr>
      </p:pic>
      <p:pic>
        <p:nvPicPr>
          <p:cNvPr id="139" name="Picture 138">
            <a:extLst>
              <a:ext uri="{FF2B5EF4-FFF2-40B4-BE49-F238E27FC236}">
                <a16:creationId xmlns:a16="http://schemas.microsoft.com/office/drawing/2014/main" id="{5BD0566C-7C86-44F1-AD18-5E90775A2990}"/>
              </a:ext>
            </a:extLst>
          </p:cNvPr>
          <p:cNvPicPr>
            <a:picLocks noChangeAspect="1"/>
          </p:cNvPicPr>
          <p:nvPr/>
        </p:nvPicPr>
        <p:blipFill>
          <a:blip r:embed="rId9"/>
          <a:stretch>
            <a:fillRect/>
          </a:stretch>
        </p:blipFill>
        <p:spPr>
          <a:xfrm>
            <a:off x="9192630" y="4477386"/>
            <a:ext cx="449758" cy="317476"/>
          </a:xfrm>
          <a:prstGeom prst="rect">
            <a:avLst/>
          </a:prstGeom>
        </p:spPr>
      </p:pic>
      <p:pic>
        <p:nvPicPr>
          <p:cNvPr id="140" name="Picture 139">
            <a:extLst>
              <a:ext uri="{FF2B5EF4-FFF2-40B4-BE49-F238E27FC236}">
                <a16:creationId xmlns:a16="http://schemas.microsoft.com/office/drawing/2014/main" id="{B14C6A78-058C-4558-987E-71E88DD06287}"/>
              </a:ext>
            </a:extLst>
          </p:cNvPr>
          <p:cNvPicPr>
            <a:picLocks noChangeAspect="1"/>
          </p:cNvPicPr>
          <p:nvPr/>
        </p:nvPicPr>
        <p:blipFill>
          <a:blip r:embed="rId9"/>
          <a:stretch>
            <a:fillRect/>
          </a:stretch>
        </p:blipFill>
        <p:spPr>
          <a:xfrm>
            <a:off x="7382166" y="4464660"/>
            <a:ext cx="449758" cy="317476"/>
          </a:xfrm>
          <a:prstGeom prst="rect">
            <a:avLst/>
          </a:prstGeom>
        </p:spPr>
      </p:pic>
      <p:pic>
        <p:nvPicPr>
          <p:cNvPr id="141" name="Picture 140">
            <a:extLst>
              <a:ext uri="{FF2B5EF4-FFF2-40B4-BE49-F238E27FC236}">
                <a16:creationId xmlns:a16="http://schemas.microsoft.com/office/drawing/2014/main" id="{B90D0FBB-3174-47C0-9F54-AADC430B4799}"/>
              </a:ext>
            </a:extLst>
          </p:cNvPr>
          <p:cNvPicPr>
            <a:picLocks noChangeAspect="1"/>
          </p:cNvPicPr>
          <p:nvPr/>
        </p:nvPicPr>
        <p:blipFill>
          <a:blip r:embed="rId9"/>
          <a:stretch>
            <a:fillRect/>
          </a:stretch>
        </p:blipFill>
        <p:spPr>
          <a:xfrm>
            <a:off x="6451806" y="3398426"/>
            <a:ext cx="449758" cy="317476"/>
          </a:xfrm>
          <a:prstGeom prst="rect">
            <a:avLst/>
          </a:prstGeom>
        </p:spPr>
      </p:pic>
      <p:pic>
        <p:nvPicPr>
          <p:cNvPr id="142" name="Picture 141">
            <a:extLst>
              <a:ext uri="{FF2B5EF4-FFF2-40B4-BE49-F238E27FC236}">
                <a16:creationId xmlns:a16="http://schemas.microsoft.com/office/drawing/2014/main" id="{BB61A794-F147-48F5-A4A1-860215C9E0EB}"/>
              </a:ext>
            </a:extLst>
          </p:cNvPr>
          <p:cNvPicPr>
            <a:picLocks noChangeAspect="1"/>
          </p:cNvPicPr>
          <p:nvPr/>
        </p:nvPicPr>
        <p:blipFill>
          <a:blip r:embed="rId9"/>
          <a:stretch>
            <a:fillRect/>
          </a:stretch>
        </p:blipFill>
        <p:spPr>
          <a:xfrm>
            <a:off x="6540725" y="4303566"/>
            <a:ext cx="449758" cy="317476"/>
          </a:xfrm>
          <a:prstGeom prst="rect">
            <a:avLst/>
          </a:prstGeom>
        </p:spPr>
      </p:pic>
      <p:pic>
        <p:nvPicPr>
          <p:cNvPr id="143" name="Picture 142">
            <a:extLst>
              <a:ext uri="{FF2B5EF4-FFF2-40B4-BE49-F238E27FC236}">
                <a16:creationId xmlns:a16="http://schemas.microsoft.com/office/drawing/2014/main" id="{078118EA-1261-4BAE-AE97-B142744364F7}"/>
              </a:ext>
            </a:extLst>
          </p:cNvPr>
          <p:cNvPicPr>
            <a:picLocks noChangeAspect="1"/>
          </p:cNvPicPr>
          <p:nvPr/>
        </p:nvPicPr>
        <p:blipFill>
          <a:blip r:embed="rId9"/>
          <a:stretch>
            <a:fillRect/>
          </a:stretch>
        </p:blipFill>
        <p:spPr>
          <a:xfrm>
            <a:off x="11082949" y="3470191"/>
            <a:ext cx="449758" cy="317476"/>
          </a:xfrm>
          <a:prstGeom prst="rect">
            <a:avLst/>
          </a:prstGeom>
        </p:spPr>
      </p:pic>
      <p:pic>
        <p:nvPicPr>
          <p:cNvPr id="144" name="Picture 143">
            <a:extLst>
              <a:ext uri="{FF2B5EF4-FFF2-40B4-BE49-F238E27FC236}">
                <a16:creationId xmlns:a16="http://schemas.microsoft.com/office/drawing/2014/main" id="{48457929-9D25-492D-81E6-BE34D714DF49}"/>
              </a:ext>
            </a:extLst>
          </p:cNvPr>
          <p:cNvPicPr>
            <a:picLocks noChangeAspect="1"/>
          </p:cNvPicPr>
          <p:nvPr/>
        </p:nvPicPr>
        <p:blipFill>
          <a:blip r:embed="rId9"/>
          <a:stretch>
            <a:fillRect/>
          </a:stretch>
        </p:blipFill>
        <p:spPr>
          <a:xfrm>
            <a:off x="10556436" y="4037027"/>
            <a:ext cx="449758" cy="317476"/>
          </a:xfrm>
          <a:prstGeom prst="rect">
            <a:avLst/>
          </a:prstGeom>
        </p:spPr>
      </p:pic>
      <p:pic>
        <p:nvPicPr>
          <p:cNvPr id="145" name="Picture 144">
            <a:extLst>
              <a:ext uri="{FF2B5EF4-FFF2-40B4-BE49-F238E27FC236}">
                <a16:creationId xmlns:a16="http://schemas.microsoft.com/office/drawing/2014/main" id="{8D4638E8-5F97-4DBA-81AB-A587D0177FF1}"/>
              </a:ext>
            </a:extLst>
          </p:cNvPr>
          <p:cNvPicPr>
            <a:picLocks noChangeAspect="1"/>
          </p:cNvPicPr>
          <p:nvPr/>
        </p:nvPicPr>
        <p:blipFill>
          <a:blip r:embed="rId9"/>
          <a:stretch>
            <a:fillRect/>
          </a:stretch>
        </p:blipFill>
        <p:spPr>
          <a:xfrm>
            <a:off x="8452130" y="4100079"/>
            <a:ext cx="449758" cy="317476"/>
          </a:xfrm>
          <a:prstGeom prst="rect">
            <a:avLst/>
          </a:prstGeom>
        </p:spPr>
      </p:pic>
      <p:pic>
        <p:nvPicPr>
          <p:cNvPr id="146" name="Picture 145">
            <a:extLst>
              <a:ext uri="{FF2B5EF4-FFF2-40B4-BE49-F238E27FC236}">
                <a16:creationId xmlns:a16="http://schemas.microsoft.com/office/drawing/2014/main" id="{FD84E169-2701-4483-A9CA-407F49B14660}"/>
              </a:ext>
            </a:extLst>
          </p:cNvPr>
          <p:cNvPicPr>
            <a:picLocks noChangeAspect="1"/>
          </p:cNvPicPr>
          <p:nvPr/>
        </p:nvPicPr>
        <p:blipFill>
          <a:blip r:embed="rId9"/>
          <a:stretch>
            <a:fillRect/>
          </a:stretch>
        </p:blipFill>
        <p:spPr>
          <a:xfrm>
            <a:off x="9264392" y="2190685"/>
            <a:ext cx="449758" cy="317476"/>
          </a:xfrm>
          <a:prstGeom prst="rect">
            <a:avLst/>
          </a:prstGeom>
        </p:spPr>
      </p:pic>
      <p:pic>
        <p:nvPicPr>
          <p:cNvPr id="147" name="Picture 146">
            <a:extLst>
              <a:ext uri="{FF2B5EF4-FFF2-40B4-BE49-F238E27FC236}">
                <a16:creationId xmlns:a16="http://schemas.microsoft.com/office/drawing/2014/main" id="{C2C28F7E-F4C0-43BF-92ED-ABC7806D619E}"/>
              </a:ext>
            </a:extLst>
          </p:cNvPr>
          <p:cNvPicPr>
            <a:picLocks noChangeAspect="1"/>
          </p:cNvPicPr>
          <p:nvPr/>
        </p:nvPicPr>
        <p:blipFill>
          <a:blip r:embed="rId9"/>
          <a:stretch>
            <a:fillRect/>
          </a:stretch>
        </p:blipFill>
        <p:spPr>
          <a:xfrm>
            <a:off x="8550084" y="1968503"/>
            <a:ext cx="449758" cy="317476"/>
          </a:xfrm>
          <a:prstGeom prst="rect">
            <a:avLst/>
          </a:prstGeom>
        </p:spPr>
      </p:pic>
      <p:pic>
        <p:nvPicPr>
          <p:cNvPr id="148" name="Picture 147">
            <a:extLst>
              <a:ext uri="{FF2B5EF4-FFF2-40B4-BE49-F238E27FC236}">
                <a16:creationId xmlns:a16="http://schemas.microsoft.com/office/drawing/2014/main" id="{85D48FA3-BFD1-46E1-838F-F023770E3097}"/>
              </a:ext>
            </a:extLst>
          </p:cNvPr>
          <p:cNvPicPr>
            <a:picLocks noChangeAspect="1"/>
          </p:cNvPicPr>
          <p:nvPr/>
        </p:nvPicPr>
        <p:blipFill>
          <a:blip r:embed="rId9"/>
          <a:stretch>
            <a:fillRect/>
          </a:stretch>
        </p:blipFill>
        <p:spPr>
          <a:xfrm>
            <a:off x="6755591" y="2759883"/>
            <a:ext cx="449758" cy="317476"/>
          </a:xfrm>
          <a:prstGeom prst="rect">
            <a:avLst/>
          </a:prstGeom>
        </p:spPr>
      </p:pic>
      <p:pic>
        <p:nvPicPr>
          <p:cNvPr id="152" name="Picture 151">
            <a:extLst>
              <a:ext uri="{FF2B5EF4-FFF2-40B4-BE49-F238E27FC236}">
                <a16:creationId xmlns:a16="http://schemas.microsoft.com/office/drawing/2014/main" id="{A0702031-4453-41C7-9AD9-35E39DFECD60}"/>
              </a:ext>
            </a:extLst>
          </p:cNvPr>
          <p:cNvPicPr>
            <a:picLocks noChangeAspect="1"/>
          </p:cNvPicPr>
          <p:nvPr/>
        </p:nvPicPr>
        <p:blipFill>
          <a:blip r:embed="rId9"/>
          <a:stretch>
            <a:fillRect/>
          </a:stretch>
        </p:blipFill>
        <p:spPr>
          <a:xfrm>
            <a:off x="11238300" y="1821832"/>
            <a:ext cx="449758" cy="317476"/>
          </a:xfrm>
          <a:prstGeom prst="rect">
            <a:avLst/>
          </a:prstGeom>
        </p:spPr>
      </p:pic>
      <p:pic>
        <p:nvPicPr>
          <p:cNvPr id="153" name="Picture 152">
            <a:extLst>
              <a:ext uri="{FF2B5EF4-FFF2-40B4-BE49-F238E27FC236}">
                <a16:creationId xmlns:a16="http://schemas.microsoft.com/office/drawing/2014/main" id="{D099036F-A398-44F1-A332-0179CAC7EAF2}"/>
              </a:ext>
            </a:extLst>
          </p:cNvPr>
          <p:cNvPicPr>
            <a:picLocks noChangeAspect="1"/>
          </p:cNvPicPr>
          <p:nvPr/>
        </p:nvPicPr>
        <p:blipFill>
          <a:blip r:embed="rId9"/>
          <a:stretch>
            <a:fillRect/>
          </a:stretch>
        </p:blipFill>
        <p:spPr>
          <a:xfrm>
            <a:off x="11168076" y="4371926"/>
            <a:ext cx="449758" cy="317476"/>
          </a:xfrm>
          <a:prstGeom prst="rect">
            <a:avLst/>
          </a:prstGeom>
        </p:spPr>
      </p:pic>
      <p:pic>
        <p:nvPicPr>
          <p:cNvPr id="154" name="Picture 153">
            <a:extLst>
              <a:ext uri="{FF2B5EF4-FFF2-40B4-BE49-F238E27FC236}">
                <a16:creationId xmlns:a16="http://schemas.microsoft.com/office/drawing/2014/main" id="{E413C2EC-C542-4E15-AE67-6F9906F3231E}"/>
              </a:ext>
            </a:extLst>
          </p:cNvPr>
          <p:cNvPicPr>
            <a:picLocks noChangeAspect="1"/>
          </p:cNvPicPr>
          <p:nvPr/>
        </p:nvPicPr>
        <p:blipFill>
          <a:blip r:embed="rId9"/>
          <a:stretch>
            <a:fillRect/>
          </a:stretch>
        </p:blipFill>
        <p:spPr>
          <a:xfrm>
            <a:off x="11204637" y="2546937"/>
            <a:ext cx="449758" cy="317476"/>
          </a:xfrm>
          <a:prstGeom prst="rect">
            <a:avLst/>
          </a:prstGeom>
        </p:spPr>
      </p:pic>
      <p:pic>
        <p:nvPicPr>
          <p:cNvPr id="155" name="Picture 154">
            <a:extLst>
              <a:ext uri="{FF2B5EF4-FFF2-40B4-BE49-F238E27FC236}">
                <a16:creationId xmlns:a16="http://schemas.microsoft.com/office/drawing/2014/main" id="{068F0425-20FB-49A5-B30D-780004A480F2}"/>
              </a:ext>
            </a:extLst>
          </p:cNvPr>
          <p:cNvPicPr>
            <a:picLocks noChangeAspect="1"/>
          </p:cNvPicPr>
          <p:nvPr/>
        </p:nvPicPr>
        <p:blipFill>
          <a:blip r:embed="rId9"/>
          <a:stretch>
            <a:fillRect/>
          </a:stretch>
        </p:blipFill>
        <p:spPr>
          <a:xfrm>
            <a:off x="9886370" y="1865655"/>
            <a:ext cx="449758" cy="317476"/>
          </a:xfrm>
          <a:prstGeom prst="rect">
            <a:avLst/>
          </a:prstGeom>
        </p:spPr>
      </p:pic>
      <p:pic>
        <p:nvPicPr>
          <p:cNvPr id="269" name="Picture 268">
            <a:extLst>
              <a:ext uri="{FF2B5EF4-FFF2-40B4-BE49-F238E27FC236}">
                <a16:creationId xmlns:a16="http://schemas.microsoft.com/office/drawing/2014/main" id="{D911FC62-4D2E-4A99-A7DA-599D2454E1C8}"/>
              </a:ext>
            </a:extLst>
          </p:cNvPr>
          <p:cNvPicPr>
            <a:picLocks noChangeAspect="1"/>
          </p:cNvPicPr>
          <p:nvPr/>
        </p:nvPicPr>
        <p:blipFill>
          <a:blip r:embed="rId9"/>
          <a:stretch>
            <a:fillRect/>
          </a:stretch>
        </p:blipFill>
        <p:spPr>
          <a:xfrm>
            <a:off x="6776734" y="1930146"/>
            <a:ext cx="449758" cy="317476"/>
          </a:xfrm>
          <a:prstGeom prst="rect">
            <a:avLst/>
          </a:prstGeom>
        </p:spPr>
      </p:pic>
      <p:pic>
        <p:nvPicPr>
          <p:cNvPr id="270" name="Picture 269">
            <a:extLst>
              <a:ext uri="{FF2B5EF4-FFF2-40B4-BE49-F238E27FC236}">
                <a16:creationId xmlns:a16="http://schemas.microsoft.com/office/drawing/2014/main" id="{62ED3FD5-1679-4E1D-9F69-9734C5E36F8E}"/>
              </a:ext>
            </a:extLst>
          </p:cNvPr>
          <p:cNvPicPr>
            <a:picLocks noChangeAspect="1"/>
          </p:cNvPicPr>
          <p:nvPr/>
        </p:nvPicPr>
        <p:blipFill>
          <a:blip r:embed="rId9"/>
          <a:stretch>
            <a:fillRect/>
          </a:stretch>
        </p:blipFill>
        <p:spPr>
          <a:xfrm>
            <a:off x="7867425" y="1747010"/>
            <a:ext cx="449758" cy="317476"/>
          </a:xfrm>
          <a:prstGeom prst="rect">
            <a:avLst/>
          </a:prstGeom>
        </p:spPr>
      </p:pic>
    </p:spTree>
    <p:extLst>
      <p:ext uri="{BB962C8B-B14F-4D97-AF65-F5344CB8AC3E}">
        <p14:creationId xmlns:p14="http://schemas.microsoft.com/office/powerpoint/2010/main" val="36391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25E-6 3.7037E-7 L 0.03138 0.0662 " pathEditMode="relative" rAng="0" ptsTypes="AA">
                                      <p:cBhvr>
                                        <p:cTn id="12" dur="1000" fill="hold"/>
                                        <p:tgtEl>
                                          <p:spTgt spid="269"/>
                                        </p:tgtEl>
                                        <p:attrNameLst>
                                          <p:attrName>ppt_x</p:attrName>
                                          <p:attrName>ppt_y</p:attrName>
                                        </p:attrNameLst>
                                      </p:cBhvr>
                                      <p:rCtr x="1563" y="3310"/>
                                    </p:animMotion>
                                  </p:childTnLst>
                                </p:cTn>
                              </p:par>
                              <p:par>
                                <p:cTn id="13" presetID="42" presetClass="path" presetSubtype="0" accel="50000" decel="50000" fill="hold" nodeType="withEffect">
                                  <p:stCondLst>
                                    <p:cond delay="0"/>
                                  </p:stCondLst>
                                  <p:childTnLst>
                                    <p:animMotion origin="layout" path="M -4.79167E-6 4.44444E-6 L -0.03593 -0.06019 " pathEditMode="relative" rAng="0" ptsTypes="AA">
                                      <p:cBhvr>
                                        <p:cTn id="14" dur="1000" fill="hold"/>
                                        <p:tgtEl>
                                          <p:spTgt spid="144"/>
                                        </p:tgtEl>
                                        <p:attrNameLst>
                                          <p:attrName>ppt_x</p:attrName>
                                          <p:attrName>ppt_y</p:attrName>
                                        </p:attrNameLst>
                                      </p:cBhvr>
                                      <p:rCtr x="-1797" y="-3009"/>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4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4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4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3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5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5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5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5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08333E-7 -4.44444E-6 L -0.03932 0.05417 " pathEditMode="relative" rAng="0" ptsTypes="AA">
                                      <p:cBhvr>
                                        <p:cTn id="44" dur="1000" fill="hold"/>
                                        <p:tgtEl>
                                          <p:spTgt spid="154"/>
                                        </p:tgtEl>
                                        <p:attrNameLst>
                                          <p:attrName>ppt_x</p:attrName>
                                          <p:attrName>ppt_y</p:attrName>
                                        </p:attrNameLst>
                                      </p:cBhvr>
                                      <p:rCtr x="-1966" y="2708"/>
                                    </p:animMotion>
                                  </p:childTnLst>
                                </p:cTn>
                              </p:par>
                              <p:par>
                                <p:cTn id="45" presetID="42" presetClass="path" presetSubtype="0" accel="50000" decel="50000" fill="hold" nodeType="withEffect">
                                  <p:stCondLst>
                                    <p:cond delay="0"/>
                                  </p:stCondLst>
                                  <p:childTnLst>
                                    <p:animMotion origin="layout" path="M -4.375E-6 1.11111E-6 L -0.05 0.08125 " pathEditMode="relative" rAng="0" ptsTypes="AA">
                                      <p:cBhvr>
                                        <p:cTn id="46" dur="1000" fill="hold"/>
                                        <p:tgtEl>
                                          <p:spTgt spid="152"/>
                                        </p:tgtEl>
                                        <p:attrNameLst>
                                          <p:attrName>ppt_x</p:attrName>
                                          <p:attrName>ppt_y</p:attrName>
                                        </p:attrNameLst>
                                      </p:cBhvr>
                                      <p:rCtr x="-2500" y="4051"/>
                                    </p:animMotion>
                                  </p:childTnLst>
                                </p:cTn>
                              </p:par>
                              <p:par>
                                <p:cTn id="47" presetID="42" presetClass="path" presetSubtype="0" accel="50000" decel="50000" fill="hold" nodeType="withEffect">
                                  <p:stCondLst>
                                    <p:cond delay="0"/>
                                  </p:stCondLst>
                                  <p:childTnLst>
                                    <p:animMotion origin="layout" path="M 3.125E-6 1.11111E-6 L -0.00209 0.06713 " pathEditMode="relative" rAng="0" ptsTypes="AA">
                                      <p:cBhvr>
                                        <p:cTn id="48" dur="1000" fill="hold"/>
                                        <p:tgtEl>
                                          <p:spTgt spid="155"/>
                                        </p:tgtEl>
                                        <p:attrNameLst>
                                          <p:attrName>ppt_x</p:attrName>
                                          <p:attrName>ppt_y</p:attrName>
                                        </p:attrNameLst>
                                      </p:cBhvr>
                                      <p:rCtr x="-104" y="3356"/>
                                    </p:animMotion>
                                  </p:childTnLst>
                                </p:cTn>
                              </p:par>
                              <p:par>
                                <p:cTn id="49" presetID="42" presetClass="path" presetSubtype="0" accel="50000" decel="50000" fill="hold" nodeType="withEffect">
                                  <p:stCondLst>
                                    <p:cond delay="0"/>
                                  </p:stCondLst>
                                  <p:childTnLst>
                                    <p:animMotion origin="layout" path="M 4.79167E-6 -2.59259E-6 L 0.03619 0.08959 " pathEditMode="relative" rAng="0" ptsTypes="AA">
                                      <p:cBhvr>
                                        <p:cTn id="50" dur="1000" fill="hold"/>
                                        <p:tgtEl>
                                          <p:spTgt spid="146"/>
                                        </p:tgtEl>
                                        <p:attrNameLst>
                                          <p:attrName>ppt_x</p:attrName>
                                          <p:attrName>ppt_y</p:attrName>
                                        </p:attrNameLst>
                                      </p:cBhvr>
                                      <p:rCtr x="1810" y="4468"/>
                                    </p:animMotion>
                                  </p:childTnLst>
                                </p:cTn>
                              </p:par>
                              <p:par>
                                <p:cTn id="51" presetID="42" presetClass="path" presetSubtype="0" accel="50000" decel="50000" fill="hold" nodeType="withEffect">
                                  <p:stCondLst>
                                    <p:cond delay="0"/>
                                  </p:stCondLst>
                                  <p:childTnLst>
                                    <p:animMotion origin="layout" path="M -3.95833E-6 3.33333E-6 L -0.06614 -0.03635 " pathEditMode="relative" rAng="0" ptsTypes="AA">
                                      <p:cBhvr>
                                        <p:cTn id="52" dur="1000" fill="hold"/>
                                        <p:tgtEl>
                                          <p:spTgt spid="143"/>
                                        </p:tgtEl>
                                        <p:attrNameLst>
                                          <p:attrName>ppt_x</p:attrName>
                                          <p:attrName>ppt_y</p:attrName>
                                        </p:attrNameLst>
                                      </p:cBhvr>
                                      <p:rCtr x="-3307" y="-1829"/>
                                    </p:animMotion>
                                  </p:childTnLst>
                                </p:cTn>
                              </p:par>
                              <p:par>
                                <p:cTn id="53" presetID="42" presetClass="path" presetSubtype="0" accel="50000" decel="50000" fill="hold" nodeType="withEffect">
                                  <p:stCondLst>
                                    <p:cond delay="0"/>
                                  </p:stCondLst>
                                  <p:childTnLst>
                                    <p:animMotion origin="layout" path="M 1.875E-6 -4.07407E-6 L 0.01875 -0.06875 " pathEditMode="relative" rAng="0" ptsTypes="AA">
                                      <p:cBhvr>
                                        <p:cTn id="54" dur="1000" fill="hold"/>
                                        <p:tgtEl>
                                          <p:spTgt spid="140"/>
                                        </p:tgtEl>
                                        <p:attrNameLst>
                                          <p:attrName>ppt_x</p:attrName>
                                          <p:attrName>ppt_y</p:attrName>
                                        </p:attrNameLst>
                                      </p:cBhvr>
                                      <p:rCtr x="938" y="-3449"/>
                                    </p:animMotion>
                                  </p:childTnLst>
                                </p:cTn>
                              </p:par>
                              <p:par>
                                <p:cTn id="55" presetID="42" presetClass="path" presetSubtype="0" accel="50000" decel="50000" fill="hold" nodeType="withEffect">
                                  <p:stCondLst>
                                    <p:cond delay="0"/>
                                  </p:stCondLst>
                                  <p:childTnLst>
                                    <p:animMotion origin="layout" path="M 1.45833E-6 -4.81481E-6 L -0.03985 -0.05462 " pathEditMode="relative" rAng="0" ptsTypes="AA">
                                      <p:cBhvr>
                                        <p:cTn id="56" dur="1000" fill="hold"/>
                                        <p:tgtEl>
                                          <p:spTgt spid="145"/>
                                        </p:tgtEl>
                                        <p:attrNameLst>
                                          <p:attrName>ppt_x</p:attrName>
                                          <p:attrName>ppt_y</p:attrName>
                                        </p:attrNameLst>
                                      </p:cBhvr>
                                      <p:rCtr x="-1992" y="-2731"/>
                                    </p:animMotion>
                                  </p:childTnLst>
                                </p:cTn>
                              </p:par>
                              <p:par>
                                <p:cTn id="57" presetID="42" presetClass="path" presetSubtype="0" accel="50000" decel="50000" fill="hold" nodeType="withEffect">
                                  <p:stCondLst>
                                    <p:cond delay="0"/>
                                  </p:stCondLst>
                                  <p:childTnLst>
                                    <p:animMotion origin="layout" path="M 2.29167E-6 -4.44444E-6 L 0.03294 -0.0875 " pathEditMode="relative" rAng="0" ptsTypes="AA">
                                      <p:cBhvr>
                                        <p:cTn id="58" dur="1000" fill="hold"/>
                                        <p:tgtEl>
                                          <p:spTgt spid="142"/>
                                        </p:tgtEl>
                                        <p:attrNameLst>
                                          <p:attrName>ppt_x</p:attrName>
                                          <p:attrName>ppt_y</p:attrName>
                                        </p:attrNameLst>
                                      </p:cBhvr>
                                      <p:rCtr x="1641" y="-4375"/>
                                    </p:animMotion>
                                  </p:childTnLst>
                                </p:cTn>
                              </p:par>
                              <p:par>
                                <p:cTn id="59" presetID="42" presetClass="path" presetSubtype="0" accel="50000" decel="50000" fill="hold" nodeType="withEffect">
                                  <p:stCondLst>
                                    <p:cond delay="0"/>
                                  </p:stCondLst>
                                  <p:childTnLst>
                                    <p:animMotion origin="layout" path="M 3.95833E-6 0 L 0.04062 -0.02037 " pathEditMode="relative" rAng="0" ptsTypes="AA">
                                      <p:cBhvr>
                                        <p:cTn id="60" dur="1000" fill="hold"/>
                                        <p:tgtEl>
                                          <p:spTgt spid="141"/>
                                        </p:tgtEl>
                                        <p:attrNameLst>
                                          <p:attrName>ppt_x</p:attrName>
                                          <p:attrName>ppt_y</p:attrName>
                                        </p:attrNameLst>
                                      </p:cBhvr>
                                      <p:rCtr x="2031" y="-1019"/>
                                    </p:animMotion>
                                  </p:childTnLst>
                                </p:cTn>
                              </p:par>
                              <p:par>
                                <p:cTn id="61" presetID="42" presetClass="path" presetSubtype="0" accel="50000" decel="50000" fill="hold" nodeType="withEffect">
                                  <p:stCondLst>
                                    <p:cond delay="0"/>
                                  </p:stCondLst>
                                  <p:childTnLst>
                                    <p:animMotion origin="layout" path="M 3.95833E-6 -2.96296E-6 L 0.04778 0.02454 " pathEditMode="relative" rAng="0" ptsTypes="AA">
                                      <p:cBhvr>
                                        <p:cTn id="62" dur="1000" fill="hold"/>
                                        <p:tgtEl>
                                          <p:spTgt spid="148"/>
                                        </p:tgtEl>
                                        <p:attrNameLst>
                                          <p:attrName>ppt_x</p:attrName>
                                          <p:attrName>ppt_y</p:attrName>
                                        </p:attrNameLst>
                                      </p:cBhvr>
                                      <p:rCtr x="2383" y="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Rounded Corners 210">
            <a:extLst>
              <a:ext uri="{FF2B5EF4-FFF2-40B4-BE49-F238E27FC236}">
                <a16:creationId xmlns:a16="http://schemas.microsoft.com/office/drawing/2014/main" id="{4C956B5B-B654-4739-A0C2-C029E7DF9F08}"/>
              </a:ext>
            </a:extLst>
          </p:cNvPr>
          <p:cNvSpPr/>
          <p:nvPr/>
        </p:nvSpPr>
        <p:spPr>
          <a:xfrm>
            <a:off x="6203730" y="767388"/>
            <a:ext cx="5627649" cy="5298765"/>
          </a:xfrm>
          <a:prstGeom prst="roundRect">
            <a:avLst/>
          </a:prstGeom>
          <a:solidFill>
            <a:srgbClr val="FFD9D9"/>
          </a:solidFill>
          <a:ln w="28575">
            <a:solidFill>
              <a:srgbClr val="FF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423B5B93-7B84-4B55-8245-8DB54D18D842}"/>
              </a:ext>
            </a:extLst>
          </p:cNvPr>
          <p:cNvPicPr>
            <a:picLocks noChangeAspect="1"/>
          </p:cNvPicPr>
          <p:nvPr/>
        </p:nvPicPr>
        <p:blipFill rotWithShape="1">
          <a:blip r:embed="rId3">
            <a:extLst>
              <a:ext uri="{28A0092B-C50C-407E-A947-70E740481C1C}">
                <a14:useLocalDpi xmlns:a14="http://schemas.microsoft.com/office/drawing/2010/main" val="0"/>
              </a:ext>
            </a:extLst>
          </a:blip>
          <a:srcRect l="35158" t="32981" r="28969" b="22068"/>
          <a:stretch/>
        </p:blipFill>
        <p:spPr>
          <a:xfrm>
            <a:off x="9087726" y="2270547"/>
            <a:ext cx="2707240" cy="2685283"/>
          </a:xfrm>
          <a:prstGeom prst="rect">
            <a:avLst/>
          </a:prstGeom>
        </p:spPr>
      </p:pic>
      <p:pic>
        <p:nvPicPr>
          <p:cNvPr id="100" name="Picture 99">
            <a:extLst>
              <a:ext uri="{FF2B5EF4-FFF2-40B4-BE49-F238E27FC236}">
                <a16:creationId xmlns:a16="http://schemas.microsoft.com/office/drawing/2014/main" id="{ECDE21C2-5826-42E6-9CCD-A2B2F68FDDC5}"/>
              </a:ext>
            </a:extLst>
          </p:cNvPr>
          <p:cNvPicPr>
            <a:picLocks noChangeAspect="1"/>
          </p:cNvPicPr>
          <p:nvPr/>
        </p:nvPicPr>
        <p:blipFill rotWithShape="1">
          <a:blip r:embed="rId4">
            <a:extLst>
              <a:ext uri="{28A0092B-C50C-407E-A947-70E740481C1C}">
                <a14:useLocalDpi xmlns:a14="http://schemas.microsoft.com/office/drawing/2010/main" val="0"/>
              </a:ext>
            </a:extLst>
          </a:blip>
          <a:srcRect l="35038" t="32958" r="28782" b="22460"/>
          <a:stretch/>
        </p:blipFill>
        <p:spPr>
          <a:xfrm>
            <a:off x="6350316" y="2275954"/>
            <a:ext cx="2730409" cy="2685620"/>
          </a:xfrm>
          <a:prstGeom prst="rect">
            <a:avLst/>
          </a:prstGeom>
        </p:spPr>
      </p:pic>
      <p:sp>
        <p:nvSpPr>
          <p:cNvPr id="102" name="Rectangle 101">
            <a:extLst>
              <a:ext uri="{FF2B5EF4-FFF2-40B4-BE49-F238E27FC236}">
                <a16:creationId xmlns:a16="http://schemas.microsoft.com/office/drawing/2014/main" id="{15FDF487-3705-4608-ACFB-7399540D58F5}"/>
              </a:ext>
            </a:extLst>
          </p:cNvPr>
          <p:cNvSpPr/>
          <p:nvPr/>
        </p:nvSpPr>
        <p:spPr>
          <a:xfrm>
            <a:off x="6744495" y="2442984"/>
            <a:ext cx="792205" cy="461665"/>
          </a:xfrm>
          <a:prstGeom prst="rect">
            <a:avLst/>
          </a:prstGeom>
        </p:spPr>
        <p:txBody>
          <a:bodyPr wrap="none">
            <a:spAutoFit/>
          </a:bodyPr>
          <a:lstStyle/>
          <a:p>
            <a:r>
              <a:rPr lang="en-US" sz="2400" dirty="0">
                <a:solidFill>
                  <a:prstClr val="black"/>
                </a:solidFill>
              </a:rPr>
              <a:t>0.5%</a:t>
            </a:r>
            <a:endParaRPr lang="en-US" dirty="0"/>
          </a:p>
        </p:txBody>
      </p:sp>
      <p:sp>
        <p:nvSpPr>
          <p:cNvPr id="5" name="Rectangle: Rounded Corners 4">
            <a:extLst>
              <a:ext uri="{FF2B5EF4-FFF2-40B4-BE49-F238E27FC236}">
                <a16:creationId xmlns:a16="http://schemas.microsoft.com/office/drawing/2014/main" id="{03C7184A-0282-48D0-9256-798275752BA7}"/>
              </a:ext>
            </a:extLst>
          </p:cNvPr>
          <p:cNvSpPr/>
          <p:nvPr/>
        </p:nvSpPr>
        <p:spPr>
          <a:xfrm>
            <a:off x="352391" y="767389"/>
            <a:ext cx="5627649" cy="529877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23</a:t>
            </a:fld>
            <a:endParaRPr lang="en-US" dirty="0">
              <a:solidFill>
                <a:schemeClr val="bg1">
                  <a:lumMod val="50000"/>
                </a:schemeClr>
              </a:solidFill>
            </a:endParaRP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Affinity maturation to find lower and higher affinity binders</a:t>
            </a:r>
          </a:p>
        </p:txBody>
      </p:sp>
      <p:sp>
        <p:nvSpPr>
          <p:cNvPr id="68" name="Rectangle 67">
            <a:extLst>
              <a:ext uri="{FF2B5EF4-FFF2-40B4-BE49-F238E27FC236}">
                <a16:creationId xmlns:a16="http://schemas.microsoft.com/office/drawing/2014/main" id="{B71AFA9A-B919-4D37-9EEE-5E018874D524}"/>
              </a:ext>
            </a:extLst>
          </p:cNvPr>
          <p:cNvSpPr/>
          <p:nvPr/>
        </p:nvSpPr>
        <p:spPr>
          <a:xfrm>
            <a:off x="1451801" y="943677"/>
            <a:ext cx="3428823" cy="830997"/>
          </a:xfrm>
          <a:prstGeom prst="rect">
            <a:avLst/>
          </a:prstGeom>
        </p:spPr>
        <p:txBody>
          <a:bodyPr wrap="none">
            <a:spAutoFit/>
          </a:bodyPr>
          <a:lstStyle/>
          <a:p>
            <a:pPr algn="ctr"/>
            <a:r>
              <a:rPr lang="en-US" sz="2400" b="1" dirty="0"/>
              <a:t>Equilibrium sorting</a:t>
            </a:r>
          </a:p>
          <a:p>
            <a:pPr algn="ctr"/>
            <a:r>
              <a:rPr lang="en-US" sz="2400" b="1" dirty="0"/>
              <a:t> for lower affinity binders</a:t>
            </a:r>
            <a:endParaRPr lang="en-US" sz="2400" b="1" baseline="30000" dirty="0"/>
          </a:p>
        </p:txBody>
      </p:sp>
      <p:pic>
        <p:nvPicPr>
          <p:cNvPr id="156" name="Picture 155">
            <a:extLst>
              <a:ext uri="{FF2B5EF4-FFF2-40B4-BE49-F238E27FC236}">
                <a16:creationId xmlns:a16="http://schemas.microsoft.com/office/drawing/2014/main" id="{BC4FC215-0AD6-4C3E-8421-0604772CEB84}"/>
              </a:ext>
            </a:extLst>
          </p:cNvPr>
          <p:cNvPicPr>
            <a:picLocks noChangeAspect="1"/>
          </p:cNvPicPr>
          <p:nvPr/>
        </p:nvPicPr>
        <p:blipFill>
          <a:blip r:embed="rId6"/>
          <a:stretch>
            <a:fillRect/>
          </a:stretch>
        </p:blipFill>
        <p:spPr>
          <a:xfrm rot="16407887">
            <a:off x="1429764" y="2843370"/>
            <a:ext cx="823031" cy="1225402"/>
          </a:xfrm>
          <a:prstGeom prst="rect">
            <a:avLst/>
          </a:prstGeom>
        </p:spPr>
      </p:pic>
      <p:pic>
        <p:nvPicPr>
          <p:cNvPr id="157" name="Picture 156">
            <a:extLst>
              <a:ext uri="{FF2B5EF4-FFF2-40B4-BE49-F238E27FC236}">
                <a16:creationId xmlns:a16="http://schemas.microsoft.com/office/drawing/2014/main" id="{A6813708-D8EC-4BF2-B57A-E81EAEDA55D0}"/>
              </a:ext>
            </a:extLst>
          </p:cNvPr>
          <p:cNvPicPr>
            <a:picLocks noChangeAspect="1"/>
          </p:cNvPicPr>
          <p:nvPr/>
        </p:nvPicPr>
        <p:blipFill>
          <a:blip r:embed="rId6"/>
          <a:stretch>
            <a:fillRect/>
          </a:stretch>
        </p:blipFill>
        <p:spPr>
          <a:xfrm rot="7526020">
            <a:off x="1134013" y="3318547"/>
            <a:ext cx="823031" cy="1225402"/>
          </a:xfrm>
          <a:prstGeom prst="rect">
            <a:avLst/>
          </a:prstGeom>
        </p:spPr>
      </p:pic>
      <p:sp>
        <p:nvSpPr>
          <p:cNvPr id="158" name="Oval 157">
            <a:extLst>
              <a:ext uri="{FF2B5EF4-FFF2-40B4-BE49-F238E27FC236}">
                <a16:creationId xmlns:a16="http://schemas.microsoft.com/office/drawing/2014/main" id="{B8432FB4-E9B7-4C87-9AD3-8B96DA764EDB}"/>
              </a:ext>
            </a:extLst>
          </p:cNvPr>
          <p:cNvSpPr/>
          <p:nvPr/>
        </p:nvSpPr>
        <p:spPr>
          <a:xfrm>
            <a:off x="1748749" y="2276269"/>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C9E9578F-BEAD-4743-9E6C-8A2D40764D89}"/>
              </a:ext>
            </a:extLst>
          </p:cNvPr>
          <p:cNvSpPr/>
          <p:nvPr/>
        </p:nvSpPr>
        <p:spPr>
          <a:xfrm>
            <a:off x="1782437" y="2295519"/>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EF024923-632A-4FE9-ADAD-57FF9488741D}"/>
              </a:ext>
            </a:extLst>
          </p:cNvPr>
          <p:cNvSpPr/>
          <p:nvPr/>
        </p:nvSpPr>
        <p:spPr>
          <a:xfrm>
            <a:off x="1873875" y="2409419"/>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BD834FB-DEE8-446F-AA4B-2FE4228A4E8C}"/>
              </a:ext>
            </a:extLst>
          </p:cNvPr>
          <p:cNvSpPr/>
          <p:nvPr/>
        </p:nvSpPr>
        <p:spPr>
          <a:xfrm>
            <a:off x="2726039" y="308082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65C82463-2F19-41F9-BD77-AA27637A778E}"/>
              </a:ext>
            </a:extLst>
          </p:cNvPr>
          <p:cNvSpPr/>
          <p:nvPr/>
        </p:nvSpPr>
        <p:spPr>
          <a:xfrm>
            <a:off x="2759727" y="310007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8A4CC467-E475-49E8-8762-8FF688F9347F}"/>
              </a:ext>
            </a:extLst>
          </p:cNvPr>
          <p:cNvSpPr/>
          <p:nvPr/>
        </p:nvSpPr>
        <p:spPr>
          <a:xfrm>
            <a:off x="2954639" y="334552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836AC95-1EBF-4B71-B1E4-A8B253283344}"/>
              </a:ext>
            </a:extLst>
          </p:cNvPr>
          <p:cNvSpPr/>
          <p:nvPr/>
        </p:nvSpPr>
        <p:spPr>
          <a:xfrm>
            <a:off x="1486393" y="3482935"/>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336E197C-3209-4931-BC03-537E13456FB0}"/>
              </a:ext>
            </a:extLst>
          </p:cNvPr>
          <p:cNvSpPr/>
          <p:nvPr/>
        </p:nvSpPr>
        <p:spPr>
          <a:xfrm>
            <a:off x="1520081" y="3502185"/>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78E14C6-AD41-4E6F-962F-F429C066DA24}"/>
              </a:ext>
            </a:extLst>
          </p:cNvPr>
          <p:cNvSpPr/>
          <p:nvPr/>
        </p:nvSpPr>
        <p:spPr>
          <a:xfrm>
            <a:off x="1580667" y="374763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86873341-53C4-46A0-B780-458F6F09E1F7}"/>
              </a:ext>
            </a:extLst>
          </p:cNvPr>
          <p:cNvSpPr txBox="1"/>
          <p:nvPr/>
        </p:nvSpPr>
        <p:spPr>
          <a:xfrm rot="2139428">
            <a:off x="3026828" y="3014036"/>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8" name="TextBox 167">
            <a:extLst>
              <a:ext uri="{FF2B5EF4-FFF2-40B4-BE49-F238E27FC236}">
                <a16:creationId xmlns:a16="http://schemas.microsoft.com/office/drawing/2014/main" id="{35B741F9-232E-482C-9E73-8BED6F658107}"/>
              </a:ext>
            </a:extLst>
          </p:cNvPr>
          <p:cNvSpPr txBox="1"/>
          <p:nvPr/>
        </p:nvSpPr>
        <p:spPr>
          <a:xfrm rot="4077208">
            <a:off x="3091369" y="3248839"/>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69" name="TextBox 168">
            <a:extLst>
              <a:ext uri="{FF2B5EF4-FFF2-40B4-BE49-F238E27FC236}">
                <a16:creationId xmlns:a16="http://schemas.microsoft.com/office/drawing/2014/main" id="{07026E18-AF4F-406B-8920-920360A2FBCE}"/>
              </a:ext>
            </a:extLst>
          </p:cNvPr>
          <p:cNvSpPr txBox="1"/>
          <p:nvPr/>
        </p:nvSpPr>
        <p:spPr>
          <a:xfrm rot="7112991">
            <a:off x="2916572" y="3495524"/>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sp>
        <p:nvSpPr>
          <p:cNvPr id="170" name="TextBox 169">
            <a:extLst>
              <a:ext uri="{FF2B5EF4-FFF2-40B4-BE49-F238E27FC236}">
                <a16:creationId xmlns:a16="http://schemas.microsoft.com/office/drawing/2014/main" id="{709DC690-E0EF-4EBF-B526-1404394F7BA4}"/>
              </a:ext>
            </a:extLst>
          </p:cNvPr>
          <p:cNvSpPr txBox="1"/>
          <p:nvPr/>
        </p:nvSpPr>
        <p:spPr>
          <a:xfrm rot="6551299">
            <a:off x="1743869" y="3809812"/>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71" name="Picture 170">
            <a:extLst>
              <a:ext uri="{FF2B5EF4-FFF2-40B4-BE49-F238E27FC236}">
                <a16:creationId xmlns:a16="http://schemas.microsoft.com/office/drawing/2014/main" id="{EE8E6D28-802E-4598-8BEE-3F4134AC4591}"/>
              </a:ext>
            </a:extLst>
          </p:cNvPr>
          <p:cNvPicPr>
            <a:picLocks noChangeAspect="1"/>
          </p:cNvPicPr>
          <p:nvPr/>
        </p:nvPicPr>
        <p:blipFill>
          <a:blip r:embed="rId7"/>
          <a:stretch>
            <a:fillRect/>
          </a:stretch>
        </p:blipFill>
        <p:spPr>
          <a:xfrm rot="8470015">
            <a:off x="2316925" y="2832805"/>
            <a:ext cx="816935" cy="1231499"/>
          </a:xfrm>
          <a:prstGeom prst="rect">
            <a:avLst/>
          </a:prstGeom>
        </p:spPr>
      </p:pic>
      <p:sp>
        <p:nvSpPr>
          <p:cNvPr id="172" name="TextBox 171">
            <a:extLst>
              <a:ext uri="{FF2B5EF4-FFF2-40B4-BE49-F238E27FC236}">
                <a16:creationId xmlns:a16="http://schemas.microsoft.com/office/drawing/2014/main" id="{9B1B291D-DB5B-49AA-8C6C-7D0DE379247F}"/>
              </a:ext>
            </a:extLst>
          </p:cNvPr>
          <p:cNvSpPr txBox="1"/>
          <p:nvPr/>
        </p:nvSpPr>
        <p:spPr>
          <a:xfrm rot="20182158">
            <a:off x="2693373" y="2788297"/>
            <a:ext cx="673768" cy="338554"/>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Y</a:t>
            </a:r>
          </a:p>
        </p:txBody>
      </p:sp>
      <p:pic>
        <p:nvPicPr>
          <p:cNvPr id="173" name="Picture 172">
            <a:extLst>
              <a:ext uri="{FF2B5EF4-FFF2-40B4-BE49-F238E27FC236}">
                <a16:creationId xmlns:a16="http://schemas.microsoft.com/office/drawing/2014/main" id="{CD4D0043-75FE-4EAC-A315-B4DE7DF18B4C}"/>
              </a:ext>
            </a:extLst>
          </p:cNvPr>
          <p:cNvPicPr>
            <a:picLocks noChangeAspect="1"/>
          </p:cNvPicPr>
          <p:nvPr/>
        </p:nvPicPr>
        <p:blipFill>
          <a:blip r:embed="rId8"/>
          <a:stretch>
            <a:fillRect/>
          </a:stretch>
        </p:blipFill>
        <p:spPr>
          <a:xfrm>
            <a:off x="1613257" y="1883240"/>
            <a:ext cx="1097375" cy="1383912"/>
          </a:xfrm>
          <a:prstGeom prst="rect">
            <a:avLst/>
          </a:prstGeom>
        </p:spPr>
      </p:pic>
      <p:pic>
        <p:nvPicPr>
          <p:cNvPr id="174" name="Picture 173">
            <a:extLst>
              <a:ext uri="{FF2B5EF4-FFF2-40B4-BE49-F238E27FC236}">
                <a16:creationId xmlns:a16="http://schemas.microsoft.com/office/drawing/2014/main" id="{19DEAC5D-6BC2-40A7-B03A-0803AC9189BE}"/>
              </a:ext>
            </a:extLst>
          </p:cNvPr>
          <p:cNvPicPr>
            <a:picLocks noChangeAspect="1"/>
          </p:cNvPicPr>
          <p:nvPr/>
        </p:nvPicPr>
        <p:blipFill rotWithShape="1">
          <a:blip r:embed="rId8"/>
          <a:srcRect l="29873"/>
          <a:stretch/>
        </p:blipFill>
        <p:spPr>
          <a:xfrm rot="10800000">
            <a:off x="1359900" y="1843157"/>
            <a:ext cx="769561" cy="1383912"/>
          </a:xfrm>
          <a:prstGeom prst="rect">
            <a:avLst/>
          </a:prstGeom>
        </p:spPr>
      </p:pic>
      <p:pic>
        <p:nvPicPr>
          <p:cNvPr id="175" name="Picture 174">
            <a:extLst>
              <a:ext uri="{FF2B5EF4-FFF2-40B4-BE49-F238E27FC236}">
                <a16:creationId xmlns:a16="http://schemas.microsoft.com/office/drawing/2014/main" id="{C8EF2725-761D-4017-A919-D942F5D4E56A}"/>
              </a:ext>
            </a:extLst>
          </p:cNvPr>
          <p:cNvPicPr>
            <a:picLocks noChangeAspect="1"/>
          </p:cNvPicPr>
          <p:nvPr/>
        </p:nvPicPr>
        <p:blipFill rotWithShape="1">
          <a:blip r:embed="rId8"/>
          <a:srcRect l="29873"/>
          <a:stretch/>
        </p:blipFill>
        <p:spPr>
          <a:xfrm rot="5400000">
            <a:off x="1687499" y="2120517"/>
            <a:ext cx="769561" cy="1383912"/>
          </a:xfrm>
          <a:prstGeom prst="rect">
            <a:avLst/>
          </a:prstGeom>
        </p:spPr>
      </p:pic>
      <p:pic>
        <p:nvPicPr>
          <p:cNvPr id="176" name="Picture 175">
            <a:extLst>
              <a:ext uri="{FF2B5EF4-FFF2-40B4-BE49-F238E27FC236}">
                <a16:creationId xmlns:a16="http://schemas.microsoft.com/office/drawing/2014/main" id="{252EAEA3-8035-4570-B882-1DEAF0F0AA89}"/>
              </a:ext>
            </a:extLst>
          </p:cNvPr>
          <p:cNvPicPr>
            <a:picLocks noChangeAspect="1"/>
          </p:cNvPicPr>
          <p:nvPr/>
        </p:nvPicPr>
        <p:blipFill>
          <a:blip r:embed="rId9"/>
          <a:stretch>
            <a:fillRect/>
          </a:stretch>
        </p:blipFill>
        <p:spPr>
          <a:xfrm>
            <a:off x="2607444" y="2652158"/>
            <a:ext cx="409843" cy="325938"/>
          </a:xfrm>
          <a:prstGeom prst="rect">
            <a:avLst/>
          </a:prstGeom>
        </p:spPr>
      </p:pic>
      <p:pic>
        <p:nvPicPr>
          <p:cNvPr id="177" name="Picture 176">
            <a:extLst>
              <a:ext uri="{FF2B5EF4-FFF2-40B4-BE49-F238E27FC236}">
                <a16:creationId xmlns:a16="http://schemas.microsoft.com/office/drawing/2014/main" id="{D3EAA87D-E0D7-4D6D-9CB3-03CF0BAAAD67}"/>
              </a:ext>
            </a:extLst>
          </p:cNvPr>
          <p:cNvPicPr>
            <a:picLocks noChangeAspect="1"/>
          </p:cNvPicPr>
          <p:nvPr/>
        </p:nvPicPr>
        <p:blipFill>
          <a:blip r:embed="rId9"/>
          <a:stretch>
            <a:fillRect/>
          </a:stretch>
        </p:blipFill>
        <p:spPr>
          <a:xfrm rot="3483818">
            <a:off x="3384772" y="3382654"/>
            <a:ext cx="409843" cy="325938"/>
          </a:xfrm>
          <a:prstGeom prst="rect">
            <a:avLst/>
          </a:prstGeom>
        </p:spPr>
      </p:pic>
      <p:pic>
        <p:nvPicPr>
          <p:cNvPr id="178" name="Picture 177">
            <a:extLst>
              <a:ext uri="{FF2B5EF4-FFF2-40B4-BE49-F238E27FC236}">
                <a16:creationId xmlns:a16="http://schemas.microsoft.com/office/drawing/2014/main" id="{753C9F79-4972-4780-8B1D-D063D99043CD}"/>
              </a:ext>
            </a:extLst>
          </p:cNvPr>
          <p:cNvPicPr>
            <a:picLocks noChangeAspect="1"/>
          </p:cNvPicPr>
          <p:nvPr/>
        </p:nvPicPr>
        <p:blipFill>
          <a:blip r:embed="rId9"/>
          <a:stretch>
            <a:fillRect/>
          </a:stretch>
        </p:blipFill>
        <p:spPr>
          <a:xfrm rot="5819158">
            <a:off x="2951476" y="3701307"/>
            <a:ext cx="409843" cy="325938"/>
          </a:xfrm>
          <a:prstGeom prst="rect">
            <a:avLst/>
          </a:prstGeom>
        </p:spPr>
      </p:pic>
      <p:pic>
        <p:nvPicPr>
          <p:cNvPr id="179" name="Picture 178">
            <a:extLst>
              <a:ext uri="{FF2B5EF4-FFF2-40B4-BE49-F238E27FC236}">
                <a16:creationId xmlns:a16="http://schemas.microsoft.com/office/drawing/2014/main" id="{CF5F96C2-D0E0-4514-9692-A6DD2529146E}"/>
              </a:ext>
            </a:extLst>
          </p:cNvPr>
          <p:cNvPicPr>
            <a:picLocks noChangeAspect="1"/>
          </p:cNvPicPr>
          <p:nvPr/>
        </p:nvPicPr>
        <p:blipFill>
          <a:blip r:embed="rId9"/>
          <a:stretch>
            <a:fillRect/>
          </a:stretch>
        </p:blipFill>
        <p:spPr>
          <a:xfrm>
            <a:off x="1281471" y="2462128"/>
            <a:ext cx="409843" cy="325938"/>
          </a:xfrm>
          <a:prstGeom prst="rect">
            <a:avLst/>
          </a:prstGeom>
        </p:spPr>
      </p:pic>
      <p:pic>
        <p:nvPicPr>
          <p:cNvPr id="180" name="Picture 179">
            <a:extLst>
              <a:ext uri="{FF2B5EF4-FFF2-40B4-BE49-F238E27FC236}">
                <a16:creationId xmlns:a16="http://schemas.microsoft.com/office/drawing/2014/main" id="{D744EF84-53CF-432F-B16B-6205627522A2}"/>
              </a:ext>
            </a:extLst>
          </p:cNvPr>
          <p:cNvPicPr>
            <a:picLocks noChangeAspect="1"/>
          </p:cNvPicPr>
          <p:nvPr/>
        </p:nvPicPr>
        <p:blipFill>
          <a:blip r:embed="rId9"/>
          <a:stretch>
            <a:fillRect/>
          </a:stretch>
        </p:blipFill>
        <p:spPr>
          <a:xfrm>
            <a:off x="1063572" y="3329427"/>
            <a:ext cx="409843" cy="325938"/>
          </a:xfrm>
          <a:prstGeom prst="rect">
            <a:avLst/>
          </a:prstGeom>
        </p:spPr>
      </p:pic>
      <p:pic>
        <p:nvPicPr>
          <p:cNvPr id="181" name="Picture 180">
            <a:extLst>
              <a:ext uri="{FF2B5EF4-FFF2-40B4-BE49-F238E27FC236}">
                <a16:creationId xmlns:a16="http://schemas.microsoft.com/office/drawing/2014/main" id="{9E530C9D-A803-4FBC-8590-F408F6A0E0C5}"/>
              </a:ext>
            </a:extLst>
          </p:cNvPr>
          <p:cNvPicPr>
            <a:picLocks noChangeAspect="1"/>
          </p:cNvPicPr>
          <p:nvPr/>
        </p:nvPicPr>
        <p:blipFill>
          <a:blip r:embed="rId9"/>
          <a:stretch>
            <a:fillRect/>
          </a:stretch>
        </p:blipFill>
        <p:spPr>
          <a:xfrm>
            <a:off x="3362193" y="3025827"/>
            <a:ext cx="409843" cy="325938"/>
          </a:xfrm>
          <a:prstGeom prst="rect">
            <a:avLst/>
          </a:prstGeom>
        </p:spPr>
      </p:pic>
      <p:pic>
        <p:nvPicPr>
          <p:cNvPr id="182" name="Picture 181">
            <a:extLst>
              <a:ext uri="{FF2B5EF4-FFF2-40B4-BE49-F238E27FC236}">
                <a16:creationId xmlns:a16="http://schemas.microsoft.com/office/drawing/2014/main" id="{812ABD59-58A2-455D-8692-D223B83669D9}"/>
              </a:ext>
            </a:extLst>
          </p:cNvPr>
          <p:cNvPicPr>
            <a:picLocks noChangeAspect="1"/>
          </p:cNvPicPr>
          <p:nvPr/>
        </p:nvPicPr>
        <p:blipFill>
          <a:blip r:embed="rId9"/>
          <a:stretch>
            <a:fillRect/>
          </a:stretch>
        </p:blipFill>
        <p:spPr>
          <a:xfrm>
            <a:off x="3091091" y="2680837"/>
            <a:ext cx="409843" cy="325938"/>
          </a:xfrm>
          <a:prstGeom prst="rect">
            <a:avLst/>
          </a:prstGeom>
        </p:spPr>
      </p:pic>
      <p:pic>
        <p:nvPicPr>
          <p:cNvPr id="183" name="Picture 182">
            <a:extLst>
              <a:ext uri="{FF2B5EF4-FFF2-40B4-BE49-F238E27FC236}">
                <a16:creationId xmlns:a16="http://schemas.microsoft.com/office/drawing/2014/main" id="{B7112E0F-73B3-466F-AFFB-E32C420215E8}"/>
              </a:ext>
            </a:extLst>
          </p:cNvPr>
          <p:cNvPicPr>
            <a:picLocks noChangeAspect="1"/>
          </p:cNvPicPr>
          <p:nvPr/>
        </p:nvPicPr>
        <p:blipFill>
          <a:blip r:embed="rId9"/>
          <a:stretch>
            <a:fillRect/>
          </a:stretch>
        </p:blipFill>
        <p:spPr>
          <a:xfrm rot="6195440">
            <a:off x="2554271" y="3642257"/>
            <a:ext cx="409843" cy="325938"/>
          </a:xfrm>
          <a:prstGeom prst="rect">
            <a:avLst/>
          </a:prstGeom>
        </p:spPr>
      </p:pic>
      <p:pic>
        <p:nvPicPr>
          <p:cNvPr id="184" name="Picture 183">
            <a:extLst>
              <a:ext uri="{FF2B5EF4-FFF2-40B4-BE49-F238E27FC236}">
                <a16:creationId xmlns:a16="http://schemas.microsoft.com/office/drawing/2014/main" id="{533B29A5-E4A0-48F0-B5A7-643542B92CBC}"/>
              </a:ext>
            </a:extLst>
          </p:cNvPr>
          <p:cNvPicPr>
            <a:picLocks noChangeAspect="1"/>
          </p:cNvPicPr>
          <p:nvPr/>
        </p:nvPicPr>
        <p:blipFill>
          <a:blip r:embed="rId9"/>
          <a:stretch>
            <a:fillRect/>
          </a:stretch>
        </p:blipFill>
        <p:spPr>
          <a:xfrm>
            <a:off x="2256506" y="3249726"/>
            <a:ext cx="409843" cy="325938"/>
          </a:xfrm>
          <a:prstGeom prst="rect">
            <a:avLst/>
          </a:prstGeom>
        </p:spPr>
      </p:pic>
      <p:pic>
        <p:nvPicPr>
          <p:cNvPr id="185" name="Picture 184">
            <a:extLst>
              <a:ext uri="{FF2B5EF4-FFF2-40B4-BE49-F238E27FC236}">
                <a16:creationId xmlns:a16="http://schemas.microsoft.com/office/drawing/2014/main" id="{B048C6AD-355E-4E48-B8CA-2DF986866DAB}"/>
              </a:ext>
            </a:extLst>
          </p:cNvPr>
          <p:cNvPicPr>
            <a:picLocks noChangeAspect="1"/>
          </p:cNvPicPr>
          <p:nvPr/>
        </p:nvPicPr>
        <p:blipFill>
          <a:blip r:embed="rId9"/>
          <a:stretch>
            <a:fillRect/>
          </a:stretch>
        </p:blipFill>
        <p:spPr>
          <a:xfrm>
            <a:off x="1576153" y="3021418"/>
            <a:ext cx="409843" cy="325938"/>
          </a:xfrm>
          <a:prstGeom prst="rect">
            <a:avLst/>
          </a:prstGeom>
        </p:spPr>
      </p:pic>
      <p:pic>
        <p:nvPicPr>
          <p:cNvPr id="186" name="Picture 185">
            <a:extLst>
              <a:ext uri="{FF2B5EF4-FFF2-40B4-BE49-F238E27FC236}">
                <a16:creationId xmlns:a16="http://schemas.microsoft.com/office/drawing/2014/main" id="{1EE025D4-03ED-4D7C-BE60-BA73D635E974}"/>
              </a:ext>
            </a:extLst>
          </p:cNvPr>
          <p:cNvPicPr>
            <a:picLocks noChangeAspect="1"/>
          </p:cNvPicPr>
          <p:nvPr/>
        </p:nvPicPr>
        <p:blipFill>
          <a:blip r:embed="rId9"/>
          <a:stretch>
            <a:fillRect/>
          </a:stretch>
        </p:blipFill>
        <p:spPr>
          <a:xfrm rot="6369685">
            <a:off x="2102133" y="3839796"/>
            <a:ext cx="409843" cy="325938"/>
          </a:xfrm>
          <a:prstGeom prst="rect">
            <a:avLst/>
          </a:prstGeom>
        </p:spPr>
      </p:pic>
      <p:pic>
        <p:nvPicPr>
          <p:cNvPr id="187" name="Picture 186">
            <a:extLst>
              <a:ext uri="{FF2B5EF4-FFF2-40B4-BE49-F238E27FC236}">
                <a16:creationId xmlns:a16="http://schemas.microsoft.com/office/drawing/2014/main" id="{FD296BB5-D8D0-4B6A-B358-D5B8905F9A1D}"/>
              </a:ext>
            </a:extLst>
          </p:cNvPr>
          <p:cNvPicPr>
            <a:picLocks noChangeAspect="1"/>
          </p:cNvPicPr>
          <p:nvPr/>
        </p:nvPicPr>
        <p:blipFill>
          <a:blip r:embed="rId9"/>
          <a:stretch>
            <a:fillRect/>
          </a:stretch>
        </p:blipFill>
        <p:spPr>
          <a:xfrm rot="6369685">
            <a:off x="1732196" y="4104424"/>
            <a:ext cx="409843" cy="325938"/>
          </a:xfrm>
          <a:prstGeom prst="rect">
            <a:avLst/>
          </a:prstGeom>
        </p:spPr>
      </p:pic>
      <p:pic>
        <p:nvPicPr>
          <p:cNvPr id="188" name="Picture 187">
            <a:extLst>
              <a:ext uri="{FF2B5EF4-FFF2-40B4-BE49-F238E27FC236}">
                <a16:creationId xmlns:a16="http://schemas.microsoft.com/office/drawing/2014/main" id="{FA9BE172-163F-49E7-9290-3E2EB4EB9F80}"/>
              </a:ext>
            </a:extLst>
          </p:cNvPr>
          <p:cNvPicPr>
            <a:picLocks noChangeAspect="1"/>
          </p:cNvPicPr>
          <p:nvPr/>
        </p:nvPicPr>
        <p:blipFill>
          <a:blip r:embed="rId9"/>
          <a:stretch>
            <a:fillRect/>
          </a:stretch>
        </p:blipFill>
        <p:spPr>
          <a:xfrm rot="11237766">
            <a:off x="1046315" y="3795843"/>
            <a:ext cx="409843" cy="325938"/>
          </a:xfrm>
          <a:prstGeom prst="rect">
            <a:avLst/>
          </a:prstGeom>
        </p:spPr>
      </p:pic>
      <p:pic>
        <p:nvPicPr>
          <p:cNvPr id="189" name="Picture 188">
            <a:extLst>
              <a:ext uri="{FF2B5EF4-FFF2-40B4-BE49-F238E27FC236}">
                <a16:creationId xmlns:a16="http://schemas.microsoft.com/office/drawing/2014/main" id="{6D79F741-5ED8-47CD-8146-772905E39E27}"/>
              </a:ext>
            </a:extLst>
          </p:cNvPr>
          <p:cNvPicPr>
            <a:picLocks noChangeAspect="1"/>
          </p:cNvPicPr>
          <p:nvPr/>
        </p:nvPicPr>
        <p:blipFill>
          <a:blip r:embed="rId9"/>
          <a:stretch>
            <a:fillRect/>
          </a:stretch>
        </p:blipFill>
        <p:spPr>
          <a:xfrm rot="11237766">
            <a:off x="1296076" y="4091023"/>
            <a:ext cx="409843" cy="325938"/>
          </a:xfrm>
          <a:prstGeom prst="rect">
            <a:avLst/>
          </a:prstGeom>
        </p:spPr>
      </p:pic>
      <p:pic>
        <p:nvPicPr>
          <p:cNvPr id="190" name="Picture 189">
            <a:extLst>
              <a:ext uri="{FF2B5EF4-FFF2-40B4-BE49-F238E27FC236}">
                <a16:creationId xmlns:a16="http://schemas.microsoft.com/office/drawing/2014/main" id="{80013119-9846-4BF0-BC2D-DAFAA21ADEC5}"/>
              </a:ext>
            </a:extLst>
          </p:cNvPr>
          <p:cNvPicPr>
            <a:picLocks noChangeAspect="1"/>
          </p:cNvPicPr>
          <p:nvPr/>
        </p:nvPicPr>
        <p:blipFill>
          <a:blip r:embed="rId6"/>
          <a:stretch>
            <a:fillRect/>
          </a:stretch>
        </p:blipFill>
        <p:spPr>
          <a:xfrm rot="16407887">
            <a:off x="4202557" y="2061116"/>
            <a:ext cx="823031" cy="1225402"/>
          </a:xfrm>
          <a:prstGeom prst="rect">
            <a:avLst/>
          </a:prstGeom>
        </p:spPr>
      </p:pic>
      <p:pic>
        <p:nvPicPr>
          <p:cNvPr id="191" name="Picture 190">
            <a:extLst>
              <a:ext uri="{FF2B5EF4-FFF2-40B4-BE49-F238E27FC236}">
                <a16:creationId xmlns:a16="http://schemas.microsoft.com/office/drawing/2014/main" id="{6EFF1776-59D0-4D40-ABBA-0FCD7ABE868C}"/>
              </a:ext>
            </a:extLst>
          </p:cNvPr>
          <p:cNvPicPr>
            <a:picLocks noChangeAspect="1"/>
          </p:cNvPicPr>
          <p:nvPr/>
        </p:nvPicPr>
        <p:blipFill>
          <a:blip r:embed="rId6"/>
          <a:stretch>
            <a:fillRect/>
          </a:stretch>
        </p:blipFill>
        <p:spPr>
          <a:xfrm rot="7526020">
            <a:off x="3906806" y="2536293"/>
            <a:ext cx="823031" cy="1225402"/>
          </a:xfrm>
          <a:prstGeom prst="rect">
            <a:avLst/>
          </a:prstGeom>
        </p:spPr>
      </p:pic>
      <p:sp>
        <p:nvSpPr>
          <p:cNvPr id="192" name="Oval 191">
            <a:extLst>
              <a:ext uri="{FF2B5EF4-FFF2-40B4-BE49-F238E27FC236}">
                <a16:creationId xmlns:a16="http://schemas.microsoft.com/office/drawing/2014/main" id="{874E100B-3D7E-48CD-B60F-2975CEA64408}"/>
              </a:ext>
            </a:extLst>
          </p:cNvPr>
          <p:cNvSpPr/>
          <p:nvPr/>
        </p:nvSpPr>
        <p:spPr>
          <a:xfrm>
            <a:off x="4259186" y="2700681"/>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E9E4D76-B40C-4EBD-9611-EEF5C60F0C5C}"/>
              </a:ext>
            </a:extLst>
          </p:cNvPr>
          <p:cNvSpPr/>
          <p:nvPr/>
        </p:nvSpPr>
        <p:spPr>
          <a:xfrm>
            <a:off x="4292874" y="2719931"/>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7378CB8-4B8D-47A6-8BFB-3F203B8BBD9C}"/>
              </a:ext>
            </a:extLst>
          </p:cNvPr>
          <p:cNvSpPr/>
          <p:nvPr/>
        </p:nvSpPr>
        <p:spPr>
          <a:xfrm>
            <a:off x="4353460" y="2965376"/>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11063B92-FA06-4DE4-9C96-A4141DBA354D}"/>
              </a:ext>
            </a:extLst>
          </p:cNvPr>
          <p:cNvSpPr txBox="1"/>
          <p:nvPr/>
        </p:nvSpPr>
        <p:spPr>
          <a:xfrm rot="6551299">
            <a:off x="4516662" y="3027558"/>
            <a:ext cx="673768" cy="338554"/>
          </a:xfrm>
          <a:prstGeom prst="rect">
            <a:avLst/>
          </a:prstGeom>
          <a:noFill/>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Y</a:t>
            </a:r>
          </a:p>
        </p:txBody>
      </p:sp>
      <p:pic>
        <p:nvPicPr>
          <p:cNvPr id="196" name="Picture 195">
            <a:extLst>
              <a:ext uri="{FF2B5EF4-FFF2-40B4-BE49-F238E27FC236}">
                <a16:creationId xmlns:a16="http://schemas.microsoft.com/office/drawing/2014/main" id="{C33AB387-E441-4AB9-9C13-0700BE09AE5F}"/>
              </a:ext>
            </a:extLst>
          </p:cNvPr>
          <p:cNvPicPr>
            <a:picLocks noChangeAspect="1"/>
          </p:cNvPicPr>
          <p:nvPr/>
        </p:nvPicPr>
        <p:blipFill>
          <a:blip r:embed="rId9"/>
          <a:stretch>
            <a:fillRect/>
          </a:stretch>
        </p:blipFill>
        <p:spPr>
          <a:xfrm>
            <a:off x="3836365" y="2547173"/>
            <a:ext cx="409843" cy="325938"/>
          </a:xfrm>
          <a:prstGeom prst="rect">
            <a:avLst/>
          </a:prstGeom>
        </p:spPr>
      </p:pic>
      <p:pic>
        <p:nvPicPr>
          <p:cNvPr id="197" name="Picture 196">
            <a:extLst>
              <a:ext uri="{FF2B5EF4-FFF2-40B4-BE49-F238E27FC236}">
                <a16:creationId xmlns:a16="http://schemas.microsoft.com/office/drawing/2014/main" id="{D3F616CE-C243-45F6-9526-FD3A4E4F6ACF}"/>
              </a:ext>
            </a:extLst>
          </p:cNvPr>
          <p:cNvPicPr>
            <a:picLocks noChangeAspect="1"/>
          </p:cNvPicPr>
          <p:nvPr/>
        </p:nvPicPr>
        <p:blipFill>
          <a:blip r:embed="rId9"/>
          <a:stretch>
            <a:fillRect/>
          </a:stretch>
        </p:blipFill>
        <p:spPr>
          <a:xfrm>
            <a:off x="4348946" y="2239164"/>
            <a:ext cx="409843" cy="325938"/>
          </a:xfrm>
          <a:prstGeom prst="rect">
            <a:avLst/>
          </a:prstGeom>
        </p:spPr>
      </p:pic>
      <p:pic>
        <p:nvPicPr>
          <p:cNvPr id="198" name="Picture 197">
            <a:extLst>
              <a:ext uri="{FF2B5EF4-FFF2-40B4-BE49-F238E27FC236}">
                <a16:creationId xmlns:a16="http://schemas.microsoft.com/office/drawing/2014/main" id="{05362AAA-2721-49F4-B1F7-869C68835F48}"/>
              </a:ext>
            </a:extLst>
          </p:cNvPr>
          <p:cNvPicPr>
            <a:picLocks noChangeAspect="1"/>
          </p:cNvPicPr>
          <p:nvPr/>
        </p:nvPicPr>
        <p:blipFill>
          <a:blip r:embed="rId9"/>
          <a:stretch>
            <a:fillRect/>
          </a:stretch>
        </p:blipFill>
        <p:spPr>
          <a:xfrm rot="6369685">
            <a:off x="4874926" y="3057542"/>
            <a:ext cx="409843" cy="325938"/>
          </a:xfrm>
          <a:prstGeom prst="rect">
            <a:avLst/>
          </a:prstGeom>
        </p:spPr>
      </p:pic>
      <p:pic>
        <p:nvPicPr>
          <p:cNvPr id="199" name="Picture 198">
            <a:extLst>
              <a:ext uri="{FF2B5EF4-FFF2-40B4-BE49-F238E27FC236}">
                <a16:creationId xmlns:a16="http://schemas.microsoft.com/office/drawing/2014/main" id="{8803938B-3E93-4675-8C9C-16AE7BBE8661}"/>
              </a:ext>
            </a:extLst>
          </p:cNvPr>
          <p:cNvPicPr>
            <a:picLocks noChangeAspect="1"/>
          </p:cNvPicPr>
          <p:nvPr/>
        </p:nvPicPr>
        <p:blipFill>
          <a:blip r:embed="rId9"/>
          <a:stretch>
            <a:fillRect/>
          </a:stretch>
        </p:blipFill>
        <p:spPr>
          <a:xfrm rot="6369685">
            <a:off x="4504989" y="3322170"/>
            <a:ext cx="409843" cy="325938"/>
          </a:xfrm>
          <a:prstGeom prst="rect">
            <a:avLst/>
          </a:prstGeom>
        </p:spPr>
      </p:pic>
      <p:pic>
        <p:nvPicPr>
          <p:cNvPr id="200" name="Picture 199">
            <a:extLst>
              <a:ext uri="{FF2B5EF4-FFF2-40B4-BE49-F238E27FC236}">
                <a16:creationId xmlns:a16="http://schemas.microsoft.com/office/drawing/2014/main" id="{F21C2ABC-1DB7-4254-AE49-C502F3DAF02C}"/>
              </a:ext>
            </a:extLst>
          </p:cNvPr>
          <p:cNvPicPr>
            <a:picLocks noChangeAspect="1"/>
          </p:cNvPicPr>
          <p:nvPr/>
        </p:nvPicPr>
        <p:blipFill>
          <a:blip r:embed="rId9"/>
          <a:stretch>
            <a:fillRect/>
          </a:stretch>
        </p:blipFill>
        <p:spPr>
          <a:xfrm rot="11237766">
            <a:off x="3819108" y="3013589"/>
            <a:ext cx="409843" cy="325938"/>
          </a:xfrm>
          <a:prstGeom prst="rect">
            <a:avLst/>
          </a:prstGeom>
        </p:spPr>
      </p:pic>
      <p:pic>
        <p:nvPicPr>
          <p:cNvPr id="201" name="Picture 200">
            <a:extLst>
              <a:ext uri="{FF2B5EF4-FFF2-40B4-BE49-F238E27FC236}">
                <a16:creationId xmlns:a16="http://schemas.microsoft.com/office/drawing/2014/main" id="{07F24C3F-B1A0-47EF-9AA6-06425C5778B6}"/>
              </a:ext>
            </a:extLst>
          </p:cNvPr>
          <p:cNvPicPr>
            <a:picLocks noChangeAspect="1"/>
          </p:cNvPicPr>
          <p:nvPr/>
        </p:nvPicPr>
        <p:blipFill>
          <a:blip r:embed="rId9"/>
          <a:stretch>
            <a:fillRect/>
          </a:stretch>
        </p:blipFill>
        <p:spPr>
          <a:xfrm rot="2087600">
            <a:off x="4745105" y="2405007"/>
            <a:ext cx="409843" cy="325938"/>
          </a:xfrm>
          <a:prstGeom prst="rect">
            <a:avLst/>
          </a:prstGeom>
        </p:spPr>
      </p:pic>
      <p:sp>
        <p:nvSpPr>
          <p:cNvPr id="202" name="Oval 201">
            <a:extLst>
              <a:ext uri="{FF2B5EF4-FFF2-40B4-BE49-F238E27FC236}">
                <a16:creationId xmlns:a16="http://schemas.microsoft.com/office/drawing/2014/main" id="{0D105322-5F9B-4286-8FCC-BDBA880C43DF}"/>
              </a:ext>
            </a:extLst>
          </p:cNvPr>
          <p:cNvSpPr/>
          <p:nvPr/>
        </p:nvSpPr>
        <p:spPr>
          <a:xfrm>
            <a:off x="3765639" y="3921230"/>
            <a:ext cx="577516" cy="51013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00EA61C5-A0B9-4E02-8818-06ED1DDE93FC}"/>
              </a:ext>
            </a:extLst>
          </p:cNvPr>
          <p:cNvSpPr/>
          <p:nvPr/>
        </p:nvSpPr>
        <p:spPr>
          <a:xfrm>
            <a:off x="3799327" y="3940480"/>
            <a:ext cx="510139" cy="49088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C2393C32-7861-44F6-8873-4EFC945F8A68}"/>
              </a:ext>
            </a:extLst>
          </p:cNvPr>
          <p:cNvSpPr/>
          <p:nvPr/>
        </p:nvSpPr>
        <p:spPr>
          <a:xfrm>
            <a:off x="3890765" y="4054380"/>
            <a:ext cx="221381" cy="16362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a:extLst>
              <a:ext uri="{FF2B5EF4-FFF2-40B4-BE49-F238E27FC236}">
                <a16:creationId xmlns:a16="http://schemas.microsoft.com/office/drawing/2014/main" id="{2CE23ABE-B643-4B0E-927D-2CD5D26ED371}"/>
              </a:ext>
            </a:extLst>
          </p:cNvPr>
          <p:cNvPicPr>
            <a:picLocks noChangeAspect="1"/>
          </p:cNvPicPr>
          <p:nvPr/>
        </p:nvPicPr>
        <p:blipFill>
          <a:blip r:embed="rId8"/>
          <a:stretch>
            <a:fillRect/>
          </a:stretch>
        </p:blipFill>
        <p:spPr>
          <a:xfrm>
            <a:off x="3630147" y="3528201"/>
            <a:ext cx="1097375" cy="1383912"/>
          </a:xfrm>
          <a:prstGeom prst="rect">
            <a:avLst/>
          </a:prstGeom>
        </p:spPr>
      </p:pic>
      <p:pic>
        <p:nvPicPr>
          <p:cNvPr id="206" name="Picture 205">
            <a:extLst>
              <a:ext uri="{FF2B5EF4-FFF2-40B4-BE49-F238E27FC236}">
                <a16:creationId xmlns:a16="http://schemas.microsoft.com/office/drawing/2014/main" id="{FF5CAD66-23AD-45D3-BABA-D969CE30B511}"/>
              </a:ext>
            </a:extLst>
          </p:cNvPr>
          <p:cNvPicPr>
            <a:picLocks noChangeAspect="1"/>
          </p:cNvPicPr>
          <p:nvPr/>
        </p:nvPicPr>
        <p:blipFill rotWithShape="1">
          <a:blip r:embed="rId8"/>
          <a:srcRect l="29873"/>
          <a:stretch/>
        </p:blipFill>
        <p:spPr>
          <a:xfrm rot="10800000">
            <a:off x="3376790" y="3488118"/>
            <a:ext cx="769561" cy="1383912"/>
          </a:xfrm>
          <a:prstGeom prst="rect">
            <a:avLst/>
          </a:prstGeom>
        </p:spPr>
      </p:pic>
      <p:pic>
        <p:nvPicPr>
          <p:cNvPr id="207" name="Picture 206">
            <a:extLst>
              <a:ext uri="{FF2B5EF4-FFF2-40B4-BE49-F238E27FC236}">
                <a16:creationId xmlns:a16="http://schemas.microsoft.com/office/drawing/2014/main" id="{810062F8-7D34-43D9-B904-5F52270CB2D5}"/>
              </a:ext>
            </a:extLst>
          </p:cNvPr>
          <p:cNvPicPr>
            <a:picLocks noChangeAspect="1"/>
          </p:cNvPicPr>
          <p:nvPr/>
        </p:nvPicPr>
        <p:blipFill rotWithShape="1">
          <a:blip r:embed="rId8"/>
          <a:srcRect l="29873"/>
          <a:stretch/>
        </p:blipFill>
        <p:spPr>
          <a:xfrm rot="5400000">
            <a:off x="3704389" y="3765478"/>
            <a:ext cx="769561" cy="1383912"/>
          </a:xfrm>
          <a:prstGeom prst="rect">
            <a:avLst/>
          </a:prstGeom>
        </p:spPr>
      </p:pic>
      <p:pic>
        <p:nvPicPr>
          <p:cNvPr id="208" name="Picture 207">
            <a:extLst>
              <a:ext uri="{FF2B5EF4-FFF2-40B4-BE49-F238E27FC236}">
                <a16:creationId xmlns:a16="http://schemas.microsoft.com/office/drawing/2014/main" id="{DA961EA7-83D8-45C8-AC40-947F67FDF7B4}"/>
              </a:ext>
            </a:extLst>
          </p:cNvPr>
          <p:cNvPicPr>
            <a:picLocks noChangeAspect="1"/>
          </p:cNvPicPr>
          <p:nvPr/>
        </p:nvPicPr>
        <p:blipFill>
          <a:blip r:embed="rId9"/>
          <a:stretch>
            <a:fillRect/>
          </a:stretch>
        </p:blipFill>
        <p:spPr>
          <a:xfrm>
            <a:off x="4336777" y="3768279"/>
            <a:ext cx="409843" cy="325938"/>
          </a:xfrm>
          <a:prstGeom prst="rect">
            <a:avLst/>
          </a:prstGeom>
        </p:spPr>
      </p:pic>
      <p:sp>
        <p:nvSpPr>
          <p:cNvPr id="209" name="TextBox 208">
            <a:extLst>
              <a:ext uri="{FF2B5EF4-FFF2-40B4-BE49-F238E27FC236}">
                <a16:creationId xmlns:a16="http://schemas.microsoft.com/office/drawing/2014/main" id="{1D66CF4C-878F-4EF6-9E36-33BBDF08E96A}"/>
              </a:ext>
            </a:extLst>
          </p:cNvPr>
          <p:cNvSpPr txBox="1"/>
          <p:nvPr/>
        </p:nvSpPr>
        <p:spPr>
          <a:xfrm>
            <a:off x="603321" y="4981937"/>
            <a:ext cx="5125785" cy="830997"/>
          </a:xfrm>
          <a:prstGeom prst="rect">
            <a:avLst/>
          </a:prstGeom>
          <a:noFill/>
        </p:spPr>
        <p:txBody>
          <a:bodyPr wrap="square" rtlCol="0">
            <a:spAutoFit/>
          </a:bodyPr>
          <a:lstStyle/>
          <a:p>
            <a:pPr algn="ctr"/>
            <a:r>
              <a:rPr lang="en-US" sz="2400" dirty="0"/>
              <a:t>Incubate displaying yeast with labeled antigen until equilibrium reached</a:t>
            </a:r>
          </a:p>
        </p:txBody>
      </p:sp>
      <p:pic>
        <p:nvPicPr>
          <p:cNvPr id="210" name="Picture 209">
            <a:extLst>
              <a:ext uri="{FF2B5EF4-FFF2-40B4-BE49-F238E27FC236}">
                <a16:creationId xmlns:a16="http://schemas.microsoft.com/office/drawing/2014/main" id="{7A568C9C-76F4-4E08-A1A0-5CA5BC44AB97}"/>
              </a:ext>
            </a:extLst>
          </p:cNvPr>
          <p:cNvPicPr>
            <a:picLocks noChangeAspect="1"/>
          </p:cNvPicPr>
          <p:nvPr/>
        </p:nvPicPr>
        <p:blipFill>
          <a:blip r:embed="rId10"/>
          <a:stretch>
            <a:fillRect/>
          </a:stretch>
        </p:blipFill>
        <p:spPr>
          <a:xfrm>
            <a:off x="372242" y="2316164"/>
            <a:ext cx="1114150" cy="886057"/>
          </a:xfrm>
          <a:prstGeom prst="rect">
            <a:avLst/>
          </a:prstGeom>
        </p:spPr>
      </p:pic>
      <p:sp>
        <p:nvSpPr>
          <p:cNvPr id="212" name="Rectangle 211">
            <a:extLst>
              <a:ext uri="{FF2B5EF4-FFF2-40B4-BE49-F238E27FC236}">
                <a16:creationId xmlns:a16="http://schemas.microsoft.com/office/drawing/2014/main" id="{E994F097-CB5C-427F-9476-3A23EBD6C862}"/>
              </a:ext>
            </a:extLst>
          </p:cNvPr>
          <p:cNvSpPr/>
          <p:nvPr/>
        </p:nvSpPr>
        <p:spPr>
          <a:xfrm>
            <a:off x="6117039" y="939458"/>
            <a:ext cx="5969711" cy="830997"/>
          </a:xfrm>
          <a:prstGeom prst="rect">
            <a:avLst/>
          </a:prstGeom>
        </p:spPr>
        <p:txBody>
          <a:bodyPr wrap="square">
            <a:spAutoFit/>
          </a:bodyPr>
          <a:lstStyle/>
          <a:p>
            <a:pPr algn="ctr"/>
            <a:r>
              <a:rPr lang="en-US" sz="2400" b="1" dirty="0"/>
              <a:t>Kinetic sorting</a:t>
            </a:r>
          </a:p>
          <a:p>
            <a:pPr algn="ctr"/>
            <a:r>
              <a:rPr lang="en-US" sz="2400" b="1" dirty="0"/>
              <a:t>for higher affinity binders</a:t>
            </a:r>
            <a:endParaRPr lang="en-US" sz="2400" b="1" baseline="30000" dirty="0"/>
          </a:p>
        </p:txBody>
      </p:sp>
      <p:sp>
        <p:nvSpPr>
          <p:cNvPr id="266" name="TextBox 265">
            <a:extLst>
              <a:ext uri="{FF2B5EF4-FFF2-40B4-BE49-F238E27FC236}">
                <a16:creationId xmlns:a16="http://schemas.microsoft.com/office/drawing/2014/main" id="{0E3873BE-5900-48A9-80BD-6857BAA1932D}"/>
              </a:ext>
            </a:extLst>
          </p:cNvPr>
          <p:cNvSpPr txBox="1"/>
          <p:nvPr/>
        </p:nvSpPr>
        <p:spPr>
          <a:xfrm>
            <a:off x="6523548" y="5037298"/>
            <a:ext cx="5125785" cy="830997"/>
          </a:xfrm>
          <a:prstGeom prst="rect">
            <a:avLst/>
          </a:prstGeom>
          <a:noFill/>
        </p:spPr>
        <p:txBody>
          <a:bodyPr wrap="square" rtlCol="0">
            <a:spAutoFit/>
          </a:bodyPr>
          <a:lstStyle/>
          <a:p>
            <a:pPr algn="ctr"/>
            <a:r>
              <a:rPr lang="en-US" sz="2400" dirty="0"/>
              <a:t>Sort for yeast with binding higher than the positive control</a:t>
            </a:r>
          </a:p>
        </p:txBody>
      </p:sp>
      <p:sp>
        <p:nvSpPr>
          <p:cNvPr id="268" name="Rectangle 267">
            <a:extLst>
              <a:ext uri="{FF2B5EF4-FFF2-40B4-BE49-F238E27FC236}">
                <a16:creationId xmlns:a16="http://schemas.microsoft.com/office/drawing/2014/main" id="{43CD6ECE-E3D4-495E-8064-F8497E9D4226}"/>
              </a:ext>
            </a:extLst>
          </p:cNvPr>
          <p:cNvSpPr/>
          <p:nvPr/>
        </p:nvSpPr>
        <p:spPr>
          <a:xfrm>
            <a:off x="156516" y="688974"/>
            <a:ext cx="5906431" cy="5626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5852864-6AE3-4B2C-88E3-09B96553AF4D}"/>
              </a:ext>
            </a:extLst>
          </p:cNvPr>
          <p:cNvSpPr/>
          <p:nvPr/>
        </p:nvSpPr>
        <p:spPr>
          <a:xfrm>
            <a:off x="9101963" y="1875327"/>
            <a:ext cx="2733366" cy="400110"/>
          </a:xfrm>
          <a:prstGeom prst="rect">
            <a:avLst/>
          </a:prstGeom>
        </p:spPr>
        <p:txBody>
          <a:bodyPr wrap="square">
            <a:spAutoFit/>
          </a:bodyPr>
          <a:lstStyle/>
          <a:p>
            <a:pPr algn="ctr"/>
            <a:r>
              <a:rPr lang="en-US" sz="2000" dirty="0">
                <a:solidFill>
                  <a:prstClr val="black"/>
                </a:solidFill>
              </a:rPr>
              <a:t>40 </a:t>
            </a:r>
            <a:r>
              <a:rPr lang="en-US" sz="2000" dirty="0" err="1">
                <a:solidFill>
                  <a:prstClr val="black"/>
                </a:solidFill>
              </a:rPr>
              <a:t>hr</a:t>
            </a:r>
            <a:r>
              <a:rPr lang="en-US" sz="2000" dirty="0">
                <a:solidFill>
                  <a:prstClr val="black"/>
                </a:solidFill>
              </a:rPr>
              <a:t> Positive Control</a:t>
            </a:r>
            <a:endParaRPr lang="en-US" sz="1600" dirty="0"/>
          </a:p>
        </p:txBody>
      </p:sp>
      <p:sp>
        <p:nvSpPr>
          <p:cNvPr id="126" name="Rectangle 125">
            <a:extLst>
              <a:ext uri="{FF2B5EF4-FFF2-40B4-BE49-F238E27FC236}">
                <a16:creationId xmlns:a16="http://schemas.microsoft.com/office/drawing/2014/main" id="{68DAB87E-69E7-4571-9591-5C4E26E78802}"/>
              </a:ext>
            </a:extLst>
          </p:cNvPr>
          <p:cNvSpPr/>
          <p:nvPr/>
        </p:nvSpPr>
        <p:spPr>
          <a:xfrm>
            <a:off x="6546155" y="1875602"/>
            <a:ext cx="2238310" cy="400110"/>
          </a:xfrm>
          <a:prstGeom prst="rect">
            <a:avLst/>
          </a:prstGeom>
        </p:spPr>
        <p:txBody>
          <a:bodyPr wrap="square">
            <a:spAutoFit/>
          </a:bodyPr>
          <a:lstStyle/>
          <a:p>
            <a:pPr algn="ctr"/>
            <a:r>
              <a:rPr lang="en-US" sz="2000" dirty="0">
                <a:solidFill>
                  <a:prstClr val="black"/>
                </a:solidFill>
              </a:rPr>
              <a:t>40 </a:t>
            </a:r>
            <a:r>
              <a:rPr lang="en-US" sz="2000" dirty="0" err="1">
                <a:solidFill>
                  <a:prstClr val="black"/>
                </a:solidFill>
              </a:rPr>
              <a:t>hr</a:t>
            </a:r>
            <a:r>
              <a:rPr lang="en-US" sz="2000" dirty="0">
                <a:solidFill>
                  <a:prstClr val="black"/>
                </a:solidFill>
              </a:rPr>
              <a:t> Library Sort</a:t>
            </a:r>
            <a:endParaRPr lang="en-US" sz="1600" dirty="0"/>
          </a:p>
        </p:txBody>
      </p:sp>
      <p:sp>
        <p:nvSpPr>
          <p:cNvPr id="133" name="TextBox 132">
            <a:extLst>
              <a:ext uri="{FF2B5EF4-FFF2-40B4-BE49-F238E27FC236}">
                <a16:creationId xmlns:a16="http://schemas.microsoft.com/office/drawing/2014/main" id="{3906B6E9-932F-4DBF-9D54-9836BD365EB0}"/>
              </a:ext>
            </a:extLst>
          </p:cNvPr>
          <p:cNvSpPr txBox="1"/>
          <p:nvPr/>
        </p:nvSpPr>
        <p:spPr>
          <a:xfrm>
            <a:off x="10856064" y="3957232"/>
            <a:ext cx="819150" cy="646331"/>
          </a:xfrm>
          <a:prstGeom prst="rect">
            <a:avLst/>
          </a:prstGeom>
          <a:noFill/>
        </p:spPr>
        <p:txBody>
          <a:bodyPr wrap="square" rtlCol="0">
            <a:spAutoFit/>
          </a:bodyPr>
          <a:lstStyle/>
          <a:p>
            <a:pPr algn="r"/>
            <a:r>
              <a:rPr lang="en-US" dirty="0"/>
              <a:t>29F parent</a:t>
            </a:r>
          </a:p>
        </p:txBody>
      </p:sp>
      <p:sp>
        <p:nvSpPr>
          <p:cNvPr id="134" name="TextBox 133">
            <a:extLst>
              <a:ext uri="{FF2B5EF4-FFF2-40B4-BE49-F238E27FC236}">
                <a16:creationId xmlns:a16="http://schemas.microsoft.com/office/drawing/2014/main" id="{38053A4D-B488-4F82-AB0B-FADFA31AB8F6}"/>
              </a:ext>
            </a:extLst>
          </p:cNvPr>
          <p:cNvSpPr txBox="1"/>
          <p:nvPr/>
        </p:nvSpPr>
        <p:spPr>
          <a:xfrm>
            <a:off x="8042944" y="4184634"/>
            <a:ext cx="1822556" cy="369332"/>
          </a:xfrm>
          <a:prstGeom prst="rect">
            <a:avLst/>
          </a:prstGeom>
          <a:noFill/>
        </p:spPr>
        <p:txBody>
          <a:bodyPr wrap="square" rtlCol="0">
            <a:spAutoFit/>
          </a:bodyPr>
          <a:lstStyle/>
          <a:p>
            <a:r>
              <a:rPr lang="en-US" dirty="0"/>
              <a:t>Library</a:t>
            </a:r>
          </a:p>
        </p:txBody>
      </p:sp>
      <p:cxnSp>
        <p:nvCxnSpPr>
          <p:cNvPr id="78" name="Straight Arrow Connector 77">
            <a:extLst>
              <a:ext uri="{FF2B5EF4-FFF2-40B4-BE49-F238E27FC236}">
                <a16:creationId xmlns:a16="http://schemas.microsoft.com/office/drawing/2014/main" id="{326AE7CC-FD32-4B0A-8049-D1AA2DF4DF01}"/>
              </a:ext>
            </a:extLst>
          </p:cNvPr>
          <p:cNvCxnSpPr/>
          <p:nvPr/>
        </p:nvCxnSpPr>
        <p:spPr>
          <a:xfrm flipH="1" flipV="1">
            <a:off x="6711875" y="4073000"/>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BD33927-11F3-4165-8E4E-5E9D55014300}"/>
              </a:ext>
            </a:extLst>
          </p:cNvPr>
          <p:cNvCxnSpPr/>
          <p:nvPr/>
        </p:nvCxnSpPr>
        <p:spPr>
          <a:xfrm rot="5400000" flipH="1" flipV="1">
            <a:off x="6933851" y="4285034"/>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0BC7D75-36AF-4775-BAF2-6505EE8464A7}"/>
              </a:ext>
            </a:extLst>
          </p:cNvPr>
          <p:cNvSpPr/>
          <p:nvPr/>
        </p:nvSpPr>
        <p:spPr>
          <a:xfrm>
            <a:off x="6392301" y="4752651"/>
            <a:ext cx="2606040"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3B6319C-541B-4706-91BE-F2C10F496825}"/>
              </a:ext>
            </a:extLst>
          </p:cNvPr>
          <p:cNvSpPr/>
          <p:nvPr/>
        </p:nvSpPr>
        <p:spPr>
          <a:xfrm>
            <a:off x="6814590" y="4698353"/>
            <a:ext cx="1937197" cy="338554"/>
          </a:xfrm>
          <a:prstGeom prst="rect">
            <a:avLst/>
          </a:prstGeom>
          <a:noFill/>
        </p:spPr>
        <p:txBody>
          <a:bodyPr wrap="square">
            <a:spAutoFit/>
          </a:bodyPr>
          <a:lstStyle/>
          <a:p>
            <a:r>
              <a:rPr lang="en-US" sz="1600" dirty="0"/>
              <a:t>Yeast display of </a:t>
            </a:r>
            <a:r>
              <a:rPr lang="en-US" sz="1600" dirty="0" err="1"/>
              <a:t>scFv</a:t>
            </a:r>
            <a:endParaRPr lang="en-US" dirty="0"/>
          </a:p>
        </p:txBody>
      </p:sp>
      <p:sp>
        <p:nvSpPr>
          <p:cNvPr id="83" name="Rectangle 82">
            <a:extLst>
              <a:ext uri="{FF2B5EF4-FFF2-40B4-BE49-F238E27FC236}">
                <a16:creationId xmlns:a16="http://schemas.microsoft.com/office/drawing/2014/main" id="{80EF2700-87B2-4322-A1B7-29B9C88AA8EB}"/>
              </a:ext>
            </a:extLst>
          </p:cNvPr>
          <p:cNvSpPr/>
          <p:nvPr/>
        </p:nvSpPr>
        <p:spPr>
          <a:xfrm>
            <a:off x="9175880" y="4751365"/>
            <a:ext cx="2606040"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52A2AE7-3BD6-4ADF-8E56-01E0757AACF2}"/>
              </a:ext>
            </a:extLst>
          </p:cNvPr>
          <p:cNvSpPr/>
          <p:nvPr/>
        </p:nvSpPr>
        <p:spPr>
          <a:xfrm>
            <a:off x="9553719" y="4697067"/>
            <a:ext cx="1937197" cy="338554"/>
          </a:xfrm>
          <a:prstGeom prst="rect">
            <a:avLst/>
          </a:prstGeom>
          <a:noFill/>
        </p:spPr>
        <p:txBody>
          <a:bodyPr wrap="square">
            <a:spAutoFit/>
          </a:bodyPr>
          <a:lstStyle/>
          <a:p>
            <a:r>
              <a:rPr lang="en-US" sz="1600" dirty="0"/>
              <a:t>Yeast display of </a:t>
            </a:r>
            <a:r>
              <a:rPr lang="en-US" sz="1600" dirty="0" err="1"/>
              <a:t>scFv</a:t>
            </a:r>
            <a:endParaRPr lang="en-US" dirty="0"/>
          </a:p>
        </p:txBody>
      </p:sp>
      <p:sp>
        <p:nvSpPr>
          <p:cNvPr id="85" name="Rectangle 84">
            <a:extLst>
              <a:ext uri="{FF2B5EF4-FFF2-40B4-BE49-F238E27FC236}">
                <a16:creationId xmlns:a16="http://schemas.microsoft.com/office/drawing/2014/main" id="{3963D646-E776-4F44-AC81-170AE3547383}"/>
              </a:ext>
            </a:extLst>
          </p:cNvPr>
          <p:cNvSpPr/>
          <p:nvPr/>
        </p:nvSpPr>
        <p:spPr>
          <a:xfrm rot="16200000">
            <a:off x="5035743" y="3518747"/>
            <a:ext cx="271446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E84BF91-8E7B-414B-A493-D563A5D112DF}"/>
              </a:ext>
            </a:extLst>
          </p:cNvPr>
          <p:cNvSpPr/>
          <p:nvPr/>
        </p:nvSpPr>
        <p:spPr>
          <a:xfrm rot="16200000">
            <a:off x="5413543" y="3163534"/>
            <a:ext cx="1937197" cy="338554"/>
          </a:xfrm>
          <a:prstGeom prst="rect">
            <a:avLst/>
          </a:prstGeom>
          <a:noFill/>
        </p:spPr>
        <p:txBody>
          <a:bodyPr wrap="square">
            <a:spAutoFit/>
          </a:bodyPr>
          <a:lstStyle/>
          <a:p>
            <a:r>
              <a:rPr lang="en-US" sz="1600" dirty="0"/>
              <a:t>mPD-1 binding</a:t>
            </a:r>
            <a:endParaRPr lang="en-US" dirty="0"/>
          </a:p>
        </p:txBody>
      </p:sp>
      <p:sp>
        <p:nvSpPr>
          <p:cNvPr id="87" name="Rectangle 86">
            <a:extLst>
              <a:ext uri="{FF2B5EF4-FFF2-40B4-BE49-F238E27FC236}">
                <a16:creationId xmlns:a16="http://schemas.microsoft.com/office/drawing/2014/main" id="{F517F614-5D59-432F-ADD5-ACCD3D21D3E5}"/>
              </a:ext>
            </a:extLst>
          </p:cNvPr>
          <p:cNvSpPr/>
          <p:nvPr/>
        </p:nvSpPr>
        <p:spPr>
          <a:xfrm rot="16200000">
            <a:off x="7818060" y="3555942"/>
            <a:ext cx="2715768"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08C9E7DF-371A-41B4-8715-A997AF3BAF46}"/>
              </a:ext>
            </a:extLst>
          </p:cNvPr>
          <p:cNvCxnSpPr/>
          <p:nvPr/>
        </p:nvCxnSpPr>
        <p:spPr>
          <a:xfrm flipH="1" flipV="1">
            <a:off x="9444734" y="4080834"/>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7A3BD920-3B38-4733-9357-E514BB831D21}"/>
              </a:ext>
            </a:extLst>
          </p:cNvPr>
          <p:cNvCxnSpPr/>
          <p:nvPr/>
        </p:nvCxnSpPr>
        <p:spPr>
          <a:xfrm rot="5400000" flipH="1" flipV="1">
            <a:off x="9666710" y="4292868"/>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4C3489E-D713-4DBC-BD8B-AF599E82F0B2}"/>
              </a:ext>
            </a:extLst>
          </p:cNvPr>
          <p:cNvSpPr/>
          <p:nvPr/>
        </p:nvSpPr>
        <p:spPr>
          <a:xfrm>
            <a:off x="6264959" y="2239164"/>
            <a:ext cx="2780016" cy="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85CC3FB1-6675-49D9-A6CB-86BEAAE7DE7D}"/>
              </a:ext>
            </a:extLst>
          </p:cNvPr>
          <p:cNvSpPr/>
          <p:nvPr/>
        </p:nvSpPr>
        <p:spPr>
          <a:xfrm>
            <a:off x="9012064" y="2238918"/>
            <a:ext cx="2780016" cy="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69164F13-C8D8-4518-80A6-66C3ACF83E34}"/>
              </a:ext>
            </a:extLst>
          </p:cNvPr>
          <p:cNvSpPr/>
          <p:nvPr/>
        </p:nvSpPr>
        <p:spPr>
          <a:xfrm>
            <a:off x="9041964" y="2260797"/>
            <a:ext cx="9144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1651F11-A522-4637-9154-CD36FEB24EDD}"/>
              </a:ext>
            </a:extLst>
          </p:cNvPr>
          <p:cNvSpPr/>
          <p:nvPr/>
        </p:nvSpPr>
        <p:spPr>
          <a:xfrm>
            <a:off x="11747776" y="2244208"/>
            <a:ext cx="45720" cy="275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34937E-4D51-4E9F-9894-90EAC6EBBBA1}"/>
              </a:ext>
            </a:extLst>
          </p:cNvPr>
          <p:cNvSpPr/>
          <p:nvPr/>
        </p:nvSpPr>
        <p:spPr>
          <a:xfrm>
            <a:off x="6442099" y="4509578"/>
            <a:ext cx="124612" cy="16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5E0D3E6-3C96-49CE-BB3B-6519ED208820}"/>
              </a:ext>
            </a:extLst>
          </p:cNvPr>
          <p:cNvSpPr/>
          <p:nvPr/>
        </p:nvSpPr>
        <p:spPr>
          <a:xfrm>
            <a:off x="6623815" y="4702021"/>
            <a:ext cx="124612" cy="16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9372979-2170-4952-9128-16D55CCEC027}"/>
              </a:ext>
            </a:extLst>
          </p:cNvPr>
          <p:cNvSpPr/>
          <p:nvPr/>
        </p:nvSpPr>
        <p:spPr>
          <a:xfrm>
            <a:off x="9236009" y="4490072"/>
            <a:ext cx="124612" cy="16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9567FE0-EA59-4DBA-AAD3-C61B6CC36077}"/>
              </a:ext>
            </a:extLst>
          </p:cNvPr>
          <p:cNvSpPr/>
          <p:nvPr/>
        </p:nvSpPr>
        <p:spPr>
          <a:xfrm>
            <a:off x="9407866" y="4735023"/>
            <a:ext cx="124612" cy="16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1611F65-9714-46D3-AB59-F31B0B31E6FC}"/>
              </a:ext>
            </a:extLst>
          </p:cNvPr>
          <p:cNvSpPr/>
          <p:nvPr/>
        </p:nvSpPr>
        <p:spPr>
          <a:xfrm>
            <a:off x="9451849" y="2448969"/>
            <a:ext cx="946093" cy="461665"/>
          </a:xfrm>
          <a:prstGeom prst="rect">
            <a:avLst/>
          </a:prstGeom>
        </p:spPr>
        <p:txBody>
          <a:bodyPr wrap="none">
            <a:spAutoFit/>
          </a:bodyPr>
          <a:lstStyle/>
          <a:p>
            <a:r>
              <a:rPr lang="en-US" sz="2400" dirty="0">
                <a:solidFill>
                  <a:prstClr val="black"/>
                </a:solidFill>
              </a:rPr>
              <a:t>&lt;0.1%</a:t>
            </a:r>
            <a:endParaRPr lang="en-US" dirty="0"/>
          </a:p>
        </p:txBody>
      </p:sp>
      <p:sp>
        <p:nvSpPr>
          <p:cNvPr id="103" name="Freeform: Shape 102">
            <a:extLst>
              <a:ext uri="{FF2B5EF4-FFF2-40B4-BE49-F238E27FC236}">
                <a16:creationId xmlns:a16="http://schemas.microsoft.com/office/drawing/2014/main" id="{0D6D3F8E-F458-4375-A910-4D4A2B6F2F9F}"/>
              </a:ext>
            </a:extLst>
          </p:cNvPr>
          <p:cNvSpPr/>
          <p:nvPr/>
        </p:nvSpPr>
        <p:spPr>
          <a:xfrm>
            <a:off x="7368561" y="2571038"/>
            <a:ext cx="1522162" cy="1472456"/>
          </a:xfrm>
          <a:custGeom>
            <a:avLst/>
            <a:gdLst>
              <a:gd name="connsiteX0" fmla="*/ 1074198 w 1642369"/>
              <a:gd name="connsiteY0" fmla="*/ 0 h 1562470"/>
              <a:gd name="connsiteX1" fmla="*/ 1633491 w 1642369"/>
              <a:gd name="connsiteY1" fmla="*/ 8877 h 1562470"/>
              <a:gd name="connsiteX2" fmla="*/ 1642369 w 1642369"/>
              <a:gd name="connsiteY2" fmla="*/ 284085 h 1562470"/>
              <a:gd name="connsiteX3" fmla="*/ 0 w 1642369"/>
              <a:gd name="connsiteY3" fmla="*/ 1562470 h 1562470"/>
              <a:gd name="connsiteX4" fmla="*/ 1074198 w 1642369"/>
              <a:gd name="connsiteY4" fmla="*/ 0 h 156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69" h="1562470">
                <a:moveTo>
                  <a:pt x="1074198" y="0"/>
                </a:moveTo>
                <a:lnTo>
                  <a:pt x="1633491" y="8877"/>
                </a:lnTo>
                <a:lnTo>
                  <a:pt x="1642369" y="284085"/>
                </a:lnTo>
                <a:lnTo>
                  <a:pt x="0" y="1562470"/>
                </a:lnTo>
                <a:lnTo>
                  <a:pt x="1074198" y="0"/>
                </a:lnTo>
                <a:close/>
              </a:path>
            </a:pathLst>
          </a:custGeom>
          <a:solidFill>
            <a:srgbClr val="FFDDDD">
              <a:alpha val="50196"/>
            </a:srgbClr>
          </a:solidFill>
          <a:ln w="38100">
            <a:solidFill>
              <a:srgbClr val="FF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B43A58-40EC-4B86-B4E3-D01625A4041D}"/>
              </a:ext>
            </a:extLst>
          </p:cNvPr>
          <p:cNvSpPr/>
          <p:nvPr/>
        </p:nvSpPr>
        <p:spPr>
          <a:xfrm>
            <a:off x="8856625" y="4790307"/>
            <a:ext cx="379384" cy="21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926024F-4B65-4B8A-B03C-7BC30871AE1C}"/>
              </a:ext>
            </a:extLst>
          </p:cNvPr>
          <p:cNvSpPr/>
          <p:nvPr/>
        </p:nvSpPr>
        <p:spPr>
          <a:xfrm rot="16200000">
            <a:off x="8153078" y="3163501"/>
            <a:ext cx="1937197" cy="338554"/>
          </a:xfrm>
          <a:prstGeom prst="rect">
            <a:avLst/>
          </a:prstGeom>
          <a:noFill/>
        </p:spPr>
        <p:txBody>
          <a:bodyPr wrap="square">
            <a:spAutoFit/>
          </a:bodyPr>
          <a:lstStyle/>
          <a:p>
            <a:r>
              <a:rPr lang="en-US" sz="1600" dirty="0"/>
              <a:t>mPD-1 binding</a:t>
            </a:r>
            <a:endParaRPr lang="en-US" dirty="0"/>
          </a:p>
        </p:txBody>
      </p:sp>
    </p:spTree>
    <p:extLst>
      <p:ext uri="{BB962C8B-B14F-4D97-AF65-F5344CB8AC3E}">
        <p14:creationId xmlns:p14="http://schemas.microsoft.com/office/powerpoint/2010/main" val="207218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24</a:t>
            </a:fld>
            <a:endParaRPr lang="en-US" dirty="0">
              <a:solidFill>
                <a:schemeClr val="bg1">
                  <a:lumMod val="50000"/>
                </a:schemeClr>
              </a:solidFill>
            </a:endParaRPr>
          </a:p>
        </p:txBody>
      </p:sp>
      <p:sp>
        <p:nvSpPr>
          <p:cNvPr id="20" name="TextBox 19"/>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29Fe1 Library</a:t>
            </a:r>
          </a:p>
        </p:txBody>
      </p:sp>
      <p:sp>
        <p:nvSpPr>
          <p:cNvPr id="9" name="Rectangle 8">
            <a:extLst>
              <a:ext uri="{FF2B5EF4-FFF2-40B4-BE49-F238E27FC236}">
                <a16:creationId xmlns:a16="http://schemas.microsoft.com/office/drawing/2014/main" id="{67DAFED3-FB4D-469D-9784-159B0E1D85FA}"/>
              </a:ext>
            </a:extLst>
          </p:cNvPr>
          <p:cNvSpPr/>
          <p:nvPr/>
        </p:nvSpPr>
        <p:spPr>
          <a:xfrm>
            <a:off x="264159" y="713546"/>
            <a:ext cx="5439523" cy="830997"/>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100 nM to select binders</a:t>
            </a:r>
          </a:p>
        </p:txBody>
      </p:sp>
      <p:pic>
        <p:nvPicPr>
          <p:cNvPr id="16" name="Picture 15">
            <a:extLst>
              <a:ext uri="{FF2B5EF4-FFF2-40B4-BE49-F238E27FC236}">
                <a16:creationId xmlns:a16="http://schemas.microsoft.com/office/drawing/2014/main" id="{73EC5D86-9410-4D90-9E4D-52CA946734E5}"/>
              </a:ext>
            </a:extLst>
          </p:cNvPr>
          <p:cNvPicPr>
            <a:picLocks noChangeAspect="1"/>
          </p:cNvPicPr>
          <p:nvPr/>
        </p:nvPicPr>
        <p:blipFill rotWithShape="1">
          <a:blip r:embed="rId4"/>
          <a:srcRect l="34819" t="32269" r="29223" b="24691"/>
          <a:stretch/>
        </p:blipFill>
        <p:spPr>
          <a:xfrm>
            <a:off x="906492" y="1595675"/>
            <a:ext cx="4367815" cy="4297927"/>
          </a:xfrm>
          <a:prstGeom prst="rect">
            <a:avLst/>
          </a:prstGeom>
        </p:spPr>
      </p:pic>
      <p:sp>
        <p:nvSpPr>
          <p:cNvPr id="3" name="Freeform: Shape 2">
            <a:extLst>
              <a:ext uri="{FF2B5EF4-FFF2-40B4-BE49-F238E27FC236}">
                <a16:creationId xmlns:a16="http://schemas.microsoft.com/office/drawing/2014/main" id="{70A49BD4-0CDC-4768-A4FF-9DF93297B711}"/>
              </a:ext>
            </a:extLst>
          </p:cNvPr>
          <p:cNvSpPr/>
          <p:nvPr/>
        </p:nvSpPr>
        <p:spPr>
          <a:xfrm>
            <a:off x="2005809" y="2188529"/>
            <a:ext cx="2642839" cy="2486722"/>
          </a:xfrm>
          <a:custGeom>
            <a:avLst/>
            <a:gdLst>
              <a:gd name="connsiteX0" fmla="*/ 1182029 w 2642839"/>
              <a:gd name="connsiteY0" fmla="*/ 0 h 2486722"/>
              <a:gd name="connsiteX1" fmla="*/ 0 w 2642839"/>
              <a:gd name="connsiteY1" fmla="*/ 2319453 h 2486722"/>
              <a:gd name="connsiteX2" fmla="*/ 133814 w 2642839"/>
              <a:gd name="connsiteY2" fmla="*/ 2486722 h 2486722"/>
              <a:gd name="connsiteX3" fmla="*/ 624468 w 2642839"/>
              <a:gd name="connsiteY3" fmla="*/ 2442117 h 2486722"/>
              <a:gd name="connsiteX4" fmla="*/ 2631688 w 2642839"/>
              <a:gd name="connsiteY4" fmla="*/ 1639229 h 2486722"/>
              <a:gd name="connsiteX5" fmla="*/ 2642839 w 2642839"/>
              <a:gd name="connsiteY5" fmla="*/ 0 h 2486722"/>
              <a:gd name="connsiteX6" fmla="*/ 1182029 w 2642839"/>
              <a:gd name="connsiteY6" fmla="*/ 0 h 24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2839" h="2486722">
                <a:moveTo>
                  <a:pt x="1182029" y="0"/>
                </a:moveTo>
                <a:lnTo>
                  <a:pt x="0" y="2319453"/>
                </a:lnTo>
                <a:lnTo>
                  <a:pt x="133814" y="2486722"/>
                </a:lnTo>
                <a:lnTo>
                  <a:pt x="624468" y="2442117"/>
                </a:lnTo>
                <a:lnTo>
                  <a:pt x="2631688" y="1639229"/>
                </a:lnTo>
                <a:lnTo>
                  <a:pt x="2642839" y="0"/>
                </a:lnTo>
                <a:lnTo>
                  <a:pt x="1182029" y="0"/>
                </a:lnTo>
                <a:close/>
              </a:path>
            </a:pathLst>
          </a:custGeom>
          <a:solidFill>
            <a:srgbClr val="FFDDDD">
              <a:alpha val="5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E89B0903-C99C-40AE-9866-C14E9DB2550B}"/>
              </a:ext>
            </a:extLst>
          </p:cNvPr>
          <p:cNvCxnSpPr/>
          <p:nvPr/>
        </p:nvCxnSpPr>
        <p:spPr>
          <a:xfrm flipH="1" flipV="1">
            <a:off x="1466129" y="4768329"/>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03269A-3526-43F3-A1C1-2CD6E2E297D2}"/>
              </a:ext>
            </a:extLst>
          </p:cNvPr>
          <p:cNvCxnSpPr/>
          <p:nvPr/>
        </p:nvCxnSpPr>
        <p:spPr>
          <a:xfrm rot="5400000" flipH="1" flipV="1">
            <a:off x="1688105" y="4980363"/>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3FEB11E-EC57-4147-9C64-6A307CD500EA}"/>
              </a:ext>
            </a:extLst>
          </p:cNvPr>
          <p:cNvSpPr/>
          <p:nvPr/>
        </p:nvSpPr>
        <p:spPr>
          <a:xfrm>
            <a:off x="1409171" y="5828866"/>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1" name="Rectangle 20">
            <a:extLst>
              <a:ext uri="{FF2B5EF4-FFF2-40B4-BE49-F238E27FC236}">
                <a16:creationId xmlns:a16="http://schemas.microsoft.com/office/drawing/2014/main" id="{8B860001-1472-48F4-9C07-94D584A9CCE9}"/>
              </a:ext>
            </a:extLst>
          </p:cNvPr>
          <p:cNvSpPr/>
          <p:nvPr/>
        </p:nvSpPr>
        <p:spPr>
          <a:xfrm rot="16200000">
            <a:off x="-332600" y="4121452"/>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2" name="Rectangle 21">
            <a:extLst>
              <a:ext uri="{FF2B5EF4-FFF2-40B4-BE49-F238E27FC236}">
                <a16:creationId xmlns:a16="http://schemas.microsoft.com/office/drawing/2014/main" id="{4F292F01-59CB-471E-8B04-1F0972E388DF}"/>
              </a:ext>
            </a:extLst>
          </p:cNvPr>
          <p:cNvSpPr/>
          <p:nvPr/>
        </p:nvSpPr>
        <p:spPr>
          <a:xfrm>
            <a:off x="5912926" y="713546"/>
            <a:ext cx="6098005"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Round 1 Kinetic sort of 10</a:t>
            </a:r>
            <a:r>
              <a:rPr lang="en-US" sz="2400" baseline="30000" dirty="0"/>
              <a:t>8</a:t>
            </a:r>
            <a:r>
              <a:rPr lang="en-US" sz="2400" dirty="0"/>
              <a:t> yeast at 25°C</a:t>
            </a:r>
          </a:p>
        </p:txBody>
      </p:sp>
      <p:sp>
        <p:nvSpPr>
          <p:cNvPr id="23" name="Rectangle 22">
            <a:extLst>
              <a:ext uri="{FF2B5EF4-FFF2-40B4-BE49-F238E27FC236}">
                <a16:creationId xmlns:a16="http://schemas.microsoft.com/office/drawing/2014/main" id="{E3C6A656-C791-492B-8E4A-3B73CE4B340F}"/>
              </a:ext>
            </a:extLst>
          </p:cNvPr>
          <p:cNvSpPr/>
          <p:nvPr/>
        </p:nvSpPr>
        <p:spPr>
          <a:xfrm>
            <a:off x="5912926" y="1477099"/>
            <a:ext cx="2862323" cy="461665"/>
          </a:xfrm>
          <a:prstGeom prst="rect">
            <a:avLst/>
          </a:prstGeom>
        </p:spPr>
        <p:txBody>
          <a:bodyPr wrap="none">
            <a:spAutoFit/>
          </a:bodyPr>
          <a:lstStyle/>
          <a:p>
            <a:pPr algn="ctr"/>
            <a:r>
              <a:rPr lang="en-US" sz="2400" dirty="0">
                <a:solidFill>
                  <a:prstClr val="black"/>
                </a:solidFill>
              </a:rPr>
              <a:t>24 </a:t>
            </a:r>
            <a:r>
              <a:rPr lang="en-US" sz="2400" dirty="0" err="1">
                <a:solidFill>
                  <a:prstClr val="black"/>
                </a:solidFill>
              </a:rPr>
              <a:t>hr</a:t>
            </a:r>
            <a:r>
              <a:rPr lang="en-US" sz="2400" dirty="0">
                <a:solidFill>
                  <a:prstClr val="black"/>
                </a:solidFill>
              </a:rPr>
              <a:t> Positive Control</a:t>
            </a:r>
            <a:endParaRPr lang="en-US" dirty="0"/>
          </a:p>
        </p:txBody>
      </p:sp>
      <p:sp>
        <p:nvSpPr>
          <p:cNvPr id="24" name="Rectangle 23">
            <a:extLst>
              <a:ext uri="{FF2B5EF4-FFF2-40B4-BE49-F238E27FC236}">
                <a16:creationId xmlns:a16="http://schemas.microsoft.com/office/drawing/2014/main" id="{2D4B1945-645C-4CB3-B9E1-DE78960BED30}"/>
              </a:ext>
            </a:extLst>
          </p:cNvPr>
          <p:cNvSpPr/>
          <p:nvPr/>
        </p:nvSpPr>
        <p:spPr>
          <a:xfrm>
            <a:off x="9129926" y="1477099"/>
            <a:ext cx="2343911" cy="461665"/>
          </a:xfrm>
          <a:prstGeom prst="rect">
            <a:avLst/>
          </a:prstGeom>
        </p:spPr>
        <p:txBody>
          <a:bodyPr wrap="none">
            <a:spAutoFit/>
          </a:bodyPr>
          <a:lstStyle/>
          <a:p>
            <a:pPr algn="ctr"/>
            <a:r>
              <a:rPr lang="en-US" sz="2400" dirty="0">
                <a:solidFill>
                  <a:prstClr val="black"/>
                </a:solidFill>
              </a:rPr>
              <a:t>24 </a:t>
            </a:r>
            <a:r>
              <a:rPr lang="en-US" sz="2400" dirty="0" err="1">
                <a:solidFill>
                  <a:prstClr val="black"/>
                </a:solidFill>
              </a:rPr>
              <a:t>hr</a:t>
            </a:r>
            <a:r>
              <a:rPr lang="en-US" sz="2400" dirty="0">
                <a:solidFill>
                  <a:prstClr val="black"/>
                </a:solidFill>
              </a:rPr>
              <a:t> Library Sort</a:t>
            </a:r>
            <a:endParaRPr lang="en-US" dirty="0"/>
          </a:p>
        </p:txBody>
      </p:sp>
      <p:pic>
        <p:nvPicPr>
          <p:cNvPr id="25" name="Picture 24">
            <a:extLst>
              <a:ext uri="{FF2B5EF4-FFF2-40B4-BE49-F238E27FC236}">
                <a16:creationId xmlns:a16="http://schemas.microsoft.com/office/drawing/2014/main" id="{7F0E866B-FA3D-4E62-A567-FE83DE59A3CC}"/>
              </a:ext>
            </a:extLst>
          </p:cNvPr>
          <p:cNvPicPr>
            <a:picLocks noChangeAspect="1"/>
          </p:cNvPicPr>
          <p:nvPr/>
        </p:nvPicPr>
        <p:blipFill rotWithShape="1">
          <a:blip r:embed="rId5">
            <a:extLst>
              <a:ext uri="{28A0092B-C50C-407E-A947-70E740481C1C}">
                <a14:useLocalDpi xmlns:a14="http://schemas.microsoft.com/office/drawing/2010/main" val="0"/>
              </a:ext>
            </a:extLst>
          </a:blip>
          <a:srcRect l="35407" t="32562" r="28526" b="23818"/>
          <a:stretch/>
        </p:blipFill>
        <p:spPr>
          <a:xfrm>
            <a:off x="8892339" y="1877770"/>
            <a:ext cx="2848821" cy="2799317"/>
          </a:xfrm>
          <a:prstGeom prst="rect">
            <a:avLst/>
          </a:prstGeom>
        </p:spPr>
      </p:pic>
      <p:sp>
        <p:nvSpPr>
          <p:cNvPr id="26" name="Rectangle 25">
            <a:extLst>
              <a:ext uri="{FF2B5EF4-FFF2-40B4-BE49-F238E27FC236}">
                <a16:creationId xmlns:a16="http://schemas.microsoft.com/office/drawing/2014/main" id="{2BDF445D-43C4-4694-AC50-44D86EA6A216}"/>
              </a:ext>
            </a:extLst>
          </p:cNvPr>
          <p:cNvSpPr/>
          <p:nvPr/>
        </p:nvSpPr>
        <p:spPr>
          <a:xfrm>
            <a:off x="9296467" y="2085640"/>
            <a:ext cx="792205" cy="461665"/>
          </a:xfrm>
          <a:prstGeom prst="rect">
            <a:avLst/>
          </a:prstGeom>
        </p:spPr>
        <p:txBody>
          <a:bodyPr wrap="none">
            <a:spAutoFit/>
          </a:bodyPr>
          <a:lstStyle/>
          <a:p>
            <a:r>
              <a:rPr lang="en-US" sz="2400" dirty="0">
                <a:solidFill>
                  <a:prstClr val="black"/>
                </a:solidFill>
              </a:rPr>
              <a:t>2.3%</a:t>
            </a:r>
            <a:endParaRPr lang="en-US" dirty="0"/>
          </a:p>
        </p:txBody>
      </p:sp>
      <p:pic>
        <p:nvPicPr>
          <p:cNvPr id="27" name="Picture 26">
            <a:extLst>
              <a:ext uri="{FF2B5EF4-FFF2-40B4-BE49-F238E27FC236}">
                <a16:creationId xmlns:a16="http://schemas.microsoft.com/office/drawing/2014/main" id="{2527D81B-B869-4AAA-916E-EF0906146900}"/>
              </a:ext>
            </a:extLst>
          </p:cNvPr>
          <p:cNvPicPr>
            <a:picLocks noChangeAspect="1"/>
          </p:cNvPicPr>
          <p:nvPr/>
        </p:nvPicPr>
        <p:blipFill rotWithShape="1">
          <a:blip r:embed="rId6">
            <a:extLst>
              <a:ext uri="{28A0092B-C50C-407E-A947-70E740481C1C}">
                <a14:useLocalDpi xmlns:a14="http://schemas.microsoft.com/office/drawing/2010/main" val="0"/>
              </a:ext>
            </a:extLst>
          </a:blip>
          <a:srcRect l="35078" t="32252" r="28671" b="23687"/>
          <a:stretch/>
        </p:blipFill>
        <p:spPr>
          <a:xfrm>
            <a:off x="5946371" y="1853250"/>
            <a:ext cx="2863590" cy="2823838"/>
          </a:xfrm>
          <a:prstGeom prst="rect">
            <a:avLst/>
          </a:prstGeom>
        </p:spPr>
      </p:pic>
      <p:sp>
        <p:nvSpPr>
          <p:cNvPr id="28" name="Rectangle 27">
            <a:extLst>
              <a:ext uri="{FF2B5EF4-FFF2-40B4-BE49-F238E27FC236}">
                <a16:creationId xmlns:a16="http://schemas.microsoft.com/office/drawing/2014/main" id="{6928B418-5252-4E09-ADAD-796D9DED4E68}"/>
              </a:ext>
            </a:extLst>
          </p:cNvPr>
          <p:cNvSpPr/>
          <p:nvPr/>
        </p:nvSpPr>
        <p:spPr>
          <a:xfrm>
            <a:off x="6336018" y="2100457"/>
            <a:ext cx="792205" cy="461665"/>
          </a:xfrm>
          <a:prstGeom prst="rect">
            <a:avLst/>
          </a:prstGeom>
        </p:spPr>
        <p:txBody>
          <a:bodyPr wrap="none">
            <a:spAutoFit/>
          </a:bodyPr>
          <a:lstStyle/>
          <a:p>
            <a:r>
              <a:rPr lang="en-US" sz="2400" dirty="0">
                <a:solidFill>
                  <a:prstClr val="black"/>
                </a:solidFill>
              </a:rPr>
              <a:t>0.8%</a:t>
            </a:r>
            <a:endParaRPr lang="en-US" dirty="0"/>
          </a:p>
        </p:txBody>
      </p:sp>
      <p:sp>
        <p:nvSpPr>
          <p:cNvPr id="29" name="Freeform: Shape 28">
            <a:extLst>
              <a:ext uri="{FF2B5EF4-FFF2-40B4-BE49-F238E27FC236}">
                <a16:creationId xmlns:a16="http://schemas.microsoft.com/office/drawing/2014/main" id="{EF049895-7C0D-43C1-A5B6-ABF6CB3B0B2C}"/>
              </a:ext>
            </a:extLst>
          </p:cNvPr>
          <p:cNvSpPr/>
          <p:nvPr/>
        </p:nvSpPr>
        <p:spPr>
          <a:xfrm>
            <a:off x="9763123" y="2295042"/>
            <a:ext cx="1739590" cy="1661532"/>
          </a:xfrm>
          <a:custGeom>
            <a:avLst/>
            <a:gdLst>
              <a:gd name="connsiteX0" fmla="*/ 680224 w 1739590"/>
              <a:gd name="connsiteY0" fmla="*/ 0 h 1661532"/>
              <a:gd name="connsiteX1" fmla="*/ 0 w 1739590"/>
              <a:gd name="connsiteY1" fmla="*/ 1661532 h 1661532"/>
              <a:gd name="connsiteX2" fmla="*/ 1717288 w 1739590"/>
              <a:gd name="connsiteY2" fmla="*/ 557561 h 1661532"/>
              <a:gd name="connsiteX3" fmla="*/ 1739590 w 1739590"/>
              <a:gd name="connsiteY3" fmla="*/ 22302 h 1661532"/>
              <a:gd name="connsiteX4" fmla="*/ 1728439 w 1739590"/>
              <a:gd name="connsiteY4" fmla="*/ 0 h 1661532"/>
              <a:gd name="connsiteX5" fmla="*/ 680224 w 1739590"/>
              <a:gd name="connsiteY5" fmla="*/ 0 h 16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90" h="1661532">
                <a:moveTo>
                  <a:pt x="680224" y="0"/>
                </a:moveTo>
                <a:lnTo>
                  <a:pt x="0" y="1661532"/>
                </a:lnTo>
                <a:lnTo>
                  <a:pt x="1717288" y="557561"/>
                </a:lnTo>
                <a:lnTo>
                  <a:pt x="1739590" y="22302"/>
                </a:lnTo>
                <a:lnTo>
                  <a:pt x="1728439" y="0"/>
                </a:lnTo>
                <a:lnTo>
                  <a:pt x="680224" y="0"/>
                </a:lnTo>
                <a:close/>
              </a:path>
            </a:pathLst>
          </a:custGeom>
          <a:solidFill>
            <a:srgbClr val="FFDDDD">
              <a:alpha val="5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8CFEFB7-A411-427A-A5BD-33E62C750FD1}"/>
              </a:ext>
            </a:extLst>
          </p:cNvPr>
          <p:cNvSpPr txBox="1"/>
          <p:nvPr/>
        </p:nvSpPr>
        <p:spPr>
          <a:xfrm>
            <a:off x="7877920" y="3633407"/>
            <a:ext cx="819150" cy="646331"/>
          </a:xfrm>
          <a:prstGeom prst="rect">
            <a:avLst/>
          </a:prstGeom>
          <a:noFill/>
        </p:spPr>
        <p:txBody>
          <a:bodyPr wrap="square" rtlCol="0">
            <a:spAutoFit/>
          </a:bodyPr>
          <a:lstStyle/>
          <a:p>
            <a:pPr algn="r"/>
            <a:r>
              <a:rPr lang="en-US" dirty="0"/>
              <a:t>29F parent</a:t>
            </a:r>
          </a:p>
        </p:txBody>
      </p:sp>
    </p:spTree>
    <p:extLst>
      <p:ext uri="{BB962C8B-B14F-4D97-AF65-F5344CB8AC3E}">
        <p14:creationId xmlns:p14="http://schemas.microsoft.com/office/powerpoint/2010/main" val="18621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P spid="26" grpId="0"/>
      <p:bldP spid="28" grpId="0"/>
      <p:bldP spid="29" grpId="0" animBg="1"/>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25</a:t>
            </a:fld>
            <a:endParaRPr lang="en-US" dirty="0">
              <a:solidFill>
                <a:schemeClr val="bg1">
                  <a:lumMod val="50000"/>
                </a:schemeClr>
              </a:solidFill>
            </a:endParaRPr>
          </a:p>
        </p:txBody>
      </p:sp>
      <p:sp>
        <p:nvSpPr>
          <p:cNvPr id="20" name="TextBox 19"/>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29Fe1 Library</a:t>
            </a:r>
          </a:p>
        </p:txBody>
      </p:sp>
      <p:sp>
        <p:nvSpPr>
          <p:cNvPr id="9" name="Rectangle 8">
            <a:extLst>
              <a:ext uri="{FF2B5EF4-FFF2-40B4-BE49-F238E27FC236}">
                <a16:creationId xmlns:a16="http://schemas.microsoft.com/office/drawing/2014/main" id="{67DAFED3-FB4D-469D-9784-159B0E1D85FA}"/>
              </a:ext>
            </a:extLst>
          </p:cNvPr>
          <p:cNvSpPr/>
          <p:nvPr/>
        </p:nvSpPr>
        <p:spPr>
          <a:xfrm>
            <a:off x="264159" y="713546"/>
            <a:ext cx="5439523" cy="830997"/>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100 nM to select binders</a:t>
            </a:r>
          </a:p>
        </p:txBody>
      </p:sp>
      <p:pic>
        <p:nvPicPr>
          <p:cNvPr id="16" name="Picture 15">
            <a:extLst>
              <a:ext uri="{FF2B5EF4-FFF2-40B4-BE49-F238E27FC236}">
                <a16:creationId xmlns:a16="http://schemas.microsoft.com/office/drawing/2014/main" id="{73EC5D86-9410-4D90-9E4D-52CA946734E5}"/>
              </a:ext>
            </a:extLst>
          </p:cNvPr>
          <p:cNvPicPr>
            <a:picLocks noChangeAspect="1"/>
          </p:cNvPicPr>
          <p:nvPr/>
        </p:nvPicPr>
        <p:blipFill rotWithShape="1">
          <a:blip r:embed="rId4"/>
          <a:srcRect l="34819" t="32269" r="29223" b="24691"/>
          <a:stretch/>
        </p:blipFill>
        <p:spPr>
          <a:xfrm>
            <a:off x="906492" y="1595675"/>
            <a:ext cx="4367815" cy="4297927"/>
          </a:xfrm>
          <a:prstGeom prst="rect">
            <a:avLst/>
          </a:prstGeom>
        </p:spPr>
      </p:pic>
      <p:sp>
        <p:nvSpPr>
          <p:cNvPr id="3" name="Freeform: Shape 2">
            <a:extLst>
              <a:ext uri="{FF2B5EF4-FFF2-40B4-BE49-F238E27FC236}">
                <a16:creationId xmlns:a16="http://schemas.microsoft.com/office/drawing/2014/main" id="{70A49BD4-0CDC-4768-A4FF-9DF93297B711}"/>
              </a:ext>
            </a:extLst>
          </p:cNvPr>
          <p:cNvSpPr/>
          <p:nvPr/>
        </p:nvSpPr>
        <p:spPr>
          <a:xfrm>
            <a:off x="2005809" y="2188529"/>
            <a:ext cx="2642839" cy="2486722"/>
          </a:xfrm>
          <a:custGeom>
            <a:avLst/>
            <a:gdLst>
              <a:gd name="connsiteX0" fmla="*/ 1182029 w 2642839"/>
              <a:gd name="connsiteY0" fmla="*/ 0 h 2486722"/>
              <a:gd name="connsiteX1" fmla="*/ 0 w 2642839"/>
              <a:gd name="connsiteY1" fmla="*/ 2319453 h 2486722"/>
              <a:gd name="connsiteX2" fmla="*/ 133814 w 2642839"/>
              <a:gd name="connsiteY2" fmla="*/ 2486722 h 2486722"/>
              <a:gd name="connsiteX3" fmla="*/ 624468 w 2642839"/>
              <a:gd name="connsiteY3" fmla="*/ 2442117 h 2486722"/>
              <a:gd name="connsiteX4" fmla="*/ 2631688 w 2642839"/>
              <a:gd name="connsiteY4" fmla="*/ 1639229 h 2486722"/>
              <a:gd name="connsiteX5" fmla="*/ 2642839 w 2642839"/>
              <a:gd name="connsiteY5" fmla="*/ 0 h 2486722"/>
              <a:gd name="connsiteX6" fmla="*/ 1182029 w 2642839"/>
              <a:gd name="connsiteY6" fmla="*/ 0 h 24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2839" h="2486722">
                <a:moveTo>
                  <a:pt x="1182029" y="0"/>
                </a:moveTo>
                <a:lnTo>
                  <a:pt x="0" y="2319453"/>
                </a:lnTo>
                <a:lnTo>
                  <a:pt x="133814" y="2486722"/>
                </a:lnTo>
                <a:lnTo>
                  <a:pt x="624468" y="2442117"/>
                </a:lnTo>
                <a:lnTo>
                  <a:pt x="2631688" y="1639229"/>
                </a:lnTo>
                <a:lnTo>
                  <a:pt x="2642839" y="0"/>
                </a:lnTo>
                <a:lnTo>
                  <a:pt x="1182029" y="0"/>
                </a:lnTo>
                <a:close/>
              </a:path>
            </a:pathLst>
          </a:custGeom>
          <a:solidFill>
            <a:srgbClr val="FFDDDD">
              <a:alpha val="5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E89B0903-C99C-40AE-9866-C14E9DB2550B}"/>
              </a:ext>
            </a:extLst>
          </p:cNvPr>
          <p:cNvCxnSpPr/>
          <p:nvPr/>
        </p:nvCxnSpPr>
        <p:spPr>
          <a:xfrm flipH="1" flipV="1">
            <a:off x="1466129" y="4768329"/>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03269A-3526-43F3-A1C1-2CD6E2E297D2}"/>
              </a:ext>
            </a:extLst>
          </p:cNvPr>
          <p:cNvCxnSpPr/>
          <p:nvPr/>
        </p:nvCxnSpPr>
        <p:spPr>
          <a:xfrm rot="5400000" flipH="1" flipV="1">
            <a:off x="1688105" y="4980363"/>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3FEB11E-EC57-4147-9C64-6A307CD500EA}"/>
              </a:ext>
            </a:extLst>
          </p:cNvPr>
          <p:cNvSpPr/>
          <p:nvPr/>
        </p:nvSpPr>
        <p:spPr>
          <a:xfrm>
            <a:off x="1409171" y="5828866"/>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1" name="Rectangle 20">
            <a:extLst>
              <a:ext uri="{FF2B5EF4-FFF2-40B4-BE49-F238E27FC236}">
                <a16:creationId xmlns:a16="http://schemas.microsoft.com/office/drawing/2014/main" id="{8B860001-1472-48F4-9C07-94D584A9CCE9}"/>
              </a:ext>
            </a:extLst>
          </p:cNvPr>
          <p:cNvSpPr/>
          <p:nvPr/>
        </p:nvSpPr>
        <p:spPr>
          <a:xfrm rot="16200000">
            <a:off x="-332600" y="4121452"/>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2" name="Rectangle 21">
            <a:extLst>
              <a:ext uri="{FF2B5EF4-FFF2-40B4-BE49-F238E27FC236}">
                <a16:creationId xmlns:a16="http://schemas.microsoft.com/office/drawing/2014/main" id="{4F292F01-59CB-471E-8B04-1F0972E388DF}"/>
              </a:ext>
            </a:extLst>
          </p:cNvPr>
          <p:cNvSpPr/>
          <p:nvPr/>
        </p:nvSpPr>
        <p:spPr>
          <a:xfrm>
            <a:off x="5912926" y="713546"/>
            <a:ext cx="6098005"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Round 2 Kinetic sort of 10</a:t>
            </a:r>
            <a:r>
              <a:rPr lang="en-US" sz="2400" baseline="30000" dirty="0"/>
              <a:t>8</a:t>
            </a:r>
            <a:r>
              <a:rPr lang="en-US" sz="2400" dirty="0"/>
              <a:t> yeast at 25°C</a:t>
            </a:r>
          </a:p>
        </p:txBody>
      </p:sp>
      <p:sp>
        <p:nvSpPr>
          <p:cNvPr id="31" name="Rectangle 30">
            <a:extLst>
              <a:ext uri="{FF2B5EF4-FFF2-40B4-BE49-F238E27FC236}">
                <a16:creationId xmlns:a16="http://schemas.microsoft.com/office/drawing/2014/main" id="{43FBDAD0-FDCD-4F50-9F61-3C69270D8911}"/>
              </a:ext>
            </a:extLst>
          </p:cNvPr>
          <p:cNvSpPr/>
          <p:nvPr/>
        </p:nvSpPr>
        <p:spPr>
          <a:xfrm>
            <a:off x="5912926" y="1453178"/>
            <a:ext cx="2862323" cy="461665"/>
          </a:xfrm>
          <a:prstGeom prst="rect">
            <a:avLst/>
          </a:prstGeom>
        </p:spPr>
        <p:txBody>
          <a:bodyPr wrap="none">
            <a:spAutoFit/>
          </a:bodyPr>
          <a:lstStyle/>
          <a:p>
            <a:pPr algn="ctr"/>
            <a:r>
              <a:rPr lang="en-US" sz="2400" dirty="0">
                <a:solidFill>
                  <a:prstClr val="black"/>
                </a:solidFill>
              </a:rPr>
              <a:t>24 </a:t>
            </a:r>
            <a:r>
              <a:rPr lang="en-US" sz="2400" dirty="0" err="1">
                <a:solidFill>
                  <a:prstClr val="black"/>
                </a:solidFill>
              </a:rPr>
              <a:t>hr</a:t>
            </a:r>
            <a:r>
              <a:rPr lang="en-US" sz="2400" dirty="0">
                <a:solidFill>
                  <a:prstClr val="black"/>
                </a:solidFill>
              </a:rPr>
              <a:t> Positive Control</a:t>
            </a:r>
            <a:endParaRPr lang="en-US" dirty="0"/>
          </a:p>
        </p:txBody>
      </p:sp>
      <p:sp>
        <p:nvSpPr>
          <p:cNvPr id="32" name="Rectangle 31">
            <a:extLst>
              <a:ext uri="{FF2B5EF4-FFF2-40B4-BE49-F238E27FC236}">
                <a16:creationId xmlns:a16="http://schemas.microsoft.com/office/drawing/2014/main" id="{C87DE46C-6427-42CD-94C1-ECC335681E52}"/>
              </a:ext>
            </a:extLst>
          </p:cNvPr>
          <p:cNvSpPr/>
          <p:nvPr/>
        </p:nvSpPr>
        <p:spPr>
          <a:xfrm>
            <a:off x="9061771" y="1453178"/>
            <a:ext cx="2343911" cy="461665"/>
          </a:xfrm>
          <a:prstGeom prst="rect">
            <a:avLst/>
          </a:prstGeom>
        </p:spPr>
        <p:txBody>
          <a:bodyPr wrap="none">
            <a:spAutoFit/>
          </a:bodyPr>
          <a:lstStyle/>
          <a:p>
            <a:pPr algn="ctr"/>
            <a:r>
              <a:rPr lang="en-US" sz="2400" dirty="0">
                <a:solidFill>
                  <a:prstClr val="black"/>
                </a:solidFill>
              </a:rPr>
              <a:t>24 </a:t>
            </a:r>
            <a:r>
              <a:rPr lang="en-US" sz="2400" dirty="0" err="1">
                <a:solidFill>
                  <a:prstClr val="black"/>
                </a:solidFill>
              </a:rPr>
              <a:t>hr</a:t>
            </a:r>
            <a:r>
              <a:rPr lang="en-US" sz="2400" dirty="0">
                <a:solidFill>
                  <a:prstClr val="black"/>
                </a:solidFill>
              </a:rPr>
              <a:t> Library Sort</a:t>
            </a:r>
            <a:endParaRPr lang="en-US" dirty="0"/>
          </a:p>
        </p:txBody>
      </p:sp>
      <p:pic>
        <p:nvPicPr>
          <p:cNvPr id="33" name="Picture 32">
            <a:extLst>
              <a:ext uri="{FF2B5EF4-FFF2-40B4-BE49-F238E27FC236}">
                <a16:creationId xmlns:a16="http://schemas.microsoft.com/office/drawing/2014/main" id="{8DE3A5FC-4469-4450-B0C4-D2E921582547}"/>
              </a:ext>
            </a:extLst>
          </p:cNvPr>
          <p:cNvPicPr>
            <a:picLocks noChangeAspect="1"/>
          </p:cNvPicPr>
          <p:nvPr/>
        </p:nvPicPr>
        <p:blipFill rotWithShape="1">
          <a:blip r:embed="rId5"/>
          <a:srcRect l="53296" t="37723" r="38253" b="32507"/>
          <a:stretch/>
        </p:blipFill>
        <p:spPr>
          <a:xfrm>
            <a:off x="8835856" y="1870597"/>
            <a:ext cx="2788742" cy="2811358"/>
          </a:xfrm>
          <a:prstGeom prst="rect">
            <a:avLst/>
          </a:prstGeom>
        </p:spPr>
      </p:pic>
      <p:pic>
        <p:nvPicPr>
          <p:cNvPr id="34" name="Picture 33">
            <a:extLst>
              <a:ext uri="{FF2B5EF4-FFF2-40B4-BE49-F238E27FC236}">
                <a16:creationId xmlns:a16="http://schemas.microsoft.com/office/drawing/2014/main" id="{DEFEECFB-9BCE-4A88-AB5C-299C27E1A717}"/>
              </a:ext>
            </a:extLst>
          </p:cNvPr>
          <p:cNvPicPr>
            <a:picLocks noChangeAspect="1"/>
          </p:cNvPicPr>
          <p:nvPr/>
        </p:nvPicPr>
        <p:blipFill rotWithShape="1">
          <a:blip r:embed="rId6"/>
          <a:srcRect l="53228" t="37568" r="38350" b="32761"/>
          <a:stretch/>
        </p:blipFill>
        <p:spPr>
          <a:xfrm>
            <a:off x="5912926" y="1853250"/>
            <a:ext cx="2788742" cy="2811358"/>
          </a:xfrm>
          <a:prstGeom prst="rect">
            <a:avLst/>
          </a:prstGeom>
        </p:spPr>
      </p:pic>
      <p:sp>
        <p:nvSpPr>
          <p:cNvPr id="35" name="TextBox 34">
            <a:extLst>
              <a:ext uri="{FF2B5EF4-FFF2-40B4-BE49-F238E27FC236}">
                <a16:creationId xmlns:a16="http://schemas.microsoft.com/office/drawing/2014/main" id="{0309F084-1E0E-4E38-9530-33A76180FF05}"/>
              </a:ext>
            </a:extLst>
          </p:cNvPr>
          <p:cNvSpPr txBox="1"/>
          <p:nvPr/>
        </p:nvSpPr>
        <p:spPr>
          <a:xfrm>
            <a:off x="7837280" y="3615740"/>
            <a:ext cx="819150" cy="646331"/>
          </a:xfrm>
          <a:prstGeom prst="rect">
            <a:avLst/>
          </a:prstGeom>
          <a:noFill/>
        </p:spPr>
        <p:txBody>
          <a:bodyPr wrap="square" rtlCol="0">
            <a:spAutoFit/>
          </a:bodyPr>
          <a:lstStyle/>
          <a:p>
            <a:pPr algn="r"/>
            <a:r>
              <a:rPr lang="en-US" dirty="0"/>
              <a:t>29F parent</a:t>
            </a:r>
          </a:p>
        </p:txBody>
      </p:sp>
      <p:sp>
        <p:nvSpPr>
          <p:cNvPr id="36" name="Rectangle 35">
            <a:extLst>
              <a:ext uri="{FF2B5EF4-FFF2-40B4-BE49-F238E27FC236}">
                <a16:creationId xmlns:a16="http://schemas.microsoft.com/office/drawing/2014/main" id="{607D4AA3-EE53-417D-9493-64AD57737B5F}"/>
              </a:ext>
            </a:extLst>
          </p:cNvPr>
          <p:cNvSpPr/>
          <p:nvPr/>
        </p:nvSpPr>
        <p:spPr>
          <a:xfrm>
            <a:off x="9239271" y="2095008"/>
            <a:ext cx="792205" cy="461665"/>
          </a:xfrm>
          <a:prstGeom prst="rect">
            <a:avLst/>
          </a:prstGeom>
          <a:solidFill>
            <a:schemeClr val="bg1"/>
          </a:solidFill>
        </p:spPr>
        <p:txBody>
          <a:bodyPr wrap="none">
            <a:spAutoFit/>
          </a:bodyPr>
          <a:lstStyle/>
          <a:p>
            <a:r>
              <a:rPr lang="en-US" sz="2400" dirty="0">
                <a:solidFill>
                  <a:prstClr val="black"/>
                </a:solidFill>
              </a:rPr>
              <a:t>1.2%</a:t>
            </a:r>
            <a:endParaRPr lang="en-US" dirty="0"/>
          </a:p>
        </p:txBody>
      </p:sp>
      <p:sp>
        <p:nvSpPr>
          <p:cNvPr id="37" name="Rectangle 36">
            <a:extLst>
              <a:ext uri="{FF2B5EF4-FFF2-40B4-BE49-F238E27FC236}">
                <a16:creationId xmlns:a16="http://schemas.microsoft.com/office/drawing/2014/main" id="{09CBC71E-A260-4EFE-81F3-CA6E55A1F611}"/>
              </a:ext>
            </a:extLst>
          </p:cNvPr>
          <p:cNvSpPr/>
          <p:nvPr/>
        </p:nvSpPr>
        <p:spPr>
          <a:xfrm>
            <a:off x="6366498" y="2113270"/>
            <a:ext cx="792205" cy="461665"/>
          </a:xfrm>
          <a:prstGeom prst="rect">
            <a:avLst/>
          </a:prstGeom>
          <a:solidFill>
            <a:schemeClr val="bg1"/>
          </a:solidFill>
        </p:spPr>
        <p:txBody>
          <a:bodyPr wrap="none">
            <a:spAutoFit/>
          </a:bodyPr>
          <a:lstStyle/>
          <a:p>
            <a:r>
              <a:rPr lang="en-US" sz="2400" dirty="0">
                <a:solidFill>
                  <a:prstClr val="black"/>
                </a:solidFill>
              </a:rPr>
              <a:t>0.2%</a:t>
            </a:r>
            <a:endParaRPr lang="en-US" dirty="0"/>
          </a:p>
        </p:txBody>
      </p:sp>
      <p:sp>
        <p:nvSpPr>
          <p:cNvPr id="38" name="Freeform: Shape 37">
            <a:extLst>
              <a:ext uri="{FF2B5EF4-FFF2-40B4-BE49-F238E27FC236}">
                <a16:creationId xmlns:a16="http://schemas.microsoft.com/office/drawing/2014/main" id="{3FE58D4C-A9F9-44EB-A12D-D7D3CE28C00A}"/>
              </a:ext>
            </a:extLst>
          </p:cNvPr>
          <p:cNvSpPr/>
          <p:nvPr/>
        </p:nvSpPr>
        <p:spPr>
          <a:xfrm>
            <a:off x="9635751" y="2150251"/>
            <a:ext cx="1767840" cy="1778000"/>
          </a:xfrm>
          <a:custGeom>
            <a:avLst/>
            <a:gdLst>
              <a:gd name="connsiteX0" fmla="*/ 1757680 w 1767840"/>
              <a:gd name="connsiteY0" fmla="*/ 20320 h 1778000"/>
              <a:gd name="connsiteX1" fmla="*/ 193040 w 1767840"/>
              <a:gd name="connsiteY1" fmla="*/ 0 h 1778000"/>
              <a:gd name="connsiteX2" fmla="*/ 0 w 1767840"/>
              <a:gd name="connsiteY2" fmla="*/ 1778000 h 1778000"/>
              <a:gd name="connsiteX3" fmla="*/ 1767840 w 1767840"/>
              <a:gd name="connsiteY3" fmla="*/ 294640 h 1778000"/>
              <a:gd name="connsiteX4" fmla="*/ 1757680 w 1767840"/>
              <a:gd name="connsiteY4" fmla="*/ 20320 h 17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40" h="1778000">
                <a:moveTo>
                  <a:pt x="1757680" y="20320"/>
                </a:moveTo>
                <a:lnTo>
                  <a:pt x="193040" y="0"/>
                </a:lnTo>
                <a:lnTo>
                  <a:pt x="0" y="1778000"/>
                </a:lnTo>
                <a:lnTo>
                  <a:pt x="1767840" y="294640"/>
                </a:lnTo>
                <a:lnTo>
                  <a:pt x="1757680" y="20320"/>
                </a:lnTo>
                <a:close/>
              </a:path>
            </a:pathLst>
          </a:custGeom>
          <a:solidFill>
            <a:srgbClr val="FFDDDD">
              <a:alpha val="50000"/>
            </a:srgbClr>
          </a:solidFill>
          <a:ln w="38100">
            <a:solidFill>
              <a:srgbClr val="FF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07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Kinetic testing of 29Fe1 mutants – 36 hours at 25°C</a:t>
            </a:r>
          </a:p>
        </p:txBody>
      </p:sp>
      <p:pic>
        <p:nvPicPr>
          <p:cNvPr id="7" name="Picture 6">
            <a:extLst>
              <a:ext uri="{FF2B5EF4-FFF2-40B4-BE49-F238E27FC236}">
                <a16:creationId xmlns:a16="http://schemas.microsoft.com/office/drawing/2014/main" id="{380B07AD-886A-4D48-A1C4-D1B4B8EC0A1C}"/>
              </a:ext>
            </a:extLst>
          </p:cNvPr>
          <p:cNvPicPr>
            <a:picLocks noChangeAspect="1"/>
          </p:cNvPicPr>
          <p:nvPr/>
        </p:nvPicPr>
        <p:blipFill rotWithShape="1">
          <a:blip r:embed="rId4">
            <a:extLst>
              <a:ext uri="{28A0092B-C50C-407E-A947-70E740481C1C}">
                <a14:useLocalDpi xmlns:a14="http://schemas.microsoft.com/office/drawing/2010/main" val="0"/>
              </a:ext>
            </a:extLst>
          </a:blip>
          <a:srcRect r="65534"/>
          <a:stretch/>
        </p:blipFill>
        <p:spPr>
          <a:xfrm>
            <a:off x="-136226" y="500706"/>
            <a:ext cx="6343217" cy="2402054"/>
          </a:xfrm>
          <a:prstGeom prst="rect">
            <a:avLst/>
          </a:prstGeom>
        </p:spPr>
      </p:pic>
      <p:pic>
        <p:nvPicPr>
          <p:cNvPr id="16" name="Picture 15">
            <a:extLst>
              <a:ext uri="{FF2B5EF4-FFF2-40B4-BE49-F238E27FC236}">
                <a16:creationId xmlns:a16="http://schemas.microsoft.com/office/drawing/2014/main" id="{132E0440-C592-4390-8061-D763DEC24D6E}"/>
              </a:ext>
            </a:extLst>
          </p:cNvPr>
          <p:cNvPicPr>
            <a:picLocks noChangeAspect="1"/>
          </p:cNvPicPr>
          <p:nvPr/>
        </p:nvPicPr>
        <p:blipFill rotWithShape="1">
          <a:blip r:embed="rId4">
            <a:extLst>
              <a:ext uri="{28A0092B-C50C-407E-A947-70E740481C1C}">
                <a14:useLocalDpi xmlns:a14="http://schemas.microsoft.com/office/drawing/2010/main" val="0"/>
              </a:ext>
            </a:extLst>
          </a:blip>
          <a:srcRect l="34367" t="1588" r="32767" b="-1588"/>
          <a:stretch/>
        </p:blipFill>
        <p:spPr>
          <a:xfrm>
            <a:off x="200966" y="2478709"/>
            <a:ext cx="6048886" cy="2402054"/>
          </a:xfrm>
          <a:prstGeom prst="rect">
            <a:avLst/>
          </a:prstGeom>
        </p:spPr>
      </p:pic>
      <p:pic>
        <p:nvPicPr>
          <p:cNvPr id="17" name="Picture 16">
            <a:extLst>
              <a:ext uri="{FF2B5EF4-FFF2-40B4-BE49-F238E27FC236}">
                <a16:creationId xmlns:a16="http://schemas.microsoft.com/office/drawing/2014/main" id="{D6FA8576-67E4-4663-9070-B43DFB98A443}"/>
              </a:ext>
            </a:extLst>
          </p:cNvPr>
          <p:cNvPicPr>
            <a:picLocks noChangeAspect="1"/>
          </p:cNvPicPr>
          <p:nvPr/>
        </p:nvPicPr>
        <p:blipFill rotWithShape="1">
          <a:blip r:embed="rId4">
            <a:extLst>
              <a:ext uri="{28A0092B-C50C-407E-A947-70E740481C1C}">
                <a14:useLocalDpi xmlns:a14="http://schemas.microsoft.com/office/drawing/2010/main" val="0"/>
              </a:ext>
            </a:extLst>
          </a:blip>
          <a:srcRect l="66877" t="2881" r="441" b="-2881"/>
          <a:stretch/>
        </p:blipFill>
        <p:spPr>
          <a:xfrm>
            <a:off x="174426" y="4422965"/>
            <a:ext cx="6014809" cy="2402054"/>
          </a:xfrm>
          <a:prstGeom prst="rect">
            <a:avLst/>
          </a:prstGeom>
        </p:spPr>
      </p:pic>
      <p:sp>
        <p:nvSpPr>
          <p:cNvPr id="4" name="Rectangle 3">
            <a:extLst>
              <a:ext uri="{FF2B5EF4-FFF2-40B4-BE49-F238E27FC236}">
                <a16:creationId xmlns:a16="http://schemas.microsoft.com/office/drawing/2014/main" id="{DAF39DFC-4429-4332-8DA7-D0083D0F4BCA}"/>
              </a:ext>
            </a:extLst>
          </p:cNvPr>
          <p:cNvSpPr/>
          <p:nvPr/>
        </p:nvSpPr>
        <p:spPr>
          <a:xfrm>
            <a:off x="526916" y="857619"/>
            <a:ext cx="1270476" cy="369332"/>
          </a:xfrm>
          <a:prstGeom prst="rect">
            <a:avLst/>
          </a:prstGeom>
          <a:solidFill>
            <a:schemeClr val="bg1"/>
          </a:solidFill>
          <a:ln w="19050">
            <a:solidFill>
              <a:schemeClr val="tx1"/>
            </a:solidFill>
          </a:ln>
        </p:spPr>
        <p:txBody>
          <a:bodyPr wrap="none">
            <a:spAutoFit/>
          </a:bodyPr>
          <a:lstStyle/>
          <a:p>
            <a:r>
              <a:rPr lang="en-US" dirty="0"/>
              <a:t>Control 29F</a:t>
            </a:r>
          </a:p>
        </p:txBody>
      </p:sp>
      <p:sp>
        <p:nvSpPr>
          <p:cNvPr id="18" name="Rectangle 17">
            <a:extLst>
              <a:ext uri="{FF2B5EF4-FFF2-40B4-BE49-F238E27FC236}">
                <a16:creationId xmlns:a16="http://schemas.microsoft.com/office/drawing/2014/main" id="{5AE4A0C3-FCFC-4F19-8836-4143FB653D21}"/>
              </a:ext>
            </a:extLst>
          </p:cNvPr>
          <p:cNvSpPr/>
          <p:nvPr/>
        </p:nvSpPr>
        <p:spPr>
          <a:xfrm>
            <a:off x="2541646" y="857619"/>
            <a:ext cx="1516569" cy="369332"/>
          </a:xfrm>
          <a:prstGeom prst="rect">
            <a:avLst/>
          </a:prstGeom>
          <a:solidFill>
            <a:schemeClr val="bg1"/>
          </a:solidFill>
          <a:ln w="19050">
            <a:solidFill>
              <a:schemeClr val="tx1"/>
            </a:solidFill>
          </a:ln>
        </p:spPr>
        <p:txBody>
          <a:bodyPr wrap="none">
            <a:spAutoFit/>
          </a:bodyPr>
          <a:lstStyle/>
          <a:p>
            <a:r>
              <a:rPr lang="en-US" dirty="0"/>
              <a:t>Clone 29Fe1.1</a:t>
            </a:r>
          </a:p>
        </p:txBody>
      </p:sp>
      <p:sp>
        <p:nvSpPr>
          <p:cNvPr id="19" name="Rectangle 18">
            <a:extLst>
              <a:ext uri="{FF2B5EF4-FFF2-40B4-BE49-F238E27FC236}">
                <a16:creationId xmlns:a16="http://schemas.microsoft.com/office/drawing/2014/main" id="{3BBF9EA6-FF3C-4A61-9240-011195DC5406}"/>
              </a:ext>
            </a:extLst>
          </p:cNvPr>
          <p:cNvSpPr/>
          <p:nvPr/>
        </p:nvSpPr>
        <p:spPr>
          <a:xfrm>
            <a:off x="4537510" y="857619"/>
            <a:ext cx="1516569" cy="369332"/>
          </a:xfrm>
          <a:prstGeom prst="rect">
            <a:avLst/>
          </a:prstGeom>
          <a:solidFill>
            <a:schemeClr val="bg1"/>
          </a:solidFill>
          <a:ln w="19050">
            <a:solidFill>
              <a:schemeClr val="tx1"/>
            </a:solidFill>
          </a:ln>
        </p:spPr>
        <p:txBody>
          <a:bodyPr wrap="none">
            <a:spAutoFit/>
          </a:bodyPr>
          <a:lstStyle/>
          <a:p>
            <a:r>
              <a:rPr lang="en-US" dirty="0"/>
              <a:t>Clone 29Fe1.2</a:t>
            </a:r>
          </a:p>
        </p:txBody>
      </p:sp>
      <p:sp>
        <p:nvSpPr>
          <p:cNvPr id="21" name="Rectangle 20">
            <a:extLst>
              <a:ext uri="{FF2B5EF4-FFF2-40B4-BE49-F238E27FC236}">
                <a16:creationId xmlns:a16="http://schemas.microsoft.com/office/drawing/2014/main" id="{91D58ECE-B239-469C-A8B1-EC26ADA0C2D4}"/>
              </a:ext>
            </a:extLst>
          </p:cNvPr>
          <p:cNvSpPr/>
          <p:nvPr/>
        </p:nvSpPr>
        <p:spPr>
          <a:xfrm>
            <a:off x="526916" y="2792723"/>
            <a:ext cx="1516569" cy="369332"/>
          </a:xfrm>
          <a:prstGeom prst="rect">
            <a:avLst/>
          </a:prstGeom>
          <a:solidFill>
            <a:schemeClr val="bg1"/>
          </a:solidFill>
          <a:ln w="19050">
            <a:solidFill>
              <a:schemeClr val="tx1"/>
            </a:solidFill>
          </a:ln>
        </p:spPr>
        <p:txBody>
          <a:bodyPr wrap="none">
            <a:spAutoFit/>
          </a:bodyPr>
          <a:lstStyle/>
          <a:p>
            <a:r>
              <a:rPr lang="en-US" dirty="0"/>
              <a:t>Clone 29Fe1.3</a:t>
            </a:r>
          </a:p>
        </p:txBody>
      </p:sp>
      <p:sp>
        <p:nvSpPr>
          <p:cNvPr id="22" name="Rectangle 21">
            <a:extLst>
              <a:ext uri="{FF2B5EF4-FFF2-40B4-BE49-F238E27FC236}">
                <a16:creationId xmlns:a16="http://schemas.microsoft.com/office/drawing/2014/main" id="{0B584582-FDDE-4806-82B6-F48E041582E6}"/>
              </a:ext>
            </a:extLst>
          </p:cNvPr>
          <p:cNvSpPr/>
          <p:nvPr/>
        </p:nvSpPr>
        <p:spPr>
          <a:xfrm>
            <a:off x="2541646" y="2792723"/>
            <a:ext cx="1516569" cy="369332"/>
          </a:xfrm>
          <a:prstGeom prst="rect">
            <a:avLst/>
          </a:prstGeom>
          <a:solidFill>
            <a:schemeClr val="bg1"/>
          </a:solidFill>
          <a:ln w="19050">
            <a:solidFill>
              <a:schemeClr val="tx1"/>
            </a:solidFill>
          </a:ln>
        </p:spPr>
        <p:txBody>
          <a:bodyPr wrap="none">
            <a:spAutoFit/>
          </a:bodyPr>
          <a:lstStyle/>
          <a:p>
            <a:r>
              <a:rPr lang="en-US" dirty="0"/>
              <a:t>Clone 29Fe1.4</a:t>
            </a:r>
          </a:p>
        </p:txBody>
      </p:sp>
      <p:sp>
        <p:nvSpPr>
          <p:cNvPr id="23" name="Rectangle 22">
            <a:extLst>
              <a:ext uri="{FF2B5EF4-FFF2-40B4-BE49-F238E27FC236}">
                <a16:creationId xmlns:a16="http://schemas.microsoft.com/office/drawing/2014/main" id="{92F06CB3-B4DD-4168-8099-FE7B8767DAEF}"/>
              </a:ext>
            </a:extLst>
          </p:cNvPr>
          <p:cNvSpPr/>
          <p:nvPr/>
        </p:nvSpPr>
        <p:spPr>
          <a:xfrm>
            <a:off x="4537510" y="2792723"/>
            <a:ext cx="1516569" cy="369332"/>
          </a:xfrm>
          <a:prstGeom prst="rect">
            <a:avLst/>
          </a:prstGeom>
          <a:solidFill>
            <a:schemeClr val="bg1"/>
          </a:solidFill>
          <a:ln w="19050">
            <a:solidFill>
              <a:schemeClr val="tx1"/>
            </a:solidFill>
          </a:ln>
        </p:spPr>
        <p:txBody>
          <a:bodyPr wrap="none">
            <a:spAutoFit/>
          </a:bodyPr>
          <a:lstStyle/>
          <a:p>
            <a:r>
              <a:rPr lang="en-US" dirty="0"/>
              <a:t>Clone 29Fe1.7</a:t>
            </a:r>
          </a:p>
        </p:txBody>
      </p:sp>
      <p:sp>
        <p:nvSpPr>
          <p:cNvPr id="24" name="Rectangle 23">
            <a:extLst>
              <a:ext uri="{FF2B5EF4-FFF2-40B4-BE49-F238E27FC236}">
                <a16:creationId xmlns:a16="http://schemas.microsoft.com/office/drawing/2014/main" id="{AD4255D1-83DD-44B8-8C41-9E62C893403D}"/>
              </a:ext>
            </a:extLst>
          </p:cNvPr>
          <p:cNvSpPr/>
          <p:nvPr/>
        </p:nvSpPr>
        <p:spPr>
          <a:xfrm>
            <a:off x="526916" y="4684827"/>
            <a:ext cx="1516569" cy="369332"/>
          </a:xfrm>
          <a:prstGeom prst="rect">
            <a:avLst/>
          </a:prstGeom>
          <a:solidFill>
            <a:schemeClr val="bg1"/>
          </a:solidFill>
          <a:ln w="19050">
            <a:solidFill>
              <a:schemeClr val="tx1"/>
            </a:solidFill>
          </a:ln>
        </p:spPr>
        <p:txBody>
          <a:bodyPr wrap="none">
            <a:spAutoFit/>
          </a:bodyPr>
          <a:lstStyle/>
          <a:p>
            <a:r>
              <a:rPr lang="en-US" dirty="0"/>
              <a:t>Clone 29Fe1.8</a:t>
            </a:r>
          </a:p>
        </p:txBody>
      </p:sp>
      <p:sp>
        <p:nvSpPr>
          <p:cNvPr id="25" name="Rectangle 24">
            <a:extLst>
              <a:ext uri="{FF2B5EF4-FFF2-40B4-BE49-F238E27FC236}">
                <a16:creationId xmlns:a16="http://schemas.microsoft.com/office/drawing/2014/main" id="{FBACAB5B-B2A6-4F56-81B9-6E071CD2A574}"/>
              </a:ext>
            </a:extLst>
          </p:cNvPr>
          <p:cNvSpPr/>
          <p:nvPr/>
        </p:nvSpPr>
        <p:spPr>
          <a:xfrm>
            <a:off x="2434638" y="4684827"/>
            <a:ext cx="1633589" cy="369332"/>
          </a:xfrm>
          <a:prstGeom prst="rect">
            <a:avLst/>
          </a:prstGeom>
          <a:solidFill>
            <a:schemeClr val="bg1"/>
          </a:solidFill>
          <a:ln w="19050">
            <a:solidFill>
              <a:schemeClr val="tx1"/>
            </a:solidFill>
          </a:ln>
        </p:spPr>
        <p:txBody>
          <a:bodyPr wrap="none">
            <a:spAutoFit/>
          </a:bodyPr>
          <a:lstStyle/>
          <a:p>
            <a:r>
              <a:rPr lang="en-US" dirty="0"/>
              <a:t>Clone 29Fe1.12</a:t>
            </a:r>
          </a:p>
        </p:txBody>
      </p:sp>
      <p:sp>
        <p:nvSpPr>
          <p:cNvPr id="26" name="Rectangle 25">
            <a:extLst>
              <a:ext uri="{FF2B5EF4-FFF2-40B4-BE49-F238E27FC236}">
                <a16:creationId xmlns:a16="http://schemas.microsoft.com/office/drawing/2014/main" id="{57E5FE1F-5C5A-4B1C-8034-BF0217A31EA3}"/>
              </a:ext>
            </a:extLst>
          </p:cNvPr>
          <p:cNvSpPr/>
          <p:nvPr/>
        </p:nvSpPr>
        <p:spPr>
          <a:xfrm>
            <a:off x="4430502" y="4684827"/>
            <a:ext cx="1633589" cy="369332"/>
          </a:xfrm>
          <a:prstGeom prst="rect">
            <a:avLst/>
          </a:prstGeom>
          <a:solidFill>
            <a:schemeClr val="bg1"/>
          </a:solidFill>
          <a:ln w="19050">
            <a:solidFill>
              <a:schemeClr val="tx1"/>
            </a:solidFill>
          </a:ln>
        </p:spPr>
        <p:txBody>
          <a:bodyPr wrap="none">
            <a:spAutoFit/>
          </a:bodyPr>
          <a:lstStyle/>
          <a:p>
            <a:r>
              <a:rPr lang="en-US" dirty="0"/>
              <a:t>Clone 29Fe1.11</a:t>
            </a:r>
          </a:p>
        </p:txBody>
      </p:sp>
      <p:sp>
        <p:nvSpPr>
          <p:cNvPr id="40" name="Rectangle 39">
            <a:extLst>
              <a:ext uri="{FF2B5EF4-FFF2-40B4-BE49-F238E27FC236}">
                <a16:creationId xmlns:a16="http://schemas.microsoft.com/office/drawing/2014/main" id="{BE518713-5F0A-40DD-8835-6E4C28E36023}"/>
              </a:ext>
            </a:extLst>
          </p:cNvPr>
          <p:cNvSpPr/>
          <p:nvPr/>
        </p:nvSpPr>
        <p:spPr>
          <a:xfrm>
            <a:off x="6354414" y="899175"/>
            <a:ext cx="5575401" cy="1015663"/>
          </a:xfrm>
          <a:prstGeom prst="rect">
            <a:avLst/>
          </a:prstGeom>
          <a:noFill/>
          <a:ln w="19050">
            <a:noFill/>
          </a:ln>
        </p:spPr>
        <p:txBody>
          <a:bodyPr wrap="square">
            <a:spAutoFit/>
          </a:bodyPr>
          <a:lstStyle/>
          <a:p>
            <a:r>
              <a:rPr lang="en-US" sz="2000" dirty="0"/>
              <a:t>Clone 2: </a:t>
            </a:r>
            <a:r>
              <a:rPr lang="en-US" sz="2000" dirty="0">
                <a:sym typeface="Wingdings" panose="05000000000000000000" pitchFamily="2" charset="2"/>
              </a:rPr>
              <a:t>ST CDRH3, and NK Framework CDRH2</a:t>
            </a:r>
            <a:br>
              <a:rPr lang="en-US" sz="2000" dirty="0"/>
            </a:br>
            <a:r>
              <a:rPr lang="en-US" sz="2000" dirty="0"/>
              <a:t>Clone 3: S</a:t>
            </a:r>
            <a:r>
              <a:rPr lang="en-US" sz="2000" dirty="0">
                <a:sym typeface="Wingdings" panose="05000000000000000000" pitchFamily="2" charset="2"/>
              </a:rPr>
              <a:t>T CDRH3</a:t>
            </a:r>
          </a:p>
          <a:p>
            <a:r>
              <a:rPr lang="en-US" sz="2000" dirty="0">
                <a:sym typeface="Wingdings" panose="05000000000000000000" pitchFamily="2" charset="2"/>
              </a:rPr>
              <a:t>Clone 4: SP CDRH1 Framework, and TI CDRH1 </a:t>
            </a:r>
            <a:endParaRPr lang="en-US" sz="2000" dirty="0"/>
          </a:p>
        </p:txBody>
      </p:sp>
      <p:sp>
        <p:nvSpPr>
          <p:cNvPr id="27" name="Rectangle 26">
            <a:extLst>
              <a:ext uri="{FF2B5EF4-FFF2-40B4-BE49-F238E27FC236}">
                <a16:creationId xmlns:a16="http://schemas.microsoft.com/office/drawing/2014/main" id="{1C0AE30B-274B-4367-ACC5-272017982011}"/>
              </a:ext>
            </a:extLst>
          </p:cNvPr>
          <p:cNvSpPr/>
          <p:nvPr/>
        </p:nvSpPr>
        <p:spPr>
          <a:xfrm>
            <a:off x="4226560" y="645798"/>
            <a:ext cx="2006971" cy="19735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94CEFE7-3164-4D83-86E0-3944F32102BA}"/>
              </a:ext>
            </a:extLst>
          </p:cNvPr>
          <p:cNvSpPr/>
          <p:nvPr/>
        </p:nvSpPr>
        <p:spPr>
          <a:xfrm>
            <a:off x="2214566" y="2579065"/>
            <a:ext cx="2006971" cy="19735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CE936E5-FF95-4519-AB0D-F74AA4F4FF2D}"/>
              </a:ext>
            </a:extLst>
          </p:cNvPr>
          <p:cNvSpPr/>
          <p:nvPr/>
        </p:nvSpPr>
        <p:spPr>
          <a:xfrm>
            <a:off x="194400" y="2579065"/>
            <a:ext cx="2006971" cy="19735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21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126B89-3673-48FD-A768-E09859344C7C}"/>
              </a:ext>
            </a:extLst>
          </p:cNvPr>
          <p:cNvPicPr>
            <a:picLocks noChangeAspect="1"/>
          </p:cNvPicPr>
          <p:nvPr/>
        </p:nvPicPr>
        <p:blipFill rotWithShape="1">
          <a:blip r:embed="rId3"/>
          <a:srcRect l="35050" t="33365" r="28747" b="22774"/>
          <a:stretch/>
        </p:blipFill>
        <p:spPr>
          <a:xfrm>
            <a:off x="888567" y="1576649"/>
            <a:ext cx="4399313" cy="4243639"/>
          </a:xfrm>
          <a:prstGeom prst="rect">
            <a:avLst/>
          </a:prstGeom>
        </p:spPr>
      </p:pic>
      <p:sp>
        <p:nvSpPr>
          <p:cNvPr id="32" name="Freeform: Shape 31">
            <a:extLst>
              <a:ext uri="{FF2B5EF4-FFF2-40B4-BE49-F238E27FC236}">
                <a16:creationId xmlns:a16="http://schemas.microsoft.com/office/drawing/2014/main" id="{F332650A-66BB-49CB-A8D8-0330B8DF064C}"/>
              </a:ext>
            </a:extLst>
          </p:cNvPr>
          <p:cNvSpPr/>
          <p:nvPr/>
        </p:nvSpPr>
        <p:spPr>
          <a:xfrm>
            <a:off x="2175835" y="2051962"/>
            <a:ext cx="2743200" cy="2583402"/>
          </a:xfrm>
          <a:custGeom>
            <a:avLst/>
            <a:gdLst>
              <a:gd name="connsiteX0" fmla="*/ 621437 w 2743200"/>
              <a:gd name="connsiteY0" fmla="*/ 0 h 2583402"/>
              <a:gd name="connsiteX1" fmla="*/ 0 w 2743200"/>
              <a:gd name="connsiteY1" fmla="*/ 2583402 h 2583402"/>
              <a:gd name="connsiteX2" fmla="*/ 941033 w 2743200"/>
              <a:gd name="connsiteY2" fmla="*/ 2503503 h 2583402"/>
              <a:gd name="connsiteX3" fmla="*/ 2734322 w 2743200"/>
              <a:gd name="connsiteY3" fmla="*/ 754602 h 2583402"/>
              <a:gd name="connsiteX4" fmla="*/ 2743200 w 2743200"/>
              <a:gd name="connsiteY4" fmla="*/ 0 h 2583402"/>
              <a:gd name="connsiteX5" fmla="*/ 621437 w 2743200"/>
              <a:gd name="connsiteY5" fmla="*/ 0 h 258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583402">
                <a:moveTo>
                  <a:pt x="621437" y="0"/>
                </a:moveTo>
                <a:lnTo>
                  <a:pt x="0" y="2583402"/>
                </a:lnTo>
                <a:lnTo>
                  <a:pt x="941033" y="2503503"/>
                </a:lnTo>
                <a:lnTo>
                  <a:pt x="2734322" y="754602"/>
                </a:lnTo>
                <a:lnTo>
                  <a:pt x="2743200" y="0"/>
                </a:lnTo>
                <a:lnTo>
                  <a:pt x="621437" y="0"/>
                </a:lnTo>
                <a:close/>
              </a:path>
            </a:pathLst>
          </a:custGeom>
          <a:solidFill>
            <a:srgbClr val="FFDDDD">
              <a:alpha val="50196"/>
            </a:srgbClr>
          </a:solidFill>
          <a:ln w="38100">
            <a:solidFill>
              <a:srgbClr val="FF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27</a:t>
            </a:fld>
            <a:endParaRPr lang="en-US" dirty="0">
              <a:solidFill>
                <a:schemeClr val="bg1">
                  <a:lumMod val="50000"/>
                </a:schemeClr>
              </a:solidFill>
            </a:endParaRPr>
          </a:p>
        </p:txBody>
      </p:sp>
      <p:sp>
        <p:nvSpPr>
          <p:cNvPr id="20" name="TextBox 19"/>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29Fe2 Library</a:t>
            </a:r>
          </a:p>
        </p:txBody>
      </p:sp>
      <p:sp>
        <p:nvSpPr>
          <p:cNvPr id="9" name="Rectangle 8">
            <a:extLst>
              <a:ext uri="{FF2B5EF4-FFF2-40B4-BE49-F238E27FC236}">
                <a16:creationId xmlns:a16="http://schemas.microsoft.com/office/drawing/2014/main" id="{67DAFED3-FB4D-469D-9784-159B0E1D85FA}"/>
              </a:ext>
            </a:extLst>
          </p:cNvPr>
          <p:cNvSpPr/>
          <p:nvPr/>
        </p:nvSpPr>
        <p:spPr>
          <a:xfrm>
            <a:off x="264159" y="713546"/>
            <a:ext cx="5439523" cy="830997"/>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100 nM to select binders</a:t>
            </a:r>
          </a:p>
        </p:txBody>
      </p:sp>
      <p:cxnSp>
        <p:nvCxnSpPr>
          <p:cNvPr id="17" name="Straight Arrow Connector 16">
            <a:extLst>
              <a:ext uri="{FF2B5EF4-FFF2-40B4-BE49-F238E27FC236}">
                <a16:creationId xmlns:a16="http://schemas.microsoft.com/office/drawing/2014/main" id="{E89B0903-C99C-40AE-9866-C14E9DB2550B}"/>
              </a:ext>
            </a:extLst>
          </p:cNvPr>
          <p:cNvCxnSpPr/>
          <p:nvPr/>
        </p:nvCxnSpPr>
        <p:spPr>
          <a:xfrm flipH="1" flipV="1">
            <a:off x="1466129" y="4768329"/>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03269A-3526-43F3-A1C1-2CD6E2E297D2}"/>
              </a:ext>
            </a:extLst>
          </p:cNvPr>
          <p:cNvCxnSpPr/>
          <p:nvPr/>
        </p:nvCxnSpPr>
        <p:spPr>
          <a:xfrm rot="5400000" flipH="1" flipV="1">
            <a:off x="1688105" y="4980363"/>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3FEB11E-EC57-4147-9C64-6A307CD500EA}"/>
              </a:ext>
            </a:extLst>
          </p:cNvPr>
          <p:cNvSpPr/>
          <p:nvPr/>
        </p:nvSpPr>
        <p:spPr>
          <a:xfrm>
            <a:off x="1409171" y="5828866"/>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1" name="Rectangle 20">
            <a:extLst>
              <a:ext uri="{FF2B5EF4-FFF2-40B4-BE49-F238E27FC236}">
                <a16:creationId xmlns:a16="http://schemas.microsoft.com/office/drawing/2014/main" id="{8B860001-1472-48F4-9C07-94D584A9CCE9}"/>
              </a:ext>
            </a:extLst>
          </p:cNvPr>
          <p:cNvSpPr/>
          <p:nvPr/>
        </p:nvSpPr>
        <p:spPr>
          <a:xfrm rot="16200000">
            <a:off x="-332600" y="4121452"/>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2" name="Rectangle 21">
            <a:extLst>
              <a:ext uri="{FF2B5EF4-FFF2-40B4-BE49-F238E27FC236}">
                <a16:creationId xmlns:a16="http://schemas.microsoft.com/office/drawing/2014/main" id="{4F292F01-59CB-471E-8B04-1F0972E388DF}"/>
              </a:ext>
            </a:extLst>
          </p:cNvPr>
          <p:cNvSpPr/>
          <p:nvPr/>
        </p:nvSpPr>
        <p:spPr>
          <a:xfrm>
            <a:off x="5912926" y="713546"/>
            <a:ext cx="6098005"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Round 1 Kinetic sort of 5x10</a:t>
            </a:r>
            <a:r>
              <a:rPr lang="en-US" sz="2400" baseline="30000" dirty="0"/>
              <a:t>7</a:t>
            </a:r>
            <a:r>
              <a:rPr lang="en-US" sz="2400" dirty="0"/>
              <a:t> yeast at 30°C</a:t>
            </a:r>
          </a:p>
        </p:txBody>
      </p:sp>
      <p:pic>
        <p:nvPicPr>
          <p:cNvPr id="33" name="Picture 32">
            <a:extLst>
              <a:ext uri="{FF2B5EF4-FFF2-40B4-BE49-F238E27FC236}">
                <a16:creationId xmlns:a16="http://schemas.microsoft.com/office/drawing/2014/main" id="{B401DAE6-BBDF-41BD-84D6-D7BAB7ED1EF0}"/>
              </a:ext>
            </a:extLst>
          </p:cNvPr>
          <p:cNvPicPr>
            <a:picLocks noChangeAspect="1"/>
          </p:cNvPicPr>
          <p:nvPr/>
        </p:nvPicPr>
        <p:blipFill rotWithShape="1">
          <a:blip r:embed="rId5">
            <a:extLst>
              <a:ext uri="{28A0092B-C50C-407E-A947-70E740481C1C}">
                <a14:useLocalDpi xmlns:a14="http://schemas.microsoft.com/office/drawing/2010/main" val="0"/>
              </a:ext>
            </a:extLst>
          </a:blip>
          <a:srcRect t="31822" r="64791" b="22684"/>
          <a:stretch/>
        </p:blipFill>
        <p:spPr>
          <a:xfrm>
            <a:off x="8871697" y="1875691"/>
            <a:ext cx="2914064" cy="2991437"/>
          </a:xfrm>
          <a:prstGeom prst="rect">
            <a:avLst/>
          </a:prstGeom>
        </p:spPr>
      </p:pic>
      <p:pic>
        <p:nvPicPr>
          <p:cNvPr id="34" name="Picture 33">
            <a:extLst>
              <a:ext uri="{FF2B5EF4-FFF2-40B4-BE49-F238E27FC236}">
                <a16:creationId xmlns:a16="http://schemas.microsoft.com/office/drawing/2014/main" id="{23D2C63C-7C58-4F87-B36B-B76B1E2FAA18}"/>
              </a:ext>
            </a:extLst>
          </p:cNvPr>
          <p:cNvPicPr>
            <a:picLocks noChangeAspect="1"/>
          </p:cNvPicPr>
          <p:nvPr/>
        </p:nvPicPr>
        <p:blipFill rotWithShape="1">
          <a:blip r:embed="rId6">
            <a:extLst>
              <a:ext uri="{28A0092B-C50C-407E-A947-70E740481C1C}">
                <a14:useLocalDpi xmlns:a14="http://schemas.microsoft.com/office/drawing/2010/main" val="0"/>
              </a:ext>
            </a:extLst>
          </a:blip>
          <a:srcRect t="32341" r="64713" b="23073"/>
          <a:stretch/>
        </p:blipFill>
        <p:spPr>
          <a:xfrm>
            <a:off x="5912926" y="1906769"/>
            <a:ext cx="2914066" cy="2931732"/>
          </a:xfrm>
          <a:prstGeom prst="rect">
            <a:avLst/>
          </a:prstGeom>
        </p:spPr>
      </p:pic>
      <p:sp>
        <p:nvSpPr>
          <p:cNvPr id="35" name="Rectangle 34">
            <a:extLst>
              <a:ext uri="{FF2B5EF4-FFF2-40B4-BE49-F238E27FC236}">
                <a16:creationId xmlns:a16="http://schemas.microsoft.com/office/drawing/2014/main" id="{9AC3F0A7-5356-4CE3-A8E7-E0893169DAB4}"/>
              </a:ext>
            </a:extLst>
          </p:cNvPr>
          <p:cNvSpPr/>
          <p:nvPr/>
        </p:nvSpPr>
        <p:spPr>
          <a:xfrm>
            <a:off x="5982337" y="1484460"/>
            <a:ext cx="2862323" cy="461665"/>
          </a:xfrm>
          <a:prstGeom prst="rect">
            <a:avLst/>
          </a:prstGeom>
        </p:spPr>
        <p:txBody>
          <a:bodyPr wrap="none">
            <a:spAutoFit/>
          </a:bodyPr>
          <a:lstStyle/>
          <a:p>
            <a:pPr algn="ctr"/>
            <a:r>
              <a:rPr lang="en-US" sz="2400" dirty="0">
                <a:solidFill>
                  <a:prstClr val="black"/>
                </a:solidFill>
              </a:rPr>
              <a:t>24 </a:t>
            </a:r>
            <a:r>
              <a:rPr lang="en-US" sz="2400" dirty="0" err="1">
                <a:solidFill>
                  <a:prstClr val="black"/>
                </a:solidFill>
              </a:rPr>
              <a:t>hr</a:t>
            </a:r>
            <a:r>
              <a:rPr lang="en-US" sz="2400" dirty="0">
                <a:solidFill>
                  <a:prstClr val="black"/>
                </a:solidFill>
              </a:rPr>
              <a:t> Positive Control</a:t>
            </a:r>
            <a:endParaRPr lang="en-US" dirty="0"/>
          </a:p>
        </p:txBody>
      </p:sp>
      <p:sp>
        <p:nvSpPr>
          <p:cNvPr id="36" name="Rectangle 35">
            <a:extLst>
              <a:ext uri="{FF2B5EF4-FFF2-40B4-BE49-F238E27FC236}">
                <a16:creationId xmlns:a16="http://schemas.microsoft.com/office/drawing/2014/main" id="{7EC9445E-CB3F-4ADE-B0DF-E15245679FE2}"/>
              </a:ext>
            </a:extLst>
          </p:cNvPr>
          <p:cNvSpPr/>
          <p:nvPr/>
        </p:nvSpPr>
        <p:spPr>
          <a:xfrm>
            <a:off x="9199337" y="1484460"/>
            <a:ext cx="2343911" cy="461665"/>
          </a:xfrm>
          <a:prstGeom prst="rect">
            <a:avLst/>
          </a:prstGeom>
        </p:spPr>
        <p:txBody>
          <a:bodyPr wrap="none">
            <a:spAutoFit/>
          </a:bodyPr>
          <a:lstStyle/>
          <a:p>
            <a:pPr algn="ctr"/>
            <a:r>
              <a:rPr lang="en-US" sz="2400" dirty="0">
                <a:solidFill>
                  <a:prstClr val="black"/>
                </a:solidFill>
              </a:rPr>
              <a:t>24 </a:t>
            </a:r>
            <a:r>
              <a:rPr lang="en-US" sz="2400" dirty="0" err="1">
                <a:solidFill>
                  <a:prstClr val="black"/>
                </a:solidFill>
              </a:rPr>
              <a:t>hr</a:t>
            </a:r>
            <a:r>
              <a:rPr lang="en-US" sz="2400" dirty="0">
                <a:solidFill>
                  <a:prstClr val="black"/>
                </a:solidFill>
              </a:rPr>
              <a:t> Library Sort</a:t>
            </a:r>
            <a:endParaRPr lang="en-US" dirty="0"/>
          </a:p>
        </p:txBody>
      </p:sp>
      <p:sp>
        <p:nvSpPr>
          <p:cNvPr id="37" name="Rectangle 36">
            <a:extLst>
              <a:ext uri="{FF2B5EF4-FFF2-40B4-BE49-F238E27FC236}">
                <a16:creationId xmlns:a16="http://schemas.microsoft.com/office/drawing/2014/main" id="{ED76CD31-D669-415E-8C25-B0240091E2FD}"/>
              </a:ext>
            </a:extLst>
          </p:cNvPr>
          <p:cNvSpPr/>
          <p:nvPr/>
        </p:nvSpPr>
        <p:spPr>
          <a:xfrm>
            <a:off x="9312609" y="2093001"/>
            <a:ext cx="792205" cy="461665"/>
          </a:xfrm>
          <a:prstGeom prst="rect">
            <a:avLst/>
          </a:prstGeom>
        </p:spPr>
        <p:txBody>
          <a:bodyPr wrap="none">
            <a:spAutoFit/>
          </a:bodyPr>
          <a:lstStyle/>
          <a:p>
            <a:r>
              <a:rPr lang="en-US" sz="2400" dirty="0">
                <a:solidFill>
                  <a:prstClr val="black"/>
                </a:solidFill>
              </a:rPr>
              <a:t>2.7%</a:t>
            </a:r>
            <a:endParaRPr lang="en-US" dirty="0"/>
          </a:p>
        </p:txBody>
      </p:sp>
      <p:sp>
        <p:nvSpPr>
          <p:cNvPr id="38" name="Rectangle 37">
            <a:extLst>
              <a:ext uri="{FF2B5EF4-FFF2-40B4-BE49-F238E27FC236}">
                <a16:creationId xmlns:a16="http://schemas.microsoft.com/office/drawing/2014/main" id="{B067E6D0-D014-4642-94D1-7BE8119CF420}"/>
              </a:ext>
            </a:extLst>
          </p:cNvPr>
          <p:cNvSpPr/>
          <p:nvPr/>
        </p:nvSpPr>
        <p:spPr>
          <a:xfrm>
            <a:off x="6290017" y="2107818"/>
            <a:ext cx="792205" cy="461665"/>
          </a:xfrm>
          <a:prstGeom prst="rect">
            <a:avLst/>
          </a:prstGeom>
        </p:spPr>
        <p:txBody>
          <a:bodyPr wrap="none">
            <a:spAutoFit/>
          </a:bodyPr>
          <a:lstStyle/>
          <a:p>
            <a:r>
              <a:rPr lang="en-US" sz="2400" dirty="0">
                <a:solidFill>
                  <a:prstClr val="black"/>
                </a:solidFill>
              </a:rPr>
              <a:t>0.1%</a:t>
            </a:r>
            <a:endParaRPr lang="en-US" dirty="0"/>
          </a:p>
        </p:txBody>
      </p:sp>
      <p:sp>
        <p:nvSpPr>
          <p:cNvPr id="39" name="Freeform: Shape 38">
            <a:extLst>
              <a:ext uri="{FF2B5EF4-FFF2-40B4-BE49-F238E27FC236}">
                <a16:creationId xmlns:a16="http://schemas.microsoft.com/office/drawing/2014/main" id="{F697560F-93C5-4753-94D0-B659454AEBFF}"/>
              </a:ext>
            </a:extLst>
          </p:cNvPr>
          <p:cNvSpPr/>
          <p:nvPr/>
        </p:nvSpPr>
        <p:spPr>
          <a:xfrm>
            <a:off x="9893585" y="2242749"/>
            <a:ext cx="1708636" cy="1757779"/>
          </a:xfrm>
          <a:custGeom>
            <a:avLst/>
            <a:gdLst>
              <a:gd name="connsiteX0" fmla="*/ 532661 w 1669002"/>
              <a:gd name="connsiteY0" fmla="*/ 8878 h 1704513"/>
              <a:gd name="connsiteX1" fmla="*/ 0 w 1669002"/>
              <a:gd name="connsiteY1" fmla="*/ 1704513 h 1704513"/>
              <a:gd name="connsiteX2" fmla="*/ 1660125 w 1669002"/>
              <a:gd name="connsiteY2" fmla="*/ 62144 h 1704513"/>
              <a:gd name="connsiteX3" fmla="*/ 1669002 w 1669002"/>
              <a:gd name="connsiteY3" fmla="*/ 0 h 1704513"/>
              <a:gd name="connsiteX4" fmla="*/ 532661 w 1669002"/>
              <a:gd name="connsiteY4" fmla="*/ 8878 h 17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002" h="1704513">
                <a:moveTo>
                  <a:pt x="532661" y="8878"/>
                </a:moveTo>
                <a:lnTo>
                  <a:pt x="0" y="1704513"/>
                </a:lnTo>
                <a:lnTo>
                  <a:pt x="1660125" y="62144"/>
                </a:lnTo>
                <a:lnTo>
                  <a:pt x="1669002" y="0"/>
                </a:lnTo>
                <a:lnTo>
                  <a:pt x="532661" y="8878"/>
                </a:lnTo>
                <a:close/>
              </a:path>
            </a:pathLst>
          </a:custGeom>
          <a:solidFill>
            <a:srgbClr val="FFDDDD">
              <a:alpha val="50196"/>
            </a:srgbClr>
          </a:solidFill>
          <a:ln w="38100">
            <a:solidFill>
              <a:srgbClr val="FF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66A1E2A-97AE-4ABF-B5F8-07DA411E367B}"/>
              </a:ext>
            </a:extLst>
          </p:cNvPr>
          <p:cNvSpPr/>
          <p:nvPr/>
        </p:nvSpPr>
        <p:spPr>
          <a:xfrm>
            <a:off x="6826478" y="4837771"/>
            <a:ext cx="1174039" cy="461665"/>
          </a:xfrm>
          <a:prstGeom prst="rect">
            <a:avLst/>
          </a:prstGeom>
        </p:spPr>
        <p:txBody>
          <a:bodyPr wrap="none">
            <a:spAutoFit/>
          </a:bodyPr>
          <a:lstStyle/>
          <a:p>
            <a:r>
              <a:rPr lang="en-US" sz="2400" dirty="0">
                <a:solidFill>
                  <a:prstClr val="black"/>
                </a:solidFill>
              </a:rPr>
              <a:t>29Fe1.4</a:t>
            </a:r>
            <a:endParaRPr lang="en-US" dirty="0"/>
          </a:p>
        </p:txBody>
      </p:sp>
    </p:spTree>
    <p:extLst>
      <p:ext uri="{BB962C8B-B14F-4D97-AF65-F5344CB8AC3E}">
        <p14:creationId xmlns:p14="http://schemas.microsoft.com/office/powerpoint/2010/main" val="2085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p:bldP spid="36" grpId="0"/>
      <p:bldP spid="37" grpId="0"/>
      <p:bldP spid="38" grpId="0"/>
      <p:bldP spid="39" grpId="0" animBg="1"/>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126B89-3673-48FD-A768-E09859344C7C}"/>
              </a:ext>
            </a:extLst>
          </p:cNvPr>
          <p:cNvPicPr>
            <a:picLocks noChangeAspect="1"/>
          </p:cNvPicPr>
          <p:nvPr/>
        </p:nvPicPr>
        <p:blipFill rotWithShape="1">
          <a:blip r:embed="rId3"/>
          <a:srcRect l="35050" t="33365" r="28747" b="22774"/>
          <a:stretch/>
        </p:blipFill>
        <p:spPr>
          <a:xfrm>
            <a:off x="888567" y="1576649"/>
            <a:ext cx="4399313" cy="4243639"/>
          </a:xfrm>
          <a:prstGeom prst="rect">
            <a:avLst/>
          </a:prstGeom>
        </p:spPr>
      </p:pic>
      <p:sp>
        <p:nvSpPr>
          <p:cNvPr id="32" name="Freeform: Shape 31">
            <a:extLst>
              <a:ext uri="{FF2B5EF4-FFF2-40B4-BE49-F238E27FC236}">
                <a16:creationId xmlns:a16="http://schemas.microsoft.com/office/drawing/2014/main" id="{F332650A-66BB-49CB-A8D8-0330B8DF064C}"/>
              </a:ext>
            </a:extLst>
          </p:cNvPr>
          <p:cNvSpPr/>
          <p:nvPr/>
        </p:nvSpPr>
        <p:spPr>
          <a:xfrm>
            <a:off x="2175835" y="2051962"/>
            <a:ext cx="2743200" cy="2583402"/>
          </a:xfrm>
          <a:custGeom>
            <a:avLst/>
            <a:gdLst>
              <a:gd name="connsiteX0" fmla="*/ 621437 w 2743200"/>
              <a:gd name="connsiteY0" fmla="*/ 0 h 2583402"/>
              <a:gd name="connsiteX1" fmla="*/ 0 w 2743200"/>
              <a:gd name="connsiteY1" fmla="*/ 2583402 h 2583402"/>
              <a:gd name="connsiteX2" fmla="*/ 941033 w 2743200"/>
              <a:gd name="connsiteY2" fmla="*/ 2503503 h 2583402"/>
              <a:gd name="connsiteX3" fmla="*/ 2734322 w 2743200"/>
              <a:gd name="connsiteY3" fmla="*/ 754602 h 2583402"/>
              <a:gd name="connsiteX4" fmla="*/ 2743200 w 2743200"/>
              <a:gd name="connsiteY4" fmla="*/ 0 h 2583402"/>
              <a:gd name="connsiteX5" fmla="*/ 621437 w 2743200"/>
              <a:gd name="connsiteY5" fmla="*/ 0 h 258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583402">
                <a:moveTo>
                  <a:pt x="621437" y="0"/>
                </a:moveTo>
                <a:lnTo>
                  <a:pt x="0" y="2583402"/>
                </a:lnTo>
                <a:lnTo>
                  <a:pt x="941033" y="2503503"/>
                </a:lnTo>
                <a:lnTo>
                  <a:pt x="2734322" y="754602"/>
                </a:lnTo>
                <a:lnTo>
                  <a:pt x="2743200" y="0"/>
                </a:lnTo>
                <a:lnTo>
                  <a:pt x="621437" y="0"/>
                </a:lnTo>
                <a:close/>
              </a:path>
            </a:pathLst>
          </a:custGeom>
          <a:solidFill>
            <a:srgbClr val="FFDDDD">
              <a:alpha val="50196"/>
            </a:srgbClr>
          </a:solidFill>
          <a:ln w="38100">
            <a:solidFill>
              <a:srgbClr val="FF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28</a:t>
            </a:fld>
            <a:endParaRPr lang="en-US" dirty="0">
              <a:solidFill>
                <a:schemeClr val="bg1">
                  <a:lumMod val="50000"/>
                </a:schemeClr>
              </a:solidFill>
            </a:endParaRPr>
          </a:p>
        </p:txBody>
      </p:sp>
      <p:sp>
        <p:nvSpPr>
          <p:cNvPr id="20" name="TextBox 19"/>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29Fe2 Library</a:t>
            </a:r>
          </a:p>
        </p:txBody>
      </p:sp>
      <p:sp>
        <p:nvSpPr>
          <p:cNvPr id="9" name="Rectangle 8">
            <a:extLst>
              <a:ext uri="{FF2B5EF4-FFF2-40B4-BE49-F238E27FC236}">
                <a16:creationId xmlns:a16="http://schemas.microsoft.com/office/drawing/2014/main" id="{67DAFED3-FB4D-469D-9784-159B0E1D85FA}"/>
              </a:ext>
            </a:extLst>
          </p:cNvPr>
          <p:cNvSpPr/>
          <p:nvPr/>
        </p:nvSpPr>
        <p:spPr>
          <a:xfrm>
            <a:off x="264159" y="713546"/>
            <a:ext cx="5439523" cy="830997"/>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100 nM to select binders</a:t>
            </a:r>
          </a:p>
        </p:txBody>
      </p:sp>
      <p:cxnSp>
        <p:nvCxnSpPr>
          <p:cNvPr id="17" name="Straight Arrow Connector 16">
            <a:extLst>
              <a:ext uri="{FF2B5EF4-FFF2-40B4-BE49-F238E27FC236}">
                <a16:creationId xmlns:a16="http://schemas.microsoft.com/office/drawing/2014/main" id="{E89B0903-C99C-40AE-9866-C14E9DB2550B}"/>
              </a:ext>
            </a:extLst>
          </p:cNvPr>
          <p:cNvCxnSpPr/>
          <p:nvPr/>
        </p:nvCxnSpPr>
        <p:spPr>
          <a:xfrm flipH="1" flipV="1">
            <a:off x="1466129" y="4768329"/>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03269A-3526-43F3-A1C1-2CD6E2E297D2}"/>
              </a:ext>
            </a:extLst>
          </p:cNvPr>
          <p:cNvCxnSpPr/>
          <p:nvPr/>
        </p:nvCxnSpPr>
        <p:spPr>
          <a:xfrm rot="5400000" flipH="1" flipV="1">
            <a:off x="1688105" y="4980363"/>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3FEB11E-EC57-4147-9C64-6A307CD500EA}"/>
              </a:ext>
            </a:extLst>
          </p:cNvPr>
          <p:cNvSpPr/>
          <p:nvPr/>
        </p:nvSpPr>
        <p:spPr>
          <a:xfrm>
            <a:off x="1409171" y="5828866"/>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1" name="Rectangle 20">
            <a:extLst>
              <a:ext uri="{FF2B5EF4-FFF2-40B4-BE49-F238E27FC236}">
                <a16:creationId xmlns:a16="http://schemas.microsoft.com/office/drawing/2014/main" id="{8B860001-1472-48F4-9C07-94D584A9CCE9}"/>
              </a:ext>
            </a:extLst>
          </p:cNvPr>
          <p:cNvSpPr/>
          <p:nvPr/>
        </p:nvSpPr>
        <p:spPr>
          <a:xfrm rot="16200000">
            <a:off x="-332600" y="4121452"/>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2" name="Rectangle 21">
            <a:extLst>
              <a:ext uri="{FF2B5EF4-FFF2-40B4-BE49-F238E27FC236}">
                <a16:creationId xmlns:a16="http://schemas.microsoft.com/office/drawing/2014/main" id="{4F292F01-59CB-471E-8B04-1F0972E388DF}"/>
              </a:ext>
            </a:extLst>
          </p:cNvPr>
          <p:cNvSpPr/>
          <p:nvPr/>
        </p:nvSpPr>
        <p:spPr>
          <a:xfrm>
            <a:off x="5912926" y="713546"/>
            <a:ext cx="6098005"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Round 2 Kinetic sort of 5x10</a:t>
            </a:r>
            <a:r>
              <a:rPr lang="en-US" sz="2400" baseline="30000" dirty="0"/>
              <a:t>7</a:t>
            </a:r>
            <a:r>
              <a:rPr lang="en-US" sz="2400" dirty="0"/>
              <a:t> yeast at 30°C</a:t>
            </a:r>
          </a:p>
        </p:txBody>
      </p:sp>
      <p:pic>
        <p:nvPicPr>
          <p:cNvPr id="25" name="Picture 24">
            <a:extLst>
              <a:ext uri="{FF2B5EF4-FFF2-40B4-BE49-F238E27FC236}">
                <a16:creationId xmlns:a16="http://schemas.microsoft.com/office/drawing/2014/main" id="{419A986F-4F3D-459B-94FF-72CEB546A50B}"/>
              </a:ext>
            </a:extLst>
          </p:cNvPr>
          <p:cNvPicPr>
            <a:picLocks noChangeAspect="1"/>
          </p:cNvPicPr>
          <p:nvPr/>
        </p:nvPicPr>
        <p:blipFill rotWithShape="1">
          <a:blip r:embed="rId5">
            <a:extLst>
              <a:ext uri="{28A0092B-C50C-407E-A947-70E740481C1C}">
                <a14:useLocalDpi xmlns:a14="http://schemas.microsoft.com/office/drawing/2010/main" val="0"/>
              </a:ext>
            </a:extLst>
          </a:blip>
          <a:srcRect l="35158" t="32981" r="28969" b="22068"/>
          <a:stretch/>
        </p:blipFill>
        <p:spPr>
          <a:xfrm>
            <a:off x="5912926" y="1961227"/>
            <a:ext cx="2959178" cy="2935178"/>
          </a:xfrm>
          <a:prstGeom prst="rect">
            <a:avLst/>
          </a:prstGeom>
        </p:spPr>
      </p:pic>
      <p:pic>
        <p:nvPicPr>
          <p:cNvPr id="26" name="Picture 25">
            <a:extLst>
              <a:ext uri="{FF2B5EF4-FFF2-40B4-BE49-F238E27FC236}">
                <a16:creationId xmlns:a16="http://schemas.microsoft.com/office/drawing/2014/main" id="{A1BFEDA9-5941-4BCD-9026-D247FC397309}"/>
              </a:ext>
            </a:extLst>
          </p:cNvPr>
          <p:cNvPicPr>
            <a:picLocks noChangeAspect="1"/>
          </p:cNvPicPr>
          <p:nvPr/>
        </p:nvPicPr>
        <p:blipFill rotWithShape="1">
          <a:blip r:embed="rId6">
            <a:extLst>
              <a:ext uri="{28A0092B-C50C-407E-A947-70E740481C1C}">
                <a14:useLocalDpi xmlns:a14="http://schemas.microsoft.com/office/drawing/2010/main" val="0"/>
              </a:ext>
            </a:extLst>
          </a:blip>
          <a:srcRect l="35038" t="32958" r="28782" b="22460"/>
          <a:stretch/>
        </p:blipFill>
        <p:spPr>
          <a:xfrm>
            <a:off x="8918057" y="1961227"/>
            <a:ext cx="2984503" cy="2935546"/>
          </a:xfrm>
          <a:prstGeom prst="rect">
            <a:avLst/>
          </a:prstGeom>
        </p:spPr>
      </p:pic>
      <p:sp>
        <p:nvSpPr>
          <p:cNvPr id="27" name="Rectangle 26">
            <a:extLst>
              <a:ext uri="{FF2B5EF4-FFF2-40B4-BE49-F238E27FC236}">
                <a16:creationId xmlns:a16="http://schemas.microsoft.com/office/drawing/2014/main" id="{DEB4EC77-D66F-4A4F-A04F-AA0A26F0553F}"/>
              </a:ext>
            </a:extLst>
          </p:cNvPr>
          <p:cNvSpPr/>
          <p:nvPr/>
        </p:nvSpPr>
        <p:spPr>
          <a:xfrm>
            <a:off x="6052186" y="1531586"/>
            <a:ext cx="2862322" cy="461665"/>
          </a:xfrm>
          <a:prstGeom prst="rect">
            <a:avLst/>
          </a:prstGeom>
        </p:spPr>
        <p:txBody>
          <a:bodyPr wrap="none">
            <a:spAutoFit/>
          </a:bodyPr>
          <a:lstStyle/>
          <a:p>
            <a:pPr algn="ctr"/>
            <a:r>
              <a:rPr lang="en-US" sz="2400" dirty="0">
                <a:solidFill>
                  <a:prstClr val="black"/>
                </a:solidFill>
              </a:rPr>
              <a:t>40 </a:t>
            </a:r>
            <a:r>
              <a:rPr lang="en-US" sz="2400" dirty="0" err="1">
                <a:solidFill>
                  <a:prstClr val="black"/>
                </a:solidFill>
              </a:rPr>
              <a:t>hr</a:t>
            </a:r>
            <a:r>
              <a:rPr lang="en-US" sz="2400" dirty="0">
                <a:solidFill>
                  <a:prstClr val="black"/>
                </a:solidFill>
              </a:rPr>
              <a:t> Positive Control</a:t>
            </a:r>
            <a:endParaRPr lang="en-US" dirty="0"/>
          </a:p>
        </p:txBody>
      </p:sp>
      <p:sp>
        <p:nvSpPr>
          <p:cNvPr id="28" name="Rectangle 27">
            <a:extLst>
              <a:ext uri="{FF2B5EF4-FFF2-40B4-BE49-F238E27FC236}">
                <a16:creationId xmlns:a16="http://schemas.microsoft.com/office/drawing/2014/main" id="{42362546-F375-4D96-8D78-6F3CB8CA6CF5}"/>
              </a:ext>
            </a:extLst>
          </p:cNvPr>
          <p:cNvSpPr/>
          <p:nvPr/>
        </p:nvSpPr>
        <p:spPr>
          <a:xfrm>
            <a:off x="9238354" y="1526251"/>
            <a:ext cx="2343911" cy="461665"/>
          </a:xfrm>
          <a:prstGeom prst="rect">
            <a:avLst/>
          </a:prstGeom>
        </p:spPr>
        <p:txBody>
          <a:bodyPr wrap="none">
            <a:spAutoFit/>
          </a:bodyPr>
          <a:lstStyle/>
          <a:p>
            <a:pPr algn="ctr"/>
            <a:r>
              <a:rPr lang="en-US" sz="2400" dirty="0">
                <a:solidFill>
                  <a:prstClr val="black"/>
                </a:solidFill>
              </a:rPr>
              <a:t>40 </a:t>
            </a:r>
            <a:r>
              <a:rPr lang="en-US" sz="2400" dirty="0" err="1">
                <a:solidFill>
                  <a:prstClr val="black"/>
                </a:solidFill>
              </a:rPr>
              <a:t>hr</a:t>
            </a:r>
            <a:r>
              <a:rPr lang="en-US" sz="2400" dirty="0">
                <a:solidFill>
                  <a:prstClr val="black"/>
                </a:solidFill>
              </a:rPr>
              <a:t> Library Sort</a:t>
            </a:r>
            <a:endParaRPr lang="en-US" dirty="0"/>
          </a:p>
        </p:txBody>
      </p:sp>
      <p:sp>
        <p:nvSpPr>
          <p:cNvPr id="29" name="Rectangle 28">
            <a:extLst>
              <a:ext uri="{FF2B5EF4-FFF2-40B4-BE49-F238E27FC236}">
                <a16:creationId xmlns:a16="http://schemas.microsoft.com/office/drawing/2014/main" id="{9EF0166B-4CFA-4A73-9BD3-D2DC2EEB8C40}"/>
              </a:ext>
            </a:extLst>
          </p:cNvPr>
          <p:cNvSpPr/>
          <p:nvPr/>
        </p:nvSpPr>
        <p:spPr>
          <a:xfrm>
            <a:off x="6388231" y="2189473"/>
            <a:ext cx="946093" cy="461665"/>
          </a:xfrm>
          <a:prstGeom prst="rect">
            <a:avLst/>
          </a:prstGeom>
        </p:spPr>
        <p:txBody>
          <a:bodyPr wrap="none">
            <a:spAutoFit/>
          </a:bodyPr>
          <a:lstStyle/>
          <a:p>
            <a:r>
              <a:rPr lang="en-US" sz="2400" dirty="0">
                <a:solidFill>
                  <a:prstClr val="black"/>
                </a:solidFill>
              </a:rPr>
              <a:t>&lt;0.1%</a:t>
            </a:r>
            <a:endParaRPr lang="en-US" dirty="0"/>
          </a:p>
        </p:txBody>
      </p:sp>
      <p:sp>
        <p:nvSpPr>
          <p:cNvPr id="30" name="Rectangle 29">
            <a:extLst>
              <a:ext uri="{FF2B5EF4-FFF2-40B4-BE49-F238E27FC236}">
                <a16:creationId xmlns:a16="http://schemas.microsoft.com/office/drawing/2014/main" id="{DCE1DCA5-9A4E-4DEB-9371-82586A0C1458}"/>
              </a:ext>
            </a:extLst>
          </p:cNvPr>
          <p:cNvSpPr/>
          <p:nvPr/>
        </p:nvSpPr>
        <p:spPr>
          <a:xfrm>
            <a:off x="9420191" y="2183800"/>
            <a:ext cx="792205" cy="461665"/>
          </a:xfrm>
          <a:prstGeom prst="rect">
            <a:avLst/>
          </a:prstGeom>
        </p:spPr>
        <p:txBody>
          <a:bodyPr wrap="none">
            <a:spAutoFit/>
          </a:bodyPr>
          <a:lstStyle/>
          <a:p>
            <a:r>
              <a:rPr lang="en-US" sz="2400" dirty="0">
                <a:solidFill>
                  <a:prstClr val="black"/>
                </a:solidFill>
              </a:rPr>
              <a:t>0.5%</a:t>
            </a:r>
            <a:endParaRPr lang="en-US" dirty="0"/>
          </a:p>
        </p:txBody>
      </p:sp>
      <p:sp>
        <p:nvSpPr>
          <p:cNvPr id="41" name="Freeform: Shape 40">
            <a:extLst>
              <a:ext uri="{FF2B5EF4-FFF2-40B4-BE49-F238E27FC236}">
                <a16:creationId xmlns:a16="http://schemas.microsoft.com/office/drawing/2014/main" id="{48CBA7E3-18DD-41EF-8297-512EDC364069}"/>
              </a:ext>
            </a:extLst>
          </p:cNvPr>
          <p:cNvSpPr/>
          <p:nvPr/>
        </p:nvSpPr>
        <p:spPr>
          <a:xfrm>
            <a:off x="10066552" y="2293276"/>
            <a:ext cx="1642369" cy="1562470"/>
          </a:xfrm>
          <a:custGeom>
            <a:avLst/>
            <a:gdLst>
              <a:gd name="connsiteX0" fmla="*/ 1074198 w 1642369"/>
              <a:gd name="connsiteY0" fmla="*/ 0 h 1562470"/>
              <a:gd name="connsiteX1" fmla="*/ 1633491 w 1642369"/>
              <a:gd name="connsiteY1" fmla="*/ 8877 h 1562470"/>
              <a:gd name="connsiteX2" fmla="*/ 1642369 w 1642369"/>
              <a:gd name="connsiteY2" fmla="*/ 284085 h 1562470"/>
              <a:gd name="connsiteX3" fmla="*/ 0 w 1642369"/>
              <a:gd name="connsiteY3" fmla="*/ 1562470 h 1562470"/>
              <a:gd name="connsiteX4" fmla="*/ 1074198 w 1642369"/>
              <a:gd name="connsiteY4" fmla="*/ 0 h 156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69" h="1562470">
                <a:moveTo>
                  <a:pt x="1074198" y="0"/>
                </a:moveTo>
                <a:lnTo>
                  <a:pt x="1633491" y="8877"/>
                </a:lnTo>
                <a:lnTo>
                  <a:pt x="1642369" y="284085"/>
                </a:lnTo>
                <a:lnTo>
                  <a:pt x="0" y="1562470"/>
                </a:lnTo>
                <a:lnTo>
                  <a:pt x="1074198" y="0"/>
                </a:lnTo>
                <a:close/>
              </a:path>
            </a:pathLst>
          </a:custGeom>
          <a:solidFill>
            <a:srgbClr val="FFDDDD">
              <a:alpha val="50196"/>
            </a:srgbClr>
          </a:solidFill>
          <a:ln w="38100">
            <a:solidFill>
              <a:srgbClr val="FF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3FDCAE3-D0E1-4F1D-BEBD-16DF70B03A7B}"/>
              </a:ext>
            </a:extLst>
          </p:cNvPr>
          <p:cNvSpPr/>
          <p:nvPr/>
        </p:nvSpPr>
        <p:spPr>
          <a:xfrm>
            <a:off x="6825577" y="4920041"/>
            <a:ext cx="1174039" cy="461665"/>
          </a:xfrm>
          <a:prstGeom prst="rect">
            <a:avLst/>
          </a:prstGeom>
        </p:spPr>
        <p:txBody>
          <a:bodyPr wrap="none">
            <a:spAutoFit/>
          </a:bodyPr>
          <a:lstStyle/>
          <a:p>
            <a:r>
              <a:rPr lang="en-US" sz="2400" dirty="0">
                <a:solidFill>
                  <a:prstClr val="black"/>
                </a:solidFill>
              </a:rPr>
              <a:t>29Fe1.4</a:t>
            </a:r>
            <a:endParaRPr lang="en-US" dirty="0"/>
          </a:p>
        </p:txBody>
      </p:sp>
    </p:spTree>
    <p:extLst>
      <p:ext uri="{BB962C8B-B14F-4D97-AF65-F5344CB8AC3E}">
        <p14:creationId xmlns:p14="http://schemas.microsoft.com/office/powerpoint/2010/main" val="40344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6" name="Rectangle 5">
            <a:extLst>
              <a:ext uri="{FF2B5EF4-FFF2-40B4-BE49-F238E27FC236}">
                <a16:creationId xmlns:a16="http://schemas.microsoft.com/office/drawing/2014/main" id="{ACE30DEF-9080-4CA2-A323-2D7D50648D23}"/>
              </a:ext>
            </a:extLst>
          </p:cNvPr>
          <p:cNvSpPr/>
          <p:nvPr/>
        </p:nvSpPr>
        <p:spPr>
          <a:xfrm>
            <a:off x="81191" y="690815"/>
            <a:ext cx="9095466" cy="5823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F53CEBC-DD9E-4B5F-A79B-5D185ECF2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51" y="518916"/>
            <a:ext cx="8210668" cy="6251608"/>
          </a:xfrm>
          <a:prstGeom prst="rect">
            <a:avLst/>
          </a:prstGeom>
        </p:spPr>
      </p:pic>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Kinetic testing of 29Fe2 mutants – 48 hours at 30°C</a:t>
            </a:r>
          </a:p>
        </p:txBody>
      </p:sp>
      <p:sp>
        <p:nvSpPr>
          <p:cNvPr id="4" name="Rectangle 3">
            <a:extLst>
              <a:ext uri="{FF2B5EF4-FFF2-40B4-BE49-F238E27FC236}">
                <a16:creationId xmlns:a16="http://schemas.microsoft.com/office/drawing/2014/main" id="{DAF39DFC-4429-4332-8DA7-D0083D0F4BCA}"/>
              </a:ext>
            </a:extLst>
          </p:cNvPr>
          <p:cNvSpPr/>
          <p:nvPr/>
        </p:nvSpPr>
        <p:spPr>
          <a:xfrm>
            <a:off x="526916" y="857619"/>
            <a:ext cx="1270476" cy="369332"/>
          </a:xfrm>
          <a:prstGeom prst="rect">
            <a:avLst/>
          </a:prstGeom>
          <a:solidFill>
            <a:schemeClr val="bg1"/>
          </a:solidFill>
          <a:ln w="19050">
            <a:solidFill>
              <a:schemeClr val="tx1"/>
            </a:solidFill>
          </a:ln>
        </p:spPr>
        <p:txBody>
          <a:bodyPr wrap="none">
            <a:spAutoFit/>
          </a:bodyPr>
          <a:lstStyle/>
          <a:p>
            <a:r>
              <a:rPr lang="en-US" dirty="0"/>
              <a:t>Control 29F</a:t>
            </a:r>
          </a:p>
        </p:txBody>
      </p:sp>
      <p:sp>
        <p:nvSpPr>
          <p:cNvPr id="18" name="Rectangle 17">
            <a:extLst>
              <a:ext uri="{FF2B5EF4-FFF2-40B4-BE49-F238E27FC236}">
                <a16:creationId xmlns:a16="http://schemas.microsoft.com/office/drawing/2014/main" id="{5AE4A0C3-FCFC-4F19-8836-4143FB653D21}"/>
              </a:ext>
            </a:extLst>
          </p:cNvPr>
          <p:cNvSpPr/>
          <p:nvPr/>
        </p:nvSpPr>
        <p:spPr>
          <a:xfrm>
            <a:off x="2443672" y="857619"/>
            <a:ext cx="1674241" cy="369332"/>
          </a:xfrm>
          <a:prstGeom prst="rect">
            <a:avLst/>
          </a:prstGeom>
          <a:solidFill>
            <a:schemeClr val="bg1"/>
          </a:solidFill>
          <a:ln w="19050">
            <a:solidFill>
              <a:schemeClr val="tx1"/>
            </a:solidFill>
          </a:ln>
        </p:spPr>
        <p:txBody>
          <a:bodyPr wrap="none">
            <a:spAutoFit/>
          </a:bodyPr>
          <a:lstStyle/>
          <a:p>
            <a:r>
              <a:rPr lang="en-US" dirty="0"/>
              <a:t>Control 29Fe1.4</a:t>
            </a:r>
          </a:p>
        </p:txBody>
      </p:sp>
      <p:sp>
        <p:nvSpPr>
          <p:cNvPr id="19" name="Rectangle 18">
            <a:extLst>
              <a:ext uri="{FF2B5EF4-FFF2-40B4-BE49-F238E27FC236}">
                <a16:creationId xmlns:a16="http://schemas.microsoft.com/office/drawing/2014/main" id="{3BBF9EA6-FF3C-4A61-9240-011195DC5406}"/>
              </a:ext>
            </a:extLst>
          </p:cNvPr>
          <p:cNvSpPr/>
          <p:nvPr/>
        </p:nvSpPr>
        <p:spPr>
          <a:xfrm>
            <a:off x="4417765" y="857619"/>
            <a:ext cx="1516569" cy="369332"/>
          </a:xfrm>
          <a:prstGeom prst="rect">
            <a:avLst/>
          </a:prstGeom>
          <a:solidFill>
            <a:schemeClr val="bg1"/>
          </a:solidFill>
          <a:ln w="19050">
            <a:solidFill>
              <a:schemeClr val="tx1"/>
            </a:solidFill>
          </a:ln>
        </p:spPr>
        <p:txBody>
          <a:bodyPr wrap="none">
            <a:spAutoFit/>
          </a:bodyPr>
          <a:lstStyle/>
          <a:p>
            <a:r>
              <a:rPr lang="en-US" dirty="0"/>
              <a:t>Clone 29Fe2.2</a:t>
            </a:r>
          </a:p>
        </p:txBody>
      </p:sp>
      <p:sp>
        <p:nvSpPr>
          <p:cNvPr id="21" name="Rectangle 20">
            <a:extLst>
              <a:ext uri="{FF2B5EF4-FFF2-40B4-BE49-F238E27FC236}">
                <a16:creationId xmlns:a16="http://schemas.microsoft.com/office/drawing/2014/main" id="{91D58ECE-B239-469C-A8B1-EC26ADA0C2D4}"/>
              </a:ext>
            </a:extLst>
          </p:cNvPr>
          <p:cNvSpPr/>
          <p:nvPr/>
        </p:nvSpPr>
        <p:spPr>
          <a:xfrm>
            <a:off x="526916" y="2792723"/>
            <a:ext cx="1516569" cy="369332"/>
          </a:xfrm>
          <a:prstGeom prst="rect">
            <a:avLst/>
          </a:prstGeom>
          <a:solidFill>
            <a:schemeClr val="bg1"/>
          </a:solidFill>
          <a:ln w="19050">
            <a:solidFill>
              <a:schemeClr val="tx1"/>
            </a:solidFill>
          </a:ln>
        </p:spPr>
        <p:txBody>
          <a:bodyPr wrap="none">
            <a:spAutoFit/>
          </a:bodyPr>
          <a:lstStyle/>
          <a:p>
            <a:r>
              <a:rPr lang="en-US" dirty="0"/>
              <a:t>Clone 29Fe2.3</a:t>
            </a:r>
          </a:p>
        </p:txBody>
      </p:sp>
      <p:sp>
        <p:nvSpPr>
          <p:cNvPr id="22" name="Rectangle 21">
            <a:extLst>
              <a:ext uri="{FF2B5EF4-FFF2-40B4-BE49-F238E27FC236}">
                <a16:creationId xmlns:a16="http://schemas.microsoft.com/office/drawing/2014/main" id="{0B584582-FDDE-4806-82B6-F48E041582E6}"/>
              </a:ext>
            </a:extLst>
          </p:cNvPr>
          <p:cNvSpPr/>
          <p:nvPr/>
        </p:nvSpPr>
        <p:spPr>
          <a:xfrm>
            <a:off x="2487216" y="2792723"/>
            <a:ext cx="1516569" cy="369332"/>
          </a:xfrm>
          <a:prstGeom prst="rect">
            <a:avLst/>
          </a:prstGeom>
          <a:solidFill>
            <a:schemeClr val="bg1"/>
          </a:solidFill>
          <a:ln w="19050">
            <a:solidFill>
              <a:schemeClr val="tx1"/>
            </a:solidFill>
          </a:ln>
        </p:spPr>
        <p:txBody>
          <a:bodyPr wrap="none">
            <a:spAutoFit/>
          </a:bodyPr>
          <a:lstStyle/>
          <a:p>
            <a:r>
              <a:rPr lang="en-US" dirty="0"/>
              <a:t>Clone 29Fe2.5</a:t>
            </a:r>
          </a:p>
        </p:txBody>
      </p:sp>
      <p:sp>
        <p:nvSpPr>
          <p:cNvPr id="23" name="Rectangle 22">
            <a:extLst>
              <a:ext uri="{FF2B5EF4-FFF2-40B4-BE49-F238E27FC236}">
                <a16:creationId xmlns:a16="http://schemas.microsoft.com/office/drawing/2014/main" id="{92F06CB3-B4DD-4168-8099-FE7B8767DAEF}"/>
              </a:ext>
            </a:extLst>
          </p:cNvPr>
          <p:cNvSpPr/>
          <p:nvPr/>
        </p:nvSpPr>
        <p:spPr>
          <a:xfrm>
            <a:off x="4428650" y="2792723"/>
            <a:ext cx="1516569" cy="369332"/>
          </a:xfrm>
          <a:prstGeom prst="rect">
            <a:avLst/>
          </a:prstGeom>
          <a:solidFill>
            <a:schemeClr val="bg1"/>
          </a:solidFill>
          <a:ln w="19050">
            <a:solidFill>
              <a:schemeClr val="tx1"/>
            </a:solidFill>
          </a:ln>
        </p:spPr>
        <p:txBody>
          <a:bodyPr wrap="none">
            <a:spAutoFit/>
          </a:bodyPr>
          <a:lstStyle/>
          <a:p>
            <a:r>
              <a:rPr lang="en-US" dirty="0"/>
              <a:t>Clone 29Fe2.8</a:t>
            </a:r>
          </a:p>
        </p:txBody>
      </p:sp>
      <p:sp>
        <p:nvSpPr>
          <p:cNvPr id="24" name="Rectangle 23">
            <a:extLst>
              <a:ext uri="{FF2B5EF4-FFF2-40B4-BE49-F238E27FC236}">
                <a16:creationId xmlns:a16="http://schemas.microsoft.com/office/drawing/2014/main" id="{AD4255D1-83DD-44B8-8C41-9E62C893403D}"/>
              </a:ext>
            </a:extLst>
          </p:cNvPr>
          <p:cNvSpPr/>
          <p:nvPr/>
        </p:nvSpPr>
        <p:spPr>
          <a:xfrm>
            <a:off x="505144" y="4684827"/>
            <a:ext cx="1633589" cy="369332"/>
          </a:xfrm>
          <a:prstGeom prst="rect">
            <a:avLst/>
          </a:prstGeom>
          <a:solidFill>
            <a:schemeClr val="bg1"/>
          </a:solidFill>
          <a:ln w="19050">
            <a:solidFill>
              <a:schemeClr val="tx1"/>
            </a:solidFill>
          </a:ln>
        </p:spPr>
        <p:txBody>
          <a:bodyPr wrap="none">
            <a:spAutoFit/>
          </a:bodyPr>
          <a:lstStyle/>
          <a:p>
            <a:r>
              <a:rPr lang="en-US" dirty="0"/>
              <a:t>Clone 29Fe2.10</a:t>
            </a:r>
          </a:p>
        </p:txBody>
      </p:sp>
      <p:sp>
        <p:nvSpPr>
          <p:cNvPr id="25" name="Rectangle 24">
            <a:extLst>
              <a:ext uri="{FF2B5EF4-FFF2-40B4-BE49-F238E27FC236}">
                <a16:creationId xmlns:a16="http://schemas.microsoft.com/office/drawing/2014/main" id="{FBACAB5B-B2A6-4F56-81B9-6E071CD2A574}"/>
              </a:ext>
            </a:extLst>
          </p:cNvPr>
          <p:cNvSpPr/>
          <p:nvPr/>
        </p:nvSpPr>
        <p:spPr>
          <a:xfrm>
            <a:off x="2435111" y="4684827"/>
            <a:ext cx="1633589" cy="369332"/>
          </a:xfrm>
          <a:prstGeom prst="rect">
            <a:avLst/>
          </a:prstGeom>
          <a:solidFill>
            <a:schemeClr val="bg1"/>
          </a:solidFill>
          <a:ln w="19050">
            <a:solidFill>
              <a:schemeClr val="tx1"/>
            </a:solidFill>
          </a:ln>
        </p:spPr>
        <p:txBody>
          <a:bodyPr wrap="none">
            <a:spAutoFit/>
          </a:bodyPr>
          <a:lstStyle/>
          <a:p>
            <a:r>
              <a:rPr lang="en-US" dirty="0"/>
              <a:t>Clone 29Fe2.11</a:t>
            </a:r>
          </a:p>
        </p:txBody>
      </p:sp>
      <p:sp>
        <p:nvSpPr>
          <p:cNvPr id="26" name="Rectangle 25">
            <a:extLst>
              <a:ext uri="{FF2B5EF4-FFF2-40B4-BE49-F238E27FC236}">
                <a16:creationId xmlns:a16="http://schemas.microsoft.com/office/drawing/2014/main" id="{57E5FE1F-5C5A-4B1C-8034-BF0217A31EA3}"/>
              </a:ext>
            </a:extLst>
          </p:cNvPr>
          <p:cNvSpPr/>
          <p:nvPr/>
        </p:nvSpPr>
        <p:spPr>
          <a:xfrm>
            <a:off x="4365659" y="4684827"/>
            <a:ext cx="1633589" cy="369332"/>
          </a:xfrm>
          <a:prstGeom prst="rect">
            <a:avLst/>
          </a:prstGeom>
          <a:solidFill>
            <a:schemeClr val="bg1"/>
          </a:solidFill>
          <a:ln w="19050">
            <a:solidFill>
              <a:schemeClr val="tx1"/>
            </a:solidFill>
          </a:ln>
        </p:spPr>
        <p:txBody>
          <a:bodyPr wrap="none">
            <a:spAutoFit/>
          </a:bodyPr>
          <a:lstStyle/>
          <a:p>
            <a:r>
              <a:rPr lang="en-US" dirty="0"/>
              <a:t>Clone 29Fe2.13</a:t>
            </a:r>
          </a:p>
        </p:txBody>
      </p:sp>
      <p:sp>
        <p:nvSpPr>
          <p:cNvPr id="40" name="Rectangle 39">
            <a:extLst>
              <a:ext uri="{FF2B5EF4-FFF2-40B4-BE49-F238E27FC236}">
                <a16:creationId xmlns:a16="http://schemas.microsoft.com/office/drawing/2014/main" id="{BE518713-5F0A-40DD-8835-6E4C28E36023}"/>
              </a:ext>
            </a:extLst>
          </p:cNvPr>
          <p:cNvSpPr/>
          <p:nvPr/>
        </p:nvSpPr>
        <p:spPr>
          <a:xfrm>
            <a:off x="6354414" y="899175"/>
            <a:ext cx="5575401" cy="707886"/>
          </a:xfrm>
          <a:prstGeom prst="rect">
            <a:avLst/>
          </a:prstGeom>
          <a:noFill/>
          <a:ln w="19050">
            <a:noFill/>
          </a:ln>
        </p:spPr>
        <p:txBody>
          <a:bodyPr wrap="square">
            <a:spAutoFit/>
          </a:bodyPr>
          <a:lstStyle/>
          <a:p>
            <a:r>
              <a:rPr lang="en-US" sz="2000" dirty="0"/>
              <a:t>Clone 13 </a:t>
            </a:r>
            <a:r>
              <a:rPr lang="en-US" sz="2000" dirty="0">
                <a:sym typeface="Wingdings" panose="05000000000000000000" pitchFamily="2" charset="2"/>
              </a:rPr>
              <a:t> positive charge added in framework, P&amp;LP mutations in CDRL2</a:t>
            </a:r>
          </a:p>
        </p:txBody>
      </p:sp>
      <p:sp>
        <p:nvSpPr>
          <p:cNvPr id="28" name="Rectangle 27">
            <a:extLst>
              <a:ext uri="{FF2B5EF4-FFF2-40B4-BE49-F238E27FC236}">
                <a16:creationId xmlns:a16="http://schemas.microsoft.com/office/drawing/2014/main" id="{EEE0F2E6-385E-4AE3-9B26-C81A413A354E}"/>
              </a:ext>
            </a:extLst>
          </p:cNvPr>
          <p:cNvSpPr/>
          <p:nvPr/>
        </p:nvSpPr>
        <p:spPr>
          <a:xfrm>
            <a:off x="6297633" y="4684827"/>
            <a:ext cx="1633589" cy="369332"/>
          </a:xfrm>
          <a:prstGeom prst="rect">
            <a:avLst/>
          </a:prstGeom>
          <a:solidFill>
            <a:schemeClr val="bg1"/>
          </a:solidFill>
          <a:ln w="19050">
            <a:solidFill>
              <a:schemeClr val="tx1"/>
            </a:solidFill>
          </a:ln>
        </p:spPr>
        <p:txBody>
          <a:bodyPr wrap="none">
            <a:spAutoFit/>
          </a:bodyPr>
          <a:lstStyle/>
          <a:p>
            <a:r>
              <a:rPr lang="en-US" dirty="0"/>
              <a:t>Clone 29Fe2.15</a:t>
            </a:r>
          </a:p>
        </p:txBody>
      </p:sp>
      <p:sp>
        <p:nvSpPr>
          <p:cNvPr id="27" name="Rectangle 26">
            <a:extLst>
              <a:ext uri="{FF2B5EF4-FFF2-40B4-BE49-F238E27FC236}">
                <a16:creationId xmlns:a16="http://schemas.microsoft.com/office/drawing/2014/main" id="{11C9B66E-D162-497F-AAEA-84AA640800DC}"/>
              </a:ext>
            </a:extLst>
          </p:cNvPr>
          <p:cNvSpPr/>
          <p:nvPr/>
        </p:nvSpPr>
        <p:spPr>
          <a:xfrm>
            <a:off x="4178013" y="4540728"/>
            <a:ext cx="2006971" cy="19735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5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https://www.nobelprize.org/uploads/2018/10/press-medicine2018-figure1.jpg">
            <a:extLst>
              <a:ext uri="{FF2B5EF4-FFF2-40B4-BE49-F238E27FC236}">
                <a16:creationId xmlns:a16="http://schemas.microsoft.com/office/drawing/2014/main" id="{69759627-A227-4F3E-A323-0E5CBA509D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3" t="75" b="62705"/>
          <a:stretch/>
        </p:blipFill>
        <p:spPr bwMode="auto">
          <a:xfrm>
            <a:off x="2067017" y="972514"/>
            <a:ext cx="4792144" cy="392524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36B06D8C-1637-4C89-96A6-012EE6B21B06}"/>
              </a:ext>
            </a:extLst>
          </p:cNvPr>
          <p:cNvSpPr/>
          <p:nvPr/>
        </p:nvSpPr>
        <p:spPr>
          <a:xfrm>
            <a:off x="7213030" y="5220739"/>
            <a:ext cx="4827788" cy="1048878"/>
          </a:xfrm>
          <a:prstGeom prst="roundRect">
            <a:avLst/>
          </a:prstGeom>
          <a:solidFill>
            <a:srgbClr val="AAD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72E7FD6-AC3A-4C6D-887D-CDC097459572}"/>
              </a:ext>
            </a:extLst>
          </p:cNvPr>
          <p:cNvSpPr/>
          <p:nvPr/>
        </p:nvSpPr>
        <p:spPr>
          <a:xfrm>
            <a:off x="2004112" y="5220739"/>
            <a:ext cx="4644925" cy="1048878"/>
          </a:xfrm>
          <a:prstGeom prst="roundRect">
            <a:avLst/>
          </a:prstGeom>
          <a:solidFill>
            <a:srgbClr val="FDE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a:t>
            </a:fld>
            <a:endParaRPr lang="en-US" dirty="0">
              <a:solidFill>
                <a:schemeClr val="bg1">
                  <a:lumMod val="50000"/>
                </a:schemeClr>
              </a:solidFill>
            </a:endParaRPr>
          </a:p>
        </p:txBody>
      </p:sp>
      <p:sp>
        <p:nvSpPr>
          <p:cNvPr id="18" name="TextBox 17"/>
          <p:cNvSpPr txBox="1"/>
          <p:nvPr/>
        </p:nvSpPr>
        <p:spPr>
          <a:xfrm>
            <a:off x="81191" y="-31718"/>
            <a:ext cx="11757473" cy="1077218"/>
          </a:xfrm>
          <a:prstGeom prst="rect">
            <a:avLst/>
          </a:prstGeom>
          <a:noFill/>
        </p:spPr>
        <p:txBody>
          <a:bodyPr wrap="square" rtlCol="0">
            <a:spAutoFit/>
          </a:bodyPr>
          <a:lstStyle/>
          <a:p>
            <a:r>
              <a:rPr lang="en-US" sz="3600" dirty="0">
                <a:solidFill>
                  <a:schemeClr val="bg1"/>
                </a:solidFill>
              </a:rPr>
              <a:t>PD-1 negative costimulatory receptor pathway</a:t>
            </a:r>
            <a:endParaRPr lang="en-US" sz="2800" dirty="0">
              <a:solidFill>
                <a:schemeClr val="bg1"/>
              </a:solidFill>
            </a:endParaRPr>
          </a:p>
          <a:p>
            <a:pPr marL="914400" lvl="1" indent="-457200">
              <a:buFont typeface="Arial" panose="020B0604020202020204" pitchFamily="34" charset="0"/>
              <a:buChar char="•"/>
            </a:pPr>
            <a:endParaRPr lang="en-US" sz="2800" dirty="0">
              <a:solidFill>
                <a:schemeClr val="bg1"/>
              </a:solidFill>
            </a:endParaRPr>
          </a:p>
        </p:txBody>
      </p:sp>
      <p:sp>
        <p:nvSpPr>
          <p:cNvPr id="17" name="Rectangle: Rounded Corners 16">
            <a:extLst>
              <a:ext uri="{FF2B5EF4-FFF2-40B4-BE49-F238E27FC236}">
                <a16:creationId xmlns:a16="http://schemas.microsoft.com/office/drawing/2014/main" id="{912501FC-B903-45F5-9C93-379A8635600B}"/>
              </a:ext>
            </a:extLst>
          </p:cNvPr>
          <p:cNvSpPr/>
          <p:nvPr/>
        </p:nvSpPr>
        <p:spPr>
          <a:xfrm>
            <a:off x="134205" y="1253332"/>
            <a:ext cx="1558212" cy="3956180"/>
          </a:xfrm>
          <a:prstGeom prst="roundRect">
            <a:avLst/>
          </a:prstGeom>
          <a:solidFill>
            <a:srgbClr val="E1D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B5ABB42-64A2-47E0-901F-16CFF71C3758}"/>
              </a:ext>
            </a:extLst>
          </p:cNvPr>
          <p:cNvPicPr>
            <a:picLocks noChangeAspect="1"/>
          </p:cNvPicPr>
          <p:nvPr/>
        </p:nvPicPr>
        <p:blipFill rotWithShape="1">
          <a:blip r:embed="rId5"/>
          <a:srcRect l="29747" t="80680" r="50955" b="2993"/>
          <a:stretch/>
        </p:blipFill>
        <p:spPr>
          <a:xfrm>
            <a:off x="293428" y="3950905"/>
            <a:ext cx="1203189" cy="1119674"/>
          </a:xfrm>
          <a:prstGeom prst="rect">
            <a:avLst/>
          </a:prstGeom>
        </p:spPr>
      </p:pic>
      <p:pic>
        <p:nvPicPr>
          <p:cNvPr id="20" name="Picture 19">
            <a:extLst>
              <a:ext uri="{FF2B5EF4-FFF2-40B4-BE49-F238E27FC236}">
                <a16:creationId xmlns:a16="http://schemas.microsoft.com/office/drawing/2014/main" id="{80F477A0-C224-4EE3-9A0B-BA3A4F4F8584}"/>
              </a:ext>
            </a:extLst>
          </p:cNvPr>
          <p:cNvPicPr>
            <a:picLocks noChangeAspect="1"/>
          </p:cNvPicPr>
          <p:nvPr/>
        </p:nvPicPr>
        <p:blipFill rotWithShape="1">
          <a:blip r:embed="rId5"/>
          <a:srcRect l="74323" t="80680" r="9038" b="2993"/>
          <a:stretch/>
        </p:blipFill>
        <p:spPr>
          <a:xfrm>
            <a:off x="376314" y="2681942"/>
            <a:ext cx="1037419" cy="1119674"/>
          </a:xfrm>
          <a:prstGeom prst="rect">
            <a:avLst/>
          </a:prstGeom>
        </p:spPr>
      </p:pic>
      <p:pic>
        <p:nvPicPr>
          <p:cNvPr id="22" name="Picture 21">
            <a:extLst>
              <a:ext uri="{FF2B5EF4-FFF2-40B4-BE49-F238E27FC236}">
                <a16:creationId xmlns:a16="http://schemas.microsoft.com/office/drawing/2014/main" id="{73FFCA7A-EA23-463F-95F9-803D855C58BB}"/>
              </a:ext>
            </a:extLst>
          </p:cNvPr>
          <p:cNvPicPr>
            <a:picLocks noChangeAspect="1"/>
          </p:cNvPicPr>
          <p:nvPr/>
        </p:nvPicPr>
        <p:blipFill rotWithShape="1">
          <a:blip r:embed="rId5"/>
          <a:srcRect l="52239" t="80680" r="30401" b="2993"/>
          <a:stretch/>
        </p:blipFill>
        <p:spPr>
          <a:xfrm>
            <a:off x="353848" y="1412682"/>
            <a:ext cx="1082352" cy="1119674"/>
          </a:xfrm>
          <a:prstGeom prst="rect">
            <a:avLst/>
          </a:prstGeom>
        </p:spPr>
      </p:pic>
      <p:pic>
        <p:nvPicPr>
          <p:cNvPr id="23" name="Picture 2" descr="https://www.nobelprize.org/uploads/2018/10/press-medicine2018-figure1.jpg">
            <a:extLst>
              <a:ext uri="{FF2B5EF4-FFF2-40B4-BE49-F238E27FC236}">
                <a16:creationId xmlns:a16="http://schemas.microsoft.com/office/drawing/2014/main" id="{50B86382-9835-439B-B922-8E8D94EC15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3" t="39267" b="20544"/>
          <a:stretch/>
        </p:blipFill>
        <p:spPr bwMode="auto">
          <a:xfrm>
            <a:off x="7101270" y="1241897"/>
            <a:ext cx="4451785" cy="393735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3100301-E2A2-4693-8C59-C454715D3545}"/>
              </a:ext>
            </a:extLst>
          </p:cNvPr>
          <p:cNvSpPr/>
          <p:nvPr/>
        </p:nvSpPr>
        <p:spPr>
          <a:xfrm>
            <a:off x="2004112" y="5366556"/>
            <a:ext cx="4917953" cy="707886"/>
          </a:xfrm>
          <a:prstGeom prst="rect">
            <a:avLst/>
          </a:prstGeom>
        </p:spPr>
        <p:txBody>
          <a:bodyPr wrap="square">
            <a:spAutoFit/>
          </a:bodyPr>
          <a:lstStyle/>
          <a:p>
            <a:r>
              <a:rPr lang="en-US" sz="2000" dirty="0"/>
              <a:t>PD-1 expression leads to T cell dysfunction and no tumor cell killing</a:t>
            </a:r>
          </a:p>
        </p:txBody>
      </p:sp>
      <p:sp>
        <p:nvSpPr>
          <p:cNvPr id="26" name="Rectangle 25">
            <a:extLst>
              <a:ext uri="{FF2B5EF4-FFF2-40B4-BE49-F238E27FC236}">
                <a16:creationId xmlns:a16="http://schemas.microsoft.com/office/drawing/2014/main" id="{940C9AC0-EC47-4E65-A634-D05D01E18305}"/>
              </a:ext>
            </a:extLst>
          </p:cNvPr>
          <p:cNvSpPr/>
          <p:nvPr/>
        </p:nvSpPr>
        <p:spPr>
          <a:xfrm>
            <a:off x="7213030" y="5366556"/>
            <a:ext cx="4917953" cy="707886"/>
          </a:xfrm>
          <a:prstGeom prst="rect">
            <a:avLst/>
          </a:prstGeom>
        </p:spPr>
        <p:txBody>
          <a:bodyPr wrap="square">
            <a:spAutoFit/>
          </a:bodyPr>
          <a:lstStyle/>
          <a:p>
            <a:r>
              <a:rPr lang="en-US" sz="2000" dirty="0"/>
              <a:t>Blocking PD-1 with an antibody leads to proper T cell activation and tumor cell killing</a:t>
            </a:r>
          </a:p>
        </p:txBody>
      </p:sp>
      <p:sp>
        <p:nvSpPr>
          <p:cNvPr id="27" name="Rectangle 26">
            <a:extLst>
              <a:ext uri="{FF2B5EF4-FFF2-40B4-BE49-F238E27FC236}">
                <a16:creationId xmlns:a16="http://schemas.microsoft.com/office/drawing/2014/main" id="{C5C0CD8D-0796-43CF-B23B-B73F40C34491}"/>
              </a:ext>
            </a:extLst>
          </p:cNvPr>
          <p:cNvSpPr/>
          <p:nvPr/>
        </p:nvSpPr>
        <p:spPr>
          <a:xfrm>
            <a:off x="8183419" y="6594285"/>
            <a:ext cx="5689896" cy="246221"/>
          </a:xfrm>
          <a:prstGeom prst="rect">
            <a:avLst/>
          </a:prstGeom>
        </p:spPr>
        <p:txBody>
          <a:bodyPr wrap="square">
            <a:spAutoFit/>
          </a:bodyPr>
          <a:lstStyle/>
          <a:p>
            <a:r>
              <a:rPr lang="en-US" sz="1000" dirty="0">
                <a:hlinkClick r:id="rId6">
                  <a:extLst>
                    <a:ext uri="{A12FA001-AC4F-418D-AE19-62706E023703}">
                      <ahyp:hlinkClr xmlns:ahyp="http://schemas.microsoft.com/office/drawing/2018/hyperlinkcolor" val="tx"/>
                    </a:ext>
                  </a:extLst>
                </a:hlinkClick>
              </a:rPr>
              <a:t>https://www.nobelprize.org/uploads/2018/10/press-medicine2018.pdf</a:t>
            </a:r>
            <a:endParaRPr lang="en-US" sz="1000" i="1" dirty="0">
              <a:latin typeface="open sans"/>
            </a:endParaRPr>
          </a:p>
        </p:txBody>
      </p:sp>
      <p:sp>
        <p:nvSpPr>
          <p:cNvPr id="7" name="Rectangle 6">
            <a:extLst>
              <a:ext uri="{FF2B5EF4-FFF2-40B4-BE49-F238E27FC236}">
                <a16:creationId xmlns:a16="http://schemas.microsoft.com/office/drawing/2014/main" id="{C5FE42FF-C798-4BF4-AE24-DD13C2702FBD}"/>
              </a:ext>
            </a:extLst>
          </p:cNvPr>
          <p:cNvSpPr/>
          <p:nvPr/>
        </p:nvSpPr>
        <p:spPr>
          <a:xfrm>
            <a:off x="5276032" y="4221516"/>
            <a:ext cx="1373005" cy="369332"/>
          </a:xfrm>
          <a:prstGeom prst="rect">
            <a:avLst/>
          </a:prstGeom>
        </p:spPr>
        <p:txBody>
          <a:bodyPr wrap="none">
            <a:spAutoFit/>
          </a:bodyPr>
          <a:lstStyle/>
          <a:p>
            <a:r>
              <a:rPr lang="en-US" b="1" dirty="0">
                <a:solidFill>
                  <a:srgbClr val="D893C0"/>
                </a:solidFill>
                <a:latin typeface="Arial" panose="020B0604020202020204" pitchFamily="34" charset="0"/>
                <a:cs typeface="Arial" panose="020B0604020202020204" pitchFamily="34" charset="0"/>
              </a:rPr>
              <a:t>Tumor Cell</a:t>
            </a:r>
          </a:p>
        </p:txBody>
      </p:sp>
      <p:sp>
        <p:nvSpPr>
          <p:cNvPr id="28" name="Rectangle 27">
            <a:extLst>
              <a:ext uri="{FF2B5EF4-FFF2-40B4-BE49-F238E27FC236}">
                <a16:creationId xmlns:a16="http://schemas.microsoft.com/office/drawing/2014/main" id="{E27F419B-0904-43D8-B03C-290854F60736}"/>
              </a:ext>
            </a:extLst>
          </p:cNvPr>
          <p:cNvSpPr/>
          <p:nvPr/>
        </p:nvSpPr>
        <p:spPr>
          <a:xfrm>
            <a:off x="10305771" y="4383028"/>
            <a:ext cx="1373005" cy="369332"/>
          </a:xfrm>
          <a:prstGeom prst="rect">
            <a:avLst/>
          </a:prstGeom>
        </p:spPr>
        <p:txBody>
          <a:bodyPr wrap="none">
            <a:spAutoFit/>
          </a:bodyPr>
          <a:lstStyle/>
          <a:p>
            <a:r>
              <a:rPr lang="en-US" b="1" dirty="0">
                <a:solidFill>
                  <a:srgbClr val="D893C0"/>
                </a:solidFill>
                <a:latin typeface="Arial" panose="020B0604020202020204" pitchFamily="34" charset="0"/>
                <a:cs typeface="Arial" panose="020B0604020202020204" pitchFamily="34" charset="0"/>
              </a:rPr>
              <a:t>Tumor Cell</a:t>
            </a:r>
          </a:p>
        </p:txBody>
      </p:sp>
      <p:sp>
        <p:nvSpPr>
          <p:cNvPr id="10" name="Rectangle 9">
            <a:extLst>
              <a:ext uri="{FF2B5EF4-FFF2-40B4-BE49-F238E27FC236}">
                <a16:creationId xmlns:a16="http://schemas.microsoft.com/office/drawing/2014/main" id="{CE616E99-6B0D-42DF-AAB2-F48DFCE2A47E}"/>
              </a:ext>
            </a:extLst>
          </p:cNvPr>
          <p:cNvSpPr/>
          <p:nvPr/>
        </p:nvSpPr>
        <p:spPr>
          <a:xfrm>
            <a:off x="2305274" y="1305927"/>
            <a:ext cx="2204720" cy="666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7A2AF0-3B7A-4F76-9D33-17C414AFDE3A}"/>
              </a:ext>
            </a:extLst>
          </p:cNvPr>
          <p:cNvSpPr/>
          <p:nvPr/>
        </p:nvSpPr>
        <p:spPr>
          <a:xfrm>
            <a:off x="7213030" y="1216770"/>
            <a:ext cx="2204720" cy="666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8263F46-1B3F-4152-8952-BFB7C9911019}"/>
              </a:ext>
            </a:extLst>
          </p:cNvPr>
          <p:cNvSpPr/>
          <p:nvPr/>
        </p:nvSpPr>
        <p:spPr>
          <a:xfrm>
            <a:off x="2063165" y="1279506"/>
            <a:ext cx="1613591" cy="439108"/>
          </a:xfrm>
          <a:prstGeom prst="rect">
            <a:avLst/>
          </a:prstGeom>
          <a:solidFill>
            <a:srgbClr val="FDE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PD-1</a:t>
            </a:r>
          </a:p>
        </p:txBody>
      </p:sp>
      <p:sp>
        <p:nvSpPr>
          <p:cNvPr id="33" name="Rectangle 32">
            <a:extLst>
              <a:ext uri="{FF2B5EF4-FFF2-40B4-BE49-F238E27FC236}">
                <a16:creationId xmlns:a16="http://schemas.microsoft.com/office/drawing/2014/main" id="{9A3BF7D3-C292-40A0-90AC-C4458046CFA5}"/>
              </a:ext>
            </a:extLst>
          </p:cNvPr>
          <p:cNvSpPr/>
          <p:nvPr/>
        </p:nvSpPr>
        <p:spPr>
          <a:xfrm>
            <a:off x="7183159" y="1279506"/>
            <a:ext cx="1878515" cy="439108"/>
          </a:xfrm>
          <a:prstGeom prst="rect">
            <a:avLst/>
          </a:prstGeom>
          <a:solidFill>
            <a:srgbClr val="AAD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Anti-PD-1</a:t>
            </a:r>
          </a:p>
        </p:txBody>
      </p:sp>
      <p:sp>
        <p:nvSpPr>
          <p:cNvPr id="4" name="Rectangle 3">
            <a:extLst>
              <a:ext uri="{FF2B5EF4-FFF2-40B4-BE49-F238E27FC236}">
                <a16:creationId xmlns:a16="http://schemas.microsoft.com/office/drawing/2014/main" id="{5545A9C6-36FA-4158-ABEE-5CA9877B0193}"/>
              </a:ext>
            </a:extLst>
          </p:cNvPr>
          <p:cNvSpPr/>
          <p:nvPr/>
        </p:nvSpPr>
        <p:spPr>
          <a:xfrm>
            <a:off x="70994" y="704831"/>
            <a:ext cx="12553847" cy="923330"/>
          </a:xfrm>
          <a:prstGeom prst="rect">
            <a:avLst/>
          </a:prstGeom>
        </p:spPr>
        <p:txBody>
          <a:bodyPr wrap="square">
            <a:spAutoFit/>
          </a:bodyPr>
          <a:lstStyle/>
          <a:p>
            <a:pPr lvl="0"/>
            <a:r>
              <a:rPr lang="en-US" i="1" dirty="0">
                <a:solidFill>
                  <a:prstClr val="black"/>
                </a:solidFill>
                <a:latin typeface="open sans"/>
              </a:rPr>
              <a:t>In the Wittrup lab, we uses a variety of protein engineering strategies to develop effective cancer biopharmaceuticals…</a:t>
            </a:r>
          </a:p>
          <a:p>
            <a:pPr lvl="0"/>
            <a:endParaRPr lang="en-US" i="1" dirty="0">
              <a:solidFill>
                <a:prstClr val="black"/>
              </a:solidFill>
              <a:latin typeface="open sans"/>
            </a:endParaRPr>
          </a:p>
          <a:p>
            <a:pPr lvl="0"/>
            <a:endParaRPr lang="en-US" i="1" dirty="0">
              <a:solidFill>
                <a:prstClr val="black"/>
              </a:solidFill>
              <a:latin typeface="open sans"/>
            </a:endParaRPr>
          </a:p>
        </p:txBody>
      </p:sp>
    </p:spTree>
    <p:extLst>
      <p:ext uri="{BB962C8B-B14F-4D97-AF65-F5344CB8AC3E}">
        <p14:creationId xmlns:p14="http://schemas.microsoft.com/office/powerpoint/2010/main" val="291827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animBg="1"/>
      <p:bldP spid="17" grpId="0" animBg="1"/>
      <p:bldP spid="25" grpId="0"/>
      <p:bldP spid="26" grpId="0"/>
      <p:bldP spid="7" grpId="0"/>
      <p:bldP spid="28" grpId="0"/>
      <p:bldP spid="10" grpId="0" animBg="1"/>
      <p:bldP spid="31" grpId="0" animBg="1"/>
      <p:bldP spid="30"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30</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29F panel of varying affinity antibodies</a:t>
            </a:r>
          </a:p>
        </p:txBody>
      </p:sp>
      <p:sp>
        <p:nvSpPr>
          <p:cNvPr id="28" name="Rectangle 27">
            <a:extLst>
              <a:ext uri="{FF2B5EF4-FFF2-40B4-BE49-F238E27FC236}">
                <a16:creationId xmlns:a16="http://schemas.microsoft.com/office/drawing/2014/main" id="{64551B10-B6CD-4DE1-8647-FE966EEC50C7}"/>
              </a:ext>
            </a:extLst>
          </p:cNvPr>
          <p:cNvSpPr/>
          <p:nvPr/>
        </p:nvSpPr>
        <p:spPr>
          <a:xfrm>
            <a:off x="145270" y="600736"/>
            <a:ext cx="3083088" cy="461665"/>
          </a:xfrm>
          <a:prstGeom prst="rect">
            <a:avLst/>
          </a:prstGeom>
        </p:spPr>
        <p:txBody>
          <a:bodyPr wrap="none">
            <a:spAutoFit/>
          </a:bodyPr>
          <a:lstStyle/>
          <a:p>
            <a:r>
              <a:rPr lang="en-US" sz="2400" dirty="0">
                <a:solidFill>
                  <a:prstClr val="black"/>
                </a:solidFill>
              </a:rPr>
              <a:t>Heavy Chain Alignment</a:t>
            </a:r>
            <a:endParaRPr lang="en-US" dirty="0"/>
          </a:p>
        </p:txBody>
      </p:sp>
      <p:sp>
        <p:nvSpPr>
          <p:cNvPr id="32" name="Rectangle 31">
            <a:extLst>
              <a:ext uri="{FF2B5EF4-FFF2-40B4-BE49-F238E27FC236}">
                <a16:creationId xmlns:a16="http://schemas.microsoft.com/office/drawing/2014/main" id="{F1179676-6F27-4746-8190-CBC2CBA9D4B1}"/>
              </a:ext>
            </a:extLst>
          </p:cNvPr>
          <p:cNvSpPr/>
          <p:nvPr/>
        </p:nvSpPr>
        <p:spPr>
          <a:xfrm>
            <a:off x="145270" y="2122351"/>
            <a:ext cx="2920030" cy="461665"/>
          </a:xfrm>
          <a:prstGeom prst="rect">
            <a:avLst/>
          </a:prstGeom>
        </p:spPr>
        <p:txBody>
          <a:bodyPr wrap="none">
            <a:spAutoFit/>
          </a:bodyPr>
          <a:lstStyle/>
          <a:p>
            <a:r>
              <a:rPr lang="en-US" sz="2400" dirty="0">
                <a:solidFill>
                  <a:prstClr val="black"/>
                </a:solidFill>
              </a:rPr>
              <a:t>Light Chain Alignment</a:t>
            </a:r>
            <a:endParaRPr lang="en-US" dirty="0"/>
          </a:p>
        </p:txBody>
      </p:sp>
      <p:pic>
        <p:nvPicPr>
          <p:cNvPr id="3" name="Picture 2">
            <a:extLst>
              <a:ext uri="{FF2B5EF4-FFF2-40B4-BE49-F238E27FC236}">
                <a16:creationId xmlns:a16="http://schemas.microsoft.com/office/drawing/2014/main" id="{19F583EA-ACE8-4909-9198-1CD3679AC485}"/>
              </a:ext>
            </a:extLst>
          </p:cNvPr>
          <p:cNvPicPr>
            <a:picLocks noChangeAspect="1"/>
          </p:cNvPicPr>
          <p:nvPr/>
        </p:nvPicPr>
        <p:blipFill>
          <a:blip r:embed="rId4"/>
          <a:stretch>
            <a:fillRect/>
          </a:stretch>
        </p:blipFill>
        <p:spPr>
          <a:xfrm>
            <a:off x="0" y="2584016"/>
            <a:ext cx="12192000" cy="1090341"/>
          </a:xfrm>
          <a:prstGeom prst="rect">
            <a:avLst/>
          </a:prstGeom>
        </p:spPr>
      </p:pic>
      <p:pic>
        <p:nvPicPr>
          <p:cNvPr id="4" name="Picture 3">
            <a:extLst>
              <a:ext uri="{FF2B5EF4-FFF2-40B4-BE49-F238E27FC236}">
                <a16:creationId xmlns:a16="http://schemas.microsoft.com/office/drawing/2014/main" id="{3F4B1DF5-0E92-4430-847D-AE91FA663722}"/>
              </a:ext>
            </a:extLst>
          </p:cNvPr>
          <p:cNvPicPr>
            <a:picLocks noChangeAspect="1"/>
          </p:cNvPicPr>
          <p:nvPr/>
        </p:nvPicPr>
        <p:blipFill>
          <a:blip r:embed="rId5"/>
          <a:stretch>
            <a:fillRect/>
          </a:stretch>
        </p:blipFill>
        <p:spPr>
          <a:xfrm>
            <a:off x="0" y="1093263"/>
            <a:ext cx="12192000" cy="1005153"/>
          </a:xfrm>
          <a:prstGeom prst="rect">
            <a:avLst/>
          </a:prstGeom>
        </p:spPr>
      </p:pic>
      <p:pic>
        <p:nvPicPr>
          <p:cNvPr id="6" name="Picture 5">
            <a:extLst>
              <a:ext uri="{FF2B5EF4-FFF2-40B4-BE49-F238E27FC236}">
                <a16:creationId xmlns:a16="http://schemas.microsoft.com/office/drawing/2014/main" id="{E1295887-D19D-481E-ACE2-67368C0ADE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444"/>
          <a:stretch/>
        </p:blipFill>
        <p:spPr>
          <a:xfrm>
            <a:off x="6209749" y="3753646"/>
            <a:ext cx="4547493" cy="2707836"/>
          </a:xfrm>
          <a:prstGeom prst="rect">
            <a:avLst/>
          </a:prstGeom>
        </p:spPr>
      </p:pic>
      <p:pic>
        <p:nvPicPr>
          <p:cNvPr id="16" name="Picture 15">
            <a:extLst>
              <a:ext uri="{FF2B5EF4-FFF2-40B4-BE49-F238E27FC236}">
                <a16:creationId xmlns:a16="http://schemas.microsoft.com/office/drawing/2014/main" id="{196416F2-371C-41FD-95F9-BE993FE4B2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208"/>
          <a:stretch/>
        </p:blipFill>
        <p:spPr>
          <a:xfrm>
            <a:off x="1346366" y="3733920"/>
            <a:ext cx="4483485" cy="2707836"/>
          </a:xfrm>
          <a:prstGeom prst="rect">
            <a:avLst/>
          </a:prstGeom>
        </p:spPr>
      </p:pic>
    </p:spTree>
    <p:extLst>
      <p:ext uri="{BB962C8B-B14F-4D97-AF65-F5344CB8AC3E}">
        <p14:creationId xmlns:p14="http://schemas.microsoft.com/office/powerpoint/2010/main" val="2593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31</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29F panel of varying affinity antibodies</a:t>
            </a:r>
          </a:p>
        </p:txBody>
      </p:sp>
      <p:sp>
        <p:nvSpPr>
          <p:cNvPr id="28" name="Rectangle 27">
            <a:extLst>
              <a:ext uri="{FF2B5EF4-FFF2-40B4-BE49-F238E27FC236}">
                <a16:creationId xmlns:a16="http://schemas.microsoft.com/office/drawing/2014/main" id="{64551B10-B6CD-4DE1-8647-FE966EEC50C7}"/>
              </a:ext>
            </a:extLst>
          </p:cNvPr>
          <p:cNvSpPr/>
          <p:nvPr/>
        </p:nvSpPr>
        <p:spPr>
          <a:xfrm>
            <a:off x="145270" y="600736"/>
            <a:ext cx="3083088" cy="461665"/>
          </a:xfrm>
          <a:prstGeom prst="rect">
            <a:avLst/>
          </a:prstGeom>
        </p:spPr>
        <p:txBody>
          <a:bodyPr wrap="none">
            <a:spAutoFit/>
          </a:bodyPr>
          <a:lstStyle/>
          <a:p>
            <a:r>
              <a:rPr lang="en-US" sz="2400" dirty="0">
                <a:solidFill>
                  <a:prstClr val="black"/>
                </a:solidFill>
              </a:rPr>
              <a:t>Heavy Chain Alignment</a:t>
            </a:r>
            <a:endParaRPr lang="en-US" dirty="0"/>
          </a:p>
        </p:txBody>
      </p:sp>
      <p:sp>
        <p:nvSpPr>
          <p:cNvPr id="32" name="Rectangle 31">
            <a:extLst>
              <a:ext uri="{FF2B5EF4-FFF2-40B4-BE49-F238E27FC236}">
                <a16:creationId xmlns:a16="http://schemas.microsoft.com/office/drawing/2014/main" id="{F1179676-6F27-4746-8190-CBC2CBA9D4B1}"/>
              </a:ext>
            </a:extLst>
          </p:cNvPr>
          <p:cNvSpPr/>
          <p:nvPr/>
        </p:nvSpPr>
        <p:spPr>
          <a:xfrm>
            <a:off x="145270" y="2122351"/>
            <a:ext cx="2920030" cy="461665"/>
          </a:xfrm>
          <a:prstGeom prst="rect">
            <a:avLst/>
          </a:prstGeom>
        </p:spPr>
        <p:txBody>
          <a:bodyPr wrap="none">
            <a:spAutoFit/>
          </a:bodyPr>
          <a:lstStyle/>
          <a:p>
            <a:r>
              <a:rPr lang="en-US" sz="2400" dirty="0">
                <a:solidFill>
                  <a:prstClr val="black"/>
                </a:solidFill>
              </a:rPr>
              <a:t>Light Chain Alignment</a:t>
            </a:r>
            <a:endParaRPr lang="en-US" dirty="0"/>
          </a:p>
        </p:txBody>
      </p:sp>
      <p:pic>
        <p:nvPicPr>
          <p:cNvPr id="3" name="Picture 2">
            <a:extLst>
              <a:ext uri="{FF2B5EF4-FFF2-40B4-BE49-F238E27FC236}">
                <a16:creationId xmlns:a16="http://schemas.microsoft.com/office/drawing/2014/main" id="{19F583EA-ACE8-4909-9198-1CD3679AC485}"/>
              </a:ext>
            </a:extLst>
          </p:cNvPr>
          <p:cNvPicPr>
            <a:picLocks noChangeAspect="1"/>
          </p:cNvPicPr>
          <p:nvPr/>
        </p:nvPicPr>
        <p:blipFill>
          <a:blip r:embed="rId4"/>
          <a:stretch>
            <a:fillRect/>
          </a:stretch>
        </p:blipFill>
        <p:spPr>
          <a:xfrm>
            <a:off x="0" y="2584016"/>
            <a:ext cx="12192000" cy="1090341"/>
          </a:xfrm>
          <a:prstGeom prst="rect">
            <a:avLst/>
          </a:prstGeom>
        </p:spPr>
      </p:pic>
      <p:pic>
        <p:nvPicPr>
          <p:cNvPr id="4" name="Picture 3">
            <a:extLst>
              <a:ext uri="{FF2B5EF4-FFF2-40B4-BE49-F238E27FC236}">
                <a16:creationId xmlns:a16="http://schemas.microsoft.com/office/drawing/2014/main" id="{3F4B1DF5-0E92-4430-847D-AE91FA663722}"/>
              </a:ext>
            </a:extLst>
          </p:cNvPr>
          <p:cNvPicPr>
            <a:picLocks noChangeAspect="1"/>
          </p:cNvPicPr>
          <p:nvPr/>
        </p:nvPicPr>
        <p:blipFill>
          <a:blip r:embed="rId5"/>
          <a:stretch>
            <a:fillRect/>
          </a:stretch>
        </p:blipFill>
        <p:spPr>
          <a:xfrm>
            <a:off x="0" y="1093263"/>
            <a:ext cx="12192000" cy="1005153"/>
          </a:xfrm>
          <a:prstGeom prst="rect">
            <a:avLst/>
          </a:prstGeom>
        </p:spPr>
      </p:pic>
      <p:sp>
        <p:nvSpPr>
          <p:cNvPr id="21" name="Rectangle 20">
            <a:extLst>
              <a:ext uri="{FF2B5EF4-FFF2-40B4-BE49-F238E27FC236}">
                <a16:creationId xmlns:a16="http://schemas.microsoft.com/office/drawing/2014/main" id="{A9829929-8626-4670-8418-F415CC4289BF}"/>
              </a:ext>
            </a:extLst>
          </p:cNvPr>
          <p:cNvSpPr/>
          <p:nvPr/>
        </p:nvSpPr>
        <p:spPr>
          <a:xfrm>
            <a:off x="314219" y="3926319"/>
            <a:ext cx="8361695" cy="1323439"/>
          </a:xfrm>
          <a:prstGeom prst="rect">
            <a:avLst/>
          </a:prstGeom>
          <a:noFill/>
          <a:ln w="19050">
            <a:noFill/>
          </a:ln>
        </p:spPr>
        <p:txBody>
          <a:bodyPr wrap="square">
            <a:spAutoFit/>
          </a:bodyPr>
          <a:lstStyle/>
          <a:p>
            <a:r>
              <a:rPr lang="en-US" sz="2000" dirty="0"/>
              <a:t>Additional </a:t>
            </a:r>
            <a:r>
              <a:rPr lang="en-US" sz="2000" i="1" dirty="0"/>
              <a:t>in vitro </a:t>
            </a:r>
            <a:r>
              <a:rPr lang="en-US" sz="2000" dirty="0"/>
              <a:t>characterization:</a:t>
            </a:r>
          </a:p>
          <a:p>
            <a:endParaRPr lang="en-US" sz="2000" dirty="0"/>
          </a:p>
          <a:p>
            <a:pPr marL="342900" indent="-342900">
              <a:buFont typeface="Arial" panose="020B0604020202020204" pitchFamily="34" charset="0"/>
              <a:buChar char="•"/>
            </a:pPr>
            <a:r>
              <a:rPr lang="en-US" sz="2000" dirty="0"/>
              <a:t>Kinetic Exclusion Assay</a:t>
            </a:r>
          </a:p>
          <a:p>
            <a:pPr marL="342900" indent="-342900">
              <a:buFont typeface="Arial" panose="020B0604020202020204" pitchFamily="34" charset="0"/>
              <a:buChar char="•"/>
            </a:pPr>
            <a:r>
              <a:rPr lang="en-US" sz="2000" dirty="0"/>
              <a:t>Biolayer Interferometry (</a:t>
            </a:r>
            <a:r>
              <a:rPr lang="en-US" sz="2000" dirty="0" err="1"/>
              <a:t>ForteBio</a:t>
            </a:r>
            <a:r>
              <a:rPr lang="en-US" sz="2000" dirty="0"/>
              <a:t> Octet Instrument)</a:t>
            </a:r>
          </a:p>
        </p:txBody>
      </p:sp>
    </p:spTree>
    <p:extLst>
      <p:ext uri="{BB962C8B-B14F-4D97-AF65-F5344CB8AC3E}">
        <p14:creationId xmlns:p14="http://schemas.microsoft.com/office/powerpoint/2010/main" val="3714309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849FAE-12FC-4D78-9971-C373065848E7}"/>
              </a:ext>
            </a:extLst>
          </p:cNvPr>
          <p:cNvPicPr>
            <a:picLocks noChangeAspect="1"/>
          </p:cNvPicPr>
          <p:nvPr/>
        </p:nvPicPr>
        <p:blipFill>
          <a:blip r:embed="rId3"/>
          <a:stretch>
            <a:fillRect/>
          </a:stretch>
        </p:blipFill>
        <p:spPr>
          <a:xfrm>
            <a:off x="7054170" y="4092223"/>
            <a:ext cx="4401650" cy="2471197"/>
          </a:xfrm>
          <a:prstGeom prst="rect">
            <a:avLst/>
          </a:prstGeom>
        </p:spPr>
      </p:pic>
      <p:sp>
        <p:nvSpPr>
          <p:cNvPr id="4" name="Rectangle 3">
            <a:extLst>
              <a:ext uri="{FF2B5EF4-FFF2-40B4-BE49-F238E27FC236}">
                <a16:creationId xmlns:a16="http://schemas.microsoft.com/office/drawing/2014/main" id="{545FD385-51E2-4CB4-A252-E2163D1B7E3C}"/>
              </a:ext>
            </a:extLst>
          </p:cNvPr>
          <p:cNvSpPr/>
          <p:nvPr/>
        </p:nvSpPr>
        <p:spPr>
          <a:xfrm>
            <a:off x="200722" y="1170878"/>
            <a:ext cx="4449337" cy="167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32</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i="1" dirty="0">
                <a:solidFill>
                  <a:schemeClr val="bg1"/>
                </a:solidFill>
              </a:rPr>
              <a:t>In vivo </a:t>
            </a:r>
            <a:r>
              <a:rPr lang="en-US" sz="3600" dirty="0">
                <a:solidFill>
                  <a:schemeClr val="bg1"/>
                </a:solidFill>
              </a:rPr>
              <a:t>validation</a:t>
            </a:r>
            <a:endParaRPr lang="en-US" sz="3600" i="1" dirty="0">
              <a:solidFill>
                <a:schemeClr val="bg1"/>
              </a:solidFill>
            </a:endParaRPr>
          </a:p>
        </p:txBody>
      </p:sp>
      <p:sp>
        <p:nvSpPr>
          <p:cNvPr id="43" name="Rectangle 42">
            <a:extLst>
              <a:ext uri="{FF2B5EF4-FFF2-40B4-BE49-F238E27FC236}">
                <a16:creationId xmlns:a16="http://schemas.microsoft.com/office/drawing/2014/main" id="{9E002A59-C45C-4B0C-86C0-7B809C1F6751}"/>
              </a:ext>
            </a:extLst>
          </p:cNvPr>
          <p:cNvSpPr/>
          <p:nvPr/>
        </p:nvSpPr>
        <p:spPr>
          <a:xfrm>
            <a:off x="10062691" y="6246796"/>
            <a:ext cx="2159566" cy="261610"/>
          </a:xfrm>
          <a:prstGeom prst="rect">
            <a:avLst/>
          </a:prstGeom>
        </p:spPr>
        <p:txBody>
          <a:bodyPr wrap="none">
            <a:spAutoFit/>
          </a:bodyPr>
          <a:lstStyle/>
          <a:p>
            <a:r>
              <a:rPr lang="en-US" sz="1100" dirty="0"/>
              <a:t>In collaboration with Yash Agarwal</a:t>
            </a:r>
          </a:p>
        </p:txBody>
      </p:sp>
      <p:sp>
        <p:nvSpPr>
          <p:cNvPr id="17" name="Rectangle 16">
            <a:extLst>
              <a:ext uri="{FF2B5EF4-FFF2-40B4-BE49-F238E27FC236}">
                <a16:creationId xmlns:a16="http://schemas.microsoft.com/office/drawing/2014/main" id="{C1B9A392-55A1-4290-9C77-DF6442D20D75}"/>
              </a:ext>
            </a:extLst>
          </p:cNvPr>
          <p:cNvSpPr/>
          <p:nvPr/>
        </p:nvSpPr>
        <p:spPr>
          <a:xfrm>
            <a:off x="395466" y="4513336"/>
            <a:ext cx="5892267" cy="1292662"/>
          </a:xfrm>
          <a:prstGeom prst="rect">
            <a:avLst/>
          </a:prstGeom>
        </p:spPr>
        <p:txBody>
          <a:bodyPr wrap="square">
            <a:spAutoFit/>
          </a:bodyPr>
          <a:lstStyle/>
          <a:p>
            <a:pPr>
              <a:spcAft>
                <a:spcPts val="600"/>
              </a:spcAft>
            </a:pPr>
            <a:r>
              <a:rPr lang="en-US" sz="2800" dirty="0"/>
              <a:t>Next steps: </a:t>
            </a:r>
          </a:p>
          <a:p>
            <a:pPr marL="342900" indent="-342900">
              <a:spcAft>
                <a:spcPts val="600"/>
              </a:spcAft>
              <a:buFont typeface="Arial" panose="020B0604020202020204" pitchFamily="34" charset="0"/>
              <a:buChar char="•"/>
            </a:pPr>
            <a:r>
              <a:rPr lang="en-US" sz="2000" dirty="0"/>
              <a:t>Test panel of anti-PD-1 antibodies in vivo </a:t>
            </a:r>
          </a:p>
          <a:p>
            <a:pPr marL="342900" indent="-342900">
              <a:spcAft>
                <a:spcPts val="600"/>
              </a:spcAft>
              <a:buFont typeface="Arial" panose="020B0604020202020204" pitchFamily="34" charset="0"/>
              <a:buChar char="•"/>
            </a:pPr>
            <a:r>
              <a:rPr lang="en-US" sz="2000" dirty="0"/>
              <a:t>Characterize any differential immune response</a:t>
            </a:r>
          </a:p>
        </p:txBody>
      </p:sp>
      <p:pic>
        <p:nvPicPr>
          <p:cNvPr id="30" name="Picture 4" descr="How do I generate a logarithmic x-axis without a y-axis? - TeX - LaTeX  Stack Exchange">
            <a:extLst>
              <a:ext uri="{FF2B5EF4-FFF2-40B4-BE49-F238E27FC236}">
                <a16:creationId xmlns:a16="http://schemas.microsoft.com/office/drawing/2014/main" id="{3807F630-4884-483E-8D21-ABB509818D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453" b="43794"/>
          <a:stretch/>
        </p:blipFill>
        <p:spPr bwMode="auto">
          <a:xfrm flipV="1">
            <a:off x="1064314" y="975424"/>
            <a:ext cx="9761339" cy="601380"/>
          </a:xfrm>
          <a:prstGeom prst="rect">
            <a:avLst/>
          </a:prstGeom>
          <a:noFill/>
          <a:extLst>
            <a:ext uri="{909E8E84-426E-40DD-AFC4-6F175D3DCCD1}">
              <a14:hiddenFill xmlns:a14="http://schemas.microsoft.com/office/drawing/2010/main">
                <a:solidFill>
                  <a:srgbClr val="FFFFFF"/>
                </a:solidFill>
              </a14:hiddenFill>
            </a:ext>
          </a:extLst>
        </p:spPr>
      </p:pic>
      <p:sp>
        <p:nvSpPr>
          <p:cNvPr id="31" name="Arrow: Left-Right 30">
            <a:extLst>
              <a:ext uri="{FF2B5EF4-FFF2-40B4-BE49-F238E27FC236}">
                <a16:creationId xmlns:a16="http://schemas.microsoft.com/office/drawing/2014/main" id="{FE247D5E-B050-4617-A34F-018ACE598B69}"/>
              </a:ext>
            </a:extLst>
          </p:cNvPr>
          <p:cNvSpPr/>
          <p:nvPr/>
        </p:nvSpPr>
        <p:spPr>
          <a:xfrm>
            <a:off x="473220" y="720538"/>
            <a:ext cx="10973413" cy="646331"/>
          </a:xfrm>
          <a:prstGeom prst="leftRightArrow">
            <a:avLst/>
          </a:prstGeom>
          <a:gradFill flip="none" rotWithShape="1">
            <a:gsLst>
              <a:gs pos="0">
                <a:srgbClr val="0099FF">
                  <a:shade val="30000"/>
                  <a:satMod val="115000"/>
                </a:srgbClr>
              </a:gs>
              <a:gs pos="50000">
                <a:srgbClr val="0099FF">
                  <a:shade val="67500"/>
                  <a:satMod val="115000"/>
                </a:srgbClr>
              </a:gs>
              <a:gs pos="100000">
                <a:srgbClr val="0099FF">
                  <a:shade val="100000"/>
                  <a:satMod val="115000"/>
                </a:srgbClr>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A73E1AC-EE42-42C9-A4C8-15D8A495CB17}"/>
              </a:ext>
            </a:extLst>
          </p:cNvPr>
          <p:cNvSpPr txBox="1"/>
          <p:nvPr/>
        </p:nvSpPr>
        <p:spPr>
          <a:xfrm>
            <a:off x="862019" y="2253867"/>
            <a:ext cx="4657581"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863D"/>
                </a:solidFill>
              </a:rPr>
              <a:t>More permanent and sustained blockade of PD-1 by high affinity clones yields increased therapeutic efficacy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Clearance or internalization leads to similar efficacy of high and low affinity clones</a:t>
            </a:r>
          </a:p>
          <a:p>
            <a:endParaRPr lang="en-US" b="1" dirty="0"/>
          </a:p>
          <a:p>
            <a:pPr marL="285750" indent="-285750">
              <a:buFont typeface="Arial" panose="020B0604020202020204" pitchFamily="34" charset="0"/>
              <a:buChar char="•"/>
            </a:pPr>
            <a:endParaRPr lang="en-US" dirty="0"/>
          </a:p>
        </p:txBody>
      </p:sp>
      <p:sp>
        <p:nvSpPr>
          <p:cNvPr id="33" name="TextBox 32">
            <a:extLst>
              <a:ext uri="{FF2B5EF4-FFF2-40B4-BE49-F238E27FC236}">
                <a16:creationId xmlns:a16="http://schemas.microsoft.com/office/drawing/2014/main" id="{EEFBA6D1-1679-416F-8132-A63072BA64F3}"/>
              </a:ext>
            </a:extLst>
          </p:cNvPr>
          <p:cNvSpPr txBox="1"/>
          <p:nvPr/>
        </p:nvSpPr>
        <p:spPr>
          <a:xfrm>
            <a:off x="5980121" y="2194065"/>
            <a:ext cx="5349860"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Incomplete/transient blockade of PD-1 leads to T cell exhaustion and improper priming and decreased therapeutic efficacy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0863D"/>
                </a:solidFill>
              </a:rPr>
              <a:t>Transient on/off binding leads to better blockade of newly infiltrating or circulating immune cells</a:t>
            </a:r>
          </a:p>
          <a:p>
            <a:endParaRPr lang="en-US" dirty="0"/>
          </a:p>
        </p:txBody>
      </p:sp>
      <p:sp>
        <p:nvSpPr>
          <p:cNvPr id="34" name="Rectangle 33">
            <a:extLst>
              <a:ext uri="{FF2B5EF4-FFF2-40B4-BE49-F238E27FC236}">
                <a16:creationId xmlns:a16="http://schemas.microsoft.com/office/drawing/2014/main" id="{2B26D79F-EFEE-4919-94FD-6E317DFB010E}"/>
              </a:ext>
            </a:extLst>
          </p:cNvPr>
          <p:cNvSpPr/>
          <p:nvPr/>
        </p:nvSpPr>
        <p:spPr>
          <a:xfrm>
            <a:off x="7962535" y="1841199"/>
            <a:ext cx="1341586" cy="369332"/>
          </a:xfrm>
          <a:prstGeom prst="rect">
            <a:avLst/>
          </a:prstGeom>
        </p:spPr>
        <p:txBody>
          <a:bodyPr wrap="none">
            <a:spAutoFit/>
          </a:bodyPr>
          <a:lstStyle/>
          <a:p>
            <a:pPr algn="ctr"/>
            <a:r>
              <a:rPr lang="en-US" b="1" dirty="0">
                <a:solidFill>
                  <a:prstClr val="black"/>
                </a:solidFill>
              </a:rPr>
              <a:t>Low Affinity</a:t>
            </a:r>
            <a:endParaRPr lang="en-US" b="1" dirty="0"/>
          </a:p>
        </p:txBody>
      </p:sp>
      <p:sp>
        <p:nvSpPr>
          <p:cNvPr id="35" name="Rectangle 34">
            <a:extLst>
              <a:ext uri="{FF2B5EF4-FFF2-40B4-BE49-F238E27FC236}">
                <a16:creationId xmlns:a16="http://schemas.microsoft.com/office/drawing/2014/main" id="{C26D1A0B-94B7-4197-BE2E-83BF785AA268}"/>
              </a:ext>
            </a:extLst>
          </p:cNvPr>
          <p:cNvSpPr/>
          <p:nvPr/>
        </p:nvSpPr>
        <p:spPr>
          <a:xfrm>
            <a:off x="2520016" y="1884535"/>
            <a:ext cx="1383712" cy="369332"/>
          </a:xfrm>
          <a:prstGeom prst="rect">
            <a:avLst/>
          </a:prstGeom>
        </p:spPr>
        <p:txBody>
          <a:bodyPr wrap="none">
            <a:spAutoFit/>
          </a:bodyPr>
          <a:lstStyle/>
          <a:p>
            <a:pPr algn="ctr"/>
            <a:r>
              <a:rPr lang="en-US" b="1" dirty="0">
                <a:solidFill>
                  <a:prstClr val="black"/>
                </a:solidFill>
              </a:rPr>
              <a:t>High Affinity</a:t>
            </a:r>
            <a:endParaRPr lang="en-US" b="1" dirty="0"/>
          </a:p>
        </p:txBody>
      </p:sp>
      <p:sp>
        <p:nvSpPr>
          <p:cNvPr id="36" name="Rectangle 35">
            <a:extLst>
              <a:ext uri="{FF2B5EF4-FFF2-40B4-BE49-F238E27FC236}">
                <a16:creationId xmlns:a16="http://schemas.microsoft.com/office/drawing/2014/main" id="{16A4B2EC-2AC8-462D-9837-3F283FD6EDC8}"/>
              </a:ext>
            </a:extLst>
          </p:cNvPr>
          <p:cNvSpPr/>
          <p:nvPr/>
        </p:nvSpPr>
        <p:spPr>
          <a:xfrm>
            <a:off x="5708349" y="1387786"/>
            <a:ext cx="673582" cy="369332"/>
          </a:xfrm>
          <a:prstGeom prst="rect">
            <a:avLst/>
          </a:prstGeom>
        </p:spPr>
        <p:txBody>
          <a:bodyPr wrap="none">
            <a:spAutoFit/>
          </a:bodyPr>
          <a:lstStyle/>
          <a:p>
            <a:r>
              <a:rPr lang="en-US" dirty="0">
                <a:solidFill>
                  <a:prstClr val="black"/>
                </a:solidFill>
              </a:rPr>
              <a:t>1 nM</a:t>
            </a:r>
            <a:endParaRPr lang="en-US" dirty="0"/>
          </a:p>
        </p:txBody>
      </p:sp>
      <p:sp>
        <p:nvSpPr>
          <p:cNvPr id="37" name="Rectangle 36">
            <a:extLst>
              <a:ext uri="{FF2B5EF4-FFF2-40B4-BE49-F238E27FC236}">
                <a16:creationId xmlns:a16="http://schemas.microsoft.com/office/drawing/2014/main" id="{EBB97805-95CD-4F73-B259-54393A8FAA65}"/>
              </a:ext>
            </a:extLst>
          </p:cNvPr>
          <p:cNvSpPr/>
          <p:nvPr/>
        </p:nvSpPr>
        <p:spPr>
          <a:xfrm>
            <a:off x="7222764" y="1381858"/>
            <a:ext cx="790601" cy="369332"/>
          </a:xfrm>
          <a:prstGeom prst="rect">
            <a:avLst/>
          </a:prstGeom>
        </p:spPr>
        <p:txBody>
          <a:bodyPr wrap="none">
            <a:spAutoFit/>
          </a:bodyPr>
          <a:lstStyle/>
          <a:p>
            <a:r>
              <a:rPr lang="en-US" dirty="0">
                <a:solidFill>
                  <a:prstClr val="black"/>
                </a:solidFill>
              </a:rPr>
              <a:t>10 nM</a:t>
            </a:r>
            <a:endParaRPr lang="en-US" dirty="0"/>
          </a:p>
        </p:txBody>
      </p:sp>
      <p:sp>
        <p:nvSpPr>
          <p:cNvPr id="38" name="Rectangle 37">
            <a:extLst>
              <a:ext uri="{FF2B5EF4-FFF2-40B4-BE49-F238E27FC236}">
                <a16:creationId xmlns:a16="http://schemas.microsoft.com/office/drawing/2014/main" id="{35FE14CD-154A-4B6A-95BF-3BF352A4D943}"/>
              </a:ext>
            </a:extLst>
          </p:cNvPr>
          <p:cNvSpPr/>
          <p:nvPr/>
        </p:nvSpPr>
        <p:spPr>
          <a:xfrm>
            <a:off x="8761055" y="1382568"/>
            <a:ext cx="907621" cy="369332"/>
          </a:xfrm>
          <a:prstGeom prst="rect">
            <a:avLst/>
          </a:prstGeom>
        </p:spPr>
        <p:txBody>
          <a:bodyPr wrap="none">
            <a:spAutoFit/>
          </a:bodyPr>
          <a:lstStyle/>
          <a:p>
            <a:r>
              <a:rPr lang="en-US" dirty="0">
                <a:solidFill>
                  <a:prstClr val="black"/>
                </a:solidFill>
              </a:rPr>
              <a:t>100 nM</a:t>
            </a:r>
            <a:endParaRPr lang="en-US" dirty="0"/>
          </a:p>
        </p:txBody>
      </p:sp>
      <p:sp>
        <p:nvSpPr>
          <p:cNvPr id="39" name="Rectangle 38">
            <a:extLst>
              <a:ext uri="{FF2B5EF4-FFF2-40B4-BE49-F238E27FC236}">
                <a16:creationId xmlns:a16="http://schemas.microsoft.com/office/drawing/2014/main" id="{0C35D7B8-B477-4AAE-9998-8AA2B596178D}"/>
              </a:ext>
            </a:extLst>
          </p:cNvPr>
          <p:cNvSpPr/>
          <p:nvPr/>
        </p:nvSpPr>
        <p:spPr>
          <a:xfrm>
            <a:off x="10275470" y="1376640"/>
            <a:ext cx="1024639" cy="369332"/>
          </a:xfrm>
          <a:prstGeom prst="rect">
            <a:avLst/>
          </a:prstGeom>
        </p:spPr>
        <p:txBody>
          <a:bodyPr wrap="none">
            <a:spAutoFit/>
          </a:bodyPr>
          <a:lstStyle/>
          <a:p>
            <a:r>
              <a:rPr lang="en-US" dirty="0">
                <a:solidFill>
                  <a:prstClr val="black"/>
                </a:solidFill>
              </a:rPr>
              <a:t>1000 nM</a:t>
            </a:r>
            <a:endParaRPr lang="en-US" dirty="0"/>
          </a:p>
        </p:txBody>
      </p:sp>
      <p:sp>
        <p:nvSpPr>
          <p:cNvPr id="40" name="Rectangle 39">
            <a:extLst>
              <a:ext uri="{FF2B5EF4-FFF2-40B4-BE49-F238E27FC236}">
                <a16:creationId xmlns:a16="http://schemas.microsoft.com/office/drawing/2014/main" id="{A7008CD5-9B70-4DBB-9B3D-56E47E2857BB}"/>
              </a:ext>
            </a:extLst>
          </p:cNvPr>
          <p:cNvSpPr/>
          <p:nvPr/>
        </p:nvSpPr>
        <p:spPr>
          <a:xfrm>
            <a:off x="886190" y="1393004"/>
            <a:ext cx="1082348" cy="369332"/>
          </a:xfrm>
          <a:prstGeom prst="rect">
            <a:avLst/>
          </a:prstGeom>
        </p:spPr>
        <p:txBody>
          <a:bodyPr wrap="none">
            <a:spAutoFit/>
          </a:bodyPr>
          <a:lstStyle/>
          <a:p>
            <a:r>
              <a:rPr lang="en-US" dirty="0">
                <a:solidFill>
                  <a:prstClr val="black"/>
                </a:solidFill>
              </a:rPr>
              <a:t>0.001 nM</a:t>
            </a:r>
            <a:endParaRPr lang="en-US" dirty="0"/>
          </a:p>
        </p:txBody>
      </p:sp>
      <p:sp>
        <p:nvSpPr>
          <p:cNvPr id="41" name="Rectangle 40">
            <a:extLst>
              <a:ext uri="{FF2B5EF4-FFF2-40B4-BE49-F238E27FC236}">
                <a16:creationId xmlns:a16="http://schemas.microsoft.com/office/drawing/2014/main" id="{5B4C6E05-F3D1-4160-9BAB-E8EE354A21AD}"/>
              </a:ext>
            </a:extLst>
          </p:cNvPr>
          <p:cNvSpPr/>
          <p:nvPr/>
        </p:nvSpPr>
        <p:spPr>
          <a:xfrm>
            <a:off x="2463665" y="1387076"/>
            <a:ext cx="965329" cy="369332"/>
          </a:xfrm>
          <a:prstGeom prst="rect">
            <a:avLst/>
          </a:prstGeom>
        </p:spPr>
        <p:txBody>
          <a:bodyPr wrap="none">
            <a:spAutoFit/>
          </a:bodyPr>
          <a:lstStyle/>
          <a:p>
            <a:r>
              <a:rPr lang="en-US" dirty="0">
                <a:solidFill>
                  <a:prstClr val="black"/>
                </a:solidFill>
              </a:rPr>
              <a:t>0.01 nM</a:t>
            </a:r>
            <a:endParaRPr lang="en-US" dirty="0"/>
          </a:p>
        </p:txBody>
      </p:sp>
      <p:sp>
        <p:nvSpPr>
          <p:cNvPr id="42" name="Rectangle 41">
            <a:extLst>
              <a:ext uri="{FF2B5EF4-FFF2-40B4-BE49-F238E27FC236}">
                <a16:creationId xmlns:a16="http://schemas.microsoft.com/office/drawing/2014/main" id="{99C96F2C-352A-4BB3-824F-15DAEA5A142B}"/>
              </a:ext>
            </a:extLst>
          </p:cNvPr>
          <p:cNvSpPr/>
          <p:nvPr/>
        </p:nvSpPr>
        <p:spPr>
          <a:xfrm>
            <a:off x="4001956" y="1387786"/>
            <a:ext cx="848309" cy="369332"/>
          </a:xfrm>
          <a:prstGeom prst="rect">
            <a:avLst/>
          </a:prstGeom>
        </p:spPr>
        <p:txBody>
          <a:bodyPr wrap="none">
            <a:spAutoFit/>
          </a:bodyPr>
          <a:lstStyle/>
          <a:p>
            <a:r>
              <a:rPr lang="en-US" dirty="0">
                <a:solidFill>
                  <a:prstClr val="black"/>
                </a:solidFill>
              </a:rPr>
              <a:t>0.1 nM</a:t>
            </a:r>
            <a:endParaRPr lang="en-US" dirty="0"/>
          </a:p>
        </p:txBody>
      </p:sp>
    </p:spTree>
    <p:extLst>
      <p:ext uri="{BB962C8B-B14F-4D97-AF65-F5344CB8AC3E}">
        <p14:creationId xmlns:p14="http://schemas.microsoft.com/office/powerpoint/2010/main" val="362731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33</a:t>
            </a:fld>
            <a:endParaRPr lang="en-US" dirty="0">
              <a:solidFill>
                <a:schemeClr val="bg1">
                  <a:lumMod val="50000"/>
                </a:schemeClr>
              </a:solidFill>
            </a:endParaRPr>
          </a:p>
        </p:txBody>
      </p:sp>
      <p:grpSp>
        <p:nvGrpSpPr>
          <p:cNvPr id="6" name="Group 5">
            <a:extLst>
              <a:ext uri="{FF2B5EF4-FFF2-40B4-BE49-F238E27FC236}">
                <a16:creationId xmlns:a16="http://schemas.microsoft.com/office/drawing/2014/main" id="{AAF0FAEB-435D-49C9-906E-9CFDC10D23A5}"/>
              </a:ext>
            </a:extLst>
          </p:cNvPr>
          <p:cNvGrpSpPr/>
          <p:nvPr/>
        </p:nvGrpSpPr>
        <p:grpSpPr>
          <a:xfrm>
            <a:off x="1229436" y="2260144"/>
            <a:ext cx="4005376" cy="3900451"/>
            <a:chOff x="1036504" y="1662772"/>
            <a:chExt cx="4005376" cy="3900451"/>
          </a:xfrm>
        </p:grpSpPr>
        <p:sp>
          <p:nvSpPr>
            <p:cNvPr id="16" name="Chord 15">
              <a:extLst>
                <a:ext uri="{FF2B5EF4-FFF2-40B4-BE49-F238E27FC236}">
                  <a16:creationId xmlns:a16="http://schemas.microsoft.com/office/drawing/2014/main" id="{AE557306-DB8E-4A47-93DA-5ABDE320C71D}"/>
                </a:ext>
              </a:extLst>
            </p:cNvPr>
            <p:cNvSpPr/>
            <p:nvPr/>
          </p:nvSpPr>
          <p:spPr>
            <a:xfrm rot="5400000">
              <a:off x="1765968" y="3736614"/>
              <a:ext cx="1097145" cy="2556073"/>
            </a:xfrm>
            <a:prstGeom prst="chord">
              <a:avLst>
                <a:gd name="adj1" fmla="val 5485120"/>
                <a:gd name="adj2" fmla="val 1610588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c 17">
              <a:extLst>
                <a:ext uri="{FF2B5EF4-FFF2-40B4-BE49-F238E27FC236}">
                  <a16:creationId xmlns:a16="http://schemas.microsoft.com/office/drawing/2014/main" id="{82C6ADC7-62F2-43FC-9A9C-BB77D52EA81F}"/>
                </a:ext>
              </a:extLst>
            </p:cNvPr>
            <p:cNvSpPr/>
            <p:nvPr/>
          </p:nvSpPr>
          <p:spPr>
            <a:xfrm>
              <a:off x="2578289" y="2920412"/>
              <a:ext cx="173288" cy="689574"/>
            </a:xfrm>
            <a:prstGeom prst="arc">
              <a:avLst>
                <a:gd name="adj1" fmla="val 12251845"/>
                <a:gd name="adj2" fmla="val 1963520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CB333BC-1CE0-4ECE-ADFD-204DAE43D666}"/>
                </a:ext>
              </a:extLst>
            </p:cNvPr>
            <p:cNvSpPr/>
            <p:nvPr/>
          </p:nvSpPr>
          <p:spPr>
            <a:xfrm flipV="1">
              <a:off x="2595819" y="3452823"/>
              <a:ext cx="155758" cy="317506"/>
            </a:xfrm>
            <a:prstGeom prst="arc">
              <a:avLst>
                <a:gd name="adj1" fmla="val 8296474"/>
                <a:gd name="adj2" fmla="val 4786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1F2DBEF-A33D-4848-BB40-A2E439BF3047}"/>
                </a:ext>
              </a:extLst>
            </p:cNvPr>
            <p:cNvCxnSpPr>
              <a:cxnSpLocks/>
            </p:cNvCxnSpPr>
            <p:nvPr/>
          </p:nvCxnSpPr>
          <p:spPr>
            <a:xfrm flipH="1">
              <a:off x="2328655" y="3561322"/>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711CC1E-4D57-4D28-A9A8-926751DAFE05}"/>
                </a:ext>
              </a:extLst>
            </p:cNvPr>
            <p:cNvSpPr/>
            <p:nvPr/>
          </p:nvSpPr>
          <p:spPr>
            <a:xfrm rot="17761874">
              <a:off x="2172572" y="3157132"/>
              <a:ext cx="633253" cy="274714"/>
            </a:xfrm>
            <a:prstGeom prst="ellipse">
              <a:avLst/>
            </a:prstGeom>
            <a:solidFill>
              <a:srgbClr val="76B54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t>
              </a:r>
              <a:r>
                <a:rPr lang="en-US" sz="1400" baseline="-25000" dirty="0"/>
                <a:t>H</a:t>
              </a:r>
              <a:endParaRPr lang="en-US" sz="1400" dirty="0"/>
            </a:p>
          </p:txBody>
        </p:sp>
        <p:cxnSp>
          <p:nvCxnSpPr>
            <p:cNvPr id="22" name="Straight Connector 21">
              <a:extLst>
                <a:ext uri="{FF2B5EF4-FFF2-40B4-BE49-F238E27FC236}">
                  <a16:creationId xmlns:a16="http://schemas.microsoft.com/office/drawing/2014/main" id="{777F5538-50FD-4BBC-85A7-A407F427BD02}"/>
                </a:ext>
              </a:extLst>
            </p:cNvPr>
            <p:cNvCxnSpPr>
              <a:cxnSpLocks/>
            </p:cNvCxnSpPr>
            <p:nvPr/>
          </p:nvCxnSpPr>
          <p:spPr>
            <a:xfrm flipH="1">
              <a:off x="2916889" y="3007800"/>
              <a:ext cx="118663" cy="1016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CE4089-FE77-40AE-9F28-4260F1BF8DED}"/>
                </a:ext>
              </a:extLst>
            </p:cNvPr>
            <p:cNvCxnSpPr>
              <a:cxnSpLocks/>
            </p:cNvCxnSpPr>
            <p:nvPr/>
          </p:nvCxnSpPr>
          <p:spPr>
            <a:xfrm flipH="1">
              <a:off x="2280858" y="3864913"/>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FB8468-726D-41DE-A8F2-6DC83141EBD7}"/>
                </a:ext>
              </a:extLst>
            </p:cNvPr>
            <p:cNvCxnSpPr>
              <a:cxnSpLocks/>
            </p:cNvCxnSpPr>
            <p:nvPr/>
          </p:nvCxnSpPr>
          <p:spPr>
            <a:xfrm>
              <a:off x="2510829" y="4060705"/>
              <a:ext cx="0" cy="2743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8F9EA7-8147-45D5-82FC-E5372167D587}"/>
                </a:ext>
              </a:extLst>
            </p:cNvPr>
            <p:cNvCxnSpPr>
              <a:cxnSpLocks/>
            </p:cNvCxnSpPr>
            <p:nvPr/>
          </p:nvCxnSpPr>
          <p:spPr>
            <a:xfrm>
              <a:off x="2106613" y="4060705"/>
              <a:ext cx="0" cy="2743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367D9192-5D8C-4BEE-97B6-EFE7C6B15978}"/>
                </a:ext>
              </a:extLst>
            </p:cNvPr>
            <p:cNvSpPr/>
            <p:nvPr/>
          </p:nvSpPr>
          <p:spPr>
            <a:xfrm>
              <a:off x="1970984" y="3991922"/>
              <a:ext cx="687112" cy="205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Aga2</a:t>
              </a:r>
            </a:p>
          </p:txBody>
        </p:sp>
        <p:sp>
          <p:nvSpPr>
            <p:cNvPr id="27" name="Rectangle: Rounded Corners 26">
              <a:extLst>
                <a:ext uri="{FF2B5EF4-FFF2-40B4-BE49-F238E27FC236}">
                  <a16:creationId xmlns:a16="http://schemas.microsoft.com/office/drawing/2014/main" id="{07AB0B32-59DC-4417-AABC-CA8890ED0263}"/>
                </a:ext>
              </a:extLst>
            </p:cNvPr>
            <p:cNvSpPr/>
            <p:nvPr/>
          </p:nvSpPr>
          <p:spPr>
            <a:xfrm>
              <a:off x="1970984" y="4310525"/>
              <a:ext cx="687112" cy="2059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Aga1</a:t>
              </a:r>
            </a:p>
          </p:txBody>
        </p:sp>
        <p:sp>
          <p:nvSpPr>
            <p:cNvPr id="28" name="Oval 27">
              <a:extLst>
                <a:ext uri="{FF2B5EF4-FFF2-40B4-BE49-F238E27FC236}">
                  <a16:creationId xmlns:a16="http://schemas.microsoft.com/office/drawing/2014/main" id="{11F50492-254C-43DE-A5A0-0ABAD70C04D1}"/>
                </a:ext>
              </a:extLst>
            </p:cNvPr>
            <p:cNvSpPr/>
            <p:nvPr/>
          </p:nvSpPr>
          <p:spPr>
            <a:xfrm rot="593623">
              <a:off x="3014009" y="2939127"/>
              <a:ext cx="155431" cy="149180"/>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9" name="Rectangle 28">
              <a:extLst>
                <a:ext uri="{FF2B5EF4-FFF2-40B4-BE49-F238E27FC236}">
                  <a16:creationId xmlns:a16="http://schemas.microsoft.com/office/drawing/2014/main" id="{5D82F629-5C30-4B5C-8764-AD3D2D6200D3}"/>
                </a:ext>
              </a:extLst>
            </p:cNvPr>
            <p:cNvSpPr/>
            <p:nvPr/>
          </p:nvSpPr>
          <p:spPr>
            <a:xfrm>
              <a:off x="3116054" y="2819509"/>
              <a:ext cx="629468" cy="307777"/>
            </a:xfrm>
            <a:prstGeom prst="rect">
              <a:avLst/>
            </a:prstGeom>
          </p:spPr>
          <p:txBody>
            <a:bodyPr wrap="none">
              <a:spAutoFit/>
            </a:bodyPr>
            <a:lstStyle/>
            <a:p>
              <a:pPr algn="ctr"/>
              <a:r>
                <a:rPr lang="en-US" sz="1400" dirty="0"/>
                <a:t>C-</a:t>
              </a:r>
              <a:r>
                <a:rPr lang="en-US" sz="1400" dirty="0" err="1"/>
                <a:t>myc</a:t>
              </a:r>
              <a:endParaRPr lang="en-US" sz="1400" dirty="0"/>
            </a:p>
          </p:txBody>
        </p:sp>
        <p:sp>
          <p:nvSpPr>
            <p:cNvPr id="30" name="Rectangle 29">
              <a:extLst>
                <a:ext uri="{FF2B5EF4-FFF2-40B4-BE49-F238E27FC236}">
                  <a16:creationId xmlns:a16="http://schemas.microsoft.com/office/drawing/2014/main" id="{C181C1E9-E3D2-4523-A5B3-BA7DCCF613C7}"/>
                </a:ext>
              </a:extLst>
            </p:cNvPr>
            <p:cNvSpPr/>
            <p:nvPr/>
          </p:nvSpPr>
          <p:spPr>
            <a:xfrm>
              <a:off x="1856681" y="3606368"/>
              <a:ext cx="401072" cy="307777"/>
            </a:xfrm>
            <a:prstGeom prst="rect">
              <a:avLst/>
            </a:prstGeom>
          </p:spPr>
          <p:txBody>
            <a:bodyPr wrap="none">
              <a:spAutoFit/>
            </a:bodyPr>
            <a:lstStyle/>
            <a:p>
              <a:pPr algn="ctr"/>
              <a:r>
                <a:rPr lang="en-US" sz="1400" dirty="0"/>
                <a:t>HA</a:t>
              </a:r>
            </a:p>
          </p:txBody>
        </p:sp>
        <p:sp>
          <p:nvSpPr>
            <p:cNvPr id="31" name="Oval 30">
              <a:extLst>
                <a:ext uri="{FF2B5EF4-FFF2-40B4-BE49-F238E27FC236}">
                  <a16:creationId xmlns:a16="http://schemas.microsoft.com/office/drawing/2014/main" id="{A6D260FA-AA9B-49FF-972B-3F91C26A728C}"/>
                </a:ext>
              </a:extLst>
            </p:cNvPr>
            <p:cNvSpPr/>
            <p:nvPr/>
          </p:nvSpPr>
          <p:spPr>
            <a:xfrm rot="593623">
              <a:off x="2236824" y="3742451"/>
              <a:ext cx="155431" cy="14918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2" name="Oval 31">
              <a:extLst>
                <a:ext uri="{FF2B5EF4-FFF2-40B4-BE49-F238E27FC236}">
                  <a16:creationId xmlns:a16="http://schemas.microsoft.com/office/drawing/2014/main" id="{BA8E3A44-91E1-4BE0-9B5F-EBF6B5946310}"/>
                </a:ext>
              </a:extLst>
            </p:cNvPr>
            <p:cNvSpPr/>
            <p:nvPr/>
          </p:nvSpPr>
          <p:spPr>
            <a:xfrm rot="17761874">
              <a:off x="2418721" y="3238711"/>
              <a:ext cx="633253" cy="274714"/>
            </a:xfrm>
            <a:prstGeom prst="ellipse">
              <a:avLst/>
            </a:prstGeom>
            <a:solidFill>
              <a:srgbClr val="A9D18E"/>
            </a:solidFill>
            <a:ln>
              <a:solidFill>
                <a:srgbClr val="3F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t>
              </a:r>
              <a:r>
                <a:rPr lang="en-US" sz="1400" baseline="-25000" dirty="0"/>
                <a:t>L</a:t>
              </a:r>
              <a:endParaRPr lang="en-US" sz="1400" dirty="0"/>
            </a:p>
          </p:txBody>
        </p:sp>
        <p:sp>
          <p:nvSpPr>
            <p:cNvPr id="33" name="TextBox 32">
              <a:extLst>
                <a:ext uri="{FF2B5EF4-FFF2-40B4-BE49-F238E27FC236}">
                  <a16:creationId xmlns:a16="http://schemas.microsoft.com/office/drawing/2014/main" id="{7CD59590-948E-47D6-8CA4-C866A13D6912}"/>
                </a:ext>
              </a:extLst>
            </p:cNvPr>
            <p:cNvSpPr txBox="1"/>
            <p:nvPr/>
          </p:nvSpPr>
          <p:spPr>
            <a:xfrm rot="17580233">
              <a:off x="3020260" y="2949043"/>
              <a:ext cx="502473" cy="1323439"/>
            </a:xfrm>
            <a:prstGeom prst="rect">
              <a:avLst/>
            </a:prstGeom>
            <a:noFill/>
          </p:spPr>
          <p:txBody>
            <a:bodyPr wrap="square" rtlCol="0">
              <a:spAutoFit/>
            </a:bodyPr>
            <a:lstStyle/>
            <a:p>
              <a:r>
                <a:rPr lang="en-US" sz="8000" dirty="0">
                  <a:solidFill>
                    <a:schemeClr val="accent1">
                      <a:lumMod val="75000"/>
                    </a:schemeClr>
                  </a:solidFill>
                  <a:latin typeface="Arial Rounded MT Bold" panose="020F0704030504030204" pitchFamily="34" charset="0"/>
                </a:rPr>
                <a:t>Y</a:t>
              </a:r>
              <a:endParaRPr lang="en-US" sz="4800" dirty="0">
                <a:solidFill>
                  <a:schemeClr val="accent1">
                    <a:lumMod val="75000"/>
                  </a:schemeClr>
                </a:solidFill>
                <a:latin typeface="Arial Rounded MT Bold" panose="020F0704030504030204" pitchFamily="34" charset="0"/>
              </a:endParaRPr>
            </a:p>
          </p:txBody>
        </p:sp>
        <p:sp>
          <p:nvSpPr>
            <p:cNvPr id="34" name="TextBox 33">
              <a:extLst>
                <a:ext uri="{FF2B5EF4-FFF2-40B4-BE49-F238E27FC236}">
                  <a16:creationId xmlns:a16="http://schemas.microsoft.com/office/drawing/2014/main" id="{1C213C9D-5886-4C8F-A6EB-9133FE3C2B3B}"/>
                </a:ext>
              </a:extLst>
            </p:cNvPr>
            <p:cNvSpPr txBox="1"/>
            <p:nvPr/>
          </p:nvSpPr>
          <p:spPr>
            <a:xfrm rot="17580233">
              <a:off x="3721868" y="2859415"/>
              <a:ext cx="502473" cy="1323439"/>
            </a:xfrm>
            <a:prstGeom prst="rect">
              <a:avLst/>
            </a:prstGeom>
            <a:noFill/>
          </p:spPr>
          <p:txBody>
            <a:bodyPr wrap="square" rtlCol="0">
              <a:spAutoFit/>
            </a:bodyPr>
            <a:lstStyle/>
            <a:p>
              <a:r>
                <a:rPr lang="en-US" sz="8000" dirty="0">
                  <a:solidFill>
                    <a:schemeClr val="accent1">
                      <a:lumMod val="60000"/>
                      <a:lumOff val="40000"/>
                    </a:schemeClr>
                  </a:solidFill>
                  <a:latin typeface="Arial Rounded MT Bold" panose="020F0704030504030204" pitchFamily="34" charset="0"/>
                </a:rPr>
                <a:t>Y</a:t>
              </a:r>
              <a:endParaRPr lang="en-US" sz="4800" dirty="0">
                <a:solidFill>
                  <a:schemeClr val="accent1">
                    <a:lumMod val="60000"/>
                    <a:lumOff val="40000"/>
                  </a:schemeClr>
                </a:solidFill>
                <a:latin typeface="Arial Rounded MT Bold" panose="020F0704030504030204" pitchFamily="34" charset="0"/>
              </a:endParaRPr>
            </a:p>
          </p:txBody>
        </p:sp>
        <p:sp>
          <p:nvSpPr>
            <p:cNvPr id="35" name="Oval 34">
              <a:extLst>
                <a:ext uri="{FF2B5EF4-FFF2-40B4-BE49-F238E27FC236}">
                  <a16:creationId xmlns:a16="http://schemas.microsoft.com/office/drawing/2014/main" id="{049B22C6-D537-4609-AE7B-3F35FF355003}"/>
                </a:ext>
              </a:extLst>
            </p:cNvPr>
            <p:cNvSpPr/>
            <p:nvPr/>
          </p:nvSpPr>
          <p:spPr>
            <a:xfrm rot="593623">
              <a:off x="4345635" y="3387158"/>
              <a:ext cx="109728" cy="10972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6" name="Rectangle 35">
              <a:extLst>
                <a:ext uri="{FF2B5EF4-FFF2-40B4-BE49-F238E27FC236}">
                  <a16:creationId xmlns:a16="http://schemas.microsoft.com/office/drawing/2014/main" id="{71699009-2146-46C5-8D15-90A58CBA9845}"/>
                </a:ext>
              </a:extLst>
            </p:cNvPr>
            <p:cNvSpPr/>
            <p:nvPr/>
          </p:nvSpPr>
          <p:spPr>
            <a:xfrm>
              <a:off x="4397152" y="3197720"/>
              <a:ext cx="644728" cy="307777"/>
            </a:xfrm>
            <a:prstGeom prst="rect">
              <a:avLst/>
            </a:prstGeom>
          </p:spPr>
          <p:txBody>
            <a:bodyPr wrap="none">
              <a:spAutoFit/>
            </a:bodyPr>
            <a:lstStyle/>
            <a:p>
              <a:pPr algn="ctr"/>
              <a:r>
                <a:rPr lang="en-US" sz="1400" dirty="0"/>
                <a:t>AF488</a:t>
              </a:r>
            </a:p>
          </p:txBody>
        </p:sp>
        <p:sp>
          <p:nvSpPr>
            <p:cNvPr id="37" name="Rectangle: Rounded Corners 36">
              <a:extLst>
                <a:ext uri="{FF2B5EF4-FFF2-40B4-BE49-F238E27FC236}">
                  <a16:creationId xmlns:a16="http://schemas.microsoft.com/office/drawing/2014/main" id="{F0024BC9-F892-4A4D-B781-600666E9D0F7}"/>
                </a:ext>
              </a:extLst>
            </p:cNvPr>
            <p:cNvSpPr/>
            <p:nvPr/>
          </p:nvSpPr>
          <p:spPr>
            <a:xfrm rot="18762574">
              <a:off x="2527865" y="2520912"/>
              <a:ext cx="808892" cy="353356"/>
            </a:xfrm>
            <a:prstGeom prst="roundRect">
              <a:avLst/>
            </a:prstGeom>
            <a:solidFill>
              <a:srgbClr val="FFABAB"/>
            </a:solidFill>
            <a:ln>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PD-1</a:t>
              </a:r>
            </a:p>
          </p:txBody>
        </p:sp>
        <p:sp>
          <p:nvSpPr>
            <p:cNvPr id="38" name="Oval 37">
              <a:extLst>
                <a:ext uri="{FF2B5EF4-FFF2-40B4-BE49-F238E27FC236}">
                  <a16:creationId xmlns:a16="http://schemas.microsoft.com/office/drawing/2014/main" id="{6554619F-DA0B-4050-AEC4-2138272DCB75}"/>
                </a:ext>
              </a:extLst>
            </p:cNvPr>
            <p:cNvSpPr/>
            <p:nvPr/>
          </p:nvSpPr>
          <p:spPr>
            <a:xfrm rot="593623">
              <a:off x="3097246" y="2245920"/>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9" name="Oval 38">
              <a:extLst>
                <a:ext uri="{FF2B5EF4-FFF2-40B4-BE49-F238E27FC236}">
                  <a16:creationId xmlns:a16="http://schemas.microsoft.com/office/drawing/2014/main" id="{9B01957E-D1EB-43F1-999C-26C34CA71EA7}"/>
                </a:ext>
              </a:extLst>
            </p:cNvPr>
            <p:cNvSpPr/>
            <p:nvPr/>
          </p:nvSpPr>
          <p:spPr>
            <a:xfrm rot="593623">
              <a:off x="2840122" y="2359658"/>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0" name="Oval 39">
              <a:extLst>
                <a:ext uri="{FF2B5EF4-FFF2-40B4-BE49-F238E27FC236}">
                  <a16:creationId xmlns:a16="http://schemas.microsoft.com/office/drawing/2014/main" id="{9E90C933-05E3-414A-9A4C-6B95E065DAA4}"/>
                </a:ext>
              </a:extLst>
            </p:cNvPr>
            <p:cNvSpPr/>
            <p:nvPr/>
          </p:nvSpPr>
          <p:spPr>
            <a:xfrm rot="593623">
              <a:off x="2604430" y="2641653"/>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1" name="Oval 40">
              <a:extLst>
                <a:ext uri="{FF2B5EF4-FFF2-40B4-BE49-F238E27FC236}">
                  <a16:creationId xmlns:a16="http://schemas.microsoft.com/office/drawing/2014/main" id="{F95B4DEB-064D-48EA-A2E8-7B2843378D0F}"/>
                </a:ext>
              </a:extLst>
            </p:cNvPr>
            <p:cNvSpPr/>
            <p:nvPr/>
          </p:nvSpPr>
          <p:spPr>
            <a:xfrm rot="593623">
              <a:off x="3288583" y="2474648"/>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 name="Oval 41">
              <a:extLst>
                <a:ext uri="{FF2B5EF4-FFF2-40B4-BE49-F238E27FC236}">
                  <a16:creationId xmlns:a16="http://schemas.microsoft.com/office/drawing/2014/main" id="{F58BE515-DDEC-46CF-8E57-D0AD6E0D658B}"/>
                </a:ext>
              </a:extLst>
            </p:cNvPr>
            <p:cNvSpPr/>
            <p:nvPr/>
          </p:nvSpPr>
          <p:spPr>
            <a:xfrm rot="593623">
              <a:off x="3033772" y="2721554"/>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3" name="Rectangle 42">
              <a:extLst>
                <a:ext uri="{FF2B5EF4-FFF2-40B4-BE49-F238E27FC236}">
                  <a16:creationId xmlns:a16="http://schemas.microsoft.com/office/drawing/2014/main" id="{750E96A2-8A4A-481B-914B-680363E8DF4A}"/>
                </a:ext>
              </a:extLst>
            </p:cNvPr>
            <p:cNvSpPr/>
            <p:nvPr/>
          </p:nvSpPr>
          <p:spPr>
            <a:xfrm>
              <a:off x="2020718" y="2507696"/>
              <a:ext cx="615874" cy="307777"/>
            </a:xfrm>
            <a:prstGeom prst="rect">
              <a:avLst/>
            </a:prstGeom>
          </p:spPr>
          <p:txBody>
            <a:bodyPr wrap="none">
              <a:spAutoFit/>
            </a:bodyPr>
            <a:lstStyle/>
            <a:p>
              <a:pPr algn="ctr"/>
              <a:r>
                <a:rPr lang="en-US" sz="1400" dirty="0"/>
                <a:t>Biotin</a:t>
              </a:r>
            </a:p>
          </p:txBody>
        </p:sp>
        <p:sp>
          <p:nvSpPr>
            <p:cNvPr id="44" name="Rectangle 43">
              <a:extLst>
                <a:ext uri="{FF2B5EF4-FFF2-40B4-BE49-F238E27FC236}">
                  <a16:creationId xmlns:a16="http://schemas.microsoft.com/office/drawing/2014/main" id="{E6597CF7-11DF-462A-BD7D-7DE08C9CE2BF}"/>
                </a:ext>
              </a:extLst>
            </p:cNvPr>
            <p:cNvSpPr/>
            <p:nvPr/>
          </p:nvSpPr>
          <p:spPr>
            <a:xfrm>
              <a:off x="2746957" y="3668494"/>
              <a:ext cx="1045479" cy="400110"/>
            </a:xfrm>
            <a:prstGeom prst="rect">
              <a:avLst/>
            </a:prstGeom>
          </p:spPr>
          <p:txBody>
            <a:bodyPr wrap="none">
              <a:spAutoFit/>
            </a:bodyPr>
            <a:lstStyle/>
            <a:p>
              <a:pPr algn="ctr"/>
              <a:r>
                <a:rPr lang="en-US" sz="1000" dirty="0"/>
                <a:t>Primary</a:t>
              </a:r>
            </a:p>
            <a:p>
              <a:pPr algn="ctr"/>
              <a:r>
                <a:rPr lang="en-US" sz="1000" dirty="0"/>
                <a:t>Chicken α C-</a:t>
              </a:r>
              <a:r>
                <a:rPr lang="en-US" sz="1000" dirty="0" err="1"/>
                <a:t>myc</a:t>
              </a:r>
              <a:endParaRPr lang="en-US" sz="1000" dirty="0"/>
            </a:p>
          </p:txBody>
        </p:sp>
        <p:sp>
          <p:nvSpPr>
            <p:cNvPr id="45" name="Rectangle 44">
              <a:extLst>
                <a:ext uri="{FF2B5EF4-FFF2-40B4-BE49-F238E27FC236}">
                  <a16:creationId xmlns:a16="http://schemas.microsoft.com/office/drawing/2014/main" id="{55D1A6CF-992A-443D-A544-763814165EC8}"/>
                </a:ext>
              </a:extLst>
            </p:cNvPr>
            <p:cNvSpPr/>
            <p:nvPr/>
          </p:nvSpPr>
          <p:spPr>
            <a:xfrm>
              <a:off x="3797708" y="3668494"/>
              <a:ext cx="974947" cy="400110"/>
            </a:xfrm>
            <a:prstGeom prst="rect">
              <a:avLst/>
            </a:prstGeom>
          </p:spPr>
          <p:txBody>
            <a:bodyPr wrap="none">
              <a:spAutoFit/>
            </a:bodyPr>
            <a:lstStyle/>
            <a:p>
              <a:pPr algn="ctr"/>
              <a:r>
                <a:rPr lang="en-US" sz="1000" dirty="0"/>
                <a:t>Secondary</a:t>
              </a:r>
            </a:p>
            <a:p>
              <a:pPr algn="ctr"/>
              <a:r>
                <a:rPr lang="en-US" sz="1000" dirty="0"/>
                <a:t>Goat α Chicken</a:t>
              </a:r>
            </a:p>
          </p:txBody>
        </p:sp>
        <p:sp>
          <p:nvSpPr>
            <p:cNvPr id="46" name="Rectangle: Rounded Corners 45">
              <a:extLst>
                <a:ext uri="{FF2B5EF4-FFF2-40B4-BE49-F238E27FC236}">
                  <a16:creationId xmlns:a16="http://schemas.microsoft.com/office/drawing/2014/main" id="{D7F0DC2E-6674-4BF2-9E33-0444B3D777F7}"/>
                </a:ext>
              </a:extLst>
            </p:cNvPr>
            <p:cNvSpPr/>
            <p:nvPr/>
          </p:nvSpPr>
          <p:spPr>
            <a:xfrm rot="20287161">
              <a:off x="3079080" y="1897480"/>
              <a:ext cx="805344" cy="226233"/>
            </a:xfrm>
            <a:prstGeom prst="roundRect">
              <a:avLst>
                <a:gd name="adj" fmla="val 31499"/>
              </a:avLst>
            </a:prstGeom>
            <a:solidFill>
              <a:srgbClr val="D3B5E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Streptavidin</a:t>
              </a:r>
            </a:p>
          </p:txBody>
        </p:sp>
        <p:sp>
          <p:nvSpPr>
            <p:cNvPr id="47" name="Oval 46">
              <a:extLst>
                <a:ext uri="{FF2B5EF4-FFF2-40B4-BE49-F238E27FC236}">
                  <a16:creationId xmlns:a16="http://schemas.microsoft.com/office/drawing/2014/main" id="{88FEC3F3-3B91-404D-9D95-AF1558ABF60C}"/>
                </a:ext>
              </a:extLst>
            </p:cNvPr>
            <p:cNvSpPr/>
            <p:nvPr/>
          </p:nvSpPr>
          <p:spPr>
            <a:xfrm rot="21175601">
              <a:off x="3736925" y="1708513"/>
              <a:ext cx="109728" cy="1097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8" name="Rectangle 47">
              <a:extLst>
                <a:ext uri="{FF2B5EF4-FFF2-40B4-BE49-F238E27FC236}">
                  <a16:creationId xmlns:a16="http://schemas.microsoft.com/office/drawing/2014/main" id="{B0C09A7B-15A8-4CF4-A007-8F7B313B743B}"/>
                </a:ext>
              </a:extLst>
            </p:cNvPr>
            <p:cNvSpPr/>
            <p:nvPr/>
          </p:nvSpPr>
          <p:spPr>
            <a:xfrm>
              <a:off x="3818572" y="1662772"/>
              <a:ext cx="644728" cy="307777"/>
            </a:xfrm>
            <a:prstGeom prst="rect">
              <a:avLst/>
            </a:prstGeom>
          </p:spPr>
          <p:txBody>
            <a:bodyPr wrap="none">
              <a:spAutoFit/>
            </a:bodyPr>
            <a:lstStyle/>
            <a:p>
              <a:pPr algn="ctr"/>
              <a:r>
                <a:rPr lang="en-US" sz="1400" dirty="0"/>
                <a:t>AF647</a:t>
              </a:r>
            </a:p>
          </p:txBody>
        </p:sp>
        <p:sp>
          <p:nvSpPr>
            <p:cNvPr id="49" name="Rectangle 48">
              <a:extLst>
                <a:ext uri="{FF2B5EF4-FFF2-40B4-BE49-F238E27FC236}">
                  <a16:creationId xmlns:a16="http://schemas.microsoft.com/office/drawing/2014/main" id="{E59D4B8C-3A28-4A34-89F5-9C8A4AEDAC31}"/>
                </a:ext>
              </a:extLst>
            </p:cNvPr>
            <p:cNvSpPr/>
            <p:nvPr/>
          </p:nvSpPr>
          <p:spPr>
            <a:xfrm>
              <a:off x="3592577" y="2019162"/>
              <a:ext cx="793807" cy="400110"/>
            </a:xfrm>
            <a:prstGeom prst="rect">
              <a:avLst/>
            </a:prstGeom>
          </p:spPr>
          <p:txBody>
            <a:bodyPr wrap="none">
              <a:spAutoFit/>
            </a:bodyPr>
            <a:lstStyle/>
            <a:p>
              <a:pPr algn="ctr"/>
              <a:r>
                <a:rPr lang="en-US" sz="1000" dirty="0"/>
                <a:t>Secondary</a:t>
              </a:r>
            </a:p>
            <a:p>
              <a:pPr algn="ctr"/>
              <a:r>
                <a:rPr lang="en-US" sz="1000" dirty="0"/>
                <a:t>StrepAF647</a:t>
              </a:r>
            </a:p>
          </p:txBody>
        </p:sp>
      </p:grpSp>
      <p:sp>
        <p:nvSpPr>
          <p:cNvPr id="8" name="Rectangle 7">
            <a:extLst>
              <a:ext uri="{FF2B5EF4-FFF2-40B4-BE49-F238E27FC236}">
                <a16:creationId xmlns:a16="http://schemas.microsoft.com/office/drawing/2014/main" id="{379E0918-68A1-4FD7-B09B-8D9754B94898}"/>
              </a:ext>
            </a:extLst>
          </p:cNvPr>
          <p:cNvSpPr/>
          <p:nvPr/>
        </p:nvSpPr>
        <p:spPr>
          <a:xfrm>
            <a:off x="1006738" y="1166796"/>
            <a:ext cx="4422710" cy="784830"/>
          </a:xfrm>
          <a:prstGeom prst="rect">
            <a:avLst/>
          </a:prstGeom>
        </p:spPr>
        <p:txBody>
          <a:bodyPr wrap="square">
            <a:spAutoFit/>
          </a:bodyPr>
          <a:lstStyle/>
          <a:p>
            <a:pPr algn="ctr">
              <a:spcAft>
                <a:spcPts val="600"/>
              </a:spcAft>
            </a:pPr>
            <a:r>
              <a:rPr lang="en-US" sz="2000" dirty="0">
                <a:latin typeface="Arial" panose="020B0604020202020204" pitchFamily="34" charset="0"/>
                <a:ea typeface="Roboto Slab"/>
                <a:cs typeface="Arial" panose="020B0604020202020204" pitchFamily="34" charset="0"/>
                <a:sym typeface="Roboto Slab"/>
              </a:rPr>
              <a:t>Effect of affinity on anti-PD-1 </a:t>
            </a:r>
          </a:p>
          <a:p>
            <a:pPr algn="ctr">
              <a:spcAft>
                <a:spcPts val="600"/>
              </a:spcAft>
            </a:pPr>
            <a:r>
              <a:rPr lang="en-US" sz="2000" dirty="0">
                <a:latin typeface="Arial" panose="020B0604020202020204" pitchFamily="34" charset="0"/>
                <a:ea typeface="Roboto Slab"/>
                <a:cs typeface="Arial" panose="020B0604020202020204" pitchFamily="34" charset="0"/>
                <a:sym typeface="Roboto Slab"/>
              </a:rPr>
              <a:t>immune checkpoint blockade therapy</a:t>
            </a:r>
            <a:endParaRPr lang="en-US" sz="2000" dirty="0"/>
          </a:p>
        </p:txBody>
      </p:sp>
      <p:sp>
        <p:nvSpPr>
          <p:cNvPr id="51" name="Rectangle: Rounded Corners 50">
            <a:extLst>
              <a:ext uri="{FF2B5EF4-FFF2-40B4-BE49-F238E27FC236}">
                <a16:creationId xmlns:a16="http://schemas.microsoft.com/office/drawing/2014/main" id="{4CC7C992-56BE-4327-83A5-5BBA8D44359C}"/>
              </a:ext>
            </a:extLst>
          </p:cNvPr>
          <p:cNvSpPr/>
          <p:nvPr/>
        </p:nvSpPr>
        <p:spPr>
          <a:xfrm>
            <a:off x="6436975" y="914156"/>
            <a:ext cx="5012405" cy="517732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C804C7E-C491-48BC-9440-96B67E2504A1}"/>
              </a:ext>
            </a:extLst>
          </p:cNvPr>
          <p:cNvSpPr/>
          <p:nvPr/>
        </p:nvSpPr>
        <p:spPr>
          <a:xfrm>
            <a:off x="725922" y="914156"/>
            <a:ext cx="5012405" cy="5177322"/>
          </a:xfrm>
          <a:prstGeom prst="roundRect">
            <a:avLst/>
          </a:prstGeom>
          <a:solidFill>
            <a:srgbClr val="FFFFFF">
              <a:alpha val="74902"/>
            </a:srgb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E5DB731-8324-423A-8B0E-CE545224BDFB}"/>
              </a:ext>
            </a:extLst>
          </p:cNvPr>
          <p:cNvSpPr/>
          <p:nvPr/>
        </p:nvSpPr>
        <p:spPr>
          <a:xfrm>
            <a:off x="6731822" y="1359156"/>
            <a:ext cx="4422710" cy="400110"/>
          </a:xfrm>
          <a:prstGeom prst="rect">
            <a:avLst/>
          </a:prstGeom>
        </p:spPr>
        <p:txBody>
          <a:bodyPr wrap="square">
            <a:spAutoFit/>
          </a:bodyPr>
          <a:lstStyle/>
          <a:p>
            <a:pPr algn="ctr">
              <a:spcAft>
                <a:spcPts val="600"/>
              </a:spcAft>
            </a:pPr>
            <a:r>
              <a:rPr lang="en-US" sz="2000" dirty="0">
                <a:latin typeface="Arial" panose="020B0604020202020204" pitchFamily="34" charset="0"/>
                <a:ea typeface="Roboto Slab"/>
                <a:cs typeface="Arial" panose="020B0604020202020204" pitchFamily="34" charset="0"/>
                <a:sym typeface="Roboto Slab"/>
              </a:rPr>
              <a:t>Antibodies and COVID-19</a:t>
            </a:r>
            <a:endParaRPr lang="en-US" sz="2000" dirty="0"/>
          </a:p>
        </p:txBody>
      </p:sp>
      <p:pic>
        <p:nvPicPr>
          <p:cNvPr id="53" name="Picture 2" descr="Coronavirus Coverage">
            <a:extLst>
              <a:ext uri="{FF2B5EF4-FFF2-40B4-BE49-F238E27FC236}">
                <a16:creationId xmlns:a16="http://schemas.microsoft.com/office/drawing/2014/main" id="{4BD7FCA2-5F59-4641-ACC8-A80CD8137D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48" r="19847"/>
          <a:stretch/>
        </p:blipFill>
        <p:spPr bwMode="auto">
          <a:xfrm>
            <a:off x="6983105" y="1925303"/>
            <a:ext cx="3925452" cy="373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2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34</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Antibodies and COVID-19</a:t>
            </a:r>
          </a:p>
        </p:txBody>
      </p:sp>
      <p:sp>
        <p:nvSpPr>
          <p:cNvPr id="4" name="Rectangle 3">
            <a:extLst>
              <a:ext uri="{FF2B5EF4-FFF2-40B4-BE49-F238E27FC236}">
                <a16:creationId xmlns:a16="http://schemas.microsoft.com/office/drawing/2014/main" id="{CECD9CD6-3F84-48AA-AB28-9D10C4DF8FF4}"/>
              </a:ext>
            </a:extLst>
          </p:cNvPr>
          <p:cNvSpPr/>
          <p:nvPr/>
        </p:nvSpPr>
        <p:spPr>
          <a:xfrm>
            <a:off x="247279" y="750456"/>
            <a:ext cx="11591385" cy="3108543"/>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rPr>
              <a:t>There are three major ways to think about the role of antibodies in COVID-19:</a:t>
            </a:r>
          </a:p>
          <a:p>
            <a:r>
              <a:rPr lang="en-US" sz="2800" dirty="0">
                <a:latin typeface="Calibri" panose="020F0502020204030204" pitchFamily="34" charset="0"/>
                <a:ea typeface="Calibri" panose="020F0502020204030204" pitchFamily="34" charset="0"/>
              </a:rPr>
              <a:t> </a:t>
            </a:r>
          </a:p>
          <a:p>
            <a:pPr marL="342900" marR="0" lvl="0" indent="-342900">
              <a:spcAft>
                <a:spcPts val="0"/>
              </a:spcAft>
              <a:buFont typeface="+mj-lt"/>
              <a:buAutoNum type="arabicPeriod"/>
              <a:tabLst>
                <a:tab pos="457200" algn="l"/>
              </a:tabLst>
            </a:pPr>
            <a:r>
              <a:rPr lang="en-US" sz="2800" dirty="0">
                <a:latin typeface="Calibri" panose="020F0502020204030204" pitchFamily="34" charset="0"/>
                <a:ea typeface="Calibri" panose="020F0502020204030204" pitchFamily="34" charset="0"/>
              </a:rPr>
              <a:t> Rapid COVID diagnostic test </a:t>
            </a:r>
          </a:p>
          <a:p>
            <a:pPr marL="342900" marR="0" lvl="0" indent="-342900">
              <a:spcAft>
                <a:spcPts val="0"/>
              </a:spcAft>
              <a:buFont typeface="+mj-lt"/>
              <a:buAutoNum type="arabicPeriod"/>
              <a:tabLst>
                <a:tab pos="457200" algn="l"/>
              </a:tabLst>
            </a:pPr>
            <a:endParaRPr lang="en-US" sz="2800" dirty="0">
              <a:latin typeface="Calibri" panose="020F0502020204030204" pitchFamily="34" charset="0"/>
              <a:ea typeface="Calibri" panose="020F0502020204030204" pitchFamily="34" charset="0"/>
            </a:endParaRPr>
          </a:p>
          <a:p>
            <a:pPr marL="342900" indent="-342900">
              <a:buFont typeface="+mj-lt"/>
              <a:buAutoNum type="arabicPeriod"/>
              <a:tabLst>
                <a:tab pos="457200" algn="l"/>
              </a:tabLst>
            </a:pPr>
            <a:r>
              <a:rPr lang="en-US" sz="2800" dirty="0">
                <a:latin typeface="Calibri" panose="020F0502020204030204" pitchFamily="34" charset="0"/>
                <a:ea typeface="Calibri" panose="020F0502020204030204" pitchFamily="34" charset="0"/>
              </a:rPr>
              <a:t> Retained Immunity to COVID-19</a:t>
            </a:r>
          </a:p>
          <a:p>
            <a:pPr marL="342900" indent="-342900">
              <a:buFont typeface="+mj-lt"/>
              <a:buAutoNum type="arabicPeriod"/>
              <a:tabLst>
                <a:tab pos="457200" algn="l"/>
              </a:tabLst>
            </a:pPr>
            <a:endParaRPr lang="en-US" sz="2800" dirty="0">
              <a:latin typeface="Calibri" panose="020F0502020204030204" pitchFamily="34" charset="0"/>
              <a:ea typeface="Calibri" panose="020F0502020204030204" pitchFamily="34" charset="0"/>
            </a:endParaRPr>
          </a:p>
          <a:p>
            <a:pPr marL="342900" indent="-342900">
              <a:buFont typeface="+mj-lt"/>
              <a:buAutoNum type="arabicPeriod"/>
              <a:tabLst>
                <a:tab pos="457200" algn="l"/>
              </a:tabLst>
            </a:pPr>
            <a:r>
              <a:rPr lang="en-US" sz="2800" dirty="0">
                <a:latin typeface="Calibri" panose="020F0502020204030204" pitchFamily="34" charset="0"/>
                <a:ea typeface="Calibri" panose="020F0502020204030204" pitchFamily="34" charset="0"/>
              </a:rPr>
              <a:t> Antibody Treatment</a:t>
            </a:r>
          </a:p>
        </p:txBody>
      </p:sp>
    </p:spTree>
    <p:extLst>
      <p:ext uri="{BB962C8B-B14F-4D97-AF65-F5344CB8AC3E}">
        <p14:creationId xmlns:p14="http://schemas.microsoft.com/office/powerpoint/2010/main" val="23678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35</a:t>
            </a:fld>
            <a:endParaRPr lang="en-US" dirty="0">
              <a:solidFill>
                <a:schemeClr val="bg1">
                  <a:lumMod val="50000"/>
                </a:schemeClr>
              </a:solidFill>
            </a:endParaRPr>
          </a:p>
        </p:txBody>
      </p:sp>
      <p:sp>
        <p:nvSpPr>
          <p:cNvPr id="10" name="Shape 55">
            <a:extLst>
              <a:ext uri="{FF2B5EF4-FFF2-40B4-BE49-F238E27FC236}">
                <a16:creationId xmlns:a16="http://schemas.microsoft.com/office/drawing/2014/main" id="{5F5AD020-0C90-4C09-9846-EA9B0035D59C}"/>
              </a:ext>
            </a:extLst>
          </p:cNvPr>
          <p:cNvSpPr txBox="1">
            <a:spLocks noGrp="1"/>
          </p:cNvSpPr>
          <p:nvPr>
            <p:ph type="subTitle" idx="1"/>
          </p:nvPr>
        </p:nvSpPr>
        <p:spPr>
          <a:xfrm>
            <a:off x="548640" y="3637339"/>
            <a:ext cx="11539148" cy="2163028"/>
          </a:xfrm>
          <a:prstGeom prst="rect">
            <a:avLst/>
          </a:prstGeom>
          <a:noFill/>
          <a:ln>
            <a:noFill/>
          </a:ln>
        </p:spPr>
        <p:txBody>
          <a:bodyPr vert="horz" lIns="68575" tIns="34275" rIns="68575" bIns="34275" rtlCol="0" anchor="t" anchorCtr="0">
            <a:noAutofit/>
          </a:bodyPr>
          <a:lstStyle/>
          <a:p>
            <a:pPr algn="l">
              <a:spcBef>
                <a:spcPts val="600"/>
              </a:spcBef>
              <a:buClr>
                <a:schemeClr val="dk1"/>
              </a:buClr>
              <a:buSzPct val="25000"/>
            </a:pPr>
            <a:r>
              <a:rPr lang="en-US" sz="3200" dirty="0">
                <a:solidFill>
                  <a:schemeClr val="dk1"/>
                </a:solidFill>
                <a:latin typeface="Arial" panose="020B0604020202020204" pitchFamily="34" charset="0"/>
                <a:ea typeface="Roboto Slab"/>
                <a:cs typeface="Arial" panose="020B0604020202020204" pitchFamily="34" charset="0"/>
                <a:sym typeface="Roboto Slab"/>
              </a:rPr>
              <a:t>Rapid Tests for Detection of COVID-19</a:t>
            </a:r>
            <a:endParaRPr lang="en-US" sz="2000" dirty="0">
              <a:solidFill>
                <a:schemeClr val="dk1"/>
              </a:solidFill>
              <a:latin typeface="Arial" panose="020B0604020202020204" pitchFamily="34" charset="0"/>
              <a:ea typeface="Roboto Slab"/>
              <a:cs typeface="Arial" panose="020B0604020202020204" pitchFamily="34" charset="0"/>
              <a:sym typeface="Roboto Slab"/>
            </a:endParaRPr>
          </a:p>
          <a:p>
            <a:pPr algn="l">
              <a:spcBef>
                <a:spcPts val="600"/>
              </a:spcBef>
              <a:buClr>
                <a:schemeClr val="dk1"/>
              </a:buClr>
              <a:buSzPct val="25000"/>
            </a:pPr>
            <a:endParaRPr lang="en-US" sz="2000" dirty="0">
              <a:solidFill>
                <a:schemeClr val="dk1"/>
              </a:solidFill>
              <a:latin typeface="Arial" panose="020B0604020202020204" pitchFamily="34" charset="0"/>
              <a:ea typeface="Roboto Slab"/>
              <a:cs typeface="Arial" panose="020B0604020202020204" pitchFamily="34" charset="0"/>
              <a:sym typeface="Roboto Slab"/>
            </a:endParaRPr>
          </a:p>
          <a:p>
            <a:pPr algn="l">
              <a:spcBef>
                <a:spcPts val="600"/>
              </a:spcBef>
              <a:buClr>
                <a:schemeClr val="dk1"/>
              </a:buClr>
              <a:buSzPct val="25000"/>
            </a:pPr>
            <a:r>
              <a:rPr lang="en-US" sz="2000" i="1" dirty="0">
                <a:solidFill>
                  <a:schemeClr val="dk1"/>
                </a:solidFill>
                <a:latin typeface="Arial" panose="020B0604020202020204" pitchFamily="34" charset="0"/>
                <a:ea typeface="Roboto Slab"/>
                <a:cs typeface="Arial" panose="020B0604020202020204" pitchFamily="34" charset="0"/>
                <a:sym typeface="Roboto Slab"/>
              </a:rPr>
              <a:t>Rapid development of paper-based COVID-19 Immunoassay</a:t>
            </a:r>
          </a:p>
          <a:p>
            <a:pPr algn="l">
              <a:spcBef>
                <a:spcPts val="600"/>
              </a:spcBef>
              <a:buClr>
                <a:schemeClr val="dk1"/>
              </a:buClr>
              <a:buSzPct val="25000"/>
            </a:pPr>
            <a:r>
              <a:rPr lang="en-US" sz="2000" dirty="0">
                <a:solidFill>
                  <a:schemeClr val="dk1"/>
                </a:solidFill>
                <a:latin typeface="Arial" panose="020B0604020202020204" pitchFamily="34" charset="0"/>
                <a:ea typeface="Roboto Slab"/>
                <a:cs typeface="Arial" panose="020B0604020202020204" pitchFamily="34" charset="0"/>
                <a:sym typeface="Roboto Slab"/>
              </a:rPr>
              <a:t>Hadley Sikes Lab</a:t>
            </a:r>
          </a:p>
          <a:p>
            <a:pPr algn="l">
              <a:spcBef>
                <a:spcPts val="600"/>
              </a:spcBef>
              <a:buClr>
                <a:schemeClr val="dk1"/>
              </a:buClr>
              <a:buSzPct val="25000"/>
            </a:pPr>
            <a:r>
              <a:rPr lang="en-US" sz="2000" dirty="0">
                <a:solidFill>
                  <a:schemeClr val="dk1"/>
                </a:solidFill>
                <a:latin typeface="Arial" panose="020B0604020202020204" pitchFamily="34" charset="0"/>
                <a:ea typeface="Roboto Slab"/>
                <a:cs typeface="Arial" panose="020B0604020202020204" pitchFamily="34" charset="0"/>
                <a:sym typeface="Roboto Slab"/>
              </a:rPr>
              <a:t>Eric Miller, Ki-</a:t>
            </a:r>
            <a:r>
              <a:rPr lang="en-US" sz="2000" dirty="0" err="1">
                <a:solidFill>
                  <a:schemeClr val="dk1"/>
                </a:solidFill>
                <a:latin typeface="Arial" panose="020B0604020202020204" pitchFamily="34" charset="0"/>
                <a:ea typeface="Roboto Slab"/>
                <a:cs typeface="Arial" panose="020B0604020202020204" pitchFamily="34" charset="0"/>
                <a:sym typeface="Roboto Slab"/>
              </a:rPr>
              <a:t>Joo</a:t>
            </a:r>
            <a:r>
              <a:rPr lang="en-US" sz="2000" dirty="0">
                <a:solidFill>
                  <a:schemeClr val="dk1"/>
                </a:solidFill>
                <a:latin typeface="Arial" panose="020B0604020202020204" pitchFamily="34" charset="0"/>
                <a:ea typeface="Roboto Slab"/>
                <a:cs typeface="Arial" panose="020B0604020202020204" pitchFamily="34" charset="0"/>
                <a:sym typeface="Roboto Slab"/>
              </a:rPr>
              <a:t> Sung, et al.</a:t>
            </a:r>
          </a:p>
          <a:p>
            <a:pPr algn="l">
              <a:spcBef>
                <a:spcPts val="800"/>
              </a:spcBef>
              <a:buClr>
                <a:schemeClr val="dk1"/>
              </a:buClr>
              <a:buSzPct val="25000"/>
            </a:pPr>
            <a:endParaRPr sz="2000" dirty="0">
              <a:solidFill>
                <a:schemeClr val="dk1"/>
              </a:solidFill>
              <a:latin typeface="Calibri" panose="020F0502020204030204" pitchFamily="34" charset="0"/>
              <a:ea typeface="Roboto Slab"/>
              <a:cs typeface="Calibri" panose="020F0502020204030204" pitchFamily="34" charset="0"/>
              <a:sym typeface="Roboto Slab"/>
            </a:endParaRPr>
          </a:p>
        </p:txBody>
      </p:sp>
    </p:spTree>
    <p:extLst>
      <p:ext uri="{BB962C8B-B14F-4D97-AF65-F5344CB8AC3E}">
        <p14:creationId xmlns:p14="http://schemas.microsoft.com/office/powerpoint/2010/main" val="2617908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36</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Rapid development of paper-based COVID-19 Immunoassay</a:t>
            </a:r>
          </a:p>
        </p:txBody>
      </p:sp>
      <p:pic>
        <p:nvPicPr>
          <p:cNvPr id="7" name="Picture 6">
            <a:extLst>
              <a:ext uri="{FF2B5EF4-FFF2-40B4-BE49-F238E27FC236}">
                <a16:creationId xmlns:a16="http://schemas.microsoft.com/office/drawing/2014/main" id="{40E87111-DC44-4D7B-AF0F-EC654958F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048" y="2607225"/>
            <a:ext cx="10683894" cy="3318436"/>
          </a:xfrm>
          <a:prstGeom prst="rect">
            <a:avLst/>
          </a:prstGeom>
        </p:spPr>
      </p:pic>
      <p:sp>
        <p:nvSpPr>
          <p:cNvPr id="17" name="Rectangle 16">
            <a:extLst>
              <a:ext uri="{FF2B5EF4-FFF2-40B4-BE49-F238E27FC236}">
                <a16:creationId xmlns:a16="http://schemas.microsoft.com/office/drawing/2014/main" id="{75FB66A5-72FC-4F7F-B7A4-3B32CFE77B27}"/>
              </a:ext>
            </a:extLst>
          </p:cNvPr>
          <p:cNvSpPr/>
          <p:nvPr/>
        </p:nvSpPr>
        <p:spPr>
          <a:xfrm>
            <a:off x="136422" y="799407"/>
            <a:ext cx="7253423" cy="502702"/>
          </a:xfrm>
          <a:prstGeom prst="rect">
            <a:avLst/>
          </a:prstGeom>
        </p:spPr>
        <p:txBody>
          <a:bodyPr wrap="square">
            <a:spAutoFit/>
          </a:bodyPr>
          <a:lstStyle/>
          <a:p>
            <a:r>
              <a:rPr lang="en-US" sz="4000" baseline="30000" dirty="0"/>
              <a:t>Sso7d vs. Antibody</a:t>
            </a:r>
          </a:p>
        </p:txBody>
      </p:sp>
      <p:sp>
        <p:nvSpPr>
          <p:cNvPr id="18" name="Rectangle 17">
            <a:extLst>
              <a:ext uri="{FF2B5EF4-FFF2-40B4-BE49-F238E27FC236}">
                <a16:creationId xmlns:a16="http://schemas.microsoft.com/office/drawing/2014/main" id="{C6BDC037-0E5A-4EC6-AFA2-515DFD901CA2}"/>
              </a:ext>
            </a:extLst>
          </p:cNvPr>
          <p:cNvSpPr/>
          <p:nvPr/>
        </p:nvSpPr>
        <p:spPr>
          <a:xfrm>
            <a:off x="8274325" y="6013435"/>
            <a:ext cx="3917675" cy="523220"/>
          </a:xfrm>
          <a:prstGeom prst="rect">
            <a:avLst/>
          </a:prstGeom>
        </p:spPr>
        <p:txBody>
          <a:bodyPr wrap="none">
            <a:spAutoFit/>
          </a:bodyPr>
          <a:lstStyle/>
          <a:p>
            <a:pPr algn="r"/>
            <a:r>
              <a:rPr lang="en-US" sz="1400" dirty="0"/>
              <a:t>Miller, E. A. et al. </a:t>
            </a:r>
            <a:r>
              <a:rPr lang="en-US" sz="1400" i="1" dirty="0"/>
              <a:t>ACS Comb. Sci., </a:t>
            </a:r>
            <a:r>
              <a:rPr lang="en-US" sz="1400" b="1" dirty="0"/>
              <a:t>2020</a:t>
            </a:r>
            <a:r>
              <a:rPr lang="en-US" sz="1400" dirty="0"/>
              <a:t>, 22, 1, 49-60</a:t>
            </a:r>
          </a:p>
          <a:p>
            <a:pPr algn="r"/>
            <a:r>
              <a:rPr lang="en-US" sz="1400" dirty="0"/>
              <a:t>Sung, K. et al. </a:t>
            </a:r>
            <a:r>
              <a:rPr lang="en-US" sz="1400" i="1" dirty="0"/>
              <a:t>Analyst</a:t>
            </a:r>
            <a:r>
              <a:rPr lang="en-US" sz="1400" dirty="0"/>
              <a:t>, </a:t>
            </a:r>
            <a:r>
              <a:rPr lang="en-US" sz="1400" b="1" dirty="0"/>
              <a:t>2020</a:t>
            </a:r>
            <a:r>
              <a:rPr lang="en-US" sz="1400" dirty="0"/>
              <a:t>, 145, 2515-2519</a:t>
            </a:r>
          </a:p>
        </p:txBody>
      </p:sp>
      <p:pic>
        <p:nvPicPr>
          <p:cNvPr id="3" name="Picture 2">
            <a:extLst>
              <a:ext uri="{FF2B5EF4-FFF2-40B4-BE49-F238E27FC236}">
                <a16:creationId xmlns:a16="http://schemas.microsoft.com/office/drawing/2014/main" id="{544F6B36-A2BA-4F42-8F00-193E9DC019E2}"/>
              </a:ext>
            </a:extLst>
          </p:cNvPr>
          <p:cNvPicPr>
            <a:picLocks noChangeAspect="1"/>
          </p:cNvPicPr>
          <p:nvPr/>
        </p:nvPicPr>
        <p:blipFill>
          <a:blip r:embed="rId5"/>
          <a:stretch>
            <a:fillRect/>
          </a:stretch>
        </p:blipFill>
        <p:spPr>
          <a:xfrm>
            <a:off x="4950048" y="661268"/>
            <a:ext cx="2075126" cy="1754543"/>
          </a:xfrm>
          <a:prstGeom prst="rect">
            <a:avLst/>
          </a:prstGeom>
        </p:spPr>
      </p:pic>
      <p:sp>
        <p:nvSpPr>
          <p:cNvPr id="4" name="Rectangle 3">
            <a:extLst>
              <a:ext uri="{FF2B5EF4-FFF2-40B4-BE49-F238E27FC236}">
                <a16:creationId xmlns:a16="http://schemas.microsoft.com/office/drawing/2014/main" id="{90CBAEE4-845D-40C9-ACE3-E209E349701C}"/>
              </a:ext>
            </a:extLst>
          </p:cNvPr>
          <p:cNvSpPr/>
          <p:nvPr/>
        </p:nvSpPr>
        <p:spPr>
          <a:xfrm>
            <a:off x="752048" y="1159283"/>
            <a:ext cx="4029886" cy="1354217"/>
          </a:xfrm>
          <a:prstGeom prst="rect">
            <a:avLst/>
          </a:prstGeom>
        </p:spPr>
        <p:txBody>
          <a:bodyPr wrap="none">
            <a:spAutoFit/>
          </a:bodyPr>
          <a:lstStyle/>
          <a:p>
            <a:pPr marL="342900" indent="-342900">
              <a:spcAft>
                <a:spcPts val="600"/>
              </a:spcAft>
              <a:buFont typeface="Arial" panose="020B0604020202020204" pitchFamily="34" charset="0"/>
              <a:buChar char="•"/>
            </a:pPr>
            <a:r>
              <a:rPr lang="en-US" sz="2400" dirty="0"/>
              <a:t>9 amino acid binding pocket</a:t>
            </a:r>
          </a:p>
          <a:p>
            <a:pPr marL="342900" indent="-342900">
              <a:spcAft>
                <a:spcPts val="600"/>
              </a:spcAft>
              <a:buFont typeface="Arial" panose="020B0604020202020204" pitchFamily="34" charset="0"/>
              <a:buChar char="•"/>
            </a:pPr>
            <a:r>
              <a:rPr lang="en-US" sz="2400" dirty="0"/>
              <a:t>Thermally stable</a:t>
            </a:r>
          </a:p>
          <a:p>
            <a:pPr marL="342900" indent="-342900">
              <a:spcAft>
                <a:spcPts val="600"/>
              </a:spcAft>
              <a:buFont typeface="Arial" panose="020B0604020202020204" pitchFamily="34" charset="0"/>
              <a:buChar char="•"/>
            </a:pPr>
            <a:r>
              <a:rPr lang="en-US" sz="2400" dirty="0"/>
              <a:t>Size</a:t>
            </a:r>
          </a:p>
        </p:txBody>
      </p:sp>
    </p:spTree>
    <p:extLst>
      <p:ext uri="{BB962C8B-B14F-4D97-AF65-F5344CB8AC3E}">
        <p14:creationId xmlns:p14="http://schemas.microsoft.com/office/powerpoint/2010/main" val="14722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37</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Paper-based Zika Immunoassay</a:t>
            </a:r>
          </a:p>
        </p:txBody>
      </p:sp>
      <p:pic>
        <p:nvPicPr>
          <p:cNvPr id="6" name="Picture 5">
            <a:extLst>
              <a:ext uri="{FF2B5EF4-FFF2-40B4-BE49-F238E27FC236}">
                <a16:creationId xmlns:a16="http://schemas.microsoft.com/office/drawing/2014/main" id="{6DB8EC38-DD79-43C3-A710-AA61E5D97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309" y="931237"/>
            <a:ext cx="5739236" cy="4877470"/>
          </a:xfrm>
          <a:prstGeom prst="rect">
            <a:avLst/>
          </a:prstGeom>
        </p:spPr>
      </p:pic>
      <p:sp>
        <p:nvSpPr>
          <p:cNvPr id="18" name="Rectangle 17">
            <a:extLst>
              <a:ext uri="{FF2B5EF4-FFF2-40B4-BE49-F238E27FC236}">
                <a16:creationId xmlns:a16="http://schemas.microsoft.com/office/drawing/2014/main" id="{0352CBA7-4E32-48C1-B6C3-30F15FE1C162}"/>
              </a:ext>
            </a:extLst>
          </p:cNvPr>
          <p:cNvSpPr/>
          <p:nvPr/>
        </p:nvSpPr>
        <p:spPr>
          <a:xfrm>
            <a:off x="8274325" y="6013435"/>
            <a:ext cx="3917675" cy="523220"/>
          </a:xfrm>
          <a:prstGeom prst="rect">
            <a:avLst/>
          </a:prstGeom>
        </p:spPr>
        <p:txBody>
          <a:bodyPr wrap="none">
            <a:spAutoFit/>
          </a:bodyPr>
          <a:lstStyle/>
          <a:p>
            <a:pPr algn="r"/>
            <a:r>
              <a:rPr lang="en-US" sz="1400" dirty="0"/>
              <a:t>Miller, E. A. et al. </a:t>
            </a:r>
            <a:r>
              <a:rPr lang="en-US" sz="1400" i="1" dirty="0"/>
              <a:t>ACS Comb. Sci., </a:t>
            </a:r>
            <a:r>
              <a:rPr lang="en-US" sz="1400" b="1" dirty="0"/>
              <a:t>2020</a:t>
            </a:r>
            <a:r>
              <a:rPr lang="en-US" sz="1400" dirty="0"/>
              <a:t>, 22, 1, 49-60</a:t>
            </a:r>
          </a:p>
          <a:p>
            <a:pPr algn="r"/>
            <a:r>
              <a:rPr lang="en-US" sz="1400" dirty="0"/>
              <a:t>Sung, K. et al. </a:t>
            </a:r>
            <a:r>
              <a:rPr lang="en-US" sz="1400" i="1" dirty="0"/>
              <a:t>Analyst</a:t>
            </a:r>
            <a:r>
              <a:rPr lang="en-US" sz="1400" dirty="0"/>
              <a:t>, </a:t>
            </a:r>
            <a:r>
              <a:rPr lang="en-US" sz="1400" b="1" dirty="0"/>
              <a:t>2020</a:t>
            </a:r>
            <a:r>
              <a:rPr lang="en-US" sz="1400" dirty="0"/>
              <a:t>, 145, 2515-2519</a:t>
            </a:r>
          </a:p>
        </p:txBody>
      </p:sp>
    </p:spTree>
    <p:extLst>
      <p:ext uri="{BB962C8B-B14F-4D97-AF65-F5344CB8AC3E}">
        <p14:creationId xmlns:p14="http://schemas.microsoft.com/office/powerpoint/2010/main" val="2741218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38</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Rapid development of paper-based COVID-19 immunoassay</a:t>
            </a:r>
          </a:p>
        </p:txBody>
      </p:sp>
      <p:pic>
        <p:nvPicPr>
          <p:cNvPr id="5" name="Picture 4">
            <a:extLst>
              <a:ext uri="{FF2B5EF4-FFF2-40B4-BE49-F238E27FC236}">
                <a16:creationId xmlns:a16="http://schemas.microsoft.com/office/drawing/2014/main" id="{E2D42883-91AD-4C17-80BC-D62E8DF4D9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0"/>
          <a:stretch/>
        </p:blipFill>
        <p:spPr>
          <a:xfrm>
            <a:off x="638129" y="791272"/>
            <a:ext cx="7165911" cy="5505302"/>
          </a:xfrm>
          <a:prstGeom prst="rect">
            <a:avLst/>
          </a:prstGeom>
        </p:spPr>
      </p:pic>
      <p:sp>
        <p:nvSpPr>
          <p:cNvPr id="3" name="Rectangle 2">
            <a:extLst>
              <a:ext uri="{FF2B5EF4-FFF2-40B4-BE49-F238E27FC236}">
                <a16:creationId xmlns:a16="http://schemas.microsoft.com/office/drawing/2014/main" id="{61637C61-5F1E-4830-81E1-232DFF743044}"/>
              </a:ext>
            </a:extLst>
          </p:cNvPr>
          <p:cNvSpPr/>
          <p:nvPr/>
        </p:nvSpPr>
        <p:spPr>
          <a:xfrm>
            <a:off x="5648668" y="3538320"/>
            <a:ext cx="2556588" cy="2673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80EB96-D636-4E89-AF0B-11A3C129682F}"/>
              </a:ext>
            </a:extLst>
          </p:cNvPr>
          <p:cNvSpPr/>
          <p:nvPr/>
        </p:nvSpPr>
        <p:spPr>
          <a:xfrm>
            <a:off x="8274325" y="6013435"/>
            <a:ext cx="3917675" cy="523220"/>
          </a:xfrm>
          <a:prstGeom prst="rect">
            <a:avLst/>
          </a:prstGeom>
        </p:spPr>
        <p:txBody>
          <a:bodyPr wrap="none">
            <a:spAutoFit/>
          </a:bodyPr>
          <a:lstStyle/>
          <a:p>
            <a:pPr algn="r"/>
            <a:r>
              <a:rPr lang="en-US" sz="1400" dirty="0"/>
              <a:t>Miller, E. A. et al. </a:t>
            </a:r>
            <a:r>
              <a:rPr lang="en-US" sz="1400" i="1" dirty="0"/>
              <a:t>ACS Comb. Sci., </a:t>
            </a:r>
            <a:r>
              <a:rPr lang="en-US" sz="1400" b="1" dirty="0"/>
              <a:t>2020</a:t>
            </a:r>
            <a:r>
              <a:rPr lang="en-US" sz="1400" dirty="0"/>
              <a:t>, 22, 1, 49-60</a:t>
            </a:r>
          </a:p>
          <a:p>
            <a:pPr algn="r"/>
            <a:r>
              <a:rPr lang="en-US" sz="1400" dirty="0"/>
              <a:t>Sung, K. et al. </a:t>
            </a:r>
            <a:r>
              <a:rPr lang="en-US" sz="1400" i="1" dirty="0"/>
              <a:t>Analyst</a:t>
            </a:r>
            <a:r>
              <a:rPr lang="en-US" sz="1400" dirty="0"/>
              <a:t>, </a:t>
            </a:r>
            <a:r>
              <a:rPr lang="en-US" sz="1400" b="1" dirty="0"/>
              <a:t>2020</a:t>
            </a:r>
            <a:r>
              <a:rPr lang="en-US" sz="1400" dirty="0"/>
              <a:t>, 145, 2515-2519</a:t>
            </a:r>
          </a:p>
        </p:txBody>
      </p:sp>
      <p:pic>
        <p:nvPicPr>
          <p:cNvPr id="2050" name="Picture 2" descr="Mammalian Cell Lines - Creative Biolabs">
            <a:extLst>
              <a:ext uri="{FF2B5EF4-FFF2-40B4-BE49-F238E27FC236}">
                <a16:creationId xmlns:a16="http://schemas.microsoft.com/office/drawing/2014/main" id="{4686E541-56FE-4A37-AE5D-BB89586103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552"/>
          <a:stretch/>
        </p:blipFill>
        <p:spPr bwMode="auto">
          <a:xfrm>
            <a:off x="8940271" y="738494"/>
            <a:ext cx="1935908" cy="48482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FC068D2-D0C3-44A9-9951-D1AA062B6865}"/>
              </a:ext>
            </a:extLst>
          </p:cNvPr>
          <p:cNvSpPr/>
          <p:nvPr/>
        </p:nvSpPr>
        <p:spPr>
          <a:xfrm>
            <a:off x="8539055" y="975171"/>
            <a:ext cx="553616" cy="1291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0999E7-42B1-4BA0-8178-EB04D354378D}"/>
              </a:ext>
            </a:extLst>
          </p:cNvPr>
          <p:cNvSpPr/>
          <p:nvPr/>
        </p:nvSpPr>
        <p:spPr>
          <a:xfrm>
            <a:off x="10615540" y="2977940"/>
            <a:ext cx="730969" cy="369332"/>
          </a:xfrm>
          <a:prstGeom prst="rect">
            <a:avLst/>
          </a:prstGeom>
        </p:spPr>
        <p:txBody>
          <a:bodyPr wrap="none">
            <a:spAutoFit/>
          </a:bodyPr>
          <a:lstStyle/>
          <a:p>
            <a:pPr>
              <a:spcAft>
                <a:spcPts val="600"/>
              </a:spcAft>
            </a:pPr>
            <a:r>
              <a:rPr lang="en-US" i="1" dirty="0"/>
              <a:t>E. coli</a:t>
            </a:r>
          </a:p>
        </p:txBody>
      </p:sp>
    </p:spTree>
    <p:extLst>
      <p:ext uri="{BB962C8B-B14F-4D97-AF65-F5344CB8AC3E}">
        <p14:creationId xmlns:p14="http://schemas.microsoft.com/office/powerpoint/2010/main" val="16411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39</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Antibodies and COVID-19</a:t>
            </a:r>
          </a:p>
        </p:txBody>
      </p:sp>
      <p:sp>
        <p:nvSpPr>
          <p:cNvPr id="4" name="Rectangle 3">
            <a:extLst>
              <a:ext uri="{FF2B5EF4-FFF2-40B4-BE49-F238E27FC236}">
                <a16:creationId xmlns:a16="http://schemas.microsoft.com/office/drawing/2014/main" id="{CECD9CD6-3F84-48AA-AB28-9D10C4DF8FF4}"/>
              </a:ext>
            </a:extLst>
          </p:cNvPr>
          <p:cNvSpPr/>
          <p:nvPr/>
        </p:nvSpPr>
        <p:spPr>
          <a:xfrm>
            <a:off x="247279" y="750456"/>
            <a:ext cx="11591385" cy="3108543"/>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rPr>
              <a:t>There are three major ways to think about the role of antibodies in COVID-19:</a:t>
            </a:r>
          </a:p>
          <a:p>
            <a:r>
              <a:rPr lang="en-US" sz="2800" dirty="0">
                <a:latin typeface="Calibri" panose="020F0502020204030204" pitchFamily="34" charset="0"/>
                <a:ea typeface="Calibri" panose="020F0502020204030204" pitchFamily="34" charset="0"/>
              </a:rPr>
              <a:t> </a:t>
            </a:r>
          </a:p>
          <a:p>
            <a:pPr marL="342900" marR="0" lvl="0" indent="-342900">
              <a:spcAft>
                <a:spcPts val="0"/>
              </a:spcAft>
              <a:buFont typeface="+mj-lt"/>
              <a:buAutoNum type="arabicPeriod"/>
              <a:tabLst>
                <a:tab pos="457200" algn="l"/>
              </a:tabLst>
            </a:pPr>
            <a:r>
              <a:rPr lang="en-US" sz="2800" dirty="0">
                <a:latin typeface="Calibri" panose="020F0502020204030204" pitchFamily="34" charset="0"/>
                <a:ea typeface="Calibri" panose="020F0502020204030204" pitchFamily="34" charset="0"/>
              </a:rPr>
              <a:t> Rapid COVID diagnostic test </a:t>
            </a:r>
          </a:p>
          <a:p>
            <a:pPr marL="342900" marR="0" lvl="0" indent="-342900">
              <a:spcAft>
                <a:spcPts val="0"/>
              </a:spcAft>
              <a:buFont typeface="+mj-lt"/>
              <a:buAutoNum type="arabicPeriod"/>
              <a:tabLst>
                <a:tab pos="457200" algn="l"/>
              </a:tabLst>
            </a:pPr>
            <a:endParaRPr lang="en-US" sz="2800" dirty="0">
              <a:latin typeface="Calibri" panose="020F0502020204030204" pitchFamily="34" charset="0"/>
              <a:ea typeface="Calibri" panose="020F0502020204030204" pitchFamily="34" charset="0"/>
            </a:endParaRPr>
          </a:p>
          <a:p>
            <a:pPr marL="342900" indent="-342900">
              <a:buFont typeface="+mj-lt"/>
              <a:buAutoNum type="arabicPeriod"/>
              <a:tabLst>
                <a:tab pos="457200" algn="l"/>
              </a:tabLst>
            </a:pPr>
            <a:r>
              <a:rPr lang="en-US" sz="2800" dirty="0">
                <a:latin typeface="Calibri" panose="020F0502020204030204" pitchFamily="34" charset="0"/>
                <a:ea typeface="Calibri" panose="020F0502020204030204" pitchFamily="34" charset="0"/>
              </a:rPr>
              <a:t> Retained Immunity to COVID-19</a:t>
            </a:r>
          </a:p>
          <a:p>
            <a:pPr marL="342900" indent="-342900">
              <a:buFont typeface="+mj-lt"/>
              <a:buAutoNum type="arabicPeriod"/>
              <a:tabLst>
                <a:tab pos="457200" algn="l"/>
              </a:tabLst>
            </a:pPr>
            <a:endParaRPr lang="en-US" sz="2800" dirty="0">
              <a:latin typeface="Calibri" panose="020F0502020204030204" pitchFamily="34" charset="0"/>
              <a:ea typeface="Calibri" panose="020F0502020204030204" pitchFamily="34" charset="0"/>
            </a:endParaRPr>
          </a:p>
          <a:p>
            <a:pPr marL="342900" indent="-342900">
              <a:buFont typeface="+mj-lt"/>
              <a:buAutoNum type="arabicPeriod"/>
              <a:tabLst>
                <a:tab pos="457200" algn="l"/>
              </a:tabLst>
            </a:pPr>
            <a:r>
              <a:rPr lang="en-US" sz="2800" dirty="0">
                <a:latin typeface="Calibri" panose="020F0502020204030204" pitchFamily="34" charset="0"/>
                <a:ea typeface="Calibri" panose="020F0502020204030204" pitchFamily="34" charset="0"/>
              </a:rPr>
              <a:t> Antibody Treatment</a:t>
            </a:r>
          </a:p>
        </p:txBody>
      </p:sp>
      <p:sp>
        <p:nvSpPr>
          <p:cNvPr id="3" name="Rectangle 2">
            <a:extLst>
              <a:ext uri="{FF2B5EF4-FFF2-40B4-BE49-F238E27FC236}">
                <a16:creationId xmlns:a16="http://schemas.microsoft.com/office/drawing/2014/main" id="{54616D69-C920-461A-BCF9-98F78E85C23B}"/>
              </a:ext>
            </a:extLst>
          </p:cNvPr>
          <p:cNvSpPr/>
          <p:nvPr/>
        </p:nvSpPr>
        <p:spPr>
          <a:xfrm>
            <a:off x="81191" y="1443546"/>
            <a:ext cx="5348614" cy="8517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D0E91D-063C-4140-8129-3310FB2FA48F}"/>
              </a:ext>
            </a:extLst>
          </p:cNvPr>
          <p:cNvSpPr/>
          <p:nvPr/>
        </p:nvSpPr>
        <p:spPr>
          <a:xfrm>
            <a:off x="0" y="3100557"/>
            <a:ext cx="5348614" cy="8517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382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744104C7-945B-4A03-B012-F195E8D689C3}"/>
              </a:ext>
            </a:extLst>
          </p:cNvPr>
          <p:cNvPicPr>
            <a:picLocks noChangeAspect="1"/>
          </p:cNvPicPr>
          <p:nvPr/>
        </p:nvPicPr>
        <p:blipFill rotWithShape="1">
          <a:blip r:embed="rId3"/>
          <a:srcRect t="61479"/>
          <a:stretch/>
        </p:blipFill>
        <p:spPr>
          <a:xfrm rot="12709714" flipV="1">
            <a:off x="8046992" y="1670341"/>
            <a:ext cx="1436866" cy="272945"/>
          </a:xfrm>
          <a:prstGeom prst="rect">
            <a:avLst/>
          </a:prstGeom>
        </p:spPr>
      </p:pic>
      <p:pic>
        <p:nvPicPr>
          <p:cNvPr id="138" name="Picture 137">
            <a:extLst>
              <a:ext uri="{FF2B5EF4-FFF2-40B4-BE49-F238E27FC236}">
                <a16:creationId xmlns:a16="http://schemas.microsoft.com/office/drawing/2014/main" id="{331F2B52-EAEA-4E88-AE38-917D4A38C513}"/>
              </a:ext>
            </a:extLst>
          </p:cNvPr>
          <p:cNvPicPr>
            <a:picLocks noChangeAspect="1"/>
          </p:cNvPicPr>
          <p:nvPr/>
        </p:nvPicPr>
        <p:blipFill rotWithShape="1">
          <a:blip r:embed="rId3"/>
          <a:srcRect t="61479"/>
          <a:stretch/>
        </p:blipFill>
        <p:spPr>
          <a:xfrm flipV="1">
            <a:off x="5088470" y="3062225"/>
            <a:ext cx="3829288" cy="760895"/>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Physiologically-based Pharmacokinetic (PBPK) modelling</a:t>
            </a:r>
          </a:p>
        </p:txBody>
      </p:sp>
      <p:cxnSp>
        <p:nvCxnSpPr>
          <p:cNvPr id="7" name="Straight Connector 6">
            <a:extLst>
              <a:ext uri="{FF2B5EF4-FFF2-40B4-BE49-F238E27FC236}">
                <a16:creationId xmlns:a16="http://schemas.microsoft.com/office/drawing/2014/main" id="{99EDB795-0FCF-4D50-9024-5676168B2C1E}"/>
              </a:ext>
            </a:extLst>
          </p:cNvPr>
          <p:cNvCxnSpPr>
            <a:cxnSpLocks/>
          </p:cNvCxnSpPr>
          <p:nvPr/>
        </p:nvCxnSpPr>
        <p:spPr>
          <a:xfrm>
            <a:off x="2544157" y="1115181"/>
            <a:ext cx="0" cy="4754880"/>
          </a:xfrm>
          <a:prstGeom prst="line">
            <a:avLst/>
          </a:prstGeom>
          <a:ln w="76200">
            <a:solidFill>
              <a:srgbClr val="A31F3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693EBC-B347-4923-8C27-9B7C1D5584CB}"/>
              </a:ext>
            </a:extLst>
          </p:cNvPr>
          <p:cNvSpPr txBox="1"/>
          <p:nvPr/>
        </p:nvSpPr>
        <p:spPr>
          <a:xfrm>
            <a:off x="467763" y="1115182"/>
            <a:ext cx="1850566" cy="523220"/>
          </a:xfrm>
          <a:prstGeom prst="rect">
            <a:avLst/>
          </a:prstGeom>
          <a:noFill/>
        </p:spPr>
        <p:txBody>
          <a:bodyPr wrap="square" rtlCol="0">
            <a:spAutoFit/>
          </a:bodyPr>
          <a:lstStyle/>
          <a:p>
            <a:pPr algn="ctr"/>
            <a:r>
              <a:rPr lang="en-US" sz="2800" dirty="0"/>
              <a:t>Plasma</a:t>
            </a:r>
          </a:p>
        </p:txBody>
      </p:sp>
      <p:sp>
        <p:nvSpPr>
          <p:cNvPr id="23" name="TextBox 22">
            <a:extLst>
              <a:ext uri="{FF2B5EF4-FFF2-40B4-BE49-F238E27FC236}">
                <a16:creationId xmlns:a16="http://schemas.microsoft.com/office/drawing/2014/main" id="{635E2C3C-8DD3-48C8-AC3C-0AD9BBE7858C}"/>
              </a:ext>
            </a:extLst>
          </p:cNvPr>
          <p:cNvSpPr txBox="1"/>
          <p:nvPr/>
        </p:nvSpPr>
        <p:spPr>
          <a:xfrm>
            <a:off x="2603947" y="1115182"/>
            <a:ext cx="1850566" cy="523220"/>
          </a:xfrm>
          <a:prstGeom prst="rect">
            <a:avLst/>
          </a:prstGeom>
          <a:noFill/>
        </p:spPr>
        <p:txBody>
          <a:bodyPr wrap="square" rtlCol="0">
            <a:spAutoFit/>
          </a:bodyPr>
          <a:lstStyle/>
          <a:p>
            <a:pPr algn="ctr"/>
            <a:r>
              <a:rPr lang="en-US" sz="2800" dirty="0"/>
              <a:t>Tumor</a:t>
            </a:r>
          </a:p>
        </p:txBody>
      </p:sp>
      <p:sp>
        <p:nvSpPr>
          <p:cNvPr id="24" name="TextBox 23">
            <a:extLst>
              <a:ext uri="{FF2B5EF4-FFF2-40B4-BE49-F238E27FC236}">
                <a16:creationId xmlns:a16="http://schemas.microsoft.com/office/drawing/2014/main" id="{F3B25D5A-EF1A-47E4-A72E-EC6BAC46D2FA}"/>
              </a:ext>
            </a:extLst>
          </p:cNvPr>
          <p:cNvSpPr txBox="1"/>
          <p:nvPr/>
        </p:nvSpPr>
        <p:spPr>
          <a:xfrm>
            <a:off x="9770721" y="3107267"/>
            <a:ext cx="2110587" cy="523220"/>
          </a:xfrm>
          <a:prstGeom prst="rect">
            <a:avLst/>
          </a:prstGeom>
          <a:noFill/>
        </p:spPr>
        <p:txBody>
          <a:bodyPr wrap="square" rtlCol="0">
            <a:spAutoFit/>
          </a:bodyPr>
          <a:lstStyle/>
          <a:p>
            <a:pPr algn="ctr"/>
            <a:r>
              <a:rPr lang="en-US" sz="2800" dirty="0"/>
              <a:t>Lymph Node</a:t>
            </a:r>
          </a:p>
        </p:txBody>
      </p:sp>
      <p:pic>
        <p:nvPicPr>
          <p:cNvPr id="49" name="Picture 48">
            <a:extLst>
              <a:ext uri="{FF2B5EF4-FFF2-40B4-BE49-F238E27FC236}">
                <a16:creationId xmlns:a16="http://schemas.microsoft.com/office/drawing/2014/main" id="{654AF9E9-E355-4BA8-BDA1-CC794F8BAEB6}"/>
              </a:ext>
            </a:extLst>
          </p:cNvPr>
          <p:cNvPicPr>
            <a:picLocks noChangeAspect="1"/>
          </p:cNvPicPr>
          <p:nvPr/>
        </p:nvPicPr>
        <p:blipFill>
          <a:blip r:embed="rId5"/>
          <a:stretch>
            <a:fillRect/>
          </a:stretch>
        </p:blipFill>
        <p:spPr>
          <a:xfrm>
            <a:off x="10459981" y="3630487"/>
            <a:ext cx="1522917" cy="1764732"/>
          </a:xfrm>
          <a:prstGeom prst="rect">
            <a:avLst/>
          </a:prstGeom>
        </p:spPr>
      </p:pic>
      <p:sp>
        <p:nvSpPr>
          <p:cNvPr id="51" name="Freeform: Shape 50">
            <a:extLst>
              <a:ext uri="{FF2B5EF4-FFF2-40B4-BE49-F238E27FC236}">
                <a16:creationId xmlns:a16="http://schemas.microsoft.com/office/drawing/2014/main" id="{01FBE51C-9EE1-4F6A-9E04-EF6A84E6FFC4}"/>
              </a:ext>
            </a:extLst>
          </p:cNvPr>
          <p:cNvSpPr>
            <a:spLocks noChangeAspect="1"/>
          </p:cNvSpPr>
          <p:nvPr/>
        </p:nvSpPr>
        <p:spPr>
          <a:xfrm rot="20426593">
            <a:off x="3102390" y="4108320"/>
            <a:ext cx="2276673" cy="1764796"/>
          </a:xfrm>
          <a:custGeom>
            <a:avLst/>
            <a:gdLst>
              <a:gd name="connsiteX0" fmla="*/ 101600 w 3124200"/>
              <a:gd name="connsiteY0" fmla="*/ 677334 h 2650067"/>
              <a:gd name="connsiteX1" fmla="*/ 101600 w 3124200"/>
              <a:gd name="connsiteY1" fmla="*/ 677334 h 2650067"/>
              <a:gd name="connsiteX2" fmla="*/ 25400 w 3124200"/>
              <a:gd name="connsiteY2" fmla="*/ 778934 h 2650067"/>
              <a:gd name="connsiteX3" fmla="*/ 8467 w 3124200"/>
              <a:gd name="connsiteY3" fmla="*/ 838200 h 2650067"/>
              <a:gd name="connsiteX4" fmla="*/ 0 w 3124200"/>
              <a:gd name="connsiteY4" fmla="*/ 872067 h 2650067"/>
              <a:gd name="connsiteX5" fmla="*/ 8467 w 3124200"/>
              <a:gd name="connsiteY5" fmla="*/ 999067 h 2650067"/>
              <a:gd name="connsiteX6" fmla="*/ 16933 w 3124200"/>
              <a:gd name="connsiteY6" fmla="*/ 1024467 h 2650067"/>
              <a:gd name="connsiteX7" fmla="*/ 42333 w 3124200"/>
              <a:gd name="connsiteY7" fmla="*/ 1109134 h 2650067"/>
              <a:gd name="connsiteX8" fmla="*/ 59267 w 3124200"/>
              <a:gd name="connsiteY8" fmla="*/ 1134534 h 2650067"/>
              <a:gd name="connsiteX9" fmla="*/ 67733 w 3124200"/>
              <a:gd name="connsiteY9" fmla="*/ 1168400 h 2650067"/>
              <a:gd name="connsiteX10" fmla="*/ 84667 w 3124200"/>
              <a:gd name="connsiteY10" fmla="*/ 1583267 h 2650067"/>
              <a:gd name="connsiteX11" fmla="*/ 101600 w 3124200"/>
              <a:gd name="connsiteY11" fmla="*/ 1651000 h 2650067"/>
              <a:gd name="connsiteX12" fmla="*/ 135467 w 3124200"/>
              <a:gd name="connsiteY12" fmla="*/ 1701800 h 2650067"/>
              <a:gd name="connsiteX13" fmla="*/ 186267 w 3124200"/>
              <a:gd name="connsiteY13" fmla="*/ 1769534 h 2650067"/>
              <a:gd name="connsiteX14" fmla="*/ 228600 w 3124200"/>
              <a:gd name="connsiteY14" fmla="*/ 1811867 h 2650067"/>
              <a:gd name="connsiteX15" fmla="*/ 245533 w 3124200"/>
              <a:gd name="connsiteY15" fmla="*/ 1837267 h 2650067"/>
              <a:gd name="connsiteX16" fmla="*/ 262467 w 3124200"/>
              <a:gd name="connsiteY16" fmla="*/ 1854200 h 2650067"/>
              <a:gd name="connsiteX17" fmla="*/ 296333 w 3124200"/>
              <a:gd name="connsiteY17" fmla="*/ 1905000 h 2650067"/>
              <a:gd name="connsiteX18" fmla="*/ 313267 w 3124200"/>
              <a:gd name="connsiteY18" fmla="*/ 1930400 h 2650067"/>
              <a:gd name="connsiteX19" fmla="*/ 355600 w 3124200"/>
              <a:gd name="connsiteY19" fmla="*/ 1972734 h 2650067"/>
              <a:gd name="connsiteX20" fmla="*/ 372533 w 3124200"/>
              <a:gd name="connsiteY20" fmla="*/ 1998134 h 2650067"/>
              <a:gd name="connsiteX21" fmla="*/ 414867 w 3124200"/>
              <a:gd name="connsiteY21" fmla="*/ 2040467 h 2650067"/>
              <a:gd name="connsiteX22" fmla="*/ 423333 w 3124200"/>
              <a:gd name="connsiteY22" fmla="*/ 2065867 h 2650067"/>
              <a:gd name="connsiteX23" fmla="*/ 440267 w 3124200"/>
              <a:gd name="connsiteY23" fmla="*/ 2091267 h 2650067"/>
              <a:gd name="connsiteX24" fmla="*/ 448733 w 3124200"/>
              <a:gd name="connsiteY24" fmla="*/ 2133600 h 2650067"/>
              <a:gd name="connsiteX25" fmla="*/ 457200 w 3124200"/>
              <a:gd name="connsiteY25" fmla="*/ 2167467 h 2650067"/>
              <a:gd name="connsiteX26" fmla="*/ 465667 w 3124200"/>
              <a:gd name="connsiteY26" fmla="*/ 2218267 h 2650067"/>
              <a:gd name="connsiteX27" fmla="*/ 482600 w 3124200"/>
              <a:gd name="connsiteY27" fmla="*/ 2269067 h 2650067"/>
              <a:gd name="connsiteX28" fmla="*/ 516467 w 3124200"/>
              <a:gd name="connsiteY28" fmla="*/ 2319867 h 2650067"/>
              <a:gd name="connsiteX29" fmla="*/ 558800 w 3124200"/>
              <a:gd name="connsiteY29" fmla="*/ 2379134 h 2650067"/>
              <a:gd name="connsiteX30" fmla="*/ 584200 w 3124200"/>
              <a:gd name="connsiteY30" fmla="*/ 2404534 h 2650067"/>
              <a:gd name="connsiteX31" fmla="*/ 635000 w 3124200"/>
              <a:gd name="connsiteY31" fmla="*/ 2438400 h 2650067"/>
              <a:gd name="connsiteX32" fmla="*/ 694267 w 3124200"/>
              <a:gd name="connsiteY32" fmla="*/ 2480734 h 2650067"/>
              <a:gd name="connsiteX33" fmla="*/ 770467 w 3124200"/>
              <a:gd name="connsiteY33" fmla="*/ 2523067 h 2650067"/>
              <a:gd name="connsiteX34" fmla="*/ 795867 w 3124200"/>
              <a:gd name="connsiteY34" fmla="*/ 2548467 h 2650067"/>
              <a:gd name="connsiteX35" fmla="*/ 846667 w 3124200"/>
              <a:gd name="connsiteY35" fmla="*/ 2565400 h 2650067"/>
              <a:gd name="connsiteX36" fmla="*/ 872067 w 3124200"/>
              <a:gd name="connsiteY36" fmla="*/ 2573867 h 2650067"/>
              <a:gd name="connsiteX37" fmla="*/ 897467 w 3124200"/>
              <a:gd name="connsiteY37" fmla="*/ 2582334 h 2650067"/>
              <a:gd name="connsiteX38" fmla="*/ 922867 w 3124200"/>
              <a:gd name="connsiteY38" fmla="*/ 2590800 h 2650067"/>
              <a:gd name="connsiteX39" fmla="*/ 1422400 w 3124200"/>
              <a:gd name="connsiteY39" fmla="*/ 2565400 h 2650067"/>
              <a:gd name="connsiteX40" fmla="*/ 1473200 w 3124200"/>
              <a:gd name="connsiteY40" fmla="*/ 2548467 h 2650067"/>
              <a:gd name="connsiteX41" fmla="*/ 1498600 w 3124200"/>
              <a:gd name="connsiteY41" fmla="*/ 2531534 h 2650067"/>
              <a:gd name="connsiteX42" fmla="*/ 1549400 w 3124200"/>
              <a:gd name="connsiteY42" fmla="*/ 2540000 h 2650067"/>
              <a:gd name="connsiteX43" fmla="*/ 1583267 w 3124200"/>
              <a:gd name="connsiteY43" fmla="*/ 2573867 h 2650067"/>
              <a:gd name="connsiteX44" fmla="*/ 1634067 w 3124200"/>
              <a:gd name="connsiteY44" fmla="*/ 2599267 h 2650067"/>
              <a:gd name="connsiteX45" fmla="*/ 1684867 w 3124200"/>
              <a:gd name="connsiteY45" fmla="*/ 2616200 h 2650067"/>
              <a:gd name="connsiteX46" fmla="*/ 1744133 w 3124200"/>
              <a:gd name="connsiteY46" fmla="*/ 2633134 h 2650067"/>
              <a:gd name="connsiteX47" fmla="*/ 1862667 w 3124200"/>
              <a:gd name="connsiteY47" fmla="*/ 2650067 h 2650067"/>
              <a:gd name="connsiteX48" fmla="*/ 2116667 w 3124200"/>
              <a:gd name="connsiteY48" fmla="*/ 2641600 h 2650067"/>
              <a:gd name="connsiteX49" fmla="*/ 2184400 w 3124200"/>
              <a:gd name="connsiteY49" fmla="*/ 2616200 h 2650067"/>
              <a:gd name="connsiteX50" fmla="*/ 2209800 w 3124200"/>
              <a:gd name="connsiteY50" fmla="*/ 2599267 h 2650067"/>
              <a:gd name="connsiteX51" fmla="*/ 2260600 w 3124200"/>
              <a:gd name="connsiteY51" fmla="*/ 2556934 h 2650067"/>
              <a:gd name="connsiteX52" fmla="*/ 2277533 w 3124200"/>
              <a:gd name="connsiteY52" fmla="*/ 2531534 h 2650067"/>
              <a:gd name="connsiteX53" fmla="*/ 2319867 w 3124200"/>
              <a:gd name="connsiteY53" fmla="*/ 2489200 h 2650067"/>
              <a:gd name="connsiteX54" fmla="*/ 2328333 w 3124200"/>
              <a:gd name="connsiteY54" fmla="*/ 2463800 h 2650067"/>
              <a:gd name="connsiteX55" fmla="*/ 2345267 w 3124200"/>
              <a:gd name="connsiteY55" fmla="*/ 2446867 h 2650067"/>
              <a:gd name="connsiteX56" fmla="*/ 2362200 w 3124200"/>
              <a:gd name="connsiteY56" fmla="*/ 2387600 h 2650067"/>
              <a:gd name="connsiteX57" fmla="*/ 2387600 w 3124200"/>
              <a:gd name="connsiteY57" fmla="*/ 2362200 h 2650067"/>
              <a:gd name="connsiteX58" fmla="*/ 2396067 w 3124200"/>
              <a:gd name="connsiteY58" fmla="*/ 2336800 h 2650067"/>
              <a:gd name="connsiteX59" fmla="*/ 2421467 w 3124200"/>
              <a:gd name="connsiteY59" fmla="*/ 2319867 h 2650067"/>
              <a:gd name="connsiteX60" fmla="*/ 2472267 w 3124200"/>
              <a:gd name="connsiteY60" fmla="*/ 2286000 h 2650067"/>
              <a:gd name="connsiteX61" fmla="*/ 2506133 w 3124200"/>
              <a:gd name="connsiteY61" fmla="*/ 2260600 h 2650067"/>
              <a:gd name="connsiteX62" fmla="*/ 2556933 w 3124200"/>
              <a:gd name="connsiteY62" fmla="*/ 2243667 h 2650067"/>
              <a:gd name="connsiteX63" fmla="*/ 2573867 w 3124200"/>
              <a:gd name="connsiteY63" fmla="*/ 2226734 h 2650067"/>
              <a:gd name="connsiteX64" fmla="*/ 2616200 w 3124200"/>
              <a:gd name="connsiteY64" fmla="*/ 2209800 h 2650067"/>
              <a:gd name="connsiteX65" fmla="*/ 2650067 w 3124200"/>
              <a:gd name="connsiteY65" fmla="*/ 2192867 h 2650067"/>
              <a:gd name="connsiteX66" fmla="*/ 2726267 w 3124200"/>
              <a:gd name="connsiteY66" fmla="*/ 2150534 h 2650067"/>
              <a:gd name="connsiteX67" fmla="*/ 2794000 w 3124200"/>
              <a:gd name="connsiteY67" fmla="*/ 2116667 h 2650067"/>
              <a:gd name="connsiteX68" fmla="*/ 2794000 w 3124200"/>
              <a:gd name="connsiteY68" fmla="*/ 2116667 h 2650067"/>
              <a:gd name="connsiteX69" fmla="*/ 2819400 w 3124200"/>
              <a:gd name="connsiteY69" fmla="*/ 2099734 h 2650067"/>
              <a:gd name="connsiteX70" fmla="*/ 2836333 w 3124200"/>
              <a:gd name="connsiteY70" fmla="*/ 2074334 h 2650067"/>
              <a:gd name="connsiteX71" fmla="*/ 2887133 w 3124200"/>
              <a:gd name="connsiteY71" fmla="*/ 2032000 h 2650067"/>
              <a:gd name="connsiteX72" fmla="*/ 2904067 w 3124200"/>
              <a:gd name="connsiteY72" fmla="*/ 2006600 h 2650067"/>
              <a:gd name="connsiteX73" fmla="*/ 2929467 w 3124200"/>
              <a:gd name="connsiteY73" fmla="*/ 1981200 h 2650067"/>
              <a:gd name="connsiteX74" fmla="*/ 2946400 w 3124200"/>
              <a:gd name="connsiteY74" fmla="*/ 1930400 h 2650067"/>
              <a:gd name="connsiteX75" fmla="*/ 2963333 w 3124200"/>
              <a:gd name="connsiteY75" fmla="*/ 1905000 h 2650067"/>
              <a:gd name="connsiteX76" fmla="*/ 2971800 w 3124200"/>
              <a:gd name="connsiteY76" fmla="*/ 1871134 h 2650067"/>
              <a:gd name="connsiteX77" fmla="*/ 2988733 w 3124200"/>
              <a:gd name="connsiteY77" fmla="*/ 1854200 h 2650067"/>
              <a:gd name="connsiteX78" fmla="*/ 2997200 w 3124200"/>
              <a:gd name="connsiteY78" fmla="*/ 1820334 h 2650067"/>
              <a:gd name="connsiteX79" fmla="*/ 3031067 w 3124200"/>
              <a:gd name="connsiteY79" fmla="*/ 1769534 h 2650067"/>
              <a:gd name="connsiteX80" fmla="*/ 3056467 w 3124200"/>
              <a:gd name="connsiteY80" fmla="*/ 1710267 h 2650067"/>
              <a:gd name="connsiteX81" fmla="*/ 3081867 w 3124200"/>
              <a:gd name="connsiteY81" fmla="*/ 1667934 h 2650067"/>
              <a:gd name="connsiteX82" fmla="*/ 3090333 w 3124200"/>
              <a:gd name="connsiteY82" fmla="*/ 1625600 h 2650067"/>
              <a:gd name="connsiteX83" fmla="*/ 3107267 w 3124200"/>
              <a:gd name="connsiteY83" fmla="*/ 1574800 h 2650067"/>
              <a:gd name="connsiteX84" fmla="*/ 3115733 w 3124200"/>
              <a:gd name="connsiteY84" fmla="*/ 1549400 h 2650067"/>
              <a:gd name="connsiteX85" fmla="*/ 3124200 w 3124200"/>
              <a:gd name="connsiteY85" fmla="*/ 1498600 h 2650067"/>
              <a:gd name="connsiteX86" fmla="*/ 3115733 w 3124200"/>
              <a:gd name="connsiteY86" fmla="*/ 1253067 h 2650067"/>
              <a:gd name="connsiteX87" fmla="*/ 3107267 w 3124200"/>
              <a:gd name="connsiteY87" fmla="*/ 1227667 h 2650067"/>
              <a:gd name="connsiteX88" fmla="*/ 3090333 w 3124200"/>
              <a:gd name="connsiteY88" fmla="*/ 1168400 h 2650067"/>
              <a:gd name="connsiteX89" fmla="*/ 3064933 w 3124200"/>
              <a:gd name="connsiteY89" fmla="*/ 1151467 h 2650067"/>
              <a:gd name="connsiteX90" fmla="*/ 3022600 w 3124200"/>
              <a:gd name="connsiteY90" fmla="*/ 1109134 h 2650067"/>
              <a:gd name="connsiteX91" fmla="*/ 2980267 w 3124200"/>
              <a:gd name="connsiteY91" fmla="*/ 1083734 h 2650067"/>
              <a:gd name="connsiteX92" fmla="*/ 2963333 w 3124200"/>
              <a:gd name="connsiteY92" fmla="*/ 1066800 h 2650067"/>
              <a:gd name="connsiteX93" fmla="*/ 2937933 w 3124200"/>
              <a:gd name="connsiteY93" fmla="*/ 1049867 h 2650067"/>
              <a:gd name="connsiteX94" fmla="*/ 2912533 w 3124200"/>
              <a:gd name="connsiteY94" fmla="*/ 999067 h 2650067"/>
              <a:gd name="connsiteX95" fmla="*/ 2878667 w 3124200"/>
              <a:gd name="connsiteY95" fmla="*/ 948267 h 2650067"/>
              <a:gd name="connsiteX96" fmla="*/ 2870200 w 3124200"/>
              <a:gd name="connsiteY96" fmla="*/ 922867 h 2650067"/>
              <a:gd name="connsiteX97" fmla="*/ 2827867 w 3124200"/>
              <a:gd name="connsiteY97" fmla="*/ 872067 h 2650067"/>
              <a:gd name="connsiteX98" fmla="*/ 2819400 w 3124200"/>
              <a:gd name="connsiteY98" fmla="*/ 846667 h 2650067"/>
              <a:gd name="connsiteX99" fmla="*/ 2794000 w 3124200"/>
              <a:gd name="connsiteY99" fmla="*/ 812800 h 2650067"/>
              <a:gd name="connsiteX100" fmla="*/ 2777067 w 3124200"/>
              <a:gd name="connsiteY100" fmla="*/ 778934 h 2650067"/>
              <a:gd name="connsiteX101" fmla="*/ 2743200 w 3124200"/>
              <a:gd name="connsiteY101" fmla="*/ 736600 h 2650067"/>
              <a:gd name="connsiteX102" fmla="*/ 2709333 w 3124200"/>
              <a:gd name="connsiteY102" fmla="*/ 694267 h 2650067"/>
              <a:gd name="connsiteX103" fmla="*/ 2692400 w 3124200"/>
              <a:gd name="connsiteY103" fmla="*/ 668867 h 2650067"/>
              <a:gd name="connsiteX104" fmla="*/ 2667000 w 3124200"/>
              <a:gd name="connsiteY104" fmla="*/ 643467 h 2650067"/>
              <a:gd name="connsiteX105" fmla="*/ 2650067 w 3124200"/>
              <a:gd name="connsiteY105" fmla="*/ 618067 h 2650067"/>
              <a:gd name="connsiteX106" fmla="*/ 2607733 w 3124200"/>
              <a:gd name="connsiteY106" fmla="*/ 575734 h 2650067"/>
              <a:gd name="connsiteX107" fmla="*/ 2556933 w 3124200"/>
              <a:gd name="connsiteY107" fmla="*/ 533400 h 2650067"/>
              <a:gd name="connsiteX108" fmla="*/ 2514600 w 3124200"/>
              <a:gd name="connsiteY108" fmla="*/ 499534 h 2650067"/>
              <a:gd name="connsiteX109" fmla="*/ 2497667 w 3124200"/>
              <a:gd name="connsiteY109" fmla="*/ 474134 h 2650067"/>
              <a:gd name="connsiteX110" fmla="*/ 2480733 w 3124200"/>
              <a:gd name="connsiteY110" fmla="*/ 457200 h 2650067"/>
              <a:gd name="connsiteX111" fmla="*/ 2472267 w 3124200"/>
              <a:gd name="connsiteY111" fmla="*/ 431800 h 2650067"/>
              <a:gd name="connsiteX112" fmla="*/ 2446867 w 3124200"/>
              <a:gd name="connsiteY112" fmla="*/ 423334 h 2650067"/>
              <a:gd name="connsiteX113" fmla="*/ 2404533 w 3124200"/>
              <a:gd name="connsiteY113" fmla="*/ 397934 h 2650067"/>
              <a:gd name="connsiteX114" fmla="*/ 2387600 w 3124200"/>
              <a:gd name="connsiteY114" fmla="*/ 381000 h 2650067"/>
              <a:gd name="connsiteX115" fmla="*/ 2336800 w 3124200"/>
              <a:gd name="connsiteY115" fmla="*/ 364067 h 2650067"/>
              <a:gd name="connsiteX116" fmla="*/ 2269067 w 3124200"/>
              <a:gd name="connsiteY116" fmla="*/ 347134 h 2650067"/>
              <a:gd name="connsiteX117" fmla="*/ 2192867 w 3124200"/>
              <a:gd name="connsiteY117" fmla="*/ 330200 h 2650067"/>
              <a:gd name="connsiteX118" fmla="*/ 2048933 w 3124200"/>
              <a:gd name="connsiteY118" fmla="*/ 313267 h 2650067"/>
              <a:gd name="connsiteX119" fmla="*/ 1972733 w 3124200"/>
              <a:gd name="connsiteY119" fmla="*/ 270934 h 2650067"/>
              <a:gd name="connsiteX120" fmla="*/ 1947333 w 3124200"/>
              <a:gd name="connsiteY120" fmla="*/ 254000 h 2650067"/>
              <a:gd name="connsiteX121" fmla="*/ 1921933 w 3124200"/>
              <a:gd name="connsiteY121" fmla="*/ 245534 h 2650067"/>
              <a:gd name="connsiteX122" fmla="*/ 1905000 w 3124200"/>
              <a:gd name="connsiteY122" fmla="*/ 228600 h 2650067"/>
              <a:gd name="connsiteX123" fmla="*/ 1879600 w 3124200"/>
              <a:gd name="connsiteY123" fmla="*/ 211667 h 2650067"/>
              <a:gd name="connsiteX124" fmla="*/ 1862667 w 3124200"/>
              <a:gd name="connsiteY124" fmla="*/ 186267 h 2650067"/>
              <a:gd name="connsiteX125" fmla="*/ 1828800 w 3124200"/>
              <a:gd name="connsiteY125" fmla="*/ 152400 h 2650067"/>
              <a:gd name="connsiteX126" fmla="*/ 1811867 w 3124200"/>
              <a:gd name="connsiteY126" fmla="*/ 127000 h 2650067"/>
              <a:gd name="connsiteX127" fmla="*/ 1786467 w 3124200"/>
              <a:gd name="connsiteY127" fmla="*/ 118534 h 2650067"/>
              <a:gd name="connsiteX128" fmla="*/ 1769533 w 3124200"/>
              <a:gd name="connsiteY128" fmla="*/ 101600 h 2650067"/>
              <a:gd name="connsiteX129" fmla="*/ 1744133 w 3124200"/>
              <a:gd name="connsiteY129" fmla="*/ 84667 h 2650067"/>
              <a:gd name="connsiteX130" fmla="*/ 1727200 w 3124200"/>
              <a:gd name="connsiteY130" fmla="*/ 59267 h 2650067"/>
              <a:gd name="connsiteX131" fmla="*/ 1701800 w 3124200"/>
              <a:gd name="connsiteY131" fmla="*/ 50800 h 2650067"/>
              <a:gd name="connsiteX132" fmla="*/ 1651000 w 3124200"/>
              <a:gd name="connsiteY132" fmla="*/ 16934 h 2650067"/>
              <a:gd name="connsiteX133" fmla="*/ 1583267 w 3124200"/>
              <a:gd name="connsiteY133" fmla="*/ 0 h 2650067"/>
              <a:gd name="connsiteX134" fmla="*/ 1312333 w 3124200"/>
              <a:gd name="connsiteY134" fmla="*/ 8467 h 2650067"/>
              <a:gd name="connsiteX135" fmla="*/ 1261533 w 3124200"/>
              <a:gd name="connsiteY135" fmla="*/ 25400 h 2650067"/>
              <a:gd name="connsiteX136" fmla="*/ 1244600 w 3124200"/>
              <a:gd name="connsiteY136" fmla="*/ 42334 h 2650067"/>
              <a:gd name="connsiteX137" fmla="*/ 1219200 w 3124200"/>
              <a:gd name="connsiteY137" fmla="*/ 59267 h 2650067"/>
              <a:gd name="connsiteX138" fmla="*/ 1185333 w 3124200"/>
              <a:gd name="connsiteY138" fmla="*/ 101600 h 2650067"/>
              <a:gd name="connsiteX139" fmla="*/ 1159933 w 3124200"/>
              <a:gd name="connsiteY139" fmla="*/ 110067 h 2650067"/>
              <a:gd name="connsiteX140" fmla="*/ 1117600 w 3124200"/>
              <a:gd name="connsiteY140" fmla="*/ 152400 h 2650067"/>
              <a:gd name="connsiteX141" fmla="*/ 1075267 w 3124200"/>
              <a:gd name="connsiteY141" fmla="*/ 177800 h 2650067"/>
              <a:gd name="connsiteX142" fmla="*/ 1007533 w 3124200"/>
              <a:gd name="connsiteY142" fmla="*/ 211667 h 2650067"/>
              <a:gd name="connsiteX143" fmla="*/ 939800 w 3124200"/>
              <a:gd name="connsiteY143" fmla="*/ 228600 h 2650067"/>
              <a:gd name="connsiteX144" fmla="*/ 914400 w 3124200"/>
              <a:gd name="connsiteY144" fmla="*/ 237067 h 2650067"/>
              <a:gd name="connsiteX145" fmla="*/ 829733 w 3124200"/>
              <a:gd name="connsiteY145" fmla="*/ 245534 h 2650067"/>
              <a:gd name="connsiteX146" fmla="*/ 804333 w 3124200"/>
              <a:gd name="connsiteY146" fmla="*/ 254000 h 2650067"/>
              <a:gd name="connsiteX147" fmla="*/ 702733 w 3124200"/>
              <a:gd name="connsiteY147" fmla="*/ 270934 h 2650067"/>
              <a:gd name="connsiteX148" fmla="*/ 651933 w 3124200"/>
              <a:gd name="connsiteY148" fmla="*/ 287867 h 2650067"/>
              <a:gd name="connsiteX149" fmla="*/ 626533 w 3124200"/>
              <a:gd name="connsiteY149" fmla="*/ 296334 h 2650067"/>
              <a:gd name="connsiteX150" fmla="*/ 601133 w 3124200"/>
              <a:gd name="connsiteY150" fmla="*/ 313267 h 2650067"/>
              <a:gd name="connsiteX151" fmla="*/ 575733 w 3124200"/>
              <a:gd name="connsiteY151" fmla="*/ 321734 h 2650067"/>
              <a:gd name="connsiteX152" fmla="*/ 524933 w 3124200"/>
              <a:gd name="connsiteY152" fmla="*/ 355600 h 2650067"/>
              <a:gd name="connsiteX153" fmla="*/ 508000 w 3124200"/>
              <a:gd name="connsiteY153" fmla="*/ 372534 h 2650067"/>
              <a:gd name="connsiteX154" fmla="*/ 457200 w 3124200"/>
              <a:gd name="connsiteY154" fmla="*/ 389467 h 2650067"/>
              <a:gd name="connsiteX155" fmla="*/ 406400 w 3124200"/>
              <a:gd name="connsiteY155" fmla="*/ 414867 h 2650067"/>
              <a:gd name="connsiteX156" fmla="*/ 381000 w 3124200"/>
              <a:gd name="connsiteY156" fmla="*/ 431800 h 2650067"/>
              <a:gd name="connsiteX157" fmla="*/ 364067 w 3124200"/>
              <a:gd name="connsiteY157" fmla="*/ 448734 h 2650067"/>
              <a:gd name="connsiteX158" fmla="*/ 338667 w 3124200"/>
              <a:gd name="connsiteY158" fmla="*/ 457200 h 2650067"/>
              <a:gd name="connsiteX159" fmla="*/ 321733 w 3124200"/>
              <a:gd name="connsiteY159" fmla="*/ 474134 h 2650067"/>
              <a:gd name="connsiteX160" fmla="*/ 304800 w 3124200"/>
              <a:gd name="connsiteY160" fmla="*/ 499534 h 2650067"/>
              <a:gd name="connsiteX161" fmla="*/ 279400 w 3124200"/>
              <a:gd name="connsiteY161" fmla="*/ 516467 h 2650067"/>
              <a:gd name="connsiteX162" fmla="*/ 220133 w 3124200"/>
              <a:gd name="connsiteY162" fmla="*/ 592667 h 2650067"/>
              <a:gd name="connsiteX163" fmla="*/ 194733 w 3124200"/>
              <a:gd name="connsiteY163" fmla="*/ 609600 h 2650067"/>
              <a:gd name="connsiteX164" fmla="*/ 160867 w 3124200"/>
              <a:gd name="connsiteY164" fmla="*/ 651934 h 2650067"/>
              <a:gd name="connsiteX165" fmla="*/ 101600 w 3124200"/>
              <a:gd name="connsiteY165" fmla="*/ 677334 h 265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3124200" h="2650067">
                <a:moveTo>
                  <a:pt x="101600" y="677334"/>
                </a:moveTo>
                <a:lnTo>
                  <a:pt x="101600" y="677334"/>
                </a:lnTo>
                <a:cubicBezTo>
                  <a:pt x="37755" y="768540"/>
                  <a:pt x="66692" y="737640"/>
                  <a:pt x="25400" y="778934"/>
                </a:cubicBezTo>
                <a:cubicBezTo>
                  <a:pt x="-1073" y="884819"/>
                  <a:pt x="32762" y="753165"/>
                  <a:pt x="8467" y="838200"/>
                </a:cubicBezTo>
                <a:cubicBezTo>
                  <a:pt x="5270" y="849389"/>
                  <a:pt x="2822" y="860778"/>
                  <a:pt x="0" y="872067"/>
                </a:cubicBezTo>
                <a:cubicBezTo>
                  <a:pt x="2822" y="914400"/>
                  <a:pt x="3782" y="956899"/>
                  <a:pt x="8467" y="999067"/>
                </a:cubicBezTo>
                <a:cubicBezTo>
                  <a:pt x="9453" y="1007937"/>
                  <a:pt x="14481" y="1015886"/>
                  <a:pt x="16933" y="1024467"/>
                </a:cubicBezTo>
                <a:cubicBezTo>
                  <a:pt x="22848" y="1045170"/>
                  <a:pt x="32275" y="1094048"/>
                  <a:pt x="42333" y="1109134"/>
                </a:cubicBezTo>
                <a:lnTo>
                  <a:pt x="59267" y="1134534"/>
                </a:lnTo>
                <a:cubicBezTo>
                  <a:pt x="62089" y="1145823"/>
                  <a:pt x="65451" y="1156990"/>
                  <a:pt x="67733" y="1168400"/>
                </a:cubicBezTo>
                <a:cubicBezTo>
                  <a:pt x="95915" y="1309312"/>
                  <a:pt x="77511" y="1411516"/>
                  <a:pt x="84667" y="1583267"/>
                </a:cubicBezTo>
                <a:cubicBezTo>
                  <a:pt x="85005" y="1591385"/>
                  <a:pt x="94708" y="1638595"/>
                  <a:pt x="101600" y="1651000"/>
                </a:cubicBezTo>
                <a:cubicBezTo>
                  <a:pt x="111484" y="1668790"/>
                  <a:pt x="135467" y="1701800"/>
                  <a:pt x="135467" y="1701800"/>
                </a:cubicBezTo>
                <a:cubicBezTo>
                  <a:pt x="157494" y="1767887"/>
                  <a:pt x="121409" y="1672245"/>
                  <a:pt x="186267" y="1769534"/>
                </a:cubicBezTo>
                <a:cubicBezTo>
                  <a:pt x="208844" y="1803401"/>
                  <a:pt x="194733" y="1789290"/>
                  <a:pt x="228600" y="1811867"/>
                </a:cubicBezTo>
                <a:cubicBezTo>
                  <a:pt x="234244" y="1820334"/>
                  <a:pt x="239176" y="1829321"/>
                  <a:pt x="245533" y="1837267"/>
                </a:cubicBezTo>
                <a:cubicBezTo>
                  <a:pt x="250520" y="1843500"/>
                  <a:pt x="257677" y="1847814"/>
                  <a:pt x="262467" y="1854200"/>
                </a:cubicBezTo>
                <a:cubicBezTo>
                  <a:pt x="274678" y="1870481"/>
                  <a:pt x="285044" y="1888067"/>
                  <a:pt x="296333" y="1905000"/>
                </a:cubicBezTo>
                <a:cubicBezTo>
                  <a:pt x="301978" y="1913467"/>
                  <a:pt x="306072" y="1923205"/>
                  <a:pt x="313267" y="1930400"/>
                </a:cubicBezTo>
                <a:cubicBezTo>
                  <a:pt x="327378" y="1944511"/>
                  <a:pt x="344530" y="1956129"/>
                  <a:pt x="355600" y="1972734"/>
                </a:cubicBezTo>
                <a:cubicBezTo>
                  <a:pt x="361244" y="1981201"/>
                  <a:pt x="365832" y="1990476"/>
                  <a:pt x="372533" y="1998134"/>
                </a:cubicBezTo>
                <a:cubicBezTo>
                  <a:pt x="385674" y="2013153"/>
                  <a:pt x="414867" y="2040467"/>
                  <a:pt x="414867" y="2040467"/>
                </a:cubicBezTo>
                <a:cubicBezTo>
                  <a:pt x="417689" y="2048934"/>
                  <a:pt x="419342" y="2057885"/>
                  <a:pt x="423333" y="2065867"/>
                </a:cubicBezTo>
                <a:cubicBezTo>
                  <a:pt x="427884" y="2074969"/>
                  <a:pt x="436694" y="2081739"/>
                  <a:pt x="440267" y="2091267"/>
                </a:cubicBezTo>
                <a:cubicBezTo>
                  <a:pt x="445320" y="2104741"/>
                  <a:pt x="445611" y="2119552"/>
                  <a:pt x="448733" y="2133600"/>
                </a:cubicBezTo>
                <a:cubicBezTo>
                  <a:pt x="451257" y="2144959"/>
                  <a:pt x="454918" y="2156057"/>
                  <a:pt x="457200" y="2167467"/>
                </a:cubicBezTo>
                <a:cubicBezTo>
                  <a:pt x="460567" y="2184301"/>
                  <a:pt x="461503" y="2201613"/>
                  <a:pt x="465667" y="2218267"/>
                </a:cubicBezTo>
                <a:cubicBezTo>
                  <a:pt x="469996" y="2235583"/>
                  <a:pt x="472699" y="2254216"/>
                  <a:pt x="482600" y="2269067"/>
                </a:cubicBezTo>
                <a:lnTo>
                  <a:pt x="516467" y="2319867"/>
                </a:lnTo>
                <a:cubicBezTo>
                  <a:pt x="529981" y="2360413"/>
                  <a:pt x="518622" y="2338956"/>
                  <a:pt x="558800" y="2379134"/>
                </a:cubicBezTo>
                <a:cubicBezTo>
                  <a:pt x="567267" y="2387601"/>
                  <a:pt x="574237" y="2397892"/>
                  <a:pt x="584200" y="2404534"/>
                </a:cubicBezTo>
                <a:cubicBezTo>
                  <a:pt x="601133" y="2415823"/>
                  <a:pt x="620610" y="2424010"/>
                  <a:pt x="635000" y="2438400"/>
                </a:cubicBezTo>
                <a:cubicBezTo>
                  <a:pt x="711440" y="2514840"/>
                  <a:pt x="633450" y="2446947"/>
                  <a:pt x="694267" y="2480734"/>
                </a:cubicBezTo>
                <a:cubicBezTo>
                  <a:pt x="781606" y="2529255"/>
                  <a:pt x="712993" y="2503908"/>
                  <a:pt x="770467" y="2523067"/>
                </a:cubicBezTo>
                <a:cubicBezTo>
                  <a:pt x="778934" y="2531534"/>
                  <a:pt x="785400" y="2542652"/>
                  <a:pt x="795867" y="2548467"/>
                </a:cubicBezTo>
                <a:cubicBezTo>
                  <a:pt x="811470" y="2557135"/>
                  <a:pt x="829734" y="2559756"/>
                  <a:pt x="846667" y="2565400"/>
                </a:cubicBezTo>
                <a:lnTo>
                  <a:pt x="872067" y="2573867"/>
                </a:lnTo>
                <a:lnTo>
                  <a:pt x="897467" y="2582334"/>
                </a:lnTo>
                <a:lnTo>
                  <a:pt x="922867" y="2590800"/>
                </a:lnTo>
                <a:cubicBezTo>
                  <a:pt x="1389514" y="2581996"/>
                  <a:pt x="1229665" y="2629645"/>
                  <a:pt x="1422400" y="2565400"/>
                </a:cubicBezTo>
                <a:cubicBezTo>
                  <a:pt x="1422405" y="2565398"/>
                  <a:pt x="1473196" y="2548470"/>
                  <a:pt x="1473200" y="2548467"/>
                </a:cubicBezTo>
                <a:lnTo>
                  <a:pt x="1498600" y="2531534"/>
                </a:lnTo>
                <a:cubicBezTo>
                  <a:pt x="1515533" y="2534356"/>
                  <a:pt x="1534045" y="2532323"/>
                  <a:pt x="1549400" y="2540000"/>
                </a:cubicBezTo>
                <a:cubicBezTo>
                  <a:pt x="1563680" y="2547140"/>
                  <a:pt x="1568121" y="2568818"/>
                  <a:pt x="1583267" y="2573867"/>
                </a:cubicBezTo>
                <a:cubicBezTo>
                  <a:pt x="1675911" y="2604750"/>
                  <a:pt x="1535578" y="2555495"/>
                  <a:pt x="1634067" y="2599267"/>
                </a:cubicBezTo>
                <a:cubicBezTo>
                  <a:pt x="1650378" y="2606516"/>
                  <a:pt x="1667934" y="2610556"/>
                  <a:pt x="1684867" y="2616200"/>
                </a:cubicBezTo>
                <a:cubicBezTo>
                  <a:pt x="1703833" y="2622522"/>
                  <a:pt x="1724390" y="2630097"/>
                  <a:pt x="1744133" y="2633134"/>
                </a:cubicBezTo>
                <a:cubicBezTo>
                  <a:pt x="1918435" y="2659949"/>
                  <a:pt x="1748085" y="2627150"/>
                  <a:pt x="1862667" y="2650067"/>
                </a:cubicBezTo>
                <a:cubicBezTo>
                  <a:pt x="1947334" y="2647245"/>
                  <a:pt x="2032099" y="2646574"/>
                  <a:pt x="2116667" y="2641600"/>
                </a:cubicBezTo>
                <a:cubicBezTo>
                  <a:pt x="2139895" y="2640234"/>
                  <a:pt x="2164946" y="2627317"/>
                  <a:pt x="2184400" y="2616200"/>
                </a:cubicBezTo>
                <a:cubicBezTo>
                  <a:pt x="2193235" y="2611151"/>
                  <a:pt x="2201983" y="2605781"/>
                  <a:pt x="2209800" y="2599267"/>
                </a:cubicBezTo>
                <a:cubicBezTo>
                  <a:pt x="2274990" y="2544942"/>
                  <a:pt x="2197537" y="2598975"/>
                  <a:pt x="2260600" y="2556934"/>
                </a:cubicBezTo>
                <a:cubicBezTo>
                  <a:pt x="2266244" y="2548467"/>
                  <a:pt x="2270832" y="2539192"/>
                  <a:pt x="2277533" y="2531534"/>
                </a:cubicBezTo>
                <a:cubicBezTo>
                  <a:pt x="2290674" y="2516515"/>
                  <a:pt x="2319867" y="2489200"/>
                  <a:pt x="2319867" y="2489200"/>
                </a:cubicBezTo>
                <a:cubicBezTo>
                  <a:pt x="2322689" y="2480733"/>
                  <a:pt x="2323741" y="2471453"/>
                  <a:pt x="2328333" y="2463800"/>
                </a:cubicBezTo>
                <a:cubicBezTo>
                  <a:pt x="2332440" y="2456955"/>
                  <a:pt x="2341697" y="2454007"/>
                  <a:pt x="2345267" y="2446867"/>
                </a:cubicBezTo>
                <a:cubicBezTo>
                  <a:pt x="2350917" y="2435567"/>
                  <a:pt x="2353873" y="2400091"/>
                  <a:pt x="2362200" y="2387600"/>
                </a:cubicBezTo>
                <a:cubicBezTo>
                  <a:pt x="2368842" y="2377637"/>
                  <a:pt x="2379133" y="2370667"/>
                  <a:pt x="2387600" y="2362200"/>
                </a:cubicBezTo>
                <a:cubicBezTo>
                  <a:pt x="2390422" y="2353733"/>
                  <a:pt x="2390492" y="2343769"/>
                  <a:pt x="2396067" y="2336800"/>
                </a:cubicBezTo>
                <a:cubicBezTo>
                  <a:pt x="2402424" y="2328854"/>
                  <a:pt x="2413650" y="2326381"/>
                  <a:pt x="2421467" y="2319867"/>
                </a:cubicBezTo>
                <a:cubicBezTo>
                  <a:pt x="2463749" y="2284632"/>
                  <a:pt x="2427629" y="2300880"/>
                  <a:pt x="2472267" y="2286000"/>
                </a:cubicBezTo>
                <a:cubicBezTo>
                  <a:pt x="2483556" y="2277533"/>
                  <a:pt x="2493512" y="2266911"/>
                  <a:pt x="2506133" y="2260600"/>
                </a:cubicBezTo>
                <a:cubicBezTo>
                  <a:pt x="2522098" y="2252618"/>
                  <a:pt x="2556933" y="2243667"/>
                  <a:pt x="2556933" y="2243667"/>
                </a:cubicBezTo>
                <a:cubicBezTo>
                  <a:pt x="2562578" y="2238023"/>
                  <a:pt x="2566936" y="2230694"/>
                  <a:pt x="2573867" y="2226734"/>
                </a:cubicBezTo>
                <a:cubicBezTo>
                  <a:pt x="2587063" y="2219194"/>
                  <a:pt x="2602312" y="2215973"/>
                  <a:pt x="2616200" y="2209800"/>
                </a:cubicBezTo>
                <a:cubicBezTo>
                  <a:pt x="2627734" y="2204674"/>
                  <a:pt x="2639244" y="2199361"/>
                  <a:pt x="2650067" y="2192867"/>
                </a:cubicBezTo>
                <a:cubicBezTo>
                  <a:pt x="2722850" y="2149198"/>
                  <a:pt x="2675176" y="2167563"/>
                  <a:pt x="2726267" y="2150534"/>
                </a:cubicBezTo>
                <a:cubicBezTo>
                  <a:pt x="2755821" y="2120978"/>
                  <a:pt x="2735627" y="2136124"/>
                  <a:pt x="2794000" y="2116667"/>
                </a:cubicBezTo>
                <a:lnTo>
                  <a:pt x="2794000" y="2116667"/>
                </a:lnTo>
                <a:lnTo>
                  <a:pt x="2819400" y="2099734"/>
                </a:lnTo>
                <a:cubicBezTo>
                  <a:pt x="2825044" y="2091267"/>
                  <a:pt x="2829819" y="2082151"/>
                  <a:pt x="2836333" y="2074334"/>
                </a:cubicBezTo>
                <a:cubicBezTo>
                  <a:pt x="2856704" y="2049888"/>
                  <a:pt x="2862159" y="2048650"/>
                  <a:pt x="2887133" y="2032000"/>
                </a:cubicBezTo>
                <a:cubicBezTo>
                  <a:pt x="2892778" y="2023533"/>
                  <a:pt x="2897553" y="2014417"/>
                  <a:pt x="2904067" y="2006600"/>
                </a:cubicBezTo>
                <a:cubicBezTo>
                  <a:pt x="2911732" y="1997402"/>
                  <a:pt x="2923652" y="1991667"/>
                  <a:pt x="2929467" y="1981200"/>
                </a:cubicBezTo>
                <a:cubicBezTo>
                  <a:pt x="2938135" y="1965597"/>
                  <a:pt x="2936499" y="1945252"/>
                  <a:pt x="2946400" y="1930400"/>
                </a:cubicBezTo>
                <a:lnTo>
                  <a:pt x="2963333" y="1905000"/>
                </a:lnTo>
                <a:cubicBezTo>
                  <a:pt x="2966155" y="1893711"/>
                  <a:pt x="2966596" y="1881542"/>
                  <a:pt x="2971800" y="1871134"/>
                </a:cubicBezTo>
                <a:cubicBezTo>
                  <a:pt x="2975370" y="1863994"/>
                  <a:pt x="2985163" y="1861340"/>
                  <a:pt x="2988733" y="1854200"/>
                </a:cubicBezTo>
                <a:cubicBezTo>
                  <a:pt x="2993937" y="1843792"/>
                  <a:pt x="2991996" y="1830742"/>
                  <a:pt x="2997200" y="1820334"/>
                </a:cubicBezTo>
                <a:cubicBezTo>
                  <a:pt x="3006302" y="1802131"/>
                  <a:pt x="3031067" y="1769534"/>
                  <a:pt x="3031067" y="1769534"/>
                </a:cubicBezTo>
                <a:cubicBezTo>
                  <a:pt x="3050921" y="1709967"/>
                  <a:pt x="3025080" y="1783503"/>
                  <a:pt x="3056467" y="1710267"/>
                </a:cubicBezTo>
                <a:cubicBezTo>
                  <a:pt x="3072954" y="1671798"/>
                  <a:pt x="3053706" y="1696094"/>
                  <a:pt x="3081867" y="1667934"/>
                </a:cubicBezTo>
                <a:cubicBezTo>
                  <a:pt x="3084689" y="1653823"/>
                  <a:pt x="3086547" y="1639484"/>
                  <a:pt x="3090333" y="1625600"/>
                </a:cubicBezTo>
                <a:cubicBezTo>
                  <a:pt x="3095029" y="1608380"/>
                  <a:pt x="3101623" y="1591733"/>
                  <a:pt x="3107267" y="1574800"/>
                </a:cubicBezTo>
                <a:cubicBezTo>
                  <a:pt x="3110089" y="1566333"/>
                  <a:pt x="3114266" y="1558203"/>
                  <a:pt x="3115733" y="1549400"/>
                </a:cubicBezTo>
                <a:lnTo>
                  <a:pt x="3124200" y="1498600"/>
                </a:lnTo>
                <a:cubicBezTo>
                  <a:pt x="3121378" y="1416756"/>
                  <a:pt x="3120841" y="1334801"/>
                  <a:pt x="3115733" y="1253067"/>
                </a:cubicBezTo>
                <a:cubicBezTo>
                  <a:pt x="3115176" y="1244160"/>
                  <a:pt x="3109719" y="1236248"/>
                  <a:pt x="3107267" y="1227667"/>
                </a:cubicBezTo>
                <a:cubicBezTo>
                  <a:pt x="3106591" y="1225300"/>
                  <a:pt x="3094844" y="1174039"/>
                  <a:pt x="3090333" y="1168400"/>
                </a:cubicBezTo>
                <a:cubicBezTo>
                  <a:pt x="3083976" y="1160454"/>
                  <a:pt x="3073400" y="1157111"/>
                  <a:pt x="3064933" y="1151467"/>
                </a:cubicBezTo>
                <a:cubicBezTo>
                  <a:pt x="3035904" y="1107922"/>
                  <a:pt x="3062919" y="1141389"/>
                  <a:pt x="3022600" y="1109134"/>
                </a:cubicBezTo>
                <a:cubicBezTo>
                  <a:pt x="2989394" y="1082568"/>
                  <a:pt x="3024379" y="1098437"/>
                  <a:pt x="2980267" y="1083734"/>
                </a:cubicBezTo>
                <a:cubicBezTo>
                  <a:pt x="2974622" y="1078089"/>
                  <a:pt x="2969567" y="1071787"/>
                  <a:pt x="2963333" y="1066800"/>
                </a:cubicBezTo>
                <a:cubicBezTo>
                  <a:pt x="2955387" y="1060443"/>
                  <a:pt x="2945128" y="1057062"/>
                  <a:pt x="2937933" y="1049867"/>
                </a:cubicBezTo>
                <a:cubicBezTo>
                  <a:pt x="2909746" y="1021680"/>
                  <a:pt x="2929747" y="1030052"/>
                  <a:pt x="2912533" y="999067"/>
                </a:cubicBezTo>
                <a:cubicBezTo>
                  <a:pt x="2902650" y="981277"/>
                  <a:pt x="2885103" y="967574"/>
                  <a:pt x="2878667" y="948267"/>
                </a:cubicBezTo>
                <a:cubicBezTo>
                  <a:pt x="2875845" y="939800"/>
                  <a:pt x="2875151" y="930293"/>
                  <a:pt x="2870200" y="922867"/>
                </a:cubicBezTo>
                <a:cubicBezTo>
                  <a:pt x="2832749" y="866692"/>
                  <a:pt x="2855568" y="927469"/>
                  <a:pt x="2827867" y="872067"/>
                </a:cubicBezTo>
                <a:cubicBezTo>
                  <a:pt x="2823876" y="864085"/>
                  <a:pt x="2823828" y="854416"/>
                  <a:pt x="2819400" y="846667"/>
                </a:cubicBezTo>
                <a:cubicBezTo>
                  <a:pt x="2812399" y="834415"/>
                  <a:pt x="2801479" y="824766"/>
                  <a:pt x="2794000" y="812800"/>
                </a:cubicBezTo>
                <a:cubicBezTo>
                  <a:pt x="2787311" y="802097"/>
                  <a:pt x="2783329" y="789892"/>
                  <a:pt x="2777067" y="778934"/>
                </a:cubicBezTo>
                <a:cubicBezTo>
                  <a:pt x="2762827" y="754015"/>
                  <a:pt x="2761741" y="755142"/>
                  <a:pt x="2743200" y="736600"/>
                </a:cubicBezTo>
                <a:cubicBezTo>
                  <a:pt x="2726716" y="687151"/>
                  <a:pt x="2747630" y="732564"/>
                  <a:pt x="2709333" y="694267"/>
                </a:cubicBezTo>
                <a:cubicBezTo>
                  <a:pt x="2702138" y="687072"/>
                  <a:pt x="2698914" y="676684"/>
                  <a:pt x="2692400" y="668867"/>
                </a:cubicBezTo>
                <a:cubicBezTo>
                  <a:pt x="2684735" y="659669"/>
                  <a:pt x="2674665" y="652665"/>
                  <a:pt x="2667000" y="643467"/>
                </a:cubicBezTo>
                <a:cubicBezTo>
                  <a:pt x="2660486" y="635650"/>
                  <a:pt x="2656768" y="625725"/>
                  <a:pt x="2650067" y="618067"/>
                </a:cubicBezTo>
                <a:cubicBezTo>
                  <a:pt x="2636926" y="603048"/>
                  <a:pt x="2621844" y="589845"/>
                  <a:pt x="2607733" y="575734"/>
                </a:cubicBezTo>
                <a:cubicBezTo>
                  <a:pt x="2575136" y="543138"/>
                  <a:pt x="2592297" y="556977"/>
                  <a:pt x="2556933" y="533400"/>
                </a:cubicBezTo>
                <a:cubicBezTo>
                  <a:pt x="2508405" y="460607"/>
                  <a:pt x="2573022" y="546271"/>
                  <a:pt x="2514600" y="499534"/>
                </a:cubicBezTo>
                <a:cubicBezTo>
                  <a:pt x="2506654" y="493177"/>
                  <a:pt x="2504024" y="482080"/>
                  <a:pt x="2497667" y="474134"/>
                </a:cubicBezTo>
                <a:cubicBezTo>
                  <a:pt x="2492680" y="467900"/>
                  <a:pt x="2486378" y="462845"/>
                  <a:pt x="2480733" y="457200"/>
                </a:cubicBezTo>
                <a:cubicBezTo>
                  <a:pt x="2477911" y="448733"/>
                  <a:pt x="2478578" y="438111"/>
                  <a:pt x="2472267" y="431800"/>
                </a:cubicBezTo>
                <a:cubicBezTo>
                  <a:pt x="2465956" y="425489"/>
                  <a:pt x="2454520" y="427926"/>
                  <a:pt x="2446867" y="423334"/>
                </a:cubicBezTo>
                <a:cubicBezTo>
                  <a:pt x="2388757" y="388468"/>
                  <a:pt x="2476485" y="421916"/>
                  <a:pt x="2404533" y="397934"/>
                </a:cubicBezTo>
                <a:cubicBezTo>
                  <a:pt x="2398889" y="392289"/>
                  <a:pt x="2394740" y="384570"/>
                  <a:pt x="2387600" y="381000"/>
                </a:cubicBezTo>
                <a:cubicBezTo>
                  <a:pt x="2371635" y="373017"/>
                  <a:pt x="2353733" y="369711"/>
                  <a:pt x="2336800" y="364067"/>
                </a:cubicBezTo>
                <a:cubicBezTo>
                  <a:pt x="2291405" y="348935"/>
                  <a:pt x="2330380" y="360759"/>
                  <a:pt x="2269067" y="347134"/>
                </a:cubicBezTo>
                <a:cubicBezTo>
                  <a:pt x="2241099" y="340919"/>
                  <a:pt x="2222050" y="333848"/>
                  <a:pt x="2192867" y="330200"/>
                </a:cubicBezTo>
                <a:cubicBezTo>
                  <a:pt x="2128594" y="322166"/>
                  <a:pt x="2105173" y="325765"/>
                  <a:pt x="2048933" y="313267"/>
                </a:cubicBezTo>
                <a:cubicBezTo>
                  <a:pt x="2015404" y="305816"/>
                  <a:pt x="2005469" y="292758"/>
                  <a:pt x="1972733" y="270934"/>
                </a:cubicBezTo>
                <a:cubicBezTo>
                  <a:pt x="1964266" y="265289"/>
                  <a:pt x="1956987" y="257218"/>
                  <a:pt x="1947333" y="254000"/>
                </a:cubicBezTo>
                <a:lnTo>
                  <a:pt x="1921933" y="245534"/>
                </a:lnTo>
                <a:cubicBezTo>
                  <a:pt x="1916289" y="239889"/>
                  <a:pt x="1911233" y="233587"/>
                  <a:pt x="1905000" y="228600"/>
                </a:cubicBezTo>
                <a:cubicBezTo>
                  <a:pt x="1897054" y="222243"/>
                  <a:pt x="1886795" y="218862"/>
                  <a:pt x="1879600" y="211667"/>
                </a:cubicBezTo>
                <a:cubicBezTo>
                  <a:pt x="1872405" y="204472"/>
                  <a:pt x="1869289" y="193993"/>
                  <a:pt x="1862667" y="186267"/>
                </a:cubicBezTo>
                <a:cubicBezTo>
                  <a:pt x="1852277" y="174145"/>
                  <a:pt x="1837656" y="165684"/>
                  <a:pt x="1828800" y="152400"/>
                </a:cubicBezTo>
                <a:cubicBezTo>
                  <a:pt x="1823156" y="143933"/>
                  <a:pt x="1819813" y="133357"/>
                  <a:pt x="1811867" y="127000"/>
                </a:cubicBezTo>
                <a:cubicBezTo>
                  <a:pt x="1804898" y="121425"/>
                  <a:pt x="1794934" y="121356"/>
                  <a:pt x="1786467" y="118534"/>
                </a:cubicBezTo>
                <a:cubicBezTo>
                  <a:pt x="1780822" y="112889"/>
                  <a:pt x="1775767" y="106587"/>
                  <a:pt x="1769533" y="101600"/>
                </a:cubicBezTo>
                <a:cubicBezTo>
                  <a:pt x="1761587" y="95243"/>
                  <a:pt x="1751328" y="91862"/>
                  <a:pt x="1744133" y="84667"/>
                </a:cubicBezTo>
                <a:cubicBezTo>
                  <a:pt x="1736938" y="77472"/>
                  <a:pt x="1735146" y="65624"/>
                  <a:pt x="1727200" y="59267"/>
                </a:cubicBezTo>
                <a:cubicBezTo>
                  <a:pt x="1720231" y="53692"/>
                  <a:pt x="1709602" y="55134"/>
                  <a:pt x="1701800" y="50800"/>
                </a:cubicBezTo>
                <a:cubicBezTo>
                  <a:pt x="1684010" y="40917"/>
                  <a:pt x="1670744" y="21870"/>
                  <a:pt x="1651000" y="16934"/>
                </a:cubicBezTo>
                <a:lnTo>
                  <a:pt x="1583267" y="0"/>
                </a:lnTo>
                <a:cubicBezTo>
                  <a:pt x="1492956" y="2822"/>
                  <a:pt x="1402408" y="1356"/>
                  <a:pt x="1312333" y="8467"/>
                </a:cubicBezTo>
                <a:cubicBezTo>
                  <a:pt x="1294539" y="9872"/>
                  <a:pt x="1261533" y="25400"/>
                  <a:pt x="1261533" y="25400"/>
                </a:cubicBezTo>
                <a:cubicBezTo>
                  <a:pt x="1255889" y="31045"/>
                  <a:pt x="1250833" y="37347"/>
                  <a:pt x="1244600" y="42334"/>
                </a:cubicBezTo>
                <a:cubicBezTo>
                  <a:pt x="1236654" y="48691"/>
                  <a:pt x="1226395" y="52072"/>
                  <a:pt x="1219200" y="59267"/>
                </a:cubicBezTo>
                <a:cubicBezTo>
                  <a:pt x="1201891" y="76576"/>
                  <a:pt x="1206284" y="89030"/>
                  <a:pt x="1185333" y="101600"/>
                </a:cubicBezTo>
                <a:cubicBezTo>
                  <a:pt x="1177680" y="106192"/>
                  <a:pt x="1168400" y="107245"/>
                  <a:pt x="1159933" y="110067"/>
                </a:cubicBezTo>
                <a:cubicBezTo>
                  <a:pt x="1130904" y="153612"/>
                  <a:pt x="1157919" y="120145"/>
                  <a:pt x="1117600" y="152400"/>
                </a:cubicBezTo>
                <a:cubicBezTo>
                  <a:pt x="1084394" y="178966"/>
                  <a:pt x="1119379" y="163097"/>
                  <a:pt x="1075267" y="177800"/>
                </a:cubicBezTo>
                <a:cubicBezTo>
                  <a:pt x="1045711" y="207356"/>
                  <a:pt x="1065907" y="192209"/>
                  <a:pt x="1007533" y="211667"/>
                </a:cubicBezTo>
                <a:cubicBezTo>
                  <a:pt x="949463" y="231024"/>
                  <a:pt x="1021550" y="208163"/>
                  <a:pt x="939800" y="228600"/>
                </a:cubicBezTo>
                <a:cubicBezTo>
                  <a:pt x="931142" y="230765"/>
                  <a:pt x="923221" y="235710"/>
                  <a:pt x="914400" y="237067"/>
                </a:cubicBezTo>
                <a:cubicBezTo>
                  <a:pt x="886367" y="241380"/>
                  <a:pt x="857955" y="242712"/>
                  <a:pt x="829733" y="245534"/>
                </a:cubicBezTo>
                <a:cubicBezTo>
                  <a:pt x="821266" y="248356"/>
                  <a:pt x="812991" y="251836"/>
                  <a:pt x="804333" y="254000"/>
                </a:cubicBezTo>
                <a:cubicBezTo>
                  <a:pt x="771313" y="262255"/>
                  <a:pt x="736193" y="266154"/>
                  <a:pt x="702733" y="270934"/>
                </a:cubicBezTo>
                <a:lnTo>
                  <a:pt x="651933" y="287867"/>
                </a:lnTo>
                <a:cubicBezTo>
                  <a:pt x="643466" y="290689"/>
                  <a:pt x="633959" y="291384"/>
                  <a:pt x="626533" y="296334"/>
                </a:cubicBezTo>
                <a:cubicBezTo>
                  <a:pt x="618066" y="301978"/>
                  <a:pt x="610234" y="308716"/>
                  <a:pt x="601133" y="313267"/>
                </a:cubicBezTo>
                <a:cubicBezTo>
                  <a:pt x="593151" y="317258"/>
                  <a:pt x="583535" y="317400"/>
                  <a:pt x="575733" y="321734"/>
                </a:cubicBezTo>
                <a:cubicBezTo>
                  <a:pt x="557943" y="331617"/>
                  <a:pt x="539323" y="341209"/>
                  <a:pt x="524933" y="355600"/>
                </a:cubicBezTo>
                <a:cubicBezTo>
                  <a:pt x="519289" y="361245"/>
                  <a:pt x="515140" y="368964"/>
                  <a:pt x="508000" y="372534"/>
                </a:cubicBezTo>
                <a:cubicBezTo>
                  <a:pt x="492035" y="380517"/>
                  <a:pt x="472052" y="379566"/>
                  <a:pt x="457200" y="389467"/>
                </a:cubicBezTo>
                <a:cubicBezTo>
                  <a:pt x="384408" y="437994"/>
                  <a:pt x="476507" y="379814"/>
                  <a:pt x="406400" y="414867"/>
                </a:cubicBezTo>
                <a:cubicBezTo>
                  <a:pt x="397299" y="419418"/>
                  <a:pt x="388946" y="425443"/>
                  <a:pt x="381000" y="431800"/>
                </a:cubicBezTo>
                <a:cubicBezTo>
                  <a:pt x="374767" y="436787"/>
                  <a:pt x="370912" y="444627"/>
                  <a:pt x="364067" y="448734"/>
                </a:cubicBezTo>
                <a:cubicBezTo>
                  <a:pt x="356414" y="453326"/>
                  <a:pt x="347134" y="454378"/>
                  <a:pt x="338667" y="457200"/>
                </a:cubicBezTo>
                <a:cubicBezTo>
                  <a:pt x="333022" y="462845"/>
                  <a:pt x="326720" y="467900"/>
                  <a:pt x="321733" y="474134"/>
                </a:cubicBezTo>
                <a:cubicBezTo>
                  <a:pt x="315376" y="482080"/>
                  <a:pt x="311995" y="492339"/>
                  <a:pt x="304800" y="499534"/>
                </a:cubicBezTo>
                <a:cubicBezTo>
                  <a:pt x="297605" y="506729"/>
                  <a:pt x="287867" y="510823"/>
                  <a:pt x="279400" y="516467"/>
                </a:cubicBezTo>
                <a:cubicBezTo>
                  <a:pt x="255800" y="551867"/>
                  <a:pt x="249975" y="567798"/>
                  <a:pt x="220133" y="592667"/>
                </a:cubicBezTo>
                <a:cubicBezTo>
                  <a:pt x="212316" y="599181"/>
                  <a:pt x="203200" y="603956"/>
                  <a:pt x="194733" y="609600"/>
                </a:cubicBezTo>
                <a:cubicBezTo>
                  <a:pt x="181305" y="649887"/>
                  <a:pt x="195681" y="624083"/>
                  <a:pt x="160867" y="651934"/>
                </a:cubicBezTo>
                <a:cubicBezTo>
                  <a:pt x="154634" y="656921"/>
                  <a:pt x="111478" y="673101"/>
                  <a:pt x="101600" y="677334"/>
                </a:cubicBezTo>
                <a:close/>
              </a:path>
            </a:pathLst>
          </a:cu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E511FC35-0F98-40E3-B21B-1BB4D7779EE6}"/>
              </a:ext>
            </a:extLst>
          </p:cNvPr>
          <p:cNvSpPr txBox="1"/>
          <p:nvPr/>
        </p:nvSpPr>
        <p:spPr>
          <a:xfrm>
            <a:off x="725734" y="1731705"/>
            <a:ext cx="1321792" cy="707886"/>
          </a:xfrm>
          <a:prstGeom prst="rect">
            <a:avLst/>
          </a:prstGeom>
          <a:noFill/>
        </p:spPr>
        <p:txBody>
          <a:bodyPr wrap="square" rtlCol="0">
            <a:spAutoFit/>
          </a:bodyPr>
          <a:lstStyle/>
          <a:p>
            <a:pPr algn="ctr"/>
            <a:r>
              <a:rPr lang="en-US" sz="2000" dirty="0"/>
              <a:t>IP or IV Bolus Dose</a:t>
            </a:r>
          </a:p>
        </p:txBody>
      </p:sp>
      <p:pic>
        <p:nvPicPr>
          <p:cNvPr id="55" name="Picture 54">
            <a:extLst>
              <a:ext uri="{FF2B5EF4-FFF2-40B4-BE49-F238E27FC236}">
                <a16:creationId xmlns:a16="http://schemas.microsoft.com/office/drawing/2014/main" id="{C21EFB12-DB21-4B22-940F-4A2FCABDFF9C}"/>
              </a:ext>
            </a:extLst>
          </p:cNvPr>
          <p:cNvPicPr>
            <a:picLocks noChangeAspect="1"/>
          </p:cNvPicPr>
          <p:nvPr/>
        </p:nvPicPr>
        <p:blipFill rotWithShape="1">
          <a:blip r:embed="rId6"/>
          <a:srcRect l="22166" t="17339" r="23241" b="30381"/>
          <a:stretch/>
        </p:blipFill>
        <p:spPr>
          <a:xfrm rot="19675975">
            <a:off x="860434" y="3334603"/>
            <a:ext cx="458547" cy="535951"/>
          </a:xfrm>
          <a:prstGeom prst="rect">
            <a:avLst/>
          </a:prstGeom>
        </p:spPr>
      </p:pic>
      <p:pic>
        <p:nvPicPr>
          <p:cNvPr id="56" name="Picture 55">
            <a:extLst>
              <a:ext uri="{FF2B5EF4-FFF2-40B4-BE49-F238E27FC236}">
                <a16:creationId xmlns:a16="http://schemas.microsoft.com/office/drawing/2014/main" id="{C4458B7A-1657-44E9-B34E-77AF6B818095}"/>
              </a:ext>
            </a:extLst>
          </p:cNvPr>
          <p:cNvPicPr>
            <a:picLocks noChangeAspect="1"/>
          </p:cNvPicPr>
          <p:nvPr/>
        </p:nvPicPr>
        <p:blipFill rotWithShape="1">
          <a:blip r:embed="rId6"/>
          <a:srcRect l="22166" t="17339" r="23241" b="30381"/>
          <a:stretch/>
        </p:blipFill>
        <p:spPr>
          <a:xfrm rot="1576684">
            <a:off x="1161476" y="3471693"/>
            <a:ext cx="458547" cy="535951"/>
          </a:xfrm>
          <a:prstGeom prst="rect">
            <a:avLst/>
          </a:prstGeom>
        </p:spPr>
      </p:pic>
      <p:pic>
        <p:nvPicPr>
          <p:cNvPr id="57" name="Picture 56">
            <a:extLst>
              <a:ext uri="{FF2B5EF4-FFF2-40B4-BE49-F238E27FC236}">
                <a16:creationId xmlns:a16="http://schemas.microsoft.com/office/drawing/2014/main" id="{3310EB6D-9E6C-49CF-8FAC-835AE66C9DDF}"/>
              </a:ext>
            </a:extLst>
          </p:cNvPr>
          <p:cNvPicPr>
            <a:picLocks noChangeAspect="1"/>
          </p:cNvPicPr>
          <p:nvPr/>
        </p:nvPicPr>
        <p:blipFill rotWithShape="1">
          <a:blip r:embed="rId6"/>
          <a:srcRect l="22166" t="17339" r="23241" b="30381"/>
          <a:stretch/>
        </p:blipFill>
        <p:spPr>
          <a:xfrm rot="21203728">
            <a:off x="1499431" y="3325005"/>
            <a:ext cx="458547" cy="535951"/>
          </a:xfrm>
          <a:prstGeom prst="rect">
            <a:avLst/>
          </a:prstGeom>
        </p:spPr>
      </p:pic>
      <p:cxnSp>
        <p:nvCxnSpPr>
          <p:cNvPr id="59" name="Straight Arrow Connector 58">
            <a:extLst>
              <a:ext uri="{FF2B5EF4-FFF2-40B4-BE49-F238E27FC236}">
                <a16:creationId xmlns:a16="http://schemas.microsoft.com/office/drawing/2014/main" id="{9DA1AD7C-37D2-476B-8B35-85E4B1CC3745}"/>
              </a:ext>
            </a:extLst>
          </p:cNvPr>
          <p:cNvCxnSpPr/>
          <p:nvPr/>
        </p:nvCxnSpPr>
        <p:spPr>
          <a:xfrm>
            <a:off x="1383937" y="2575561"/>
            <a:ext cx="0" cy="548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3615CC3-511F-4D92-B906-B3F287C07784}"/>
              </a:ext>
            </a:extLst>
          </p:cNvPr>
          <p:cNvCxnSpPr>
            <a:cxnSpLocks/>
          </p:cNvCxnSpPr>
          <p:nvPr/>
        </p:nvCxnSpPr>
        <p:spPr>
          <a:xfrm flipH="1">
            <a:off x="628075" y="4128107"/>
            <a:ext cx="438454" cy="6132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992ECD0-890B-48D0-BA3A-69962E524153}"/>
              </a:ext>
            </a:extLst>
          </p:cNvPr>
          <p:cNvSpPr/>
          <p:nvPr/>
        </p:nvSpPr>
        <p:spPr>
          <a:xfrm>
            <a:off x="215013" y="4709661"/>
            <a:ext cx="632289" cy="400110"/>
          </a:xfrm>
          <a:prstGeom prst="rect">
            <a:avLst/>
          </a:prstGeom>
        </p:spPr>
        <p:txBody>
          <a:bodyPr wrap="none">
            <a:spAutoFit/>
          </a:bodyPr>
          <a:lstStyle/>
          <a:p>
            <a:r>
              <a:rPr lang="en-US" sz="2000" dirty="0" err="1"/>
              <a:t>k</a:t>
            </a:r>
            <a:r>
              <a:rPr lang="en-US" sz="2000" baseline="-25000" dirty="0" err="1"/>
              <a:t>clear</a:t>
            </a:r>
            <a:endParaRPr lang="en-US" sz="2000" baseline="-25000" dirty="0"/>
          </a:p>
        </p:txBody>
      </p:sp>
      <p:grpSp>
        <p:nvGrpSpPr>
          <p:cNvPr id="72" name="Group 71">
            <a:extLst>
              <a:ext uri="{FF2B5EF4-FFF2-40B4-BE49-F238E27FC236}">
                <a16:creationId xmlns:a16="http://schemas.microsoft.com/office/drawing/2014/main" id="{69C9219D-1B60-4049-B987-855F25874D0E}"/>
              </a:ext>
            </a:extLst>
          </p:cNvPr>
          <p:cNvGrpSpPr/>
          <p:nvPr/>
        </p:nvGrpSpPr>
        <p:grpSpPr>
          <a:xfrm rot="1853126">
            <a:off x="1934823" y="3656264"/>
            <a:ext cx="1237287" cy="1244898"/>
            <a:chOff x="4335606" y="2964657"/>
            <a:chExt cx="1237287" cy="1244898"/>
          </a:xfrm>
        </p:grpSpPr>
        <p:sp>
          <p:nvSpPr>
            <p:cNvPr id="68" name="Rectangle 67">
              <a:extLst>
                <a:ext uri="{FF2B5EF4-FFF2-40B4-BE49-F238E27FC236}">
                  <a16:creationId xmlns:a16="http://schemas.microsoft.com/office/drawing/2014/main" id="{58370EAA-D9DF-49B6-A290-13725D6495C8}"/>
                </a:ext>
              </a:extLst>
            </p:cNvPr>
            <p:cNvSpPr/>
            <p:nvPr/>
          </p:nvSpPr>
          <p:spPr>
            <a:xfrm rot="19746874">
              <a:off x="4375735" y="2964657"/>
              <a:ext cx="1155110" cy="1037362"/>
            </a:xfrm>
            <a:prstGeom prst="rect">
              <a:avLst/>
            </a:prstGeom>
            <a:solidFill>
              <a:srgbClr val="FFFFFF">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2EED742-3CA5-4E5B-A429-0A4FA66473DA}"/>
                    </a:ext>
                  </a:extLst>
                </p:cNvPr>
                <p:cNvSpPr txBox="1"/>
                <p:nvPr/>
              </p:nvSpPr>
              <p:spPr>
                <a:xfrm rot="19746874">
                  <a:off x="4398457" y="3136352"/>
                  <a:ext cx="1060227" cy="6047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𝑐𝑎𝑝</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𝑘</m:t>
                                </m:r>
                              </m:sub>
                              <m:sup>
                                <m:r>
                                  <a:rPr lang="en-US" b="0" i="1" smtClean="0">
                                    <a:latin typeface="Cambria Math" panose="02040503050406030204" pitchFamily="18" charset="0"/>
                                  </a:rPr>
                                  <m:t>2</m:t>
                                </m:r>
                              </m:sup>
                            </m:sSubSup>
                          </m:den>
                        </m:f>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𝑇</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𝑝</m:t>
                                </m:r>
                              </m:sub>
                            </m:sSub>
                          </m:den>
                        </m:f>
                      </m:oMath>
                    </m:oMathPara>
                  </a14:m>
                  <a:endParaRPr lang="en-US" dirty="0"/>
                </a:p>
              </p:txBody>
            </p:sp>
          </mc:Choice>
          <mc:Fallback xmlns="">
            <p:sp>
              <p:nvSpPr>
                <p:cNvPr id="66" name="TextBox 65">
                  <a:extLst>
                    <a:ext uri="{FF2B5EF4-FFF2-40B4-BE49-F238E27FC236}">
                      <a16:creationId xmlns:a16="http://schemas.microsoft.com/office/drawing/2014/main" id="{52EED742-3CA5-4E5B-A429-0A4FA66473DA}"/>
                    </a:ext>
                  </a:extLst>
                </p:cNvPr>
                <p:cNvSpPr txBox="1">
                  <a:spLocks noRot="1" noChangeAspect="1" noMove="1" noResize="1" noEditPoints="1" noAdjustHandles="1" noChangeArrowheads="1" noChangeShapeType="1" noTextEdit="1"/>
                </p:cNvSpPr>
                <p:nvPr/>
              </p:nvSpPr>
              <p:spPr>
                <a:xfrm rot="19746874">
                  <a:off x="4398457" y="3136352"/>
                  <a:ext cx="1060227" cy="604717"/>
                </a:xfrm>
                <a:prstGeom prst="rect">
                  <a:avLst/>
                </a:prstGeom>
                <a:blipFill>
                  <a:blip r:embed="rId7"/>
                  <a:stretch>
                    <a:fillRect/>
                  </a:stretch>
                </a:blipFill>
              </p:spPr>
              <p:txBody>
                <a:bodyPr/>
                <a:lstStyle/>
                <a:p>
                  <a:r>
                    <a:rPr lang="en-US">
                      <a:noFill/>
                    </a:rPr>
                    <a:t> </a:t>
                  </a:r>
                </a:p>
              </p:txBody>
            </p:sp>
          </mc:Fallback>
        </mc:AlternateContent>
        <p:cxnSp>
          <p:nvCxnSpPr>
            <p:cNvPr id="69" name="Straight Arrow Connector 68">
              <a:extLst>
                <a:ext uri="{FF2B5EF4-FFF2-40B4-BE49-F238E27FC236}">
                  <a16:creationId xmlns:a16="http://schemas.microsoft.com/office/drawing/2014/main" id="{7D3A4BC8-0B63-4B00-80AE-CB193AA2553D}"/>
                </a:ext>
              </a:extLst>
            </p:cNvPr>
            <p:cNvCxnSpPr>
              <a:cxnSpLocks/>
            </p:cNvCxnSpPr>
            <p:nvPr/>
          </p:nvCxnSpPr>
          <p:spPr>
            <a:xfrm rot="19746874">
              <a:off x="4335606" y="3501669"/>
              <a:ext cx="1237287" cy="70788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EEDF6C5B-BD86-4AB8-A0E6-55BAE1EEEB82}"/>
              </a:ext>
            </a:extLst>
          </p:cNvPr>
          <p:cNvCxnSpPr>
            <a:cxnSpLocks/>
          </p:cNvCxnSpPr>
          <p:nvPr/>
        </p:nvCxnSpPr>
        <p:spPr>
          <a:xfrm>
            <a:off x="9557065" y="1115181"/>
            <a:ext cx="0" cy="4754880"/>
          </a:xfrm>
          <a:prstGeom prst="line">
            <a:avLst/>
          </a:prstGeom>
          <a:ln w="76200">
            <a:solidFill>
              <a:srgbClr val="A31F34"/>
            </a:solidFill>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9590ACCE-ACDC-4CE5-A005-EE15F60CC1A7}"/>
              </a:ext>
            </a:extLst>
          </p:cNvPr>
          <p:cNvPicPr>
            <a:picLocks noChangeAspect="1"/>
          </p:cNvPicPr>
          <p:nvPr/>
        </p:nvPicPr>
        <p:blipFill rotWithShape="1">
          <a:blip r:embed="rId6"/>
          <a:srcRect l="22166" t="17339" r="23241" b="30381"/>
          <a:stretch/>
        </p:blipFill>
        <p:spPr>
          <a:xfrm rot="19675975">
            <a:off x="3383595" y="4663082"/>
            <a:ext cx="458547" cy="535951"/>
          </a:xfrm>
          <a:prstGeom prst="rect">
            <a:avLst/>
          </a:prstGeom>
        </p:spPr>
      </p:pic>
      <p:pic>
        <p:nvPicPr>
          <p:cNvPr id="81" name="Picture 80">
            <a:extLst>
              <a:ext uri="{FF2B5EF4-FFF2-40B4-BE49-F238E27FC236}">
                <a16:creationId xmlns:a16="http://schemas.microsoft.com/office/drawing/2014/main" id="{C528C782-6FCF-4F49-9DF4-BD14FDBC4E89}"/>
              </a:ext>
            </a:extLst>
          </p:cNvPr>
          <p:cNvPicPr>
            <a:picLocks noChangeAspect="1"/>
          </p:cNvPicPr>
          <p:nvPr/>
        </p:nvPicPr>
        <p:blipFill rotWithShape="1">
          <a:blip r:embed="rId6"/>
          <a:srcRect l="22166" t="17339" r="23241" b="30381"/>
          <a:stretch/>
        </p:blipFill>
        <p:spPr>
          <a:xfrm rot="1576684">
            <a:off x="3799559" y="5196410"/>
            <a:ext cx="458547" cy="535951"/>
          </a:xfrm>
          <a:prstGeom prst="rect">
            <a:avLst/>
          </a:prstGeom>
        </p:spPr>
      </p:pic>
      <p:pic>
        <p:nvPicPr>
          <p:cNvPr id="82" name="Picture 81">
            <a:extLst>
              <a:ext uri="{FF2B5EF4-FFF2-40B4-BE49-F238E27FC236}">
                <a16:creationId xmlns:a16="http://schemas.microsoft.com/office/drawing/2014/main" id="{B1509848-DD9D-4808-B7BC-EEBDBD661AEB}"/>
              </a:ext>
            </a:extLst>
          </p:cNvPr>
          <p:cNvPicPr>
            <a:picLocks noChangeAspect="1"/>
          </p:cNvPicPr>
          <p:nvPr/>
        </p:nvPicPr>
        <p:blipFill rotWithShape="1">
          <a:blip r:embed="rId6"/>
          <a:srcRect l="22166" t="17339" r="23241" b="30381"/>
          <a:stretch/>
        </p:blipFill>
        <p:spPr>
          <a:xfrm rot="21203728">
            <a:off x="4122971" y="4415747"/>
            <a:ext cx="458547" cy="535951"/>
          </a:xfrm>
          <a:prstGeom prst="rect">
            <a:avLst/>
          </a:prstGeom>
        </p:spPr>
      </p:pic>
      <p:sp>
        <p:nvSpPr>
          <p:cNvPr id="94" name="Rectangle 93">
            <a:extLst>
              <a:ext uri="{FF2B5EF4-FFF2-40B4-BE49-F238E27FC236}">
                <a16:creationId xmlns:a16="http://schemas.microsoft.com/office/drawing/2014/main" id="{151A725F-7F37-4D0C-91F1-ECE210CFD7EE}"/>
              </a:ext>
            </a:extLst>
          </p:cNvPr>
          <p:cNvSpPr/>
          <p:nvPr/>
        </p:nvSpPr>
        <p:spPr>
          <a:xfrm>
            <a:off x="8993268" y="3951393"/>
            <a:ext cx="1155110" cy="988804"/>
          </a:xfrm>
          <a:prstGeom prst="rect">
            <a:avLst/>
          </a:prstGeom>
          <a:solidFill>
            <a:srgbClr val="FFFFFF">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4EDF29E4-A768-4666-915E-2DDCDD4A5EDD}"/>
              </a:ext>
            </a:extLst>
          </p:cNvPr>
          <p:cNvSpPr txBox="1"/>
          <p:nvPr/>
        </p:nvSpPr>
        <p:spPr>
          <a:xfrm>
            <a:off x="9042403" y="4068170"/>
            <a:ext cx="1046051" cy="615553"/>
          </a:xfrm>
          <a:prstGeom prst="rect">
            <a:avLst/>
          </a:prstGeom>
          <a:noFill/>
        </p:spPr>
        <p:txBody>
          <a:bodyPr wrap="square" lIns="0" tIns="0" rIns="0" bIns="0" rtlCol="0">
            <a:spAutoFit/>
          </a:bodyPr>
          <a:lstStyle/>
          <a:p>
            <a:pPr algn="ctr"/>
            <a:r>
              <a:rPr lang="en-US" sz="2000" dirty="0"/>
              <a:t>Cell trafficking</a:t>
            </a:r>
          </a:p>
        </p:txBody>
      </p:sp>
      <p:cxnSp>
        <p:nvCxnSpPr>
          <p:cNvPr id="96" name="Straight Arrow Connector 95">
            <a:extLst>
              <a:ext uri="{FF2B5EF4-FFF2-40B4-BE49-F238E27FC236}">
                <a16:creationId xmlns:a16="http://schemas.microsoft.com/office/drawing/2014/main" id="{BA79DBDE-7C72-4708-8A71-F0456A612AE4}"/>
              </a:ext>
            </a:extLst>
          </p:cNvPr>
          <p:cNvCxnSpPr>
            <a:cxnSpLocks/>
          </p:cNvCxnSpPr>
          <p:nvPr/>
        </p:nvCxnSpPr>
        <p:spPr>
          <a:xfrm>
            <a:off x="8821947" y="4829755"/>
            <a:ext cx="145601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4B800DDC-9B5E-4323-9D14-7F007E8FC2F3}"/>
              </a:ext>
            </a:extLst>
          </p:cNvPr>
          <p:cNvGrpSpPr/>
          <p:nvPr/>
        </p:nvGrpSpPr>
        <p:grpSpPr>
          <a:xfrm>
            <a:off x="6673977" y="2377345"/>
            <a:ext cx="752523" cy="906552"/>
            <a:chOff x="4785410" y="3366573"/>
            <a:chExt cx="752523" cy="906552"/>
          </a:xfrm>
        </p:grpSpPr>
        <p:sp>
          <p:nvSpPr>
            <p:cNvPr id="90" name="Oval 89">
              <a:extLst>
                <a:ext uri="{FF2B5EF4-FFF2-40B4-BE49-F238E27FC236}">
                  <a16:creationId xmlns:a16="http://schemas.microsoft.com/office/drawing/2014/main" id="{6444CB7B-CDFE-4818-828F-F8262EBBDCB9}"/>
                </a:ext>
              </a:extLst>
            </p:cNvPr>
            <p:cNvSpPr/>
            <p:nvPr/>
          </p:nvSpPr>
          <p:spPr>
            <a:xfrm>
              <a:off x="4880320" y="3366573"/>
              <a:ext cx="562705" cy="906552"/>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B8699D10-39AB-4560-9B0D-A1F5B69B4A84}"/>
                </a:ext>
              </a:extLst>
            </p:cNvPr>
            <p:cNvSpPr txBox="1"/>
            <p:nvPr/>
          </p:nvSpPr>
          <p:spPr>
            <a:xfrm>
              <a:off x="4785410" y="3614298"/>
              <a:ext cx="752523" cy="400110"/>
            </a:xfrm>
            <a:prstGeom prst="rect">
              <a:avLst/>
            </a:prstGeom>
            <a:noFill/>
          </p:spPr>
          <p:txBody>
            <a:bodyPr wrap="square" rtlCol="0">
              <a:spAutoFit/>
            </a:bodyPr>
            <a:lstStyle/>
            <a:p>
              <a:pPr algn="ctr"/>
              <a:r>
                <a:rPr lang="en-US" sz="2000" dirty="0"/>
                <a:t>PD-1</a:t>
              </a:r>
            </a:p>
          </p:txBody>
        </p:sp>
      </p:grpSp>
      <p:grpSp>
        <p:nvGrpSpPr>
          <p:cNvPr id="103" name="Group 102">
            <a:extLst>
              <a:ext uri="{FF2B5EF4-FFF2-40B4-BE49-F238E27FC236}">
                <a16:creationId xmlns:a16="http://schemas.microsoft.com/office/drawing/2014/main" id="{BD50B03E-037E-4613-8481-060E703921A0}"/>
              </a:ext>
            </a:extLst>
          </p:cNvPr>
          <p:cNvGrpSpPr/>
          <p:nvPr/>
        </p:nvGrpSpPr>
        <p:grpSpPr>
          <a:xfrm rot="1144228">
            <a:off x="7891484" y="2584404"/>
            <a:ext cx="752523" cy="906552"/>
            <a:chOff x="4785410" y="3366573"/>
            <a:chExt cx="752523" cy="906552"/>
          </a:xfrm>
        </p:grpSpPr>
        <p:sp>
          <p:nvSpPr>
            <p:cNvPr id="104" name="Oval 103">
              <a:extLst>
                <a:ext uri="{FF2B5EF4-FFF2-40B4-BE49-F238E27FC236}">
                  <a16:creationId xmlns:a16="http://schemas.microsoft.com/office/drawing/2014/main" id="{A27CBBF3-C6CF-45EF-8F80-EC212640FA78}"/>
                </a:ext>
              </a:extLst>
            </p:cNvPr>
            <p:cNvSpPr/>
            <p:nvPr/>
          </p:nvSpPr>
          <p:spPr>
            <a:xfrm>
              <a:off x="4880320" y="3366573"/>
              <a:ext cx="562705" cy="906552"/>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20DC7436-1F7D-4BDD-A0B0-E2DB29F9DCE0}"/>
                </a:ext>
              </a:extLst>
            </p:cNvPr>
            <p:cNvSpPr txBox="1"/>
            <p:nvPr/>
          </p:nvSpPr>
          <p:spPr>
            <a:xfrm>
              <a:off x="4785410" y="3614298"/>
              <a:ext cx="752523" cy="400110"/>
            </a:xfrm>
            <a:prstGeom prst="rect">
              <a:avLst/>
            </a:prstGeom>
            <a:noFill/>
          </p:spPr>
          <p:txBody>
            <a:bodyPr wrap="square" rtlCol="0">
              <a:spAutoFit/>
            </a:bodyPr>
            <a:lstStyle/>
            <a:p>
              <a:pPr algn="ctr"/>
              <a:r>
                <a:rPr lang="en-US" sz="2000" dirty="0"/>
                <a:t>PD-1</a:t>
              </a:r>
            </a:p>
          </p:txBody>
        </p:sp>
      </p:grpSp>
      <p:grpSp>
        <p:nvGrpSpPr>
          <p:cNvPr id="106" name="Group 105">
            <a:extLst>
              <a:ext uri="{FF2B5EF4-FFF2-40B4-BE49-F238E27FC236}">
                <a16:creationId xmlns:a16="http://schemas.microsoft.com/office/drawing/2014/main" id="{34F0569E-9B00-4193-9C92-209040ABF6EF}"/>
              </a:ext>
            </a:extLst>
          </p:cNvPr>
          <p:cNvGrpSpPr/>
          <p:nvPr/>
        </p:nvGrpSpPr>
        <p:grpSpPr>
          <a:xfrm rot="1144228">
            <a:off x="8189926" y="1751558"/>
            <a:ext cx="826632" cy="906552"/>
            <a:chOff x="5020486" y="1894178"/>
            <a:chExt cx="826632" cy="906552"/>
          </a:xfrm>
        </p:grpSpPr>
        <p:sp>
          <p:nvSpPr>
            <p:cNvPr id="107" name="Oval 106">
              <a:extLst>
                <a:ext uri="{FF2B5EF4-FFF2-40B4-BE49-F238E27FC236}">
                  <a16:creationId xmlns:a16="http://schemas.microsoft.com/office/drawing/2014/main" id="{74ED9DE5-A34B-4A13-9282-5E86695B0110}"/>
                </a:ext>
              </a:extLst>
            </p:cNvPr>
            <p:cNvSpPr/>
            <p:nvPr/>
          </p:nvSpPr>
          <p:spPr>
            <a:xfrm>
              <a:off x="5127048" y="1894178"/>
              <a:ext cx="605019" cy="906552"/>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A0EEE873-3634-41FA-ADC8-086A9AEB172B}"/>
                </a:ext>
              </a:extLst>
            </p:cNvPr>
            <p:cNvSpPr txBox="1"/>
            <p:nvPr/>
          </p:nvSpPr>
          <p:spPr>
            <a:xfrm>
              <a:off x="5020486" y="2120910"/>
              <a:ext cx="826632" cy="400110"/>
            </a:xfrm>
            <a:prstGeom prst="rect">
              <a:avLst/>
            </a:prstGeom>
            <a:noFill/>
          </p:spPr>
          <p:txBody>
            <a:bodyPr wrap="square" rtlCol="0">
              <a:spAutoFit/>
            </a:bodyPr>
            <a:lstStyle/>
            <a:p>
              <a:pPr algn="ctr"/>
              <a:r>
                <a:rPr lang="en-US" sz="2000" dirty="0"/>
                <a:t>PD-L1</a:t>
              </a:r>
            </a:p>
          </p:txBody>
        </p:sp>
      </p:grpSp>
      <p:pic>
        <p:nvPicPr>
          <p:cNvPr id="110" name="Picture 109">
            <a:extLst>
              <a:ext uri="{FF2B5EF4-FFF2-40B4-BE49-F238E27FC236}">
                <a16:creationId xmlns:a16="http://schemas.microsoft.com/office/drawing/2014/main" id="{45E74B9A-9668-4FF3-A176-FC843D8EBDDB}"/>
              </a:ext>
            </a:extLst>
          </p:cNvPr>
          <p:cNvPicPr>
            <a:picLocks noChangeAspect="1"/>
          </p:cNvPicPr>
          <p:nvPr/>
        </p:nvPicPr>
        <p:blipFill rotWithShape="1">
          <a:blip r:embed="rId6"/>
          <a:srcRect l="22166" t="17339" r="23241" b="30381"/>
          <a:stretch/>
        </p:blipFill>
        <p:spPr>
          <a:xfrm rot="8812082">
            <a:off x="6295653" y="1121186"/>
            <a:ext cx="1311007" cy="1532308"/>
          </a:xfrm>
          <a:prstGeom prst="rect">
            <a:avLst/>
          </a:prstGeom>
        </p:spPr>
      </p:pic>
      <p:sp>
        <p:nvSpPr>
          <p:cNvPr id="111" name="Rectangle 110">
            <a:extLst>
              <a:ext uri="{FF2B5EF4-FFF2-40B4-BE49-F238E27FC236}">
                <a16:creationId xmlns:a16="http://schemas.microsoft.com/office/drawing/2014/main" id="{D700BCA1-E7D2-463C-88A2-289C38B64BF4}"/>
              </a:ext>
            </a:extLst>
          </p:cNvPr>
          <p:cNvSpPr/>
          <p:nvPr/>
        </p:nvSpPr>
        <p:spPr>
          <a:xfrm>
            <a:off x="6845562" y="4051073"/>
            <a:ext cx="486030" cy="400110"/>
          </a:xfrm>
          <a:prstGeom prst="rect">
            <a:avLst/>
          </a:prstGeom>
        </p:spPr>
        <p:txBody>
          <a:bodyPr wrap="square">
            <a:spAutoFit/>
          </a:bodyPr>
          <a:lstStyle/>
          <a:p>
            <a:r>
              <a:rPr lang="en-US" sz="2000" dirty="0" err="1"/>
              <a:t>k</a:t>
            </a:r>
            <a:r>
              <a:rPr lang="en-US" sz="2000" baseline="-25000" dirty="0" err="1"/>
              <a:t>int</a:t>
            </a:r>
            <a:endParaRPr lang="en-US" sz="2000" baseline="-25000" dirty="0"/>
          </a:p>
        </p:txBody>
      </p:sp>
      <p:sp>
        <p:nvSpPr>
          <p:cNvPr id="113" name="Rectangle 112">
            <a:extLst>
              <a:ext uri="{FF2B5EF4-FFF2-40B4-BE49-F238E27FC236}">
                <a16:creationId xmlns:a16="http://schemas.microsoft.com/office/drawing/2014/main" id="{327A3C49-5E60-4520-98D3-C4092B1A00AF}"/>
              </a:ext>
            </a:extLst>
          </p:cNvPr>
          <p:cNvSpPr/>
          <p:nvPr/>
        </p:nvSpPr>
        <p:spPr>
          <a:xfrm>
            <a:off x="5804386" y="1989537"/>
            <a:ext cx="989630" cy="400110"/>
          </a:xfrm>
          <a:prstGeom prst="rect">
            <a:avLst/>
          </a:prstGeom>
        </p:spPr>
        <p:txBody>
          <a:bodyPr wrap="none">
            <a:spAutoFit/>
          </a:bodyPr>
          <a:lstStyle/>
          <a:p>
            <a:r>
              <a:rPr lang="en-US" sz="2000" dirty="0" err="1"/>
              <a:t>k</a:t>
            </a:r>
            <a:r>
              <a:rPr lang="en-US" sz="2000" baseline="-25000" dirty="0" err="1"/>
              <a:t>on</a:t>
            </a:r>
            <a:r>
              <a:rPr lang="en-US" sz="2000" dirty="0"/>
              <a:t> / </a:t>
            </a:r>
            <a:r>
              <a:rPr lang="en-US" sz="2000" dirty="0" err="1"/>
              <a:t>k</a:t>
            </a:r>
            <a:r>
              <a:rPr lang="en-US" sz="2000" baseline="-25000" dirty="0" err="1"/>
              <a:t>off</a:t>
            </a:r>
            <a:endParaRPr lang="en-US" sz="2000" baseline="-25000" dirty="0"/>
          </a:p>
        </p:txBody>
      </p:sp>
      <p:grpSp>
        <p:nvGrpSpPr>
          <p:cNvPr id="115" name="Group 114">
            <a:extLst>
              <a:ext uri="{FF2B5EF4-FFF2-40B4-BE49-F238E27FC236}">
                <a16:creationId xmlns:a16="http://schemas.microsoft.com/office/drawing/2014/main" id="{DA17BEBB-C39A-4150-AACA-AC1244E23FAE}"/>
              </a:ext>
            </a:extLst>
          </p:cNvPr>
          <p:cNvGrpSpPr/>
          <p:nvPr/>
        </p:nvGrpSpPr>
        <p:grpSpPr>
          <a:xfrm rot="20351526">
            <a:off x="5376329" y="2569067"/>
            <a:ext cx="752523" cy="906552"/>
            <a:chOff x="4785410" y="3366573"/>
            <a:chExt cx="752523" cy="906552"/>
          </a:xfrm>
        </p:grpSpPr>
        <p:sp>
          <p:nvSpPr>
            <p:cNvPr id="116" name="Oval 115">
              <a:extLst>
                <a:ext uri="{FF2B5EF4-FFF2-40B4-BE49-F238E27FC236}">
                  <a16:creationId xmlns:a16="http://schemas.microsoft.com/office/drawing/2014/main" id="{2E3FA5EE-D36A-4BDD-9786-D97261577753}"/>
                </a:ext>
              </a:extLst>
            </p:cNvPr>
            <p:cNvSpPr/>
            <p:nvPr/>
          </p:nvSpPr>
          <p:spPr>
            <a:xfrm>
              <a:off x="4880320" y="3366573"/>
              <a:ext cx="562705" cy="906552"/>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44468DAC-D48F-4A20-9B5A-9BFED9F8CE8C}"/>
                </a:ext>
              </a:extLst>
            </p:cNvPr>
            <p:cNvSpPr txBox="1"/>
            <p:nvPr/>
          </p:nvSpPr>
          <p:spPr>
            <a:xfrm>
              <a:off x="4785410" y="3614298"/>
              <a:ext cx="752523" cy="400110"/>
            </a:xfrm>
            <a:prstGeom prst="rect">
              <a:avLst/>
            </a:prstGeom>
            <a:noFill/>
          </p:spPr>
          <p:txBody>
            <a:bodyPr wrap="square" rtlCol="0">
              <a:spAutoFit/>
            </a:bodyPr>
            <a:lstStyle/>
            <a:p>
              <a:pPr algn="ctr"/>
              <a:r>
                <a:rPr lang="en-US" sz="2000" dirty="0"/>
                <a:t>PD-1</a:t>
              </a:r>
            </a:p>
          </p:txBody>
        </p:sp>
      </p:grpSp>
      <p:sp>
        <p:nvSpPr>
          <p:cNvPr id="139" name="Rectangle 138">
            <a:extLst>
              <a:ext uri="{FF2B5EF4-FFF2-40B4-BE49-F238E27FC236}">
                <a16:creationId xmlns:a16="http://schemas.microsoft.com/office/drawing/2014/main" id="{ED96D8A1-9D16-408D-B559-1E6395C1EA8D}"/>
              </a:ext>
            </a:extLst>
          </p:cNvPr>
          <p:cNvSpPr/>
          <p:nvPr/>
        </p:nvSpPr>
        <p:spPr>
          <a:xfrm>
            <a:off x="7372697" y="2202485"/>
            <a:ext cx="973380" cy="400110"/>
          </a:xfrm>
          <a:prstGeom prst="rect">
            <a:avLst/>
          </a:prstGeom>
        </p:spPr>
        <p:txBody>
          <a:bodyPr wrap="square">
            <a:spAutoFit/>
          </a:bodyPr>
          <a:lstStyle/>
          <a:p>
            <a:r>
              <a:rPr lang="en-US" sz="2000" dirty="0" err="1"/>
              <a:t>k</a:t>
            </a:r>
            <a:r>
              <a:rPr lang="en-US" sz="2000" baseline="-25000" dirty="0" err="1"/>
              <a:t>on</a:t>
            </a:r>
            <a:r>
              <a:rPr lang="en-US" sz="2000" baseline="-25000" dirty="0"/>
              <a:t> </a:t>
            </a:r>
            <a:r>
              <a:rPr lang="en-US" sz="2000" dirty="0"/>
              <a:t>/ </a:t>
            </a:r>
            <a:r>
              <a:rPr lang="en-US" sz="2000" dirty="0" err="1"/>
              <a:t>k</a:t>
            </a:r>
            <a:r>
              <a:rPr lang="en-US" sz="2000" baseline="-25000" dirty="0" err="1"/>
              <a:t>off</a:t>
            </a:r>
            <a:endParaRPr lang="en-US" sz="2000" baseline="-25000" dirty="0"/>
          </a:p>
        </p:txBody>
      </p:sp>
      <p:cxnSp>
        <p:nvCxnSpPr>
          <p:cNvPr id="142" name="Straight Arrow Connector 141">
            <a:extLst>
              <a:ext uri="{FF2B5EF4-FFF2-40B4-BE49-F238E27FC236}">
                <a16:creationId xmlns:a16="http://schemas.microsoft.com/office/drawing/2014/main" id="{9894D096-2F00-4355-B73B-DF96350CBE74}"/>
              </a:ext>
            </a:extLst>
          </p:cNvPr>
          <p:cNvCxnSpPr>
            <a:cxnSpLocks/>
          </p:cNvCxnSpPr>
          <p:nvPr/>
        </p:nvCxnSpPr>
        <p:spPr>
          <a:xfrm>
            <a:off x="7061783" y="3406595"/>
            <a:ext cx="0" cy="60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D0ADFCA0-E7EF-4471-8916-B803E54CA81F}"/>
              </a:ext>
            </a:extLst>
          </p:cNvPr>
          <p:cNvCxnSpPr>
            <a:cxnSpLocks/>
          </p:cNvCxnSpPr>
          <p:nvPr/>
        </p:nvCxnSpPr>
        <p:spPr>
          <a:xfrm>
            <a:off x="5970533" y="3503474"/>
            <a:ext cx="293758" cy="52466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7FC0E982-3D80-480D-B1C3-C8B5A3A9F512}"/>
              </a:ext>
            </a:extLst>
          </p:cNvPr>
          <p:cNvSpPr/>
          <p:nvPr/>
        </p:nvSpPr>
        <p:spPr>
          <a:xfrm>
            <a:off x="5652320" y="4068169"/>
            <a:ext cx="1071416" cy="400110"/>
          </a:xfrm>
          <a:prstGeom prst="rect">
            <a:avLst/>
          </a:prstGeom>
        </p:spPr>
        <p:txBody>
          <a:bodyPr wrap="square">
            <a:spAutoFit/>
          </a:bodyPr>
          <a:lstStyle/>
          <a:p>
            <a:r>
              <a:rPr lang="en-US" sz="2000" dirty="0" err="1"/>
              <a:t>K</a:t>
            </a:r>
            <a:r>
              <a:rPr lang="en-US" sz="2000" baseline="-25000" dirty="0" err="1"/>
              <a:t>syn</a:t>
            </a:r>
            <a:r>
              <a:rPr lang="en-US" sz="2000" dirty="0"/>
              <a:t> / </a:t>
            </a:r>
            <a:r>
              <a:rPr lang="en-US" sz="2000" dirty="0" err="1"/>
              <a:t>k</a:t>
            </a:r>
            <a:r>
              <a:rPr lang="en-US" sz="2000" baseline="-25000" dirty="0" err="1"/>
              <a:t>int</a:t>
            </a:r>
            <a:endParaRPr lang="en-US" sz="2000" baseline="-25000" dirty="0"/>
          </a:p>
        </p:txBody>
      </p:sp>
      <p:pic>
        <p:nvPicPr>
          <p:cNvPr id="152" name="Picture 151">
            <a:extLst>
              <a:ext uri="{FF2B5EF4-FFF2-40B4-BE49-F238E27FC236}">
                <a16:creationId xmlns:a16="http://schemas.microsoft.com/office/drawing/2014/main" id="{C24EF465-906A-4556-ACFB-8D801BE17254}"/>
              </a:ext>
            </a:extLst>
          </p:cNvPr>
          <p:cNvPicPr>
            <a:picLocks noChangeAspect="1"/>
          </p:cNvPicPr>
          <p:nvPr/>
        </p:nvPicPr>
        <p:blipFill rotWithShape="1">
          <a:blip r:embed="rId6"/>
          <a:srcRect l="22166" t="17339" r="23241" b="30381"/>
          <a:stretch/>
        </p:blipFill>
        <p:spPr>
          <a:xfrm rot="4013501">
            <a:off x="4571280" y="4837801"/>
            <a:ext cx="458547" cy="535951"/>
          </a:xfrm>
          <a:prstGeom prst="rect">
            <a:avLst/>
          </a:prstGeom>
        </p:spPr>
      </p:pic>
      <p:sp>
        <p:nvSpPr>
          <p:cNvPr id="159" name="Rectangle 158">
            <a:extLst>
              <a:ext uri="{FF2B5EF4-FFF2-40B4-BE49-F238E27FC236}">
                <a16:creationId xmlns:a16="http://schemas.microsoft.com/office/drawing/2014/main" id="{C0180DFD-925F-4B88-A427-F6A524920F98}"/>
              </a:ext>
            </a:extLst>
          </p:cNvPr>
          <p:cNvSpPr/>
          <p:nvPr/>
        </p:nvSpPr>
        <p:spPr>
          <a:xfrm>
            <a:off x="6444687" y="4503347"/>
            <a:ext cx="1737463" cy="880369"/>
          </a:xfrm>
          <a:prstGeom prst="rect">
            <a:avLst/>
          </a:prstGeom>
        </p:spPr>
        <p:txBody>
          <a:bodyPr wrap="none">
            <a:spAutoFit/>
          </a:bodyPr>
          <a:lstStyle/>
          <a:p>
            <a:pPr>
              <a:lnSpc>
                <a:spcPct val="150000"/>
              </a:lnSpc>
            </a:pPr>
            <a:r>
              <a:rPr lang="en-US" dirty="0"/>
              <a:t>What cell types?</a:t>
            </a:r>
          </a:p>
          <a:p>
            <a:pPr>
              <a:lnSpc>
                <a:spcPct val="150000"/>
              </a:lnSpc>
            </a:pPr>
            <a:endParaRPr lang="en-US" dirty="0"/>
          </a:p>
        </p:txBody>
      </p:sp>
      <p:cxnSp>
        <p:nvCxnSpPr>
          <p:cNvPr id="161" name="Straight Arrow Connector 160">
            <a:extLst>
              <a:ext uri="{FF2B5EF4-FFF2-40B4-BE49-F238E27FC236}">
                <a16:creationId xmlns:a16="http://schemas.microsoft.com/office/drawing/2014/main" id="{B15851F1-16FA-41B1-BAC3-C41328494D85}"/>
              </a:ext>
            </a:extLst>
          </p:cNvPr>
          <p:cNvCxnSpPr>
            <a:cxnSpLocks/>
          </p:cNvCxnSpPr>
          <p:nvPr/>
        </p:nvCxnSpPr>
        <p:spPr>
          <a:xfrm flipH="1">
            <a:off x="6065255" y="2521595"/>
            <a:ext cx="495782" cy="6590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2A3F996-B927-488D-8EA7-9D695C5252AB}"/>
              </a:ext>
            </a:extLst>
          </p:cNvPr>
          <p:cNvSpPr/>
          <p:nvPr/>
        </p:nvSpPr>
        <p:spPr>
          <a:xfrm>
            <a:off x="5895685" y="5063689"/>
            <a:ext cx="3312521" cy="1200329"/>
          </a:xfrm>
          <a:prstGeom prst="rect">
            <a:avLst/>
          </a:prstGeom>
        </p:spPr>
        <p:txBody>
          <a:bodyPr wrap="square">
            <a:spAutoFit/>
          </a:bodyPr>
          <a:lstStyle/>
          <a:p>
            <a:pPr marL="285750" indent="-285750">
              <a:buFont typeface="Arial" panose="020B0604020202020204" pitchFamily="34" charset="0"/>
              <a:buChar char="•"/>
            </a:pPr>
            <a:r>
              <a:rPr lang="en-US" dirty="0"/>
              <a:t>T cells</a:t>
            </a:r>
          </a:p>
          <a:p>
            <a:pPr marL="285750" indent="-285750">
              <a:buFont typeface="Arial" panose="020B0604020202020204" pitchFamily="34" charset="0"/>
              <a:buChar char="•"/>
            </a:pPr>
            <a:r>
              <a:rPr lang="en-US" dirty="0"/>
              <a:t>Tumor Cells</a:t>
            </a:r>
          </a:p>
          <a:p>
            <a:pPr marL="285750" indent="-285750">
              <a:buFont typeface="Arial" panose="020B0604020202020204" pitchFamily="34" charset="0"/>
              <a:buChar char="•"/>
            </a:pPr>
            <a:r>
              <a:rPr lang="en-US" dirty="0"/>
              <a:t>Other immune cells: Macrophages, Myeloid Cells</a:t>
            </a:r>
          </a:p>
        </p:txBody>
      </p:sp>
      <p:sp>
        <p:nvSpPr>
          <p:cNvPr id="65" name="Rectangle 64">
            <a:extLst>
              <a:ext uri="{FF2B5EF4-FFF2-40B4-BE49-F238E27FC236}">
                <a16:creationId xmlns:a16="http://schemas.microsoft.com/office/drawing/2014/main" id="{2A0D81CC-63FD-45E6-A699-C8FD31763AA3}"/>
              </a:ext>
            </a:extLst>
          </p:cNvPr>
          <p:cNvSpPr/>
          <p:nvPr/>
        </p:nvSpPr>
        <p:spPr>
          <a:xfrm>
            <a:off x="7632957" y="4053812"/>
            <a:ext cx="486030" cy="400110"/>
          </a:xfrm>
          <a:prstGeom prst="rect">
            <a:avLst/>
          </a:prstGeom>
        </p:spPr>
        <p:txBody>
          <a:bodyPr wrap="square">
            <a:spAutoFit/>
          </a:bodyPr>
          <a:lstStyle/>
          <a:p>
            <a:r>
              <a:rPr lang="en-US" sz="2000" dirty="0" err="1"/>
              <a:t>k</a:t>
            </a:r>
            <a:r>
              <a:rPr lang="en-US" sz="2000" baseline="-25000" dirty="0" err="1"/>
              <a:t>int</a:t>
            </a:r>
            <a:endParaRPr lang="en-US" sz="2000" baseline="-25000" dirty="0"/>
          </a:p>
        </p:txBody>
      </p:sp>
      <p:cxnSp>
        <p:nvCxnSpPr>
          <p:cNvPr id="67" name="Straight Arrow Connector 66">
            <a:extLst>
              <a:ext uri="{FF2B5EF4-FFF2-40B4-BE49-F238E27FC236}">
                <a16:creationId xmlns:a16="http://schemas.microsoft.com/office/drawing/2014/main" id="{3204D1A3-2D44-4740-BE59-DAA0E276FF54}"/>
              </a:ext>
            </a:extLst>
          </p:cNvPr>
          <p:cNvCxnSpPr>
            <a:cxnSpLocks/>
          </p:cNvCxnSpPr>
          <p:nvPr/>
        </p:nvCxnSpPr>
        <p:spPr>
          <a:xfrm flipH="1">
            <a:off x="7914494" y="3513503"/>
            <a:ext cx="167125" cy="4995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61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51" grpId="0" animBg="1"/>
      <p:bldP spid="63" grpId="0"/>
      <p:bldP spid="94" grpId="0" animBg="1"/>
      <p:bldP spid="95" grpId="0"/>
      <p:bldP spid="111" grpId="0"/>
      <p:bldP spid="113" grpId="0"/>
      <p:bldP spid="139" grpId="0"/>
      <p:bldP spid="151" grpId="0"/>
      <p:bldP spid="159" grpId="0"/>
      <p:bldP spid="3" grpId="0"/>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40</a:t>
            </a:fld>
            <a:endParaRPr lang="en-US" dirty="0">
              <a:solidFill>
                <a:schemeClr val="bg1">
                  <a:lumMod val="50000"/>
                </a:schemeClr>
              </a:solidFill>
            </a:endParaRPr>
          </a:p>
        </p:txBody>
      </p:sp>
      <p:sp>
        <p:nvSpPr>
          <p:cNvPr id="10" name="Shape 55">
            <a:extLst>
              <a:ext uri="{FF2B5EF4-FFF2-40B4-BE49-F238E27FC236}">
                <a16:creationId xmlns:a16="http://schemas.microsoft.com/office/drawing/2014/main" id="{5F5AD020-0C90-4C09-9846-EA9B0035D59C}"/>
              </a:ext>
            </a:extLst>
          </p:cNvPr>
          <p:cNvSpPr txBox="1">
            <a:spLocks noGrp="1"/>
          </p:cNvSpPr>
          <p:nvPr>
            <p:ph type="subTitle" idx="1"/>
          </p:nvPr>
        </p:nvSpPr>
        <p:spPr>
          <a:xfrm>
            <a:off x="548640" y="3637339"/>
            <a:ext cx="11539148" cy="2163028"/>
          </a:xfrm>
          <a:prstGeom prst="rect">
            <a:avLst/>
          </a:prstGeom>
          <a:noFill/>
          <a:ln>
            <a:noFill/>
          </a:ln>
        </p:spPr>
        <p:txBody>
          <a:bodyPr vert="horz" lIns="68575" tIns="34275" rIns="68575" bIns="34275" rtlCol="0" anchor="t" anchorCtr="0">
            <a:noAutofit/>
          </a:bodyPr>
          <a:lstStyle/>
          <a:p>
            <a:pPr algn="l">
              <a:spcBef>
                <a:spcPts val="600"/>
              </a:spcBef>
              <a:buClr>
                <a:schemeClr val="dk1"/>
              </a:buClr>
              <a:buSzPct val="25000"/>
            </a:pPr>
            <a:r>
              <a:rPr lang="en-US" sz="3200" dirty="0">
                <a:solidFill>
                  <a:schemeClr val="dk1"/>
                </a:solidFill>
                <a:latin typeface="Arial" panose="020B0604020202020204" pitchFamily="34" charset="0"/>
                <a:ea typeface="Roboto Slab"/>
                <a:cs typeface="Arial" panose="020B0604020202020204" pitchFamily="34" charset="0"/>
                <a:sym typeface="Roboto Slab"/>
              </a:rPr>
              <a:t>Sustained B cell memory (Antibody factories still in business </a:t>
            </a:r>
            <a:r>
              <a:rPr lang="en-US" sz="3200" dirty="0">
                <a:solidFill>
                  <a:schemeClr val="dk1"/>
                </a:solidFill>
                <a:latin typeface="Arial" panose="020B0604020202020204" pitchFamily="34" charset="0"/>
                <a:ea typeface="Roboto Slab"/>
                <a:cs typeface="Arial" panose="020B0604020202020204" pitchFamily="34" charset="0"/>
                <a:sym typeface="Wingdings" panose="05000000000000000000" pitchFamily="2" charset="2"/>
              </a:rPr>
              <a:t></a:t>
            </a:r>
            <a:r>
              <a:rPr lang="en-US" sz="3200" dirty="0">
                <a:solidFill>
                  <a:schemeClr val="dk1"/>
                </a:solidFill>
                <a:latin typeface="Arial" panose="020B0604020202020204" pitchFamily="34" charset="0"/>
                <a:ea typeface="Roboto Slab"/>
                <a:cs typeface="Arial" panose="020B0604020202020204" pitchFamily="34" charset="0"/>
                <a:sym typeface="Roboto Slab"/>
              </a:rPr>
              <a:t>)</a:t>
            </a:r>
          </a:p>
          <a:p>
            <a:pPr algn="l">
              <a:spcBef>
                <a:spcPts val="600"/>
              </a:spcBef>
              <a:buClr>
                <a:schemeClr val="dk1"/>
              </a:buClr>
              <a:buSzPct val="25000"/>
            </a:pPr>
            <a:endParaRPr lang="en-US" sz="2000" dirty="0">
              <a:solidFill>
                <a:schemeClr val="dk1"/>
              </a:solidFill>
              <a:latin typeface="Arial" panose="020B0604020202020204" pitchFamily="34" charset="0"/>
              <a:ea typeface="Roboto Slab"/>
              <a:cs typeface="Arial" panose="020B0604020202020204" pitchFamily="34" charset="0"/>
              <a:sym typeface="Roboto Slab"/>
            </a:endParaRPr>
          </a:p>
          <a:p>
            <a:pPr algn="l">
              <a:spcBef>
                <a:spcPts val="600"/>
              </a:spcBef>
              <a:buClr>
                <a:schemeClr val="dk1"/>
              </a:buClr>
              <a:buSzPct val="25000"/>
            </a:pPr>
            <a:r>
              <a:rPr lang="en-US" sz="2000" i="1" dirty="0">
                <a:solidFill>
                  <a:schemeClr val="dk1"/>
                </a:solidFill>
                <a:latin typeface="Arial" panose="020B0604020202020204" pitchFamily="34" charset="0"/>
                <a:ea typeface="Roboto Slab"/>
                <a:cs typeface="Arial" panose="020B0604020202020204" pitchFamily="34" charset="0"/>
                <a:sym typeface="Roboto Slab"/>
              </a:rPr>
              <a:t>Prolonged evolution of the human B cell response to SARS-CoV-2 infection</a:t>
            </a:r>
          </a:p>
          <a:p>
            <a:pPr algn="l">
              <a:spcBef>
                <a:spcPts val="600"/>
              </a:spcBef>
              <a:buClr>
                <a:schemeClr val="dk1"/>
              </a:buClr>
              <a:buSzPct val="25000"/>
            </a:pPr>
            <a:r>
              <a:rPr lang="en-US" sz="2000" dirty="0" err="1">
                <a:solidFill>
                  <a:schemeClr val="dk1"/>
                </a:solidFill>
                <a:latin typeface="Arial" panose="020B0604020202020204" pitchFamily="34" charset="0"/>
                <a:ea typeface="Roboto Slab"/>
                <a:cs typeface="Arial" panose="020B0604020202020204" pitchFamily="34" charset="0"/>
                <a:sym typeface="Roboto Slab"/>
              </a:rPr>
              <a:t>Sakharkar</a:t>
            </a:r>
            <a:r>
              <a:rPr lang="en-US" sz="2000" dirty="0">
                <a:solidFill>
                  <a:schemeClr val="dk1"/>
                </a:solidFill>
                <a:latin typeface="Arial" panose="020B0604020202020204" pitchFamily="34" charset="0"/>
                <a:ea typeface="Roboto Slab"/>
                <a:cs typeface="Arial" panose="020B0604020202020204" pitchFamily="34" charset="0"/>
                <a:sym typeface="Roboto Slab"/>
              </a:rPr>
              <a:t> et al. </a:t>
            </a:r>
          </a:p>
          <a:p>
            <a:pPr algn="l">
              <a:spcBef>
                <a:spcPts val="600"/>
              </a:spcBef>
              <a:buClr>
                <a:schemeClr val="dk1"/>
              </a:buClr>
              <a:buSzPct val="25000"/>
            </a:pPr>
            <a:r>
              <a:rPr lang="en-US" sz="2000" i="1" dirty="0">
                <a:solidFill>
                  <a:schemeClr val="dk1"/>
                </a:solidFill>
                <a:latin typeface="Arial" panose="020B0604020202020204" pitchFamily="34" charset="0"/>
                <a:ea typeface="Roboto Slab"/>
                <a:cs typeface="Arial" panose="020B0604020202020204" pitchFamily="34" charset="0"/>
                <a:sym typeface="Roboto Slab"/>
              </a:rPr>
              <a:t>Science Immunology  </a:t>
            </a:r>
            <a:r>
              <a:rPr lang="en-US" sz="2000" dirty="0">
                <a:solidFill>
                  <a:schemeClr val="dk1"/>
                </a:solidFill>
                <a:latin typeface="Arial" panose="020B0604020202020204" pitchFamily="34" charset="0"/>
                <a:ea typeface="Roboto Slab"/>
                <a:cs typeface="Arial" panose="020B0604020202020204" pitchFamily="34" charset="0"/>
                <a:sym typeface="Roboto Slab"/>
              </a:rPr>
              <a:t>23 Feb 2021:</a:t>
            </a:r>
          </a:p>
          <a:p>
            <a:pPr algn="l">
              <a:spcBef>
                <a:spcPts val="600"/>
              </a:spcBef>
              <a:buClr>
                <a:schemeClr val="dk1"/>
              </a:buClr>
              <a:buSzPct val="25000"/>
            </a:pPr>
            <a:r>
              <a:rPr lang="en-US" sz="2000" dirty="0">
                <a:solidFill>
                  <a:schemeClr val="dk1"/>
                </a:solidFill>
                <a:latin typeface="Arial" panose="020B0604020202020204" pitchFamily="34" charset="0"/>
                <a:ea typeface="Roboto Slab"/>
                <a:cs typeface="Arial" panose="020B0604020202020204" pitchFamily="34" charset="0"/>
                <a:sym typeface="Roboto Slab"/>
              </a:rPr>
              <a:t>DOI: 10.1126/sciimmunol.abg6916</a:t>
            </a:r>
            <a:endParaRPr sz="2000" dirty="0">
              <a:solidFill>
                <a:schemeClr val="dk1"/>
              </a:solidFill>
              <a:latin typeface="Calibri" panose="020F0502020204030204" pitchFamily="34" charset="0"/>
              <a:ea typeface="Roboto Slab"/>
              <a:cs typeface="Calibri" panose="020F0502020204030204" pitchFamily="34" charset="0"/>
              <a:sym typeface="Roboto Slab"/>
            </a:endParaRPr>
          </a:p>
        </p:txBody>
      </p:sp>
    </p:spTree>
    <p:extLst>
      <p:ext uri="{BB962C8B-B14F-4D97-AF65-F5344CB8AC3E}">
        <p14:creationId xmlns:p14="http://schemas.microsoft.com/office/powerpoint/2010/main" val="4199586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41</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Decreasing antibody levels in the serum overtime</a:t>
            </a:r>
          </a:p>
        </p:txBody>
      </p:sp>
      <p:sp>
        <p:nvSpPr>
          <p:cNvPr id="18" name="Rectangle 17">
            <a:extLst>
              <a:ext uri="{FF2B5EF4-FFF2-40B4-BE49-F238E27FC236}">
                <a16:creationId xmlns:a16="http://schemas.microsoft.com/office/drawing/2014/main" id="{0352CBA7-4E32-48C1-B6C3-30F15FE1C162}"/>
              </a:ext>
            </a:extLst>
          </p:cNvPr>
          <p:cNvSpPr/>
          <p:nvPr/>
        </p:nvSpPr>
        <p:spPr>
          <a:xfrm>
            <a:off x="7527582" y="6186210"/>
            <a:ext cx="4664418" cy="307777"/>
          </a:xfrm>
          <a:prstGeom prst="rect">
            <a:avLst/>
          </a:prstGeom>
        </p:spPr>
        <p:txBody>
          <a:bodyPr wrap="none">
            <a:spAutoFit/>
          </a:bodyPr>
          <a:lstStyle/>
          <a:p>
            <a:pPr algn="r"/>
            <a:r>
              <a:rPr lang="en-US" sz="1400" dirty="0"/>
              <a:t>https://immunology.sciencemag.org/content/6/56/eabg6916</a:t>
            </a:r>
          </a:p>
        </p:txBody>
      </p:sp>
      <p:pic>
        <p:nvPicPr>
          <p:cNvPr id="2050" name="Picture 2" descr="https://immunology.sciencemag.org/content/immunology/6/56/eabg6916/F1.large.jpg?width=800&amp;height=600&amp;carousel=1">
            <a:extLst>
              <a:ext uri="{FF2B5EF4-FFF2-40B4-BE49-F238E27FC236}">
                <a16:creationId xmlns:a16="http://schemas.microsoft.com/office/drawing/2014/main" id="{2C556B87-FC14-4D4B-A5F2-631871FF6A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2832"/>
          <a:stretch/>
        </p:blipFill>
        <p:spPr bwMode="auto">
          <a:xfrm>
            <a:off x="1181868" y="922517"/>
            <a:ext cx="9828264" cy="5012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196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42</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Sustained SARS-CoV-2 specific B cells overtime</a:t>
            </a:r>
          </a:p>
        </p:txBody>
      </p:sp>
      <p:sp>
        <p:nvSpPr>
          <p:cNvPr id="18" name="Rectangle 17">
            <a:extLst>
              <a:ext uri="{FF2B5EF4-FFF2-40B4-BE49-F238E27FC236}">
                <a16:creationId xmlns:a16="http://schemas.microsoft.com/office/drawing/2014/main" id="{0352CBA7-4E32-48C1-B6C3-30F15FE1C162}"/>
              </a:ext>
            </a:extLst>
          </p:cNvPr>
          <p:cNvSpPr/>
          <p:nvPr/>
        </p:nvSpPr>
        <p:spPr>
          <a:xfrm>
            <a:off x="7527582" y="6186210"/>
            <a:ext cx="4664418" cy="307777"/>
          </a:xfrm>
          <a:prstGeom prst="rect">
            <a:avLst/>
          </a:prstGeom>
        </p:spPr>
        <p:txBody>
          <a:bodyPr wrap="none">
            <a:spAutoFit/>
          </a:bodyPr>
          <a:lstStyle/>
          <a:p>
            <a:pPr algn="r"/>
            <a:r>
              <a:rPr lang="en-US" sz="1400" dirty="0"/>
              <a:t>https://immunology.sciencemag.org/content/6/56/eabg6916</a:t>
            </a:r>
          </a:p>
        </p:txBody>
      </p:sp>
      <p:pic>
        <p:nvPicPr>
          <p:cNvPr id="16" name="Picture 2" descr="https://immunology.sciencemag.org/content/immunology/6/56/eabg6916/F1.large.jpg?width=800&amp;height=600&amp;carousel=1">
            <a:extLst>
              <a:ext uri="{FF2B5EF4-FFF2-40B4-BE49-F238E27FC236}">
                <a16:creationId xmlns:a16="http://schemas.microsoft.com/office/drawing/2014/main" id="{9DB1B55D-F78E-411B-A079-7F05496CC7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0" t="47739" r="20238" b="18637"/>
          <a:stretch/>
        </p:blipFill>
        <p:spPr bwMode="auto">
          <a:xfrm>
            <a:off x="1181868" y="2141710"/>
            <a:ext cx="5720422" cy="36032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mmunology.sciencemag.org/content/immunology/6/56/eabg6916/F1.large.jpg?width=800&amp;height=600&amp;carousel=1">
            <a:extLst>
              <a:ext uri="{FF2B5EF4-FFF2-40B4-BE49-F238E27FC236}">
                <a16:creationId xmlns:a16="http://schemas.microsoft.com/office/drawing/2014/main" id="{FEE005B1-298D-48A2-A967-5C4B8DE10E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8528"/>
          <a:stretch/>
        </p:blipFill>
        <p:spPr bwMode="auto">
          <a:xfrm>
            <a:off x="1181868" y="922517"/>
            <a:ext cx="9828264" cy="1219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53E3BA7-BFC4-4715-B1CB-2AA8701F0421}"/>
              </a:ext>
            </a:extLst>
          </p:cNvPr>
          <p:cNvSpPr/>
          <p:nvPr/>
        </p:nvSpPr>
        <p:spPr>
          <a:xfrm>
            <a:off x="7255553" y="2494606"/>
            <a:ext cx="4824687" cy="2785378"/>
          </a:xfrm>
          <a:prstGeom prst="rect">
            <a:avLst/>
          </a:prstGeom>
        </p:spPr>
        <p:txBody>
          <a:bodyPr wrap="square">
            <a:spAutoFit/>
          </a:bodyPr>
          <a:lstStyle/>
          <a:p>
            <a:pPr marL="284163" indent="-284163">
              <a:buFont typeface="Arial" panose="020B0604020202020204" pitchFamily="34" charset="0"/>
              <a:buChar char="•"/>
            </a:pPr>
            <a:r>
              <a:rPr lang="en-US" sz="2000" dirty="0">
                <a:latin typeface="Calibri" panose="020F0502020204030204" pitchFamily="34" charset="0"/>
                <a:ea typeface="Calibri" panose="020F0502020204030204" pitchFamily="34" charset="0"/>
              </a:rPr>
              <a:t>High titers of serum Abs are required for sterilizing immunity</a:t>
            </a:r>
          </a:p>
          <a:p>
            <a:pPr marL="284163" indent="-284163">
              <a:buFont typeface="Arial" panose="020B0604020202020204" pitchFamily="34" charset="0"/>
              <a:buChar char="•"/>
            </a:pPr>
            <a:endParaRPr lang="en-US" sz="2000" dirty="0">
              <a:latin typeface="Calibri" panose="020F0502020204030204" pitchFamily="34" charset="0"/>
              <a:ea typeface="Calibri" panose="020F0502020204030204" pitchFamily="34" charset="0"/>
            </a:endParaRPr>
          </a:p>
          <a:p>
            <a:pPr marL="284163" indent="-284163">
              <a:spcBef>
                <a:spcPts val="600"/>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But memory B cells rapidly re-activate following re-infection and can protect against severe disease</a:t>
            </a:r>
          </a:p>
          <a:p>
            <a:pPr marL="741363" lvl="1" indent="-284163">
              <a:spcBef>
                <a:spcPts val="600"/>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Antibody secretion</a:t>
            </a:r>
          </a:p>
          <a:p>
            <a:pPr marL="741363" lvl="1" indent="-284163">
              <a:spcBef>
                <a:spcPts val="600"/>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Further B cell receptor diversification</a:t>
            </a:r>
          </a:p>
        </p:txBody>
      </p:sp>
    </p:spTree>
    <p:extLst>
      <p:ext uri="{BB962C8B-B14F-4D97-AF65-F5344CB8AC3E}">
        <p14:creationId xmlns:p14="http://schemas.microsoft.com/office/powerpoint/2010/main" val="1287830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ymphatic Immunity">
            <a:extLst>
              <a:ext uri="{FF2B5EF4-FFF2-40B4-BE49-F238E27FC236}">
                <a16:creationId xmlns:a16="http://schemas.microsoft.com/office/drawing/2014/main" id="{5A866188-01D6-4E07-ADAB-9593C8B40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79" y="1140813"/>
            <a:ext cx="5819084" cy="407628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43</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Why memory B cells and antibodies aren’t the full story…</a:t>
            </a:r>
          </a:p>
        </p:txBody>
      </p:sp>
      <p:pic>
        <p:nvPicPr>
          <p:cNvPr id="1028" name="Picture 4" descr="Engineering the Immune System // Bond Life Sciences Center">
            <a:extLst>
              <a:ext uri="{FF2B5EF4-FFF2-40B4-BE49-F238E27FC236}">
                <a16:creationId xmlns:a16="http://schemas.microsoft.com/office/drawing/2014/main" id="{500FE88F-5BAC-4B1D-B408-1024A94FCA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739" y="1140814"/>
            <a:ext cx="5686038" cy="407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92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44</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Antibodies and COVID-19</a:t>
            </a:r>
          </a:p>
        </p:txBody>
      </p:sp>
      <p:sp>
        <p:nvSpPr>
          <p:cNvPr id="4" name="Rectangle 3">
            <a:extLst>
              <a:ext uri="{FF2B5EF4-FFF2-40B4-BE49-F238E27FC236}">
                <a16:creationId xmlns:a16="http://schemas.microsoft.com/office/drawing/2014/main" id="{CECD9CD6-3F84-48AA-AB28-9D10C4DF8FF4}"/>
              </a:ext>
            </a:extLst>
          </p:cNvPr>
          <p:cNvSpPr/>
          <p:nvPr/>
        </p:nvSpPr>
        <p:spPr>
          <a:xfrm>
            <a:off x="247279" y="750456"/>
            <a:ext cx="11591385" cy="3108543"/>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rPr>
              <a:t>There are three major ways to think about the role of antibodies in COVID-19:</a:t>
            </a:r>
          </a:p>
          <a:p>
            <a:r>
              <a:rPr lang="en-US" sz="2800" dirty="0">
                <a:latin typeface="Calibri" panose="020F0502020204030204" pitchFamily="34" charset="0"/>
                <a:ea typeface="Calibri" panose="020F0502020204030204" pitchFamily="34" charset="0"/>
              </a:rPr>
              <a:t> </a:t>
            </a:r>
          </a:p>
          <a:p>
            <a:pPr marL="342900" marR="0" lvl="0" indent="-342900">
              <a:spcAft>
                <a:spcPts val="0"/>
              </a:spcAft>
              <a:buFont typeface="+mj-lt"/>
              <a:buAutoNum type="arabicPeriod"/>
              <a:tabLst>
                <a:tab pos="457200" algn="l"/>
              </a:tabLst>
            </a:pPr>
            <a:r>
              <a:rPr lang="en-US" sz="2800" dirty="0">
                <a:latin typeface="Calibri" panose="020F0502020204030204" pitchFamily="34" charset="0"/>
                <a:ea typeface="Calibri" panose="020F0502020204030204" pitchFamily="34" charset="0"/>
              </a:rPr>
              <a:t> Rapid COVID diagnostic test </a:t>
            </a:r>
          </a:p>
          <a:p>
            <a:pPr marL="342900" marR="0" lvl="0" indent="-342900">
              <a:spcAft>
                <a:spcPts val="0"/>
              </a:spcAft>
              <a:buFont typeface="+mj-lt"/>
              <a:buAutoNum type="arabicPeriod"/>
              <a:tabLst>
                <a:tab pos="457200" algn="l"/>
              </a:tabLst>
            </a:pPr>
            <a:endParaRPr lang="en-US" sz="2800" dirty="0">
              <a:latin typeface="Calibri" panose="020F0502020204030204" pitchFamily="34" charset="0"/>
              <a:ea typeface="Calibri" panose="020F0502020204030204" pitchFamily="34" charset="0"/>
            </a:endParaRPr>
          </a:p>
          <a:p>
            <a:pPr marL="342900" indent="-342900">
              <a:buFont typeface="+mj-lt"/>
              <a:buAutoNum type="arabicPeriod"/>
              <a:tabLst>
                <a:tab pos="457200" algn="l"/>
              </a:tabLst>
            </a:pPr>
            <a:r>
              <a:rPr lang="en-US" sz="2800" dirty="0">
                <a:latin typeface="Calibri" panose="020F0502020204030204" pitchFamily="34" charset="0"/>
                <a:ea typeface="Calibri" panose="020F0502020204030204" pitchFamily="34" charset="0"/>
              </a:rPr>
              <a:t> Retained Immunity to COVID-19</a:t>
            </a:r>
          </a:p>
          <a:p>
            <a:pPr marL="342900" indent="-342900">
              <a:buFont typeface="+mj-lt"/>
              <a:buAutoNum type="arabicPeriod"/>
              <a:tabLst>
                <a:tab pos="457200" algn="l"/>
              </a:tabLst>
            </a:pPr>
            <a:endParaRPr lang="en-US" sz="2800" dirty="0">
              <a:latin typeface="Calibri" panose="020F0502020204030204" pitchFamily="34" charset="0"/>
              <a:ea typeface="Calibri" panose="020F0502020204030204" pitchFamily="34" charset="0"/>
            </a:endParaRPr>
          </a:p>
          <a:p>
            <a:pPr marL="342900" indent="-342900">
              <a:buFont typeface="+mj-lt"/>
              <a:buAutoNum type="arabicPeriod"/>
              <a:tabLst>
                <a:tab pos="457200" algn="l"/>
              </a:tabLst>
            </a:pPr>
            <a:r>
              <a:rPr lang="en-US" sz="2800" dirty="0">
                <a:latin typeface="Calibri" panose="020F0502020204030204" pitchFamily="34" charset="0"/>
                <a:ea typeface="Calibri" panose="020F0502020204030204" pitchFamily="34" charset="0"/>
              </a:rPr>
              <a:t> Antibody Treatment</a:t>
            </a:r>
          </a:p>
        </p:txBody>
      </p:sp>
      <p:sp>
        <p:nvSpPr>
          <p:cNvPr id="3" name="Rectangle 2">
            <a:extLst>
              <a:ext uri="{FF2B5EF4-FFF2-40B4-BE49-F238E27FC236}">
                <a16:creationId xmlns:a16="http://schemas.microsoft.com/office/drawing/2014/main" id="{54616D69-C920-461A-BCF9-98F78E85C23B}"/>
              </a:ext>
            </a:extLst>
          </p:cNvPr>
          <p:cNvSpPr/>
          <p:nvPr/>
        </p:nvSpPr>
        <p:spPr>
          <a:xfrm>
            <a:off x="81191" y="1443546"/>
            <a:ext cx="5348614" cy="8517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D0E91D-063C-4140-8129-3310FB2FA48F}"/>
              </a:ext>
            </a:extLst>
          </p:cNvPr>
          <p:cNvSpPr/>
          <p:nvPr/>
        </p:nvSpPr>
        <p:spPr>
          <a:xfrm>
            <a:off x="81191" y="2373994"/>
            <a:ext cx="5793516" cy="8517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122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45</a:t>
            </a:fld>
            <a:endParaRPr lang="en-US" dirty="0">
              <a:solidFill>
                <a:schemeClr val="bg1">
                  <a:lumMod val="50000"/>
                </a:schemeClr>
              </a:solidFill>
            </a:endParaRPr>
          </a:p>
        </p:txBody>
      </p:sp>
      <p:sp>
        <p:nvSpPr>
          <p:cNvPr id="10" name="Shape 55">
            <a:extLst>
              <a:ext uri="{FF2B5EF4-FFF2-40B4-BE49-F238E27FC236}">
                <a16:creationId xmlns:a16="http://schemas.microsoft.com/office/drawing/2014/main" id="{5F5AD020-0C90-4C09-9846-EA9B0035D59C}"/>
              </a:ext>
            </a:extLst>
          </p:cNvPr>
          <p:cNvSpPr txBox="1">
            <a:spLocks noGrp="1"/>
          </p:cNvSpPr>
          <p:nvPr>
            <p:ph type="subTitle" idx="1"/>
          </p:nvPr>
        </p:nvSpPr>
        <p:spPr>
          <a:xfrm>
            <a:off x="548640" y="3637339"/>
            <a:ext cx="11539148" cy="2163028"/>
          </a:xfrm>
          <a:prstGeom prst="rect">
            <a:avLst/>
          </a:prstGeom>
          <a:noFill/>
          <a:ln>
            <a:noFill/>
          </a:ln>
        </p:spPr>
        <p:txBody>
          <a:bodyPr vert="horz" lIns="68575" tIns="34275" rIns="68575" bIns="34275" rtlCol="0" anchor="t" anchorCtr="0">
            <a:noAutofit/>
          </a:bodyPr>
          <a:lstStyle/>
          <a:p>
            <a:pPr algn="l">
              <a:spcBef>
                <a:spcPts val="600"/>
              </a:spcBef>
              <a:buClr>
                <a:schemeClr val="dk1"/>
              </a:buClr>
              <a:buSzPct val="25000"/>
            </a:pPr>
            <a:r>
              <a:rPr lang="en-US" sz="3200" dirty="0">
                <a:solidFill>
                  <a:schemeClr val="dk1"/>
                </a:solidFill>
                <a:latin typeface="Arial" panose="020B0604020202020204" pitchFamily="34" charset="0"/>
                <a:ea typeface="Roboto Slab"/>
                <a:cs typeface="Arial" panose="020B0604020202020204" pitchFamily="34" charset="0"/>
                <a:sym typeface="Roboto Slab"/>
              </a:rPr>
              <a:t>Potent antibody treatment to slow disease progression</a:t>
            </a:r>
          </a:p>
          <a:p>
            <a:pPr algn="l">
              <a:spcBef>
                <a:spcPts val="600"/>
              </a:spcBef>
              <a:buClr>
                <a:schemeClr val="dk1"/>
              </a:buClr>
              <a:buSzPct val="25000"/>
            </a:pPr>
            <a:endParaRPr lang="en-US" sz="3200" dirty="0">
              <a:solidFill>
                <a:schemeClr val="dk1"/>
              </a:solidFill>
              <a:latin typeface="Arial" panose="020B0604020202020204" pitchFamily="34" charset="0"/>
              <a:ea typeface="Roboto Slab"/>
              <a:cs typeface="Arial" panose="020B0604020202020204" pitchFamily="34" charset="0"/>
              <a:sym typeface="Roboto Slab"/>
            </a:endParaRPr>
          </a:p>
          <a:p>
            <a:pPr algn="l">
              <a:spcBef>
                <a:spcPts val="600"/>
              </a:spcBef>
              <a:buClr>
                <a:schemeClr val="dk1"/>
              </a:buClr>
              <a:buSzPct val="25000"/>
            </a:pPr>
            <a:r>
              <a:rPr lang="en-US" sz="2000" i="1" dirty="0">
                <a:latin typeface="Arial" panose="020B0604020202020204" pitchFamily="34" charset="0"/>
                <a:cs typeface="Arial" panose="020B0604020202020204" pitchFamily="34" charset="0"/>
              </a:rPr>
              <a:t>SARS-CoV-2 Neutralizing Antibody LY-CoV555 in Outpatients with Covid-19</a:t>
            </a:r>
          </a:p>
          <a:p>
            <a:pPr lvl="0" algn="l">
              <a:spcBef>
                <a:spcPts val="600"/>
              </a:spcBef>
              <a:buClr>
                <a:prstClr val="black"/>
              </a:buClr>
              <a:buSzPct val="25000"/>
            </a:pPr>
            <a:r>
              <a:rPr lang="en-US" sz="2000" dirty="0">
                <a:solidFill>
                  <a:prstClr val="black"/>
                </a:solidFill>
                <a:latin typeface="Arial" panose="020B0604020202020204" pitchFamily="34" charset="0"/>
                <a:ea typeface="Roboto Slab"/>
                <a:cs typeface="Arial" panose="020B0604020202020204" pitchFamily="34" charset="0"/>
                <a:sym typeface="Roboto Slab"/>
              </a:rPr>
              <a:t>Chen et al. </a:t>
            </a:r>
          </a:p>
          <a:p>
            <a:pPr lvl="0" algn="l">
              <a:spcBef>
                <a:spcPts val="600"/>
              </a:spcBef>
              <a:buClr>
                <a:prstClr val="black"/>
              </a:buClr>
              <a:buSzPct val="25000"/>
            </a:pPr>
            <a:r>
              <a:rPr lang="pt-BR" sz="2000" dirty="0">
                <a:solidFill>
                  <a:prstClr val="black"/>
                </a:solidFill>
                <a:latin typeface="Arial" panose="020B0604020202020204" pitchFamily="34" charset="0"/>
                <a:ea typeface="Roboto Slab"/>
                <a:cs typeface="Arial" panose="020B0604020202020204" pitchFamily="34" charset="0"/>
                <a:sym typeface="Roboto Slab"/>
              </a:rPr>
              <a:t>N Engl J Med 2021; 384:229-237</a:t>
            </a:r>
          </a:p>
          <a:p>
            <a:pPr lvl="0" algn="l">
              <a:spcBef>
                <a:spcPts val="600"/>
              </a:spcBef>
              <a:buClr>
                <a:prstClr val="black"/>
              </a:buClr>
              <a:buSzPct val="25000"/>
            </a:pPr>
            <a:r>
              <a:rPr lang="pt-BR" sz="2000" dirty="0">
                <a:solidFill>
                  <a:prstClr val="black"/>
                </a:solidFill>
                <a:latin typeface="Arial" panose="020B0604020202020204" pitchFamily="34" charset="0"/>
                <a:ea typeface="Roboto Slab"/>
                <a:cs typeface="Arial" panose="020B0604020202020204" pitchFamily="34" charset="0"/>
                <a:sym typeface="Roboto Slab"/>
              </a:rPr>
              <a:t>DOI: 10.1056/NEJMoa2029849</a:t>
            </a:r>
            <a:endParaRPr dirty="0">
              <a:solidFill>
                <a:schemeClr val="dk1"/>
              </a:solidFill>
              <a:latin typeface="Arial" panose="020B0604020202020204" pitchFamily="34" charset="0"/>
              <a:ea typeface="Roboto Slab"/>
              <a:cs typeface="Arial" panose="020B0604020202020204" pitchFamily="34" charset="0"/>
              <a:sym typeface="Roboto Slab"/>
            </a:endParaRPr>
          </a:p>
        </p:txBody>
      </p:sp>
    </p:spTree>
    <p:extLst>
      <p:ext uri="{BB962C8B-B14F-4D97-AF65-F5344CB8AC3E}">
        <p14:creationId xmlns:p14="http://schemas.microsoft.com/office/powerpoint/2010/main" val="2898702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46</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Reduces viral load and leads to fewer hospitalizations</a:t>
            </a:r>
          </a:p>
        </p:txBody>
      </p:sp>
      <p:sp>
        <p:nvSpPr>
          <p:cNvPr id="18" name="Rectangle 17">
            <a:extLst>
              <a:ext uri="{FF2B5EF4-FFF2-40B4-BE49-F238E27FC236}">
                <a16:creationId xmlns:a16="http://schemas.microsoft.com/office/drawing/2014/main" id="{0352CBA7-4E32-48C1-B6C3-30F15FE1C162}"/>
              </a:ext>
            </a:extLst>
          </p:cNvPr>
          <p:cNvSpPr/>
          <p:nvPr/>
        </p:nvSpPr>
        <p:spPr>
          <a:xfrm>
            <a:off x="7796245" y="6186210"/>
            <a:ext cx="4395755" cy="307777"/>
          </a:xfrm>
          <a:prstGeom prst="rect">
            <a:avLst/>
          </a:prstGeom>
        </p:spPr>
        <p:txBody>
          <a:bodyPr wrap="none">
            <a:spAutoFit/>
          </a:bodyPr>
          <a:lstStyle/>
          <a:p>
            <a:pPr algn="r"/>
            <a:r>
              <a:rPr lang="en-US" sz="1400" dirty="0"/>
              <a:t>https://www.nejm.org/doi/full/10.1056/NEJMoa2029849</a:t>
            </a:r>
          </a:p>
        </p:txBody>
      </p:sp>
      <p:pic>
        <p:nvPicPr>
          <p:cNvPr id="5124" name="Picture 4" descr="https://www.nejm.org/na101/home/literatum/publisher/mms/journals/content/nejm/2021/nejm_2021.384.issue-3/nejmoa2029849/20210118/images/img_medium/nejmoa2029849_t2.jpeg">
            <a:extLst>
              <a:ext uri="{FF2B5EF4-FFF2-40B4-BE49-F238E27FC236}">
                <a16:creationId xmlns:a16="http://schemas.microsoft.com/office/drawing/2014/main" id="{89D1AF54-D1A5-44E8-A14C-BD2B781C0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4" y="783521"/>
            <a:ext cx="6987203" cy="520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10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47</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Reduces viral load and leads to fewer hospitalizations</a:t>
            </a:r>
          </a:p>
        </p:txBody>
      </p:sp>
      <p:sp>
        <p:nvSpPr>
          <p:cNvPr id="18" name="Rectangle 17">
            <a:extLst>
              <a:ext uri="{FF2B5EF4-FFF2-40B4-BE49-F238E27FC236}">
                <a16:creationId xmlns:a16="http://schemas.microsoft.com/office/drawing/2014/main" id="{0352CBA7-4E32-48C1-B6C3-30F15FE1C162}"/>
              </a:ext>
            </a:extLst>
          </p:cNvPr>
          <p:cNvSpPr/>
          <p:nvPr/>
        </p:nvSpPr>
        <p:spPr>
          <a:xfrm>
            <a:off x="7796245" y="6186210"/>
            <a:ext cx="4395755" cy="307777"/>
          </a:xfrm>
          <a:prstGeom prst="rect">
            <a:avLst/>
          </a:prstGeom>
        </p:spPr>
        <p:txBody>
          <a:bodyPr wrap="none">
            <a:spAutoFit/>
          </a:bodyPr>
          <a:lstStyle/>
          <a:p>
            <a:pPr algn="r"/>
            <a:r>
              <a:rPr lang="en-US" sz="1400" dirty="0"/>
              <a:t>https://www.nejm.org/doi/full/10.1056/NEJMoa2029849</a:t>
            </a:r>
          </a:p>
        </p:txBody>
      </p:sp>
      <p:pic>
        <p:nvPicPr>
          <p:cNvPr id="5126" name="Picture 6" descr="https://www.nejm.org/na101/home/literatum/publisher/mms/journals/content/nejm/2021/nejm_2021.384.issue-3/nejmoa2029849/20210118/images/img_medium/nejmoa2029849_t3.jpeg">
            <a:extLst>
              <a:ext uri="{FF2B5EF4-FFF2-40B4-BE49-F238E27FC236}">
                <a16:creationId xmlns:a16="http://schemas.microsoft.com/office/drawing/2014/main" id="{F38AF665-3990-4598-9B49-560DF8416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138" y="783521"/>
            <a:ext cx="4842867" cy="31297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www.nejm.org/na101/home/literatum/publisher/mms/journals/content/nejm/2021/nejm_2021.384.issue-3/nejmoa2029849/20210118/images/img_medium/nejmoa2029849_f3.jpeg">
            <a:extLst>
              <a:ext uri="{FF2B5EF4-FFF2-40B4-BE49-F238E27FC236}">
                <a16:creationId xmlns:a16="http://schemas.microsoft.com/office/drawing/2014/main" id="{A4842B4E-8F28-4046-BAE0-16234B2FE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573" y="847328"/>
            <a:ext cx="6964208" cy="458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03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48</a:t>
            </a:fld>
            <a:endParaRPr lang="en-US" dirty="0">
              <a:solidFill>
                <a:schemeClr val="bg1">
                  <a:lumMod val="50000"/>
                </a:schemeClr>
              </a:solidFill>
            </a:endParaRPr>
          </a:p>
        </p:txBody>
      </p:sp>
      <p:sp>
        <p:nvSpPr>
          <p:cNvPr id="10" name="Shape 55">
            <a:extLst>
              <a:ext uri="{FF2B5EF4-FFF2-40B4-BE49-F238E27FC236}">
                <a16:creationId xmlns:a16="http://schemas.microsoft.com/office/drawing/2014/main" id="{5F5AD020-0C90-4C09-9846-EA9B0035D59C}"/>
              </a:ext>
            </a:extLst>
          </p:cNvPr>
          <p:cNvSpPr txBox="1">
            <a:spLocks noGrp="1"/>
          </p:cNvSpPr>
          <p:nvPr>
            <p:ph type="subTitle" idx="1"/>
          </p:nvPr>
        </p:nvSpPr>
        <p:spPr>
          <a:xfrm>
            <a:off x="548640" y="3637339"/>
            <a:ext cx="11539148" cy="2163028"/>
          </a:xfrm>
          <a:prstGeom prst="rect">
            <a:avLst/>
          </a:prstGeom>
          <a:noFill/>
          <a:ln>
            <a:noFill/>
          </a:ln>
        </p:spPr>
        <p:txBody>
          <a:bodyPr vert="horz" lIns="68575" tIns="34275" rIns="68575" bIns="34275" rtlCol="0" anchor="t" anchorCtr="0">
            <a:noAutofit/>
          </a:bodyPr>
          <a:lstStyle/>
          <a:p>
            <a:pPr algn="l">
              <a:spcBef>
                <a:spcPts val="600"/>
              </a:spcBef>
              <a:buClr>
                <a:schemeClr val="dk1"/>
              </a:buClr>
              <a:buSzPct val="25000"/>
            </a:pPr>
            <a:r>
              <a:rPr lang="en-US" sz="3200" dirty="0">
                <a:solidFill>
                  <a:schemeClr val="dk1"/>
                </a:solidFill>
                <a:latin typeface="Arial" panose="020B0604020202020204" pitchFamily="34" charset="0"/>
                <a:ea typeface="Roboto Slab"/>
                <a:cs typeface="Arial" panose="020B0604020202020204" pitchFamily="34" charset="0"/>
                <a:sym typeface="Roboto Slab"/>
              </a:rPr>
              <a:t>Broadly cross-reactive neutralizing antibodies</a:t>
            </a:r>
            <a:endParaRPr lang="en-US" sz="2000" dirty="0">
              <a:solidFill>
                <a:schemeClr val="dk1"/>
              </a:solidFill>
              <a:latin typeface="Arial" panose="020B0604020202020204" pitchFamily="34" charset="0"/>
              <a:ea typeface="Roboto Slab"/>
              <a:cs typeface="Arial" panose="020B0604020202020204" pitchFamily="34" charset="0"/>
              <a:sym typeface="Roboto Slab"/>
            </a:endParaRPr>
          </a:p>
          <a:p>
            <a:pPr algn="l">
              <a:spcBef>
                <a:spcPts val="600"/>
              </a:spcBef>
              <a:buClr>
                <a:schemeClr val="dk1"/>
              </a:buClr>
              <a:buSzPct val="25000"/>
            </a:pPr>
            <a:endParaRPr lang="en-US" sz="2000" dirty="0">
              <a:solidFill>
                <a:schemeClr val="dk1"/>
              </a:solidFill>
              <a:latin typeface="Arial" panose="020B0604020202020204" pitchFamily="34" charset="0"/>
              <a:ea typeface="Roboto Slab"/>
              <a:cs typeface="Arial" panose="020B0604020202020204" pitchFamily="34" charset="0"/>
              <a:sym typeface="Roboto Slab"/>
            </a:endParaRPr>
          </a:p>
          <a:p>
            <a:pPr algn="l">
              <a:spcBef>
                <a:spcPts val="600"/>
              </a:spcBef>
              <a:buClr>
                <a:schemeClr val="dk1"/>
              </a:buClr>
              <a:buSzPct val="25000"/>
            </a:pPr>
            <a:r>
              <a:rPr lang="en-US" sz="2000" i="1" dirty="0">
                <a:solidFill>
                  <a:schemeClr val="dk1"/>
                </a:solidFill>
                <a:latin typeface="Arial" panose="020B0604020202020204" pitchFamily="34" charset="0"/>
                <a:ea typeface="Roboto Slab"/>
                <a:cs typeface="Arial" panose="020B0604020202020204" pitchFamily="34" charset="0"/>
                <a:sym typeface="Roboto Slab"/>
              </a:rPr>
              <a:t>Broad and potent activity against SARS-like viruses by an engineered human monoclonal antibody</a:t>
            </a:r>
          </a:p>
          <a:p>
            <a:pPr algn="l">
              <a:spcBef>
                <a:spcPts val="600"/>
              </a:spcBef>
              <a:buClr>
                <a:schemeClr val="dk1"/>
              </a:buClr>
              <a:buSzPct val="25000"/>
            </a:pPr>
            <a:r>
              <a:rPr lang="en-US" sz="2000" dirty="0" err="1">
                <a:solidFill>
                  <a:schemeClr val="dk1"/>
                </a:solidFill>
                <a:latin typeface="Arial" panose="020B0604020202020204" pitchFamily="34" charset="0"/>
                <a:ea typeface="Roboto Slab"/>
                <a:cs typeface="Arial" panose="020B0604020202020204" pitchFamily="34" charset="0"/>
                <a:sym typeface="Roboto Slab"/>
              </a:rPr>
              <a:t>Rappazzo</a:t>
            </a:r>
            <a:r>
              <a:rPr lang="en-US" sz="2000" dirty="0">
                <a:solidFill>
                  <a:schemeClr val="dk1"/>
                </a:solidFill>
                <a:latin typeface="Arial" panose="020B0604020202020204" pitchFamily="34" charset="0"/>
                <a:ea typeface="Roboto Slab"/>
                <a:cs typeface="Arial" panose="020B0604020202020204" pitchFamily="34" charset="0"/>
                <a:sym typeface="Roboto Slab"/>
              </a:rPr>
              <a:t> et al. </a:t>
            </a:r>
          </a:p>
          <a:p>
            <a:pPr algn="l">
              <a:spcBef>
                <a:spcPts val="600"/>
              </a:spcBef>
              <a:buClr>
                <a:schemeClr val="dk1"/>
              </a:buClr>
              <a:buSzPct val="25000"/>
            </a:pPr>
            <a:r>
              <a:rPr lang="en-US" sz="2000" i="1" dirty="0">
                <a:solidFill>
                  <a:schemeClr val="dk1"/>
                </a:solidFill>
                <a:latin typeface="Arial" panose="020B0604020202020204" pitchFamily="34" charset="0"/>
                <a:ea typeface="Roboto Slab"/>
                <a:cs typeface="Arial" panose="020B0604020202020204" pitchFamily="34" charset="0"/>
                <a:sym typeface="Roboto Slab"/>
              </a:rPr>
              <a:t>Science</a:t>
            </a:r>
            <a:r>
              <a:rPr lang="en-US" sz="2000" dirty="0">
                <a:solidFill>
                  <a:schemeClr val="dk1"/>
                </a:solidFill>
                <a:latin typeface="Arial" panose="020B0604020202020204" pitchFamily="34" charset="0"/>
                <a:ea typeface="Roboto Slab"/>
                <a:cs typeface="Arial" panose="020B0604020202020204" pitchFamily="34" charset="0"/>
                <a:sym typeface="Roboto Slab"/>
              </a:rPr>
              <a:t>, 19 Feb 2021:</a:t>
            </a:r>
          </a:p>
          <a:p>
            <a:pPr algn="l">
              <a:spcBef>
                <a:spcPts val="600"/>
              </a:spcBef>
              <a:buClr>
                <a:schemeClr val="dk1"/>
              </a:buClr>
              <a:buSzPct val="25000"/>
            </a:pPr>
            <a:r>
              <a:rPr lang="en-US" sz="2000" dirty="0">
                <a:solidFill>
                  <a:schemeClr val="dk1"/>
                </a:solidFill>
                <a:latin typeface="Arial" panose="020B0604020202020204" pitchFamily="34" charset="0"/>
                <a:ea typeface="Roboto Slab"/>
                <a:cs typeface="Arial" panose="020B0604020202020204" pitchFamily="34" charset="0"/>
                <a:sym typeface="Roboto Slab"/>
              </a:rPr>
              <a:t>DOI: 10.1126/science.abf4830</a:t>
            </a:r>
            <a:endParaRPr sz="1600" dirty="0">
              <a:solidFill>
                <a:schemeClr val="dk1"/>
              </a:solidFill>
              <a:latin typeface="Calibri" panose="020F0502020204030204" pitchFamily="34" charset="0"/>
              <a:ea typeface="Roboto Slab"/>
              <a:cs typeface="Calibri" panose="020F0502020204030204" pitchFamily="34" charset="0"/>
              <a:sym typeface="Roboto Slab"/>
            </a:endParaRPr>
          </a:p>
        </p:txBody>
      </p:sp>
    </p:spTree>
    <p:extLst>
      <p:ext uri="{BB962C8B-B14F-4D97-AF65-F5344CB8AC3E}">
        <p14:creationId xmlns:p14="http://schemas.microsoft.com/office/powerpoint/2010/main" val="44398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49</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Broad yet strong binding affinity to various </a:t>
            </a:r>
            <a:r>
              <a:rPr lang="en-US" sz="3600" dirty="0" err="1">
                <a:solidFill>
                  <a:schemeClr val="bg1"/>
                </a:solidFill>
              </a:rPr>
              <a:t>sarbecoviruses</a:t>
            </a:r>
            <a:endParaRPr lang="en-US" sz="3600" dirty="0">
              <a:solidFill>
                <a:schemeClr val="bg1"/>
              </a:solidFill>
            </a:endParaRPr>
          </a:p>
        </p:txBody>
      </p:sp>
      <p:sp>
        <p:nvSpPr>
          <p:cNvPr id="18" name="Rectangle 17">
            <a:extLst>
              <a:ext uri="{FF2B5EF4-FFF2-40B4-BE49-F238E27FC236}">
                <a16:creationId xmlns:a16="http://schemas.microsoft.com/office/drawing/2014/main" id="{0352CBA7-4E32-48C1-B6C3-30F15FE1C162}"/>
              </a:ext>
            </a:extLst>
          </p:cNvPr>
          <p:cNvSpPr/>
          <p:nvPr/>
        </p:nvSpPr>
        <p:spPr>
          <a:xfrm>
            <a:off x="7974307" y="6186210"/>
            <a:ext cx="4217693" cy="307777"/>
          </a:xfrm>
          <a:prstGeom prst="rect">
            <a:avLst/>
          </a:prstGeom>
        </p:spPr>
        <p:txBody>
          <a:bodyPr wrap="none">
            <a:spAutoFit/>
          </a:bodyPr>
          <a:lstStyle/>
          <a:p>
            <a:pPr algn="r"/>
            <a:r>
              <a:rPr lang="en-US" sz="1400" dirty="0"/>
              <a:t>https://science.sciencemag.org/content/371/6531/823</a:t>
            </a:r>
          </a:p>
        </p:txBody>
      </p:sp>
      <p:pic>
        <p:nvPicPr>
          <p:cNvPr id="3074" name="Picture 2" descr="https://science.sciencemag.org/content/sci/371/6531/823/F2.large.jpg?width=800&amp;height=600&amp;carousel=1">
            <a:extLst>
              <a:ext uri="{FF2B5EF4-FFF2-40B4-BE49-F238E27FC236}">
                <a16:creationId xmlns:a16="http://schemas.microsoft.com/office/drawing/2014/main" id="{7358698F-628E-406E-A256-3F14B1B29C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591"/>
          <a:stretch/>
        </p:blipFill>
        <p:spPr bwMode="auto">
          <a:xfrm>
            <a:off x="1207699" y="846155"/>
            <a:ext cx="9776602" cy="497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A81125-4C77-4046-8C41-DF766107F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64" y="606392"/>
            <a:ext cx="11563925" cy="5637413"/>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Modeling the concentration of drug in plasma</a:t>
            </a:r>
          </a:p>
        </p:txBody>
      </p:sp>
      <p:cxnSp>
        <p:nvCxnSpPr>
          <p:cNvPr id="4" name="Straight Connector 3">
            <a:extLst>
              <a:ext uri="{FF2B5EF4-FFF2-40B4-BE49-F238E27FC236}">
                <a16:creationId xmlns:a16="http://schemas.microsoft.com/office/drawing/2014/main" id="{5C1F8D2A-AD12-4911-9F00-1D5D197CAB63}"/>
              </a:ext>
            </a:extLst>
          </p:cNvPr>
          <p:cNvCxnSpPr>
            <a:cxnSpLocks/>
          </p:cNvCxnSpPr>
          <p:nvPr/>
        </p:nvCxnSpPr>
        <p:spPr>
          <a:xfrm flipV="1">
            <a:off x="1670180" y="5299788"/>
            <a:ext cx="8948057" cy="1026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1429CE-7209-42B5-BFA6-08E9F1299EEB}"/>
              </a:ext>
            </a:extLst>
          </p:cNvPr>
          <p:cNvCxnSpPr>
            <a:cxnSpLocks/>
          </p:cNvCxnSpPr>
          <p:nvPr/>
        </p:nvCxnSpPr>
        <p:spPr>
          <a:xfrm flipV="1">
            <a:off x="1670180" y="4971952"/>
            <a:ext cx="8948057" cy="163918"/>
          </a:xfrm>
          <a:prstGeom prst="line">
            <a:avLst/>
          </a:prstGeom>
          <a:ln>
            <a:solidFill>
              <a:srgbClr val="1212FF"/>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C8F374-A31D-47BD-AF47-CFB1F6C3F609}"/>
              </a:ext>
            </a:extLst>
          </p:cNvPr>
          <p:cNvCxnSpPr>
            <a:cxnSpLocks/>
          </p:cNvCxnSpPr>
          <p:nvPr/>
        </p:nvCxnSpPr>
        <p:spPr>
          <a:xfrm flipV="1">
            <a:off x="1670179" y="4606829"/>
            <a:ext cx="8948058" cy="289507"/>
          </a:xfrm>
          <a:prstGeom prst="line">
            <a:avLst/>
          </a:prstGeom>
          <a:ln>
            <a:solidFill>
              <a:srgbClr val="FF1D1D"/>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50</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Using YSD to epitope map virus binding site</a:t>
            </a:r>
          </a:p>
        </p:txBody>
      </p:sp>
      <p:sp>
        <p:nvSpPr>
          <p:cNvPr id="18" name="Rectangle 17">
            <a:extLst>
              <a:ext uri="{FF2B5EF4-FFF2-40B4-BE49-F238E27FC236}">
                <a16:creationId xmlns:a16="http://schemas.microsoft.com/office/drawing/2014/main" id="{0352CBA7-4E32-48C1-B6C3-30F15FE1C162}"/>
              </a:ext>
            </a:extLst>
          </p:cNvPr>
          <p:cNvSpPr/>
          <p:nvPr/>
        </p:nvSpPr>
        <p:spPr>
          <a:xfrm>
            <a:off x="7974307" y="6186210"/>
            <a:ext cx="4217693" cy="307777"/>
          </a:xfrm>
          <a:prstGeom prst="rect">
            <a:avLst/>
          </a:prstGeom>
        </p:spPr>
        <p:txBody>
          <a:bodyPr wrap="none">
            <a:spAutoFit/>
          </a:bodyPr>
          <a:lstStyle/>
          <a:p>
            <a:pPr algn="r"/>
            <a:r>
              <a:rPr lang="en-US" sz="1400" dirty="0"/>
              <a:t>https://science.sciencemag.org/content/371/6531/823</a:t>
            </a:r>
          </a:p>
        </p:txBody>
      </p:sp>
      <p:pic>
        <p:nvPicPr>
          <p:cNvPr id="4098" name="Picture 2" descr="https://science.sciencemag.org/content/sci/371/6531/823/F3.large.jpg?width=800&amp;height=600&amp;carousel=1">
            <a:extLst>
              <a:ext uri="{FF2B5EF4-FFF2-40B4-BE49-F238E27FC236}">
                <a16:creationId xmlns:a16="http://schemas.microsoft.com/office/drawing/2014/main" id="{BB3C3436-6410-4F13-9B15-0B1D5FA95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457"/>
          <a:stretch/>
        </p:blipFill>
        <p:spPr bwMode="auto">
          <a:xfrm>
            <a:off x="448983" y="837934"/>
            <a:ext cx="11290024" cy="2841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science.sciencemag.org/content/sci/371/6531/823/F3.large.jpg?width=800&amp;height=600&amp;carousel=1">
            <a:extLst>
              <a:ext uri="{FF2B5EF4-FFF2-40B4-BE49-F238E27FC236}">
                <a16:creationId xmlns:a16="http://schemas.microsoft.com/office/drawing/2014/main" id="{E5A62B4A-23C4-4887-9C95-9B0AFD56BB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 t="28075" r="236" b="38928"/>
          <a:stretch/>
        </p:blipFill>
        <p:spPr bwMode="auto">
          <a:xfrm>
            <a:off x="263559" y="3687315"/>
            <a:ext cx="7710748" cy="25066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science.sciencemag.org/content/sci/371/6531/823/F3.large.jpg?width=800&amp;height=600&amp;carousel=1">
            <a:extLst>
              <a:ext uri="{FF2B5EF4-FFF2-40B4-BE49-F238E27FC236}">
                <a16:creationId xmlns:a16="http://schemas.microsoft.com/office/drawing/2014/main" id="{58D7EC58-A89D-4A19-AFDB-A0ECB88A1C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01" t="60884" r="63445" b="-1655"/>
          <a:stretch/>
        </p:blipFill>
        <p:spPr bwMode="auto">
          <a:xfrm>
            <a:off x="8951460" y="3149639"/>
            <a:ext cx="2263386" cy="309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173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51</a:t>
            </a:fld>
            <a:endParaRPr lang="en-US" dirty="0">
              <a:solidFill>
                <a:schemeClr val="bg1">
                  <a:lumMod val="50000"/>
                </a:schemeClr>
              </a:solidFill>
            </a:endParaRPr>
          </a:p>
        </p:txBody>
      </p:sp>
      <p:grpSp>
        <p:nvGrpSpPr>
          <p:cNvPr id="6" name="Group 5">
            <a:extLst>
              <a:ext uri="{FF2B5EF4-FFF2-40B4-BE49-F238E27FC236}">
                <a16:creationId xmlns:a16="http://schemas.microsoft.com/office/drawing/2014/main" id="{AAF0FAEB-435D-49C9-906E-9CFDC10D23A5}"/>
              </a:ext>
            </a:extLst>
          </p:cNvPr>
          <p:cNvGrpSpPr/>
          <p:nvPr/>
        </p:nvGrpSpPr>
        <p:grpSpPr>
          <a:xfrm>
            <a:off x="1229436" y="2260144"/>
            <a:ext cx="4005376" cy="3900451"/>
            <a:chOff x="1036504" y="1662772"/>
            <a:chExt cx="4005376" cy="3900451"/>
          </a:xfrm>
        </p:grpSpPr>
        <p:sp>
          <p:nvSpPr>
            <p:cNvPr id="16" name="Chord 15">
              <a:extLst>
                <a:ext uri="{FF2B5EF4-FFF2-40B4-BE49-F238E27FC236}">
                  <a16:creationId xmlns:a16="http://schemas.microsoft.com/office/drawing/2014/main" id="{AE557306-DB8E-4A47-93DA-5ABDE320C71D}"/>
                </a:ext>
              </a:extLst>
            </p:cNvPr>
            <p:cNvSpPr/>
            <p:nvPr/>
          </p:nvSpPr>
          <p:spPr>
            <a:xfrm rot="5400000">
              <a:off x="1765968" y="3736614"/>
              <a:ext cx="1097145" cy="2556073"/>
            </a:xfrm>
            <a:prstGeom prst="chord">
              <a:avLst>
                <a:gd name="adj1" fmla="val 5485120"/>
                <a:gd name="adj2" fmla="val 1610588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c 17">
              <a:extLst>
                <a:ext uri="{FF2B5EF4-FFF2-40B4-BE49-F238E27FC236}">
                  <a16:creationId xmlns:a16="http://schemas.microsoft.com/office/drawing/2014/main" id="{82C6ADC7-62F2-43FC-9A9C-BB77D52EA81F}"/>
                </a:ext>
              </a:extLst>
            </p:cNvPr>
            <p:cNvSpPr/>
            <p:nvPr/>
          </p:nvSpPr>
          <p:spPr>
            <a:xfrm>
              <a:off x="2578289" y="2920412"/>
              <a:ext cx="173288" cy="689574"/>
            </a:xfrm>
            <a:prstGeom prst="arc">
              <a:avLst>
                <a:gd name="adj1" fmla="val 12251845"/>
                <a:gd name="adj2" fmla="val 1963520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CB333BC-1CE0-4ECE-ADFD-204DAE43D666}"/>
                </a:ext>
              </a:extLst>
            </p:cNvPr>
            <p:cNvSpPr/>
            <p:nvPr/>
          </p:nvSpPr>
          <p:spPr>
            <a:xfrm flipV="1">
              <a:off x="2595819" y="3452823"/>
              <a:ext cx="155758" cy="317506"/>
            </a:xfrm>
            <a:prstGeom prst="arc">
              <a:avLst>
                <a:gd name="adj1" fmla="val 8296474"/>
                <a:gd name="adj2" fmla="val 4786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1F2DBEF-A33D-4848-BB40-A2E439BF3047}"/>
                </a:ext>
              </a:extLst>
            </p:cNvPr>
            <p:cNvCxnSpPr>
              <a:cxnSpLocks/>
            </p:cNvCxnSpPr>
            <p:nvPr/>
          </p:nvCxnSpPr>
          <p:spPr>
            <a:xfrm flipH="1">
              <a:off x="2328655" y="3561322"/>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711CC1E-4D57-4D28-A9A8-926751DAFE05}"/>
                </a:ext>
              </a:extLst>
            </p:cNvPr>
            <p:cNvSpPr/>
            <p:nvPr/>
          </p:nvSpPr>
          <p:spPr>
            <a:xfrm rot="17761874">
              <a:off x="2172572" y="3157132"/>
              <a:ext cx="633253" cy="274714"/>
            </a:xfrm>
            <a:prstGeom prst="ellipse">
              <a:avLst/>
            </a:prstGeom>
            <a:solidFill>
              <a:srgbClr val="76B54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t>
              </a:r>
              <a:r>
                <a:rPr lang="en-US" sz="1400" baseline="-25000" dirty="0"/>
                <a:t>H</a:t>
              </a:r>
              <a:endParaRPr lang="en-US" sz="1400" dirty="0"/>
            </a:p>
          </p:txBody>
        </p:sp>
        <p:cxnSp>
          <p:nvCxnSpPr>
            <p:cNvPr id="22" name="Straight Connector 21">
              <a:extLst>
                <a:ext uri="{FF2B5EF4-FFF2-40B4-BE49-F238E27FC236}">
                  <a16:creationId xmlns:a16="http://schemas.microsoft.com/office/drawing/2014/main" id="{777F5538-50FD-4BBC-85A7-A407F427BD02}"/>
                </a:ext>
              </a:extLst>
            </p:cNvPr>
            <p:cNvCxnSpPr>
              <a:cxnSpLocks/>
            </p:cNvCxnSpPr>
            <p:nvPr/>
          </p:nvCxnSpPr>
          <p:spPr>
            <a:xfrm flipH="1">
              <a:off x="2916889" y="3007800"/>
              <a:ext cx="118663" cy="1016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CE4089-FE77-40AE-9F28-4260F1BF8DED}"/>
                </a:ext>
              </a:extLst>
            </p:cNvPr>
            <p:cNvCxnSpPr>
              <a:cxnSpLocks/>
            </p:cNvCxnSpPr>
            <p:nvPr/>
          </p:nvCxnSpPr>
          <p:spPr>
            <a:xfrm flipH="1">
              <a:off x="2280858" y="3864913"/>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FB8468-726D-41DE-A8F2-6DC83141EBD7}"/>
                </a:ext>
              </a:extLst>
            </p:cNvPr>
            <p:cNvCxnSpPr>
              <a:cxnSpLocks/>
            </p:cNvCxnSpPr>
            <p:nvPr/>
          </p:nvCxnSpPr>
          <p:spPr>
            <a:xfrm>
              <a:off x="2510829" y="4060705"/>
              <a:ext cx="0" cy="2743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8F9EA7-8147-45D5-82FC-E5372167D587}"/>
                </a:ext>
              </a:extLst>
            </p:cNvPr>
            <p:cNvCxnSpPr>
              <a:cxnSpLocks/>
            </p:cNvCxnSpPr>
            <p:nvPr/>
          </p:nvCxnSpPr>
          <p:spPr>
            <a:xfrm>
              <a:off x="2106613" y="4060705"/>
              <a:ext cx="0" cy="2743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367D9192-5D8C-4BEE-97B6-EFE7C6B15978}"/>
                </a:ext>
              </a:extLst>
            </p:cNvPr>
            <p:cNvSpPr/>
            <p:nvPr/>
          </p:nvSpPr>
          <p:spPr>
            <a:xfrm>
              <a:off x="1970984" y="3991922"/>
              <a:ext cx="687112" cy="205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Aga2</a:t>
              </a:r>
            </a:p>
          </p:txBody>
        </p:sp>
        <p:sp>
          <p:nvSpPr>
            <p:cNvPr id="27" name="Rectangle: Rounded Corners 26">
              <a:extLst>
                <a:ext uri="{FF2B5EF4-FFF2-40B4-BE49-F238E27FC236}">
                  <a16:creationId xmlns:a16="http://schemas.microsoft.com/office/drawing/2014/main" id="{07AB0B32-59DC-4417-AABC-CA8890ED0263}"/>
                </a:ext>
              </a:extLst>
            </p:cNvPr>
            <p:cNvSpPr/>
            <p:nvPr/>
          </p:nvSpPr>
          <p:spPr>
            <a:xfrm>
              <a:off x="1970984" y="4310525"/>
              <a:ext cx="687112" cy="2059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Aga1</a:t>
              </a:r>
            </a:p>
          </p:txBody>
        </p:sp>
        <p:sp>
          <p:nvSpPr>
            <p:cNvPr id="28" name="Oval 27">
              <a:extLst>
                <a:ext uri="{FF2B5EF4-FFF2-40B4-BE49-F238E27FC236}">
                  <a16:creationId xmlns:a16="http://schemas.microsoft.com/office/drawing/2014/main" id="{11F50492-254C-43DE-A5A0-0ABAD70C04D1}"/>
                </a:ext>
              </a:extLst>
            </p:cNvPr>
            <p:cNvSpPr/>
            <p:nvPr/>
          </p:nvSpPr>
          <p:spPr>
            <a:xfrm rot="593623">
              <a:off x="3014009" y="2939127"/>
              <a:ext cx="155431" cy="149180"/>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9" name="Rectangle 28">
              <a:extLst>
                <a:ext uri="{FF2B5EF4-FFF2-40B4-BE49-F238E27FC236}">
                  <a16:creationId xmlns:a16="http://schemas.microsoft.com/office/drawing/2014/main" id="{5D82F629-5C30-4B5C-8764-AD3D2D6200D3}"/>
                </a:ext>
              </a:extLst>
            </p:cNvPr>
            <p:cNvSpPr/>
            <p:nvPr/>
          </p:nvSpPr>
          <p:spPr>
            <a:xfrm>
              <a:off x="3116054" y="2819509"/>
              <a:ext cx="629468" cy="307777"/>
            </a:xfrm>
            <a:prstGeom prst="rect">
              <a:avLst/>
            </a:prstGeom>
          </p:spPr>
          <p:txBody>
            <a:bodyPr wrap="none">
              <a:spAutoFit/>
            </a:bodyPr>
            <a:lstStyle/>
            <a:p>
              <a:pPr algn="ctr"/>
              <a:r>
                <a:rPr lang="en-US" sz="1400" dirty="0"/>
                <a:t>C-</a:t>
              </a:r>
              <a:r>
                <a:rPr lang="en-US" sz="1400" dirty="0" err="1"/>
                <a:t>myc</a:t>
              </a:r>
              <a:endParaRPr lang="en-US" sz="1400" dirty="0"/>
            </a:p>
          </p:txBody>
        </p:sp>
        <p:sp>
          <p:nvSpPr>
            <p:cNvPr id="30" name="Rectangle 29">
              <a:extLst>
                <a:ext uri="{FF2B5EF4-FFF2-40B4-BE49-F238E27FC236}">
                  <a16:creationId xmlns:a16="http://schemas.microsoft.com/office/drawing/2014/main" id="{C181C1E9-E3D2-4523-A5B3-BA7DCCF613C7}"/>
                </a:ext>
              </a:extLst>
            </p:cNvPr>
            <p:cNvSpPr/>
            <p:nvPr/>
          </p:nvSpPr>
          <p:spPr>
            <a:xfrm>
              <a:off x="1856681" y="3606368"/>
              <a:ext cx="401072" cy="307777"/>
            </a:xfrm>
            <a:prstGeom prst="rect">
              <a:avLst/>
            </a:prstGeom>
          </p:spPr>
          <p:txBody>
            <a:bodyPr wrap="none">
              <a:spAutoFit/>
            </a:bodyPr>
            <a:lstStyle/>
            <a:p>
              <a:pPr algn="ctr"/>
              <a:r>
                <a:rPr lang="en-US" sz="1400" dirty="0"/>
                <a:t>HA</a:t>
              </a:r>
            </a:p>
          </p:txBody>
        </p:sp>
        <p:sp>
          <p:nvSpPr>
            <p:cNvPr id="31" name="Oval 30">
              <a:extLst>
                <a:ext uri="{FF2B5EF4-FFF2-40B4-BE49-F238E27FC236}">
                  <a16:creationId xmlns:a16="http://schemas.microsoft.com/office/drawing/2014/main" id="{A6D260FA-AA9B-49FF-972B-3F91C26A728C}"/>
                </a:ext>
              </a:extLst>
            </p:cNvPr>
            <p:cNvSpPr/>
            <p:nvPr/>
          </p:nvSpPr>
          <p:spPr>
            <a:xfrm rot="593623">
              <a:off x="2236824" y="3742451"/>
              <a:ext cx="155431" cy="14918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2" name="Oval 31">
              <a:extLst>
                <a:ext uri="{FF2B5EF4-FFF2-40B4-BE49-F238E27FC236}">
                  <a16:creationId xmlns:a16="http://schemas.microsoft.com/office/drawing/2014/main" id="{BA8E3A44-91E1-4BE0-9B5F-EBF6B5946310}"/>
                </a:ext>
              </a:extLst>
            </p:cNvPr>
            <p:cNvSpPr/>
            <p:nvPr/>
          </p:nvSpPr>
          <p:spPr>
            <a:xfrm rot="17761874">
              <a:off x="2418721" y="3238711"/>
              <a:ext cx="633253" cy="274714"/>
            </a:xfrm>
            <a:prstGeom prst="ellipse">
              <a:avLst/>
            </a:prstGeom>
            <a:solidFill>
              <a:srgbClr val="A9D18E"/>
            </a:solidFill>
            <a:ln>
              <a:solidFill>
                <a:srgbClr val="3F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t>
              </a:r>
              <a:r>
                <a:rPr lang="en-US" sz="1400" baseline="-25000" dirty="0"/>
                <a:t>L</a:t>
              </a:r>
              <a:endParaRPr lang="en-US" sz="1400" dirty="0"/>
            </a:p>
          </p:txBody>
        </p:sp>
        <p:sp>
          <p:nvSpPr>
            <p:cNvPr id="33" name="TextBox 32">
              <a:extLst>
                <a:ext uri="{FF2B5EF4-FFF2-40B4-BE49-F238E27FC236}">
                  <a16:creationId xmlns:a16="http://schemas.microsoft.com/office/drawing/2014/main" id="{7CD59590-948E-47D6-8CA4-C866A13D6912}"/>
                </a:ext>
              </a:extLst>
            </p:cNvPr>
            <p:cNvSpPr txBox="1"/>
            <p:nvPr/>
          </p:nvSpPr>
          <p:spPr>
            <a:xfrm rot="17580233">
              <a:off x="3020260" y="2949043"/>
              <a:ext cx="502473" cy="1323439"/>
            </a:xfrm>
            <a:prstGeom prst="rect">
              <a:avLst/>
            </a:prstGeom>
            <a:noFill/>
          </p:spPr>
          <p:txBody>
            <a:bodyPr wrap="square" rtlCol="0">
              <a:spAutoFit/>
            </a:bodyPr>
            <a:lstStyle/>
            <a:p>
              <a:r>
                <a:rPr lang="en-US" sz="8000" dirty="0">
                  <a:solidFill>
                    <a:schemeClr val="accent1">
                      <a:lumMod val="75000"/>
                    </a:schemeClr>
                  </a:solidFill>
                  <a:latin typeface="Arial Rounded MT Bold" panose="020F0704030504030204" pitchFamily="34" charset="0"/>
                </a:rPr>
                <a:t>Y</a:t>
              </a:r>
              <a:endParaRPr lang="en-US" sz="4800" dirty="0">
                <a:solidFill>
                  <a:schemeClr val="accent1">
                    <a:lumMod val="75000"/>
                  </a:schemeClr>
                </a:solidFill>
                <a:latin typeface="Arial Rounded MT Bold" panose="020F0704030504030204" pitchFamily="34" charset="0"/>
              </a:endParaRPr>
            </a:p>
          </p:txBody>
        </p:sp>
        <p:sp>
          <p:nvSpPr>
            <p:cNvPr id="34" name="TextBox 33">
              <a:extLst>
                <a:ext uri="{FF2B5EF4-FFF2-40B4-BE49-F238E27FC236}">
                  <a16:creationId xmlns:a16="http://schemas.microsoft.com/office/drawing/2014/main" id="{1C213C9D-5886-4C8F-A6EB-9133FE3C2B3B}"/>
                </a:ext>
              </a:extLst>
            </p:cNvPr>
            <p:cNvSpPr txBox="1"/>
            <p:nvPr/>
          </p:nvSpPr>
          <p:spPr>
            <a:xfrm rot="17580233">
              <a:off x="3721868" y="2859415"/>
              <a:ext cx="502473" cy="1323439"/>
            </a:xfrm>
            <a:prstGeom prst="rect">
              <a:avLst/>
            </a:prstGeom>
            <a:noFill/>
          </p:spPr>
          <p:txBody>
            <a:bodyPr wrap="square" rtlCol="0">
              <a:spAutoFit/>
            </a:bodyPr>
            <a:lstStyle/>
            <a:p>
              <a:r>
                <a:rPr lang="en-US" sz="8000" dirty="0">
                  <a:solidFill>
                    <a:schemeClr val="accent1">
                      <a:lumMod val="60000"/>
                      <a:lumOff val="40000"/>
                    </a:schemeClr>
                  </a:solidFill>
                  <a:latin typeface="Arial Rounded MT Bold" panose="020F0704030504030204" pitchFamily="34" charset="0"/>
                </a:rPr>
                <a:t>Y</a:t>
              </a:r>
              <a:endParaRPr lang="en-US" sz="4800" dirty="0">
                <a:solidFill>
                  <a:schemeClr val="accent1">
                    <a:lumMod val="60000"/>
                    <a:lumOff val="40000"/>
                  </a:schemeClr>
                </a:solidFill>
                <a:latin typeface="Arial Rounded MT Bold" panose="020F0704030504030204" pitchFamily="34" charset="0"/>
              </a:endParaRPr>
            </a:p>
          </p:txBody>
        </p:sp>
        <p:sp>
          <p:nvSpPr>
            <p:cNvPr id="35" name="Oval 34">
              <a:extLst>
                <a:ext uri="{FF2B5EF4-FFF2-40B4-BE49-F238E27FC236}">
                  <a16:creationId xmlns:a16="http://schemas.microsoft.com/office/drawing/2014/main" id="{049B22C6-D537-4609-AE7B-3F35FF355003}"/>
                </a:ext>
              </a:extLst>
            </p:cNvPr>
            <p:cNvSpPr/>
            <p:nvPr/>
          </p:nvSpPr>
          <p:spPr>
            <a:xfrm rot="593623">
              <a:off x="4345635" y="3387158"/>
              <a:ext cx="109728" cy="10972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6" name="Rectangle 35">
              <a:extLst>
                <a:ext uri="{FF2B5EF4-FFF2-40B4-BE49-F238E27FC236}">
                  <a16:creationId xmlns:a16="http://schemas.microsoft.com/office/drawing/2014/main" id="{71699009-2146-46C5-8D15-90A58CBA9845}"/>
                </a:ext>
              </a:extLst>
            </p:cNvPr>
            <p:cNvSpPr/>
            <p:nvPr/>
          </p:nvSpPr>
          <p:spPr>
            <a:xfrm>
              <a:off x="4397152" y="3197720"/>
              <a:ext cx="644728" cy="307777"/>
            </a:xfrm>
            <a:prstGeom prst="rect">
              <a:avLst/>
            </a:prstGeom>
          </p:spPr>
          <p:txBody>
            <a:bodyPr wrap="none">
              <a:spAutoFit/>
            </a:bodyPr>
            <a:lstStyle/>
            <a:p>
              <a:pPr algn="ctr"/>
              <a:r>
                <a:rPr lang="en-US" sz="1400" dirty="0"/>
                <a:t>AF488</a:t>
              </a:r>
            </a:p>
          </p:txBody>
        </p:sp>
        <p:sp>
          <p:nvSpPr>
            <p:cNvPr id="37" name="Rectangle: Rounded Corners 36">
              <a:extLst>
                <a:ext uri="{FF2B5EF4-FFF2-40B4-BE49-F238E27FC236}">
                  <a16:creationId xmlns:a16="http://schemas.microsoft.com/office/drawing/2014/main" id="{F0024BC9-F892-4A4D-B781-600666E9D0F7}"/>
                </a:ext>
              </a:extLst>
            </p:cNvPr>
            <p:cNvSpPr/>
            <p:nvPr/>
          </p:nvSpPr>
          <p:spPr>
            <a:xfrm rot="18762574">
              <a:off x="2527865" y="2520912"/>
              <a:ext cx="808892" cy="353356"/>
            </a:xfrm>
            <a:prstGeom prst="roundRect">
              <a:avLst/>
            </a:prstGeom>
            <a:solidFill>
              <a:srgbClr val="FFABAB"/>
            </a:solidFill>
            <a:ln>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PD-1</a:t>
              </a:r>
            </a:p>
          </p:txBody>
        </p:sp>
        <p:sp>
          <p:nvSpPr>
            <p:cNvPr id="38" name="Oval 37">
              <a:extLst>
                <a:ext uri="{FF2B5EF4-FFF2-40B4-BE49-F238E27FC236}">
                  <a16:creationId xmlns:a16="http://schemas.microsoft.com/office/drawing/2014/main" id="{6554619F-DA0B-4050-AEC4-2138272DCB75}"/>
                </a:ext>
              </a:extLst>
            </p:cNvPr>
            <p:cNvSpPr/>
            <p:nvPr/>
          </p:nvSpPr>
          <p:spPr>
            <a:xfrm rot="593623">
              <a:off x="3097246" y="2245920"/>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9" name="Oval 38">
              <a:extLst>
                <a:ext uri="{FF2B5EF4-FFF2-40B4-BE49-F238E27FC236}">
                  <a16:creationId xmlns:a16="http://schemas.microsoft.com/office/drawing/2014/main" id="{9B01957E-D1EB-43F1-999C-26C34CA71EA7}"/>
                </a:ext>
              </a:extLst>
            </p:cNvPr>
            <p:cNvSpPr/>
            <p:nvPr/>
          </p:nvSpPr>
          <p:spPr>
            <a:xfrm rot="593623">
              <a:off x="2840122" y="2359658"/>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0" name="Oval 39">
              <a:extLst>
                <a:ext uri="{FF2B5EF4-FFF2-40B4-BE49-F238E27FC236}">
                  <a16:creationId xmlns:a16="http://schemas.microsoft.com/office/drawing/2014/main" id="{9E90C933-05E3-414A-9A4C-6B95E065DAA4}"/>
                </a:ext>
              </a:extLst>
            </p:cNvPr>
            <p:cNvSpPr/>
            <p:nvPr/>
          </p:nvSpPr>
          <p:spPr>
            <a:xfrm rot="593623">
              <a:off x="2604430" y="2641653"/>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1" name="Oval 40">
              <a:extLst>
                <a:ext uri="{FF2B5EF4-FFF2-40B4-BE49-F238E27FC236}">
                  <a16:creationId xmlns:a16="http://schemas.microsoft.com/office/drawing/2014/main" id="{F95B4DEB-064D-48EA-A2E8-7B2843378D0F}"/>
                </a:ext>
              </a:extLst>
            </p:cNvPr>
            <p:cNvSpPr/>
            <p:nvPr/>
          </p:nvSpPr>
          <p:spPr>
            <a:xfrm rot="593623">
              <a:off x="3288583" y="2474648"/>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 name="Oval 41">
              <a:extLst>
                <a:ext uri="{FF2B5EF4-FFF2-40B4-BE49-F238E27FC236}">
                  <a16:creationId xmlns:a16="http://schemas.microsoft.com/office/drawing/2014/main" id="{F58BE515-DDEC-46CF-8E57-D0AD6E0D658B}"/>
                </a:ext>
              </a:extLst>
            </p:cNvPr>
            <p:cNvSpPr/>
            <p:nvPr/>
          </p:nvSpPr>
          <p:spPr>
            <a:xfrm rot="593623">
              <a:off x="3033772" y="2721554"/>
              <a:ext cx="109728" cy="109728"/>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3" name="Rectangle 42">
              <a:extLst>
                <a:ext uri="{FF2B5EF4-FFF2-40B4-BE49-F238E27FC236}">
                  <a16:creationId xmlns:a16="http://schemas.microsoft.com/office/drawing/2014/main" id="{750E96A2-8A4A-481B-914B-680363E8DF4A}"/>
                </a:ext>
              </a:extLst>
            </p:cNvPr>
            <p:cNvSpPr/>
            <p:nvPr/>
          </p:nvSpPr>
          <p:spPr>
            <a:xfrm>
              <a:off x="2020718" y="2507696"/>
              <a:ext cx="615874" cy="307777"/>
            </a:xfrm>
            <a:prstGeom prst="rect">
              <a:avLst/>
            </a:prstGeom>
          </p:spPr>
          <p:txBody>
            <a:bodyPr wrap="none">
              <a:spAutoFit/>
            </a:bodyPr>
            <a:lstStyle/>
            <a:p>
              <a:pPr algn="ctr"/>
              <a:r>
                <a:rPr lang="en-US" sz="1400" dirty="0"/>
                <a:t>Biotin</a:t>
              </a:r>
            </a:p>
          </p:txBody>
        </p:sp>
        <p:sp>
          <p:nvSpPr>
            <p:cNvPr id="44" name="Rectangle 43">
              <a:extLst>
                <a:ext uri="{FF2B5EF4-FFF2-40B4-BE49-F238E27FC236}">
                  <a16:creationId xmlns:a16="http://schemas.microsoft.com/office/drawing/2014/main" id="{E6597CF7-11DF-462A-BD7D-7DE08C9CE2BF}"/>
                </a:ext>
              </a:extLst>
            </p:cNvPr>
            <p:cNvSpPr/>
            <p:nvPr/>
          </p:nvSpPr>
          <p:spPr>
            <a:xfrm>
              <a:off x="2746957" y="3668494"/>
              <a:ext cx="1045479" cy="400110"/>
            </a:xfrm>
            <a:prstGeom prst="rect">
              <a:avLst/>
            </a:prstGeom>
          </p:spPr>
          <p:txBody>
            <a:bodyPr wrap="none">
              <a:spAutoFit/>
            </a:bodyPr>
            <a:lstStyle/>
            <a:p>
              <a:pPr algn="ctr"/>
              <a:r>
                <a:rPr lang="en-US" sz="1000" dirty="0"/>
                <a:t>Primary</a:t>
              </a:r>
            </a:p>
            <a:p>
              <a:pPr algn="ctr"/>
              <a:r>
                <a:rPr lang="en-US" sz="1000" dirty="0"/>
                <a:t>Chicken α C-</a:t>
              </a:r>
              <a:r>
                <a:rPr lang="en-US" sz="1000" dirty="0" err="1"/>
                <a:t>myc</a:t>
              </a:r>
              <a:endParaRPr lang="en-US" sz="1000" dirty="0"/>
            </a:p>
          </p:txBody>
        </p:sp>
        <p:sp>
          <p:nvSpPr>
            <p:cNvPr id="45" name="Rectangle 44">
              <a:extLst>
                <a:ext uri="{FF2B5EF4-FFF2-40B4-BE49-F238E27FC236}">
                  <a16:creationId xmlns:a16="http://schemas.microsoft.com/office/drawing/2014/main" id="{55D1A6CF-992A-443D-A544-763814165EC8}"/>
                </a:ext>
              </a:extLst>
            </p:cNvPr>
            <p:cNvSpPr/>
            <p:nvPr/>
          </p:nvSpPr>
          <p:spPr>
            <a:xfrm>
              <a:off x="3797708" y="3668494"/>
              <a:ext cx="974947" cy="400110"/>
            </a:xfrm>
            <a:prstGeom prst="rect">
              <a:avLst/>
            </a:prstGeom>
          </p:spPr>
          <p:txBody>
            <a:bodyPr wrap="none">
              <a:spAutoFit/>
            </a:bodyPr>
            <a:lstStyle/>
            <a:p>
              <a:pPr algn="ctr"/>
              <a:r>
                <a:rPr lang="en-US" sz="1000" dirty="0"/>
                <a:t>Secondary</a:t>
              </a:r>
            </a:p>
            <a:p>
              <a:pPr algn="ctr"/>
              <a:r>
                <a:rPr lang="en-US" sz="1000" dirty="0"/>
                <a:t>Goat α Chicken</a:t>
              </a:r>
            </a:p>
          </p:txBody>
        </p:sp>
        <p:sp>
          <p:nvSpPr>
            <p:cNvPr id="46" name="Rectangle: Rounded Corners 45">
              <a:extLst>
                <a:ext uri="{FF2B5EF4-FFF2-40B4-BE49-F238E27FC236}">
                  <a16:creationId xmlns:a16="http://schemas.microsoft.com/office/drawing/2014/main" id="{D7F0DC2E-6674-4BF2-9E33-0444B3D777F7}"/>
                </a:ext>
              </a:extLst>
            </p:cNvPr>
            <p:cNvSpPr/>
            <p:nvPr/>
          </p:nvSpPr>
          <p:spPr>
            <a:xfrm rot="20287161">
              <a:off x="3079080" y="1897480"/>
              <a:ext cx="805344" cy="226233"/>
            </a:xfrm>
            <a:prstGeom prst="roundRect">
              <a:avLst>
                <a:gd name="adj" fmla="val 31499"/>
              </a:avLst>
            </a:prstGeom>
            <a:solidFill>
              <a:srgbClr val="D3B5E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Streptavidin</a:t>
              </a:r>
            </a:p>
          </p:txBody>
        </p:sp>
        <p:sp>
          <p:nvSpPr>
            <p:cNvPr id="47" name="Oval 46">
              <a:extLst>
                <a:ext uri="{FF2B5EF4-FFF2-40B4-BE49-F238E27FC236}">
                  <a16:creationId xmlns:a16="http://schemas.microsoft.com/office/drawing/2014/main" id="{88FEC3F3-3B91-404D-9D95-AF1558ABF60C}"/>
                </a:ext>
              </a:extLst>
            </p:cNvPr>
            <p:cNvSpPr/>
            <p:nvPr/>
          </p:nvSpPr>
          <p:spPr>
            <a:xfrm rot="21175601">
              <a:off x="3736925" y="1708513"/>
              <a:ext cx="109728" cy="1097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8" name="Rectangle 47">
              <a:extLst>
                <a:ext uri="{FF2B5EF4-FFF2-40B4-BE49-F238E27FC236}">
                  <a16:creationId xmlns:a16="http://schemas.microsoft.com/office/drawing/2014/main" id="{B0C09A7B-15A8-4CF4-A007-8F7B313B743B}"/>
                </a:ext>
              </a:extLst>
            </p:cNvPr>
            <p:cNvSpPr/>
            <p:nvPr/>
          </p:nvSpPr>
          <p:spPr>
            <a:xfrm>
              <a:off x="3818572" y="1662772"/>
              <a:ext cx="644728" cy="307777"/>
            </a:xfrm>
            <a:prstGeom prst="rect">
              <a:avLst/>
            </a:prstGeom>
          </p:spPr>
          <p:txBody>
            <a:bodyPr wrap="none">
              <a:spAutoFit/>
            </a:bodyPr>
            <a:lstStyle/>
            <a:p>
              <a:pPr algn="ctr"/>
              <a:r>
                <a:rPr lang="en-US" sz="1400" dirty="0"/>
                <a:t>AF647</a:t>
              </a:r>
            </a:p>
          </p:txBody>
        </p:sp>
        <p:sp>
          <p:nvSpPr>
            <p:cNvPr id="49" name="Rectangle 48">
              <a:extLst>
                <a:ext uri="{FF2B5EF4-FFF2-40B4-BE49-F238E27FC236}">
                  <a16:creationId xmlns:a16="http://schemas.microsoft.com/office/drawing/2014/main" id="{E59D4B8C-3A28-4A34-89F5-9C8A4AEDAC31}"/>
                </a:ext>
              </a:extLst>
            </p:cNvPr>
            <p:cNvSpPr/>
            <p:nvPr/>
          </p:nvSpPr>
          <p:spPr>
            <a:xfrm>
              <a:off x="3592577" y="2019162"/>
              <a:ext cx="793807" cy="400110"/>
            </a:xfrm>
            <a:prstGeom prst="rect">
              <a:avLst/>
            </a:prstGeom>
          </p:spPr>
          <p:txBody>
            <a:bodyPr wrap="none">
              <a:spAutoFit/>
            </a:bodyPr>
            <a:lstStyle/>
            <a:p>
              <a:pPr algn="ctr"/>
              <a:r>
                <a:rPr lang="en-US" sz="1000" dirty="0"/>
                <a:t>Secondary</a:t>
              </a:r>
            </a:p>
            <a:p>
              <a:pPr algn="ctr"/>
              <a:r>
                <a:rPr lang="en-US" sz="1000" dirty="0"/>
                <a:t>StrepAF647</a:t>
              </a:r>
            </a:p>
          </p:txBody>
        </p:sp>
      </p:grpSp>
      <p:sp>
        <p:nvSpPr>
          <p:cNvPr id="8" name="Rectangle 7">
            <a:extLst>
              <a:ext uri="{FF2B5EF4-FFF2-40B4-BE49-F238E27FC236}">
                <a16:creationId xmlns:a16="http://schemas.microsoft.com/office/drawing/2014/main" id="{379E0918-68A1-4FD7-B09B-8D9754B94898}"/>
              </a:ext>
            </a:extLst>
          </p:cNvPr>
          <p:cNvSpPr/>
          <p:nvPr/>
        </p:nvSpPr>
        <p:spPr>
          <a:xfrm>
            <a:off x="1006738" y="1166796"/>
            <a:ext cx="4422710" cy="784830"/>
          </a:xfrm>
          <a:prstGeom prst="rect">
            <a:avLst/>
          </a:prstGeom>
        </p:spPr>
        <p:txBody>
          <a:bodyPr wrap="square">
            <a:spAutoFit/>
          </a:bodyPr>
          <a:lstStyle/>
          <a:p>
            <a:pPr algn="ctr">
              <a:spcAft>
                <a:spcPts val="600"/>
              </a:spcAft>
            </a:pPr>
            <a:r>
              <a:rPr lang="en-US" sz="2000" dirty="0">
                <a:latin typeface="Arial" panose="020B0604020202020204" pitchFamily="34" charset="0"/>
                <a:ea typeface="Roboto Slab"/>
                <a:cs typeface="Arial" panose="020B0604020202020204" pitchFamily="34" charset="0"/>
                <a:sym typeface="Roboto Slab"/>
              </a:rPr>
              <a:t>Effect of affinity on anti-PD-1 </a:t>
            </a:r>
          </a:p>
          <a:p>
            <a:pPr algn="ctr">
              <a:spcAft>
                <a:spcPts val="600"/>
              </a:spcAft>
            </a:pPr>
            <a:r>
              <a:rPr lang="en-US" sz="2000" dirty="0">
                <a:latin typeface="Arial" panose="020B0604020202020204" pitchFamily="34" charset="0"/>
                <a:ea typeface="Roboto Slab"/>
                <a:cs typeface="Arial" panose="020B0604020202020204" pitchFamily="34" charset="0"/>
                <a:sym typeface="Roboto Slab"/>
              </a:rPr>
              <a:t>immune checkpoint blockade therapy</a:t>
            </a:r>
            <a:endParaRPr lang="en-US" sz="2000" dirty="0"/>
          </a:p>
        </p:txBody>
      </p:sp>
      <p:sp>
        <p:nvSpPr>
          <p:cNvPr id="51" name="Rectangle: Rounded Corners 50">
            <a:extLst>
              <a:ext uri="{FF2B5EF4-FFF2-40B4-BE49-F238E27FC236}">
                <a16:creationId xmlns:a16="http://schemas.microsoft.com/office/drawing/2014/main" id="{4CC7C992-56BE-4327-83A5-5BBA8D44359C}"/>
              </a:ext>
            </a:extLst>
          </p:cNvPr>
          <p:cNvSpPr/>
          <p:nvPr/>
        </p:nvSpPr>
        <p:spPr>
          <a:xfrm>
            <a:off x="6436975" y="914156"/>
            <a:ext cx="5012405" cy="517732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C804C7E-C491-48BC-9440-96B67E2504A1}"/>
              </a:ext>
            </a:extLst>
          </p:cNvPr>
          <p:cNvSpPr/>
          <p:nvPr/>
        </p:nvSpPr>
        <p:spPr>
          <a:xfrm>
            <a:off x="725922" y="914156"/>
            <a:ext cx="5012405" cy="517732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B53FB90A-A558-4259-A0A7-400E83B81A7C}"/>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Any questions?</a:t>
            </a:r>
            <a:endParaRPr lang="en-US" sz="2800" dirty="0">
              <a:solidFill>
                <a:schemeClr val="bg1"/>
              </a:solidFill>
            </a:endParaRPr>
          </a:p>
        </p:txBody>
      </p:sp>
      <p:sp>
        <p:nvSpPr>
          <p:cNvPr id="53" name="Rectangle 52">
            <a:extLst>
              <a:ext uri="{FF2B5EF4-FFF2-40B4-BE49-F238E27FC236}">
                <a16:creationId xmlns:a16="http://schemas.microsoft.com/office/drawing/2014/main" id="{9C512F95-9F35-4BE3-90AB-E7F8FCCDCEE6}"/>
              </a:ext>
            </a:extLst>
          </p:cNvPr>
          <p:cNvSpPr/>
          <p:nvPr/>
        </p:nvSpPr>
        <p:spPr>
          <a:xfrm>
            <a:off x="6731822" y="1359156"/>
            <a:ext cx="4422710" cy="400110"/>
          </a:xfrm>
          <a:prstGeom prst="rect">
            <a:avLst/>
          </a:prstGeom>
        </p:spPr>
        <p:txBody>
          <a:bodyPr wrap="square">
            <a:spAutoFit/>
          </a:bodyPr>
          <a:lstStyle/>
          <a:p>
            <a:pPr algn="ctr">
              <a:spcAft>
                <a:spcPts val="600"/>
              </a:spcAft>
            </a:pPr>
            <a:r>
              <a:rPr lang="en-US" sz="2000" dirty="0">
                <a:latin typeface="Arial" panose="020B0604020202020204" pitchFamily="34" charset="0"/>
                <a:ea typeface="Roboto Slab"/>
                <a:cs typeface="Arial" panose="020B0604020202020204" pitchFamily="34" charset="0"/>
                <a:sym typeface="Roboto Slab"/>
              </a:rPr>
              <a:t>Antibodies and COVID-19</a:t>
            </a:r>
            <a:endParaRPr lang="en-US" sz="2000" dirty="0"/>
          </a:p>
        </p:txBody>
      </p:sp>
      <p:pic>
        <p:nvPicPr>
          <p:cNvPr id="54" name="Picture 2" descr="Coronavirus Coverage">
            <a:extLst>
              <a:ext uri="{FF2B5EF4-FFF2-40B4-BE49-F238E27FC236}">
                <a16:creationId xmlns:a16="http://schemas.microsoft.com/office/drawing/2014/main" id="{0998E235-089E-4F97-BBC2-D75A59058A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48" r="19847"/>
          <a:stretch/>
        </p:blipFill>
        <p:spPr bwMode="auto">
          <a:xfrm>
            <a:off x="6983105" y="1925303"/>
            <a:ext cx="3925452" cy="373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959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52</a:t>
            </a:fld>
            <a:endParaRPr lang="en-US" dirty="0">
              <a:solidFill>
                <a:schemeClr val="bg1">
                  <a:lumMod val="50000"/>
                </a:schemeClr>
              </a:solidFill>
            </a:endParaRPr>
          </a:p>
        </p:txBody>
      </p:sp>
      <p:sp>
        <p:nvSpPr>
          <p:cNvPr id="18" name="TextBox 17"/>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Extra slides</a:t>
            </a:r>
            <a:endParaRPr lang="en-US" sz="2800" dirty="0">
              <a:solidFill>
                <a:schemeClr val="bg1"/>
              </a:solidFill>
            </a:endParaRPr>
          </a:p>
        </p:txBody>
      </p:sp>
      <p:sp>
        <p:nvSpPr>
          <p:cNvPr id="25" name="Rectangle 24">
            <a:extLst>
              <a:ext uri="{FF2B5EF4-FFF2-40B4-BE49-F238E27FC236}">
                <a16:creationId xmlns:a16="http://schemas.microsoft.com/office/drawing/2014/main" id="{4EE0C9EA-1823-4300-83CC-DC6BD474A39D}"/>
              </a:ext>
            </a:extLst>
          </p:cNvPr>
          <p:cNvSpPr/>
          <p:nvPr/>
        </p:nvSpPr>
        <p:spPr>
          <a:xfrm>
            <a:off x="9268271" y="676585"/>
            <a:ext cx="1536087" cy="59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66A2829-E66A-4C2B-AA0A-BC36BBB87467}"/>
              </a:ext>
            </a:extLst>
          </p:cNvPr>
          <p:cNvSpPr/>
          <p:nvPr/>
        </p:nvSpPr>
        <p:spPr>
          <a:xfrm>
            <a:off x="9891194" y="1033283"/>
            <a:ext cx="1610995" cy="53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66DA31-4C17-4C95-82CC-F5619F67C5AA}"/>
              </a:ext>
            </a:extLst>
          </p:cNvPr>
          <p:cNvSpPr/>
          <p:nvPr/>
        </p:nvSpPr>
        <p:spPr>
          <a:xfrm>
            <a:off x="8233965" y="710504"/>
            <a:ext cx="650611" cy="53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493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53</a:t>
            </a:fld>
            <a:endParaRPr lang="en-US" dirty="0">
              <a:solidFill>
                <a:schemeClr val="bg1">
                  <a:lumMod val="50000"/>
                </a:schemeClr>
              </a:solidFill>
            </a:endParaRPr>
          </a:p>
        </p:txBody>
      </p:sp>
      <p:sp>
        <p:nvSpPr>
          <p:cNvPr id="18" name="TextBox 17"/>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Yeast Titration Curve Fit</a:t>
            </a:r>
            <a:endParaRPr lang="en-US" sz="2800" dirty="0">
              <a:solidFill>
                <a:schemeClr val="bg1"/>
              </a:solidFill>
            </a:endParaRPr>
          </a:p>
        </p:txBody>
      </p:sp>
      <p:sp>
        <p:nvSpPr>
          <p:cNvPr id="25" name="Rectangle 24">
            <a:extLst>
              <a:ext uri="{FF2B5EF4-FFF2-40B4-BE49-F238E27FC236}">
                <a16:creationId xmlns:a16="http://schemas.microsoft.com/office/drawing/2014/main" id="{4EE0C9EA-1823-4300-83CC-DC6BD474A39D}"/>
              </a:ext>
            </a:extLst>
          </p:cNvPr>
          <p:cNvSpPr/>
          <p:nvPr/>
        </p:nvSpPr>
        <p:spPr>
          <a:xfrm>
            <a:off x="9268271" y="676585"/>
            <a:ext cx="1536087" cy="59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66A2829-E66A-4C2B-AA0A-BC36BBB87467}"/>
              </a:ext>
            </a:extLst>
          </p:cNvPr>
          <p:cNvSpPr/>
          <p:nvPr/>
        </p:nvSpPr>
        <p:spPr>
          <a:xfrm>
            <a:off x="9891194" y="1033283"/>
            <a:ext cx="1610995" cy="53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66DA31-4C17-4C95-82CC-F5619F67C5AA}"/>
              </a:ext>
            </a:extLst>
          </p:cNvPr>
          <p:cNvSpPr/>
          <p:nvPr/>
        </p:nvSpPr>
        <p:spPr>
          <a:xfrm>
            <a:off x="8233965" y="710504"/>
            <a:ext cx="650611" cy="53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ell-Binding Assays for Determining the Affinity of Protein-Protein  Interactions: Technologies and Considerations. - Abstract - Europe PMC">
            <a:extLst>
              <a:ext uri="{FF2B5EF4-FFF2-40B4-BE49-F238E27FC236}">
                <a16:creationId xmlns:a16="http://schemas.microsoft.com/office/drawing/2014/main" id="{1F7AED62-B3EF-4444-A262-956290BA8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70" y="1796942"/>
            <a:ext cx="7306821" cy="44965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2B48B4A-A162-48B1-9911-DFFBC859E014}"/>
                  </a:ext>
                </a:extLst>
              </p:cNvPr>
              <p:cNvSpPr txBox="1"/>
              <p:nvPr/>
            </p:nvSpPr>
            <p:spPr>
              <a:xfrm>
                <a:off x="7800278" y="4294464"/>
                <a:ext cx="3772508" cy="553998"/>
              </a:xfrm>
              <a:prstGeom prst="rect">
                <a:avLst/>
              </a:prstGeom>
              <a:noFill/>
            </p:spPr>
            <p:txBody>
              <a:bodyPr wrap="none" lIns="0" tIns="0" rIns="0" bIns="0" rtlCol="0">
                <a:spAutoFit/>
              </a:bodyPr>
              <a:lstStyle/>
              <a:p>
                <a:r>
                  <a:rPr lang="en-US" dirty="0">
                    <a:sym typeface="Wingdings" panose="05000000000000000000" pitchFamily="2" charset="2"/>
                  </a:rPr>
                  <a:t> </a:t>
                </a:r>
                <a:r>
                  <a:rPr lang="en-US" dirty="0"/>
                  <a:t>Normalized by </a:t>
                </a:r>
                <a:r>
                  <a:rPr lang="en-US" dirty="0" err="1"/>
                  <a:t>Bmax</a:t>
                </a:r>
                <a:r>
                  <a:rPr lang="en-US" dirty="0"/>
                  <a:t> and Background</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xmlns="">
          <p:sp>
            <p:nvSpPr>
              <p:cNvPr id="3" name="TextBox 2">
                <a:extLst>
                  <a:ext uri="{FF2B5EF4-FFF2-40B4-BE49-F238E27FC236}">
                    <a16:creationId xmlns:a16="http://schemas.microsoft.com/office/drawing/2014/main" id="{92B48B4A-A162-48B1-9911-DFFBC859E014}"/>
                  </a:ext>
                </a:extLst>
              </p:cNvPr>
              <p:cNvSpPr txBox="1">
                <a:spLocks noRot="1" noChangeAspect="1" noMove="1" noResize="1" noEditPoints="1" noAdjustHandles="1" noChangeArrowheads="1" noChangeShapeType="1" noTextEdit="1"/>
              </p:cNvSpPr>
              <p:nvPr/>
            </p:nvSpPr>
            <p:spPr>
              <a:xfrm>
                <a:off x="7800278" y="4294464"/>
                <a:ext cx="3772508" cy="553998"/>
              </a:xfrm>
              <a:prstGeom prst="rect">
                <a:avLst/>
              </a:prstGeom>
              <a:blipFill>
                <a:blip r:embed="rId5"/>
                <a:stretch>
                  <a:fillRect l="-3883" t="-15385" r="-30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993EE15-7084-4E84-8679-ED56B3E4160A}"/>
                  </a:ext>
                </a:extLst>
              </p:cNvPr>
              <p:cNvSpPr/>
              <p:nvPr/>
            </p:nvSpPr>
            <p:spPr>
              <a:xfrm>
                <a:off x="2318329" y="876641"/>
                <a:ext cx="4985724" cy="844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𝑀𝐹𝐼</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𝐵</m:t>
                          </m:r>
                        </m:e>
                        <m:sub>
                          <m:r>
                            <a:rPr lang="en-US" sz="2400" i="1">
                              <a:latin typeface="Cambria Math" panose="02040503050406030204" pitchFamily="18" charset="0"/>
                            </a:rPr>
                            <m:t>𝑚𝑎𝑥</m:t>
                          </m:r>
                        </m:sub>
                      </m:sSub>
                      <m:f>
                        <m:fPr>
                          <m:ctrlPr>
                            <a:rPr lang="en-US" sz="2400" i="1">
                              <a:latin typeface="Cambria Math" panose="02040503050406030204" pitchFamily="18" charset="0"/>
                            </a:rPr>
                          </m:ctrlPr>
                        </m:fPr>
                        <m:num>
                          <m:r>
                            <a:rPr lang="en-US" sz="2400" i="1">
                              <a:latin typeface="Cambria Math" panose="02040503050406030204" pitchFamily="18" charset="0"/>
                            </a:rPr>
                            <m:t>𝑋</m:t>
                          </m:r>
                        </m:num>
                        <m:den>
                          <m:sSub>
                            <m:sSubPr>
                              <m:ctrlPr>
                                <a:rPr lang="en-US" sz="2400" i="1">
                                  <a:latin typeface="Cambria Math" panose="02040503050406030204" pitchFamily="18" charset="0"/>
                                </a:rPr>
                              </m:ctrlPr>
                            </m:sSubPr>
                            <m:e>
                              <m:r>
                                <a:rPr lang="en-US" sz="2400" i="1">
                                  <a:latin typeface="Cambria Math" panose="02040503050406030204" pitchFamily="18" charset="0"/>
                                </a:rPr>
                                <m:t>𝐾</m:t>
                              </m:r>
                            </m:e>
                            <m:sub>
                              <m:r>
                                <a:rPr lang="en-US" sz="2400" i="1">
                                  <a:latin typeface="Cambria Math" panose="02040503050406030204" pitchFamily="18" charset="0"/>
                                </a:rPr>
                                <m:t>𝐷</m:t>
                              </m:r>
                            </m:sub>
                          </m:sSub>
                          <m:r>
                            <a:rPr lang="en-US" sz="2400" i="1">
                              <a:latin typeface="Cambria Math" panose="02040503050406030204" pitchFamily="18" charset="0"/>
                            </a:rPr>
                            <m:t>+</m:t>
                          </m:r>
                          <m:r>
                            <a:rPr lang="en-US" sz="2400" i="1">
                              <a:latin typeface="Cambria Math" panose="02040503050406030204" pitchFamily="18" charset="0"/>
                            </a:rPr>
                            <m:t>𝑋</m:t>
                          </m:r>
                        </m:den>
                      </m:f>
                      <m:r>
                        <a:rPr lang="en-US" sz="2400" i="1">
                          <a:latin typeface="Cambria Math" panose="02040503050406030204" pitchFamily="18" charset="0"/>
                        </a:rPr>
                        <m:t>+</m:t>
                      </m:r>
                      <m:r>
                        <a:rPr lang="en-US" sz="2400" i="1">
                          <a:latin typeface="Cambria Math" panose="02040503050406030204" pitchFamily="18" charset="0"/>
                        </a:rPr>
                        <m:t>𝐵𝑎𝑐𝑘𝑔𝑟𝑜𝑢𝑛𝑑</m:t>
                      </m:r>
                    </m:oMath>
                  </m:oMathPara>
                </a14:m>
                <a:endParaRPr lang="en-US" sz="2400" i="1" dirty="0">
                  <a:latin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6993EE15-7084-4E84-8679-ED56B3E4160A}"/>
                  </a:ext>
                </a:extLst>
              </p:cNvPr>
              <p:cNvSpPr>
                <a:spLocks noRot="1" noChangeAspect="1" noMove="1" noResize="1" noEditPoints="1" noAdjustHandles="1" noChangeArrowheads="1" noChangeShapeType="1" noTextEdit="1"/>
              </p:cNvSpPr>
              <p:nvPr/>
            </p:nvSpPr>
            <p:spPr>
              <a:xfrm>
                <a:off x="2318329" y="876641"/>
                <a:ext cx="4985724" cy="84420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43449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F2F37B3-C75F-44C6-90B3-5E16FA85E54C}"/>
              </a:ext>
            </a:extLst>
          </p:cNvPr>
          <p:cNvPicPr>
            <a:picLocks noChangeAspect="1"/>
          </p:cNvPicPr>
          <p:nvPr/>
        </p:nvPicPr>
        <p:blipFill rotWithShape="1">
          <a:blip r:embed="rId3">
            <a:extLst>
              <a:ext uri="{28A0092B-C50C-407E-A947-70E740481C1C}">
                <a14:useLocalDpi xmlns:a14="http://schemas.microsoft.com/office/drawing/2010/main" val="0"/>
              </a:ext>
            </a:extLst>
          </a:blip>
          <a:srcRect t="9913"/>
          <a:stretch/>
        </p:blipFill>
        <p:spPr bwMode="auto">
          <a:xfrm>
            <a:off x="81190" y="1138788"/>
            <a:ext cx="7620000" cy="343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54</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Octet - 29FmonomAb</a:t>
            </a:r>
          </a:p>
        </p:txBody>
      </p:sp>
      <p:sp>
        <p:nvSpPr>
          <p:cNvPr id="3" name="TextBox 2">
            <a:extLst>
              <a:ext uri="{FF2B5EF4-FFF2-40B4-BE49-F238E27FC236}">
                <a16:creationId xmlns:a16="http://schemas.microsoft.com/office/drawing/2014/main" id="{7C4D9510-B730-4AD5-946B-36E0FB6149C9}"/>
              </a:ext>
            </a:extLst>
          </p:cNvPr>
          <p:cNvSpPr txBox="1"/>
          <p:nvPr/>
        </p:nvSpPr>
        <p:spPr>
          <a:xfrm>
            <a:off x="754602" y="677123"/>
            <a:ext cx="7173157" cy="461665"/>
          </a:xfrm>
          <a:prstGeom prst="rect">
            <a:avLst/>
          </a:prstGeom>
          <a:noFill/>
        </p:spPr>
        <p:txBody>
          <a:bodyPr wrap="square" rtlCol="0">
            <a:spAutoFit/>
          </a:bodyPr>
          <a:lstStyle/>
          <a:p>
            <a:r>
              <a:rPr lang="en-US" sz="2400" dirty="0"/>
              <a:t>Global Fit (Association and Dissociation) All Sensors</a:t>
            </a:r>
          </a:p>
        </p:txBody>
      </p:sp>
      <p:sp>
        <p:nvSpPr>
          <p:cNvPr id="4" name="TextBox 3">
            <a:extLst>
              <a:ext uri="{FF2B5EF4-FFF2-40B4-BE49-F238E27FC236}">
                <a16:creationId xmlns:a16="http://schemas.microsoft.com/office/drawing/2014/main" id="{DABE60B6-A7CC-4AB1-BDBD-B51799231A3C}"/>
              </a:ext>
            </a:extLst>
          </p:cNvPr>
          <p:cNvSpPr txBox="1"/>
          <p:nvPr/>
        </p:nvSpPr>
        <p:spPr>
          <a:xfrm>
            <a:off x="7332955" y="1970843"/>
            <a:ext cx="2592280" cy="369332"/>
          </a:xfrm>
          <a:prstGeom prst="rect">
            <a:avLst/>
          </a:prstGeom>
          <a:noFill/>
        </p:spPr>
        <p:txBody>
          <a:bodyPr wrap="square" rtlCol="0">
            <a:spAutoFit/>
          </a:bodyPr>
          <a:lstStyle/>
          <a:p>
            <a:r>
              <a:rPr lang="en-US" dirty="0"/>
              <a:t>100 nM 29F </a:t>
            </a:r>
            <a:r>
              <a:rPr lang="en-US" dirty="0" err="1"/>
              <a:t>monomAb</a:t>
            </a:r>
            <a:endParaRPr lang="en-US" dirty="0"/>
          </a:p>
        </p:txBody>
      </p:sp>
      <p:sp>
        <p:nvSpPr>
          <p:cNvPr id="16" name="TextBox 15">
            <a:extLst>
              <a:ext uri="{FF2B5EF4-FFF2-40B4-BE49-F238E27FC236}">
                <a16:creationId xmlns:a16="http://schemas.microsoft.com/office/drawing/2014/main" id="{3A08C43B-684F-4A2A-9F70-A92FB15FBFE7}"/>
              </a:ext>
            </a:extLst>
          </p:cNvPr>
          <p:cNvSpPr txBox="1"/>
          <p:nvPr/>
        </p:nvSpPr>
        <p:spPr>
          <a:xfrm>
            <a:off x="7332955" y="2338071"/>
            <a:ext cx="825624" cy="369332"/>
          </a:xfrm>
          <a:prstGeom prst="rect">
            <a:avLst/>
          </a:prstGeom>
          <a:noFill/>
        </p:spPr>
        <p:txBody>
          <a:bodyPr wrap="square" rtlCol="0">
            <a:spAutoFit/>
          </a:bodyPr>
          <a:lstStyle/>
          <a:p>
            <a:r>
              <a:rPr lang="en-US" dirty="0"/>
              <a:t>30 nM</a:t>
            </a:r>
          </a:p>
        </p:txBody>
      </p:sp>
      <p:sp>
        <p:nvSpPr>
          <p:cNvPr id="17" name="TextBox 16">
            <a:extLst>
              <a:ext uri="{FF2B5EF4-FFF2-40B4-BE49-F238E27FC236}">
                <a16:creationId xmlns:a16="http://schemas.microsoft.com/office/drawing/2014/main" id="{A66EF43A-7387-4FA5-A244-304024A09B1A}"/>
              </a:ext>
            </a:extLst>
          </p:cNvPr>
          <p:cNvSpPr txBox="1"/>
          <p:nvPr/>
        </p:nvSpPr>
        <p:spPr>
          <a:xfrm>
            <a:off x="7332955" y="2670678"/>
            <a:ext cx="825624" cy="369332"/>
          </a:xfrm>
          <a:prstGeom prst="rect">
            <a:avLst/>
          </a:prstGeom>
          <a:noFill/>
        </p:spPr>
        <p:txBody>
          <a:bodyPr wrap="square" rtlCol="0">
            <a:spAutoFit/>
          </a:bodyPr>
          <a:lstStyle/>
          <a:p>
            <a:r>
              <a:rPr lang="en-US" dirty="0"/>
              <a:t>10 nM</a:t>
            </a:r>
          </a:p>
        </p:txBody>
      </p:sp>
      <p:sp>
        <p:nvSpPr>
          <p:cNvPr id="18" name="TextBox 17">
            <a:extLst>
              <a:ext uri="{FF2B5EF4-FFF2-40B4-BE49-F238E27FC236}">
                <a16:creationId xmlns:a16="http://schemas.microsoft.com/office/drawing/2014/main" id="{A1F00B30-F19C-4DE0-910C-924BC5960A2D}"/>
              </a:ext>
            </a:extLst>
          </p:cNvPr>
          <p:cNvSpPr txBox="1"/>
          <p:nvPr/>
        </p:nvSpPr>
        <p:spPr>
          <a:xfrm>
            <a:off x="7332955" y="3035503"/>
            <a:ext cx="1145220" cy="369332"/>
          </a:xfrm>
          <a:prstGeom prst="rect">
            <a:avLst/>
          </a:prstGeom>
          <a:noFill/>
        </p:spPr>
        <p:txBody>
          <a:bodyPr wrap="square" rtlCol="0">
            <a:spAutoFit/>
          </a:bodyPr>
          <a:lstStyle/>
          <a:p>
            <a:r>
              <a:rPr lang="en-US" dirty="0"/>
              <a:t>2.5 nM</a:t>
            </a:r>
          </a:p>
        </p:txBody>
      </p:sp>
      <p:sp>
        <p:nvSpPr>
          <p:cNvPr id="19" name="TextBox 18">
            <a:extLst>
              <a:ext uri="{FF2B5EF4-FFF2-40B4-BE49-F238E27FC236}">
                <a16:creationId xmlns:a16="http://schemas.microsoft.com/office/drawing/2014/main" id="{4A6476DB-8D07-408F-A624-15D672F09E62}"/>
              </a:ext>
            </a:extLst>
          </p:cNvPr>
          <p:cNvSpPr txBox="1"/>
          <p:nvPr/>
        </p:nvSpPr>
        <p:spPr>
          <a:xfrm>
            <a:off x="7332955" y="3259005"/>
            <a:ext cx="1145220" cy="369332"/>
          </a:xfrm>
          <a:prstGeom prst="rect">
            <a:avLst/>
          </a:prstGeom>
          <a:noFill/>
        </p:spPr>
        <p:txBody>
          <a:bodyPr wrap="square" rtlCol="0">
            <a:spAutoFit/>
          </a:bodyPr>
          <a:lstStyle/>
          <a:p>
            <a:r>
              <a:rPr lang="en-US" dirty="0"/>
              <a:t>1 nM</a:t>
            </a:r>
          </a:p>
        </p:txBody>
      </p:sp>
      <p:sp>
        <p:nvSpPr>
          <p:cNvPr id="21" name="TextBox 20">
            <a:extLst>
              <a:ext uri="{FF2B5EF4-FFF2-40B4-BE49-F238E27FC236}">
                <a16:creationId xmlns:a16="http://schemas.microsoft.com/office/drawing/2014/main" id="{AFC35196-C3C3-422C-8B95-611ED906BC96}"/>
              </a:ext>
            </a:extLst>
          </p:cNvPr>
          <p:cNvSpPr txBox="1"/>
          <p:nvPr/>
        </p:nvSpPr>
        <p:spPr>
          <a:xfrm>
            <a:off x="7332955" y="3443671"/>
            <a:ext cx="1145220" cy="369332"/>
          </a:xfrm>
          <a:prstGeom prst="rect">
            <a:avLst/>
          </a:prstGeom>
          <a:noFill/>
        </p:spPr>
        <p:txBody>
          <a:bodyPr wrap="square" rtlCol="0">
            <a:spAutoFit/>
          </a:bodyPr>
          <a:lstStyle/>
          <a:p>
            <a:r>
              <a:rPr lang="en-US" dirty="0"/>
              <a:t>0.6 nM</a:t>
            </a:r>
          </a:p>
        </p:txBody>
      </p:sp>
      <p:sp>
        <p:nvSpPr>
          <p:cNvPr id="22" name="TextBox 21">
            <a:extLst>
              <a:ext uri="{FF2B5EF4-FFF2-40B4-BE49-F238E27FC236}">
                <a16:creationId xmlns:a16="http://schemas.microsoft.com/office/drawing/2014/main" id="{138C79EE-DB1F-49F6-AD87-19C07F401D5F}"/>
              </a:ext>
            </a:extLst>
          </p:cNvPr>
          <p:cNvSpPr txBox="1"/>
          <p:nvPr/>
        </p:nvSpPr>
        <p:spPr>
          <a:xfrm>
            <a:off x="7332954" y="3693194"/>
            <a:ext cx="1864311" cy="369332"/>
          </a:xfrm>
          <a:prstGeom prst="rect">
            <a:avLst/>
          </a:prstGeom>
          <a:noFill/>
        </p:spPr>
        <p:txBody>
          <a:bodyPr wrap="square" rtlCol="0">
            <a:spAutoFit/>
          </a:bodyPr>
          <a:lstStyle/>
          <a:p>
            <a:r>
              <a:rPr lang="en-US" dirty="0"/>
              <a:t>0 nM (control)</a:t>
            </a:r>
          </a:p>
        </p:txBody>
      </p:sp>
      <p:graphicFrame>
        <p:nvGraphicFramePr>
          <p:cNvPr id="5" name="Table 4">
            <a:extLst>
              <a:ext uri="{FF2B5EF4-FFF2-40B4-BE49-F238E27FC236}">
                <a16:creationId xmlns:a16="http://schemas.microsoft.com/office/drawing/2014/main" id="{AE222DD8-EBC4-4ED1-9A65-39C12240CAFD}"/>
              </a:ext>
            </a:extLst>
          </p:cNvPr>
          <p:cNvGraphicFramePr>
            <a:graphicFrameLocks noGrp="1"/>
          </p:cNvGraphicFramePr>
          <p:nvPr>
            <p:extLst/>
          </p:nvPr>
        </p:nvGraphicFramePr>
        <p:xfrm>
          <a:off x="548640" y="4912260"/>
          <a:ext cx="8199024" cy="741680"/>
        </p:xfrm>
        <a:graphic>
          <a:graphicData uri="http://schemas.openxmlformats.org/drawingml/2006/table">
            <a:tbl>
              <a:tblPr firstRow="1" bandRow="1">
                <a:tableStyleId>{F5AB1C69-6EDB-4FF4-983F-18BD219EF322}</a:tableStyleId>
              </a:tblPr>
              <a:tblGrid>
                <a:gridCol w="1024878">
                  <a:extLst>
                    <a:ext uri="{9D8B030D-6E8A-4147-A177-3AD203B41FA5}">
                      <a16:colId xmlns:a16="http://schemas.microsoft.com/office/drawing/2014/main" val="2818354747"/>
                    </a:ext>
                  </a:extLst>
                </a:gridCol>
                <a:gridCol w="1024878">
                  <a:extLst>
                    <a:ext uri="{9D8B030D-6E8A-4147-A177-3AD203B41FA5}">
                      <a16:colId xmlns:a16="http://schemas.microsoft.com/office/drawing/2014/main" val="1159305780"/>
                    </a:ext>
                  </a:extLst>
                </a:gridCol>
                <a:gridCol w="1024878">
                  <a:extLst>
                    <a:ext uri="{9D8B030D-6E8A-4147-A177-3AD203B41FA5}">
                      <a16:colId xmlns:a16="http://schemas.microsoft.com/office/drawing/2014/main" val="1619465403"/>
                    </a:ext>
                  </a:extLst>
                </a:gridCol>
                <a:gridCol w="1024878">
                  <a:extLst>
                    <a:ext uri="{9D8B030D-6E8A-4147-A177-3AD203B41FA5}">
                      <a16:colId xmlns:a16="http://schemas.microsoft.com/office/drawing/2014/main" val="3430682122"/>
                    </a:ext>
                  </a:extLst>
                </a:gridCol>
                <a:gridCol w="1024878">
                  <a:extLst>
                    <a:ext uri="{9D8B030D-6E8A-4147-A177-3AD203B41FA5}">
                      <a16:colId xmlns:a16="http://schemas.microsoft.com/office/drawing/2014/main" val="1706476101"/>
                    </a:ext>
                  </a:extLst>
                </a:gridCol>
                <a:gridCol w="1024878">
                  <a:extLst>
                    <a:ext uri="{9D8B030D-6E8A-4147-A177-3AD203B41FA5}">
                      <a16:colId xmlns:a16="http://schemas.microsoft.com/office/drawing/2014/main" val="2958195215"/>
                    </a:ext>
                  </a:extLst>
                </a:gridCol>
                <a:gridCol w="1024878">
                  <a:extLst>
                    <a:ext uri="{9D8B030D-6E8A-4147-A177-3AD203B41FA5}">
                      <a16:colId xmlns:a16="http://schemas.microsoft.com/office/drawing/2014/main" val="2423159975"/>
                    </a:ext>
                  </a:extLst>
                </a:gridCol>
                <a:gridCol w="1024878">
                  <a:extLst>
                    <a:ext uri="{9D8B030D-6E8A-4147-A177-3AD203B41FA5}">
                      <a16:colId xmlns:a16="http://schemas.microsoft.com/office/drawing/2014/main" val="1410567655"/>
                    </a:ext>
                  </a:extLst>
                </a:gridCol>
              </a:tblGrid>
              <a:tr h="370840">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a:t>
                      </a:r>
                      <a:r>
                        <a:rPr lang="en-US" sz="1800" b="0" i="0" u="none" strike="noStrike" dirty="0">
                          <a:solidFill>
                            <a:srgbClr val="000000"/>
                          </a:solidFill>
                          <a:effectLst/>
                          <a:latin typeface="+mn-lt"/>
                        </a:rPr>
                        <a:t> (M)</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a:t>
                      </a:r>
                      <a:r>
                        <a:rPr lang="en-US" sz="1800" b="0" i="0" u="none" strike="noStrike" dirty="0">
                          <a:solidFill>
                            <a:srgbClr val="000000"/>
                          </a:solidFill>
                          <a:effectLst/>
                          <a:latin typeface="+mn-lt"/>
                        </a:rPr>
                        <a:t> error</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on</a:t>
                      </a:r>
                      <a:r>
                        <a:rPr lang="en-US" sz="1800" b="0" i="0" u="none" strike="noStrike" dirty="0">
                          <a:solidFill>
                            <a:srgbClr val="000000"/>
                          </a:solidFill>
                          <a:effectLst/>
                          <a:latin typeface="+mn-lt"/>
                        </a:rPr>
                        <a:t>(1/</a:t>
                      </a:r>
                      <a:r>
                        <a:rPr lang="en-US" sz="1800" b="0" i="0" u="none" strike="noStrike" dirty="0" err="1">
                          <a:solidFill>
                            <a:srgbClr val="000000"/>
                          </a:solidFill>
                          <a:effectLst/>
                          <a:latin typeface="+mn-lt"/>
                        </a:rPr>
                        <a:t>Ms</a:t>
                      </a:r>
                      <a:r>
                        <a:rPr lang="en-US" sz="1800" b="0" i="0" u="none" strike="noStrike" dirty="0">
                          <a:solidFill>
                            <a:srgbClr val="000000"/>
                          </a:solidFill>
                          <a:effectLst/>
                          <a:latin typeface="+mn-lt"/>
                        </a:rPr>
                        <a:t>)</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on</a:t>
                      </a:r>
                      <a:r>
                        <a:rPr lang="en-US" sz="1800" b="0" i="0" u="none" strike="noStrike" dirty="0">
                          <a:solidFill>
                            <a:srgbClr val="000000"/>
                          </a:solidFill>
                          <a:effectLst/>
                          <a:latin typeface="+mn-lt"/>
                        </a:rPr>
                        <a:t> error</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dirty="0">
                          <a:solidFill>
                            <a:srgbClr val="000000"/>
                          </a:solidFill>
                          <a:effectLst/>
                          <a:latin typeface="+mn-lt"/>
                        </a:rPr>
                        <a:t>(1/s)</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dirty="0">
                          <a:solidFill>
                            <a:srgbClr val="000000"/>
                          </a:solidFill>
                          <a:effectLst/>
                          <a:latin typeface="+mn-lt"/>
                        </a:rPr>
                        <a:t> error</a:t>
                      </a:r>
                    </a:p>
                  </a:txBody>
                  <a:tcPr marL="7620" marR="7620" marT="7620" marB="0" anchor="ctr"/>
                </a:tc>
                <a:tc>
                  <a:txBody>
                    <a:bodyPr/>
                    <a:lstStyle/>
                    <a:p>
                      <a:pPr algn="ctr" fontAlgn="b"/>
                      <a:r>
                        <a:rPr lang="en-US" sz="1800" b="0" i="0" u="none" strike="noStrike" dirty="0">
                          <a:solidFill>
                            <a:srgbClr val="000000"/>
                          </a:solidFill>
                          <a:effectLst/>
                          <a:latin typeface="+mn-lt"/>
                        </a:rPr>
                        <a:t>Full χ</a:t>
                      </a:r>
                      <a:r>
                        <a:rPr lang="en-US" sz="1800" b="0" i="0" u="none" strike="noStrike" baseline="30000" dirty="0">
                          <a:solidFill>
                            <a:srgbClr val="000000"/>
                          </a:solidFill>
                          <a:effectLst/>
                          <a:latin typeface="+mn-lt"/>
                        </a:rPr>
                        <a:t>2</a:t>
                      </a:r>
                    </a:p>
                  </a:txBody>
                  <a:tcPr marL="7620" marR="7620" marT="7620" marB="0" anchor="ctr"/>
                </a:tc>
                <a:tc>
                  <a:txBody>
                    <a:bodyPr/>
                    <a:lstStyle/>
                    <a:p>
                      <a:pPr algn="ctr" fontAlgn="b"/>
                      <a:r>
                        <a:rPr lang="en-US" sz="1800" b="0" i="0" u="none" strike="noStrike" dirty="0">
                          <a:solidFill>
                            <a:srgbClr val="000000"/>
                          </a:solidFill>
                          <a:effectLst/>
                          <a:latin typeface="+mn-lt"/>
                        </a:rPr>
                        <a:t>Full R</a:t>
                      </a:r>
                      <a:r>
                        <a:rPr lang="en-US" sz="1800" b="0" i="0" u="none" strike="noStrike" baseline="30000" dirty="0">
                          <a:solidFill>
                            <a:srgbClr val="000000"/>
                          </a:solidFill>
                          <a:effectLst/>
                          <a:latin typeface="+mn-lt"/>
                        </a:rPr>
                        <a:t>2</a:t>
                      </a:r>
                      <a:endParaRPr lang="en-US" sz="18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286328261"/>
                  </a:ext>
                </a:extLst>
              </a:tr>
              <a:tr h="370840">
                <a:tc>
                  <a:txBody>
                    <a:bodyPr/>
                    <a:lstStyle/>
                    <a:p>
                      <a:pPr algn="ctr" fontAlgn="b"/>
                      <a:r>
                        <a:rPr lang="en-US" sz="1800" b="0" i="0" u="none" strike="noStrike" dirty="0">
                          <a:solidFill>
                            <a:srgbClr val="000000"/>
                          </a:solidFill>
                          <a:effectLst/>
                          <a:latin typeface="+mn-lt"/>
                        </a:rPr>
                        <a:t>2.68e-10</a:t>
                      </a:r>
                    </a:p>
                  </a:txBody>
                  <a:tcPr marL="7620" marR="7620" marT="7620" marB="0" anchor="ctr"/>
                </a:tc>
                <a:tc>
                  <a:txBody>
                    <a:bodyPr/>
                    <a:lstStyle/>
                    <a:p>
                      <a:pPr algn="ctr" fontAlgn="b"/>
                      <a:r>
                        <a:rPr lang="en-US" sz="1800" b="0" i="0" u="none" strike="noStrike" dirty="0">
                          <a:solidFill>
                            <a:srgbClr val="000000"/>
                          </a:solidFill>
                          <a:effectLst/>
                          <a:latin typeface="+mn-lt"/>
                        </a:rPr>
                        <a:t>1.51e-12</a:t>
                      </a:r>
                    </a:p>
                  </a:txBody>
                  <a:tcPr marL="7620" marR="7620" marT="7620" marB="0" anchor="ctr"/>
                </a:tc>
                <a:tc>
                  <a:txBody>
                    <a:bodyPr/>
                    <a:lstStyle/>
                    <a:p>
                      <a:pPr algn="ctr" fontAlgn="b"/>
                      <a:r>
                        <a:rPr lang="en-US" sz="1800" b="0" i="0" u="none" strike="noStrike" dirty="0">
                          <a:solidFill>
                            <a:srgbClr val="000000"/>
                          </a:solidFill>
                          <a:effectLst/>
                          <a:latin typeface="+mn-lt"/>
                        </a:rPr>
                        <a:t>6.54e+05</a:t>
                      </a:r>
                    </a:p>
                  </a:txBody>
                  <a:tcPr marL="7620" marR="7620" marT="7620" marB="0" anchor="ctr"/>
                </a:tc>
                <a:tc>
                  <a:txBody>
                    <a:bodyPr/>
                    <a:lstStyle/>
                    <a:p>
                      <a:pPr algn="ctr" fontAlgn="b"/>
                      <a:r>
                        <a:rPr lang="en-US" sz="1800" b="0" i="0" u="none" strike="noStrike" dirty="0">
                          <a:solidFill>
                            <a:srgbClr val="000000"/>
                          </a:solidFill>
                          <a:effectLst/>
                          <a:latin typeface="+mn-lt"/>
                        </a:rPr>
                        <a:t>3.38e+03</a:t>
                      </a:r>
                    </a:p>
                  </a:txBody>
                  <a:tcPr marL="7620" marR="7620" marT="7620" marB="0" anchor="ctr"/>
                </a:tc>
                <a:tc>
                  <a:txBody>
                    <a:bodyPr/>
                    <a:lstStyle/>
                    <a:p>
                      <a:pPr algn="ctr" fontAlgn="b"/>
                      <a:r>
                        <a:rPr lang="en-US" sz="1800" b="0" i="0" u="none" strike="noStrike" dirty="0">
                          <a:solidFill>
                            <a:srgbClr val="000000"/>
                          </a:solidFill>
                          <a:effectLst/>
                          <a:latin typeface="+mn-lt"/>
                        </a:rPr>
                        <a:t>1.75e-04</a:t>
                      </a:r>
                    </a:p>
                  </a:txBody>
                  <a:tcPr marL="7620" marR="7620" marT="7620" marB="0" anchor="ctr"/>
                </a:tc>
                <a:tc>
                  <a:txBody>
                    <a:bodyPr/>
                    <a:lstStyle/>
                    <a:p>
                      <a:pPr algn="ctr" fontAlgn="b"/>
                      <a:r>
                        <a:rPr lang="en-US" sz="1800" b="0" i="0" u="none" strike="noStrike" dirty="0">
                          <a:solidFill>
                            <a:srgbClr val="000000"/>
                          </a:solidFill>
                          <a:effectLst/>
                          <a:latin typeface="+mn-lt"/>
                        </a:rPr>
                        <a:t>3.89e-07</a:t>
                      </a:r>
                    </a:p>
                  </a:txBody>
                  <a:tcPr marL="7620" marR="7620" marT="7620" marB="0" anchor="ctr"/>
                </a:tc>
                <a:tc>
                  <a:txBody>
                    <a:bodyPr/>
                    <a:lstStyle/>
                    <a:p>
                      <a:pPr algn="ctr" fontAlgn="b"/>
                      <a:r>
                        <a:rPr lang="en-US" sz="1800" b="0" i="0" u="none" strike="noStrike" dirty="0">
                          <a:solidFill>
                            <a:srgbClr val="000000"/>
                          </a:solidFill>
                          <a:effectLst/>
                          <a:latin typeface="+mn-lt"/>
                        </a:rPr>
                        <a:t>7.6248</a:t>
                      </a:r>
                    </a:p>
                  </a:txBody>
                  <a:tcPr marL="7620" marR="7620" marT="7620" marB="0" anchor="ctr"/>
                </a:tc>
                <a:tc>
                  <a:txBody>
                    <a:bodyPr/>
                    <a:lstStyle/>
                    <a:p>
                      <a:pPr algn="ctr" fontAlgn="b"/>
                      <a:r>
                        <a:rPr lang="en-US" sz="1800" b="0" i="0" u="none" strike="noStrike" dirty="0">
                          <a:solidFill>
                            <a:srgbClr val="000000"/>
                          </a:solidFill>
                          <a:effectLst/>
                          <a:latin typeface="+mn-lt"/>
                        </a:rPr>
                        <a:t>0.9958</a:t>
                      </a:r>
                    </a:p>
                  </a:txBody>
                  <a:tcPr marL="7620" marR="7620" marT="7620" marB="0" anchor="ctr"/>
                </a:tc>
                <a:extLst>
                  <a:ext uri="{0D108BD9-81ED-4DB2-BD59-A6C34878D82A}">
                    <a16:rowId xmlns:a16="http://schemas.microsoft.com/office/drawing/2014/main" val="2319515661"/>
                  </a:ext>
                </a:extLst>
              </a:tr>
            </a:tbl>
          </a:graphicData>
        </a:graphic>
      </p:graphicFrame>
      <p:sp>
        <p:nvSpPr>
          <p:cNvPr id="6" name="Rectangle 5">
            <a:extLst>
              <a:ext uri="{FF2B5EF4-FFF2-40B4-BE49-F238E27FC236}">
                <a16:creationId xmlns:a16="http://schemas.microsoft.com/office/drawing/2014/main" id="{6BAE167D-07ED-496A-A646-E0675842B5A9}"/>
              </a:ext>
            </a:extLst>
          </p:cNvPr>
          <p:cNvSpPr/>
          <p:nvPr/>
        </p:nvSpPr>
        <p:spPr>
          <a:xfrm>
            <a:off x="6711519" y="4921138"/>
            <a:ext cx="1007427" cy="716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641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0B14F1F-1CB9-4310-93F9-52CDB8F18FC0}"/>
              </a:ext>
            </a:extLst>
          </p:cNvPr>
          <p:cNvPicPr>
            <a:picLocks noChangeAspect="1"/>
          </p:cNvPicPr>
          <p:nvPr/>
        </p:nvPicPr>
        <p:blipFill rotWithShape="1">
          <a:blip r:embed="rId3">
            <a:extLst>
              <a:ext uri="{28A0092B-C50C-407E-A947-70E740481C1C}">
                <a14:useLocalDpi xmlns:a14="http://schemas.microsoft.com/office/drawing/2010/main" val="0"/>
              </a:ext>
            </a:extLst>
          </a:blip>
          <a:srcRect t="9889"/>
          <a:stretch/>
        </p:blipFill>
        <p:spPr bwMode="auto">
          <a:xfrm>
            <a:off x="81190" y="971885"/>
            <a:ext cx="6142057" cy="276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55</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Octet - 29FmonomAb </a:t>
            </a:r>
            <a:r>
              <a:rPr lang="en-US" sz="3600" dirty="0">
                <a:solidFill>
                  <a:schemeClr val="bg1"/>
                </a:solidFill>
                <a:sym typeface="Wingdings" panose="05000000000000000000" pitchFamily="2" charset="2"/>
              </a:rPr>
              <a:t> Dissociation values</a:t>
            </a:r>
            <a:endParaRPr lang="en-US" sz="3600" dirty="0">
              <a:solidFill>
                <a:schemeClr val="bg1"/>
              </a:solidFill>
            </a:endParaRPr>
          </a:p>
        </p:txBody>
      </p:sp>
      <p:sp>
        <p:nvSpPr>
          <p:cNvPr id="3" name="TextBox 2">
            <a:extLst>
              <a:ext uri="{FF2B5EF4-FFF2-40B4-BE49-F238E27FC236}">
                <a16:creationId xmlns:a16="http://schemas.microsoft.com/office/drawing/2014/main" id="{7C4D9510-B730-4AD5-946B-36E0FB6149C9}"/>
              </a:ext>
            </a:extLst>
          </p:cNvPr>
          <p:cNvSpPr txBox="1"/>
          <p:nvPr/>
        </p:nvSpPr>
        <p:spPr>
          <a:xfrm>
            <a:off x="639192" y="606099"/>
            <a:ext cx="7173157" cy="400110"/>
          </a:xfrm>
          <a:prstGeom prst="rect">
            <a:avLst/>
          </a:prstGeom>
          <a:noFill/>
        </p:spPr>
        <p:txBody>
          <a:bodyPr wrap="square" rtlCol="0">
            <a:spAutoFit/>
          </a:bodyPr>
          <a:lstStyle/>
          <a:p>
            <a:r>
              <a:rPr lang="en-US" sz="2000" dirty="0"/>
              <a:t>Local Fit (Association and Dissociation) All Sensors</a:t>
            </a:r>
          </a:p>
        </p:txBody>
      </p:sp>
      <p:graphicFrame>
        <p:nvGraphicFramePr>
          <p:cNvPr id="5" name="Table 4">
            <a:extLst>
              <a:ext uri="{FF2B5EF4-FFF2-40B4-BE49-F238E27FC236}">
                <a16:creationId xmlns:a16="http://schemas.microsoft.com/office/drawing/2014/main" id="{AE222DD8-EBC4-4ED1-9A65-39C12240CAFD}"/>
              </a:ext>
            </a:extLst>
          </p:cNvPr>
          <p:cNvGraphicFramePr>
            <a:graphicFrameLocks noGrp="1"/>
          </p:cNvGraphicFramePr>
          <p:nvPr>
            <p:extLst/>
          </p:nvPr>
        </p:nvGraphicFramePr>
        <p:xfrm>
          <a:off x="6297328" y="839055"/>
          <a:ext cx="5541336" cy="2595880"/>
        </p:xfrm>
        <a:graphic>
          <a:graphicData uri="http://schemas.openxmlformats.org/drawingml/2006/table">
            <a:tbl>
              <a:tblPr firstRow="1" bandRow="1">
                <a:tableStyleId>{F5AB1C69-6EDB-4FF4-983F-18BD219EF322}</a:tableStyleId>
              </a:tblPr>
              <a:tblGrid>
                <a:gridCol w="923556">
                  <a:extLst>
                    <a:ext uri="{9D8B030D-6E8A-4147-A177-3AD203B41FA5}">
                      <a16:colId xmlns:a16="http://schemas.microsoft.com/office/drawing/2014/main" val="3041830149"/>
                    </a:ext>
                  </a:extLst>
                </a:gridCol>
                <a:gridCol w="923556">
                  <a:extLst>
                    <a:ext uri="{9D8B030D-6E8A-4147-A177-3AD203B41FA5}">
                      <a16:colId xmlns:a16="http://schemas.microsoft.com/office/drawing/2014/main" val="2818354747"/>
                    </a:ext>
                  </a:extLst>
                </a:gridCol>
                <a:gridCol w="923556">
                  <a:extLst>
                    <a:ext uri="{9D8B030D-6E8A-4147-A177-3AD203B41FA5}">
                      <a16:colId xmlns:a16="http://schemas.microsoft.com/office/drawing/2014/main" val="1619465403"/>
                    </a:ext>
                  </a:extLst>
                </a:gridCol>
                <a:gridCol w="923556">
                  <a:extLst>
                    <a:ext uri="{9D8B030D-6E8A-4147-A177-3AD203B41FA5}">
                      <a16:colId xmlns:a16="http://schemas.microsoft.com/office/drawing/2014/main" val="1706476101"/>
                    </a:ext>
                  </a:extLst>
                </a:gridCol>
                <a:gridCol w="923556">
                  <a:extLst>
                    <a:ext uri="{9D8B030D-6E8A-4147-A177-3AD203B41FA5}">
                      <a16:colId xmlns:a16="http://schemas.microsoft.com/office/drawing/2014/main" val="2423159975"/>
                    </a:ext>
                  </a:extLst>
                </a:gridCol>
                <a:gridCol w="923556">
                  <a:extLst>
                    <a:ext uri="{9D8B030D-6E8A-4147-A177-3AD203B41FA5}">
                      <a16:colId xmlns:a16="http://schemas.microsoft.com/office/drawing/2014/main" val="1410567655"/>
                    </a:ext>
                  </a:extLst>
                </a:gridCol>
              </a:tblGrid>
              <a:tr h="370840">
                <a:tc>
                  <a:txBody>
                    <a:bodyPr/>
                    <a:lstStyle/>
                    <a:p>
                      <a:pPr algn="ctr" fontAlgn="b"/>
                      <a:r>
                        <a:rPr lang="en-US" sz="1800" b="0" i="0" u="none" strike="noStrike" dirty="0">
                          <a:solidFill>
                            <a:srgbClr val="000000"/>
                          </a:solidFill>
                          <a:effectLst/>
                          <a:latin typeface="+mn-lt"/>
                        </a:rPr>
                        <a:t>Sensor</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a:t>
                      </a:r>
                      <a:r>
                        <a:rPr lang="en-US" sz="1800" b="0" i="0" u="none" strike="noStrike" dirty="0">
                          <a:solidFill>
                            <a:srgbClr val="000000"/>
                          </a:solidFill>
                          <a:effectLst/>
                          <a:latin typeface="+mn-lt"/>
                        </a:rPr>
                        <a:t> (M)</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on</a:t>
                      </a:r>
                      <a:r>
                        <a:rPr lang="en-US" sz="1800" b="0" i="0" u="none" strike="noStrike" dirty="0">
                          <a:solidFill>
                            <a:srgbClr val="000000"/>
                          </a:solidFill>
                          <a:effectLst/>
                          <a:latin typeface="+mn-lt"/>
                        </a:rPr>
                        <a:t>(1/</a:t>
                      </a:r>
                      <a:r>
                        <a:rPr lang="en-US" sz="1800" b="0" i="0" u="none" strike="noStrike" dirty="0" err="1">
                          <a:solidFill>
                            <a:srgbClr val="000000"/>
                          </a:solidFill>
                          <a:effectLst/>
                          <a:latin typeface="+mn-lt"/>
                        </a:rPr>
                        <a:t>Ms</a:t>
                      </a:r>
                      <a:r>
                        <a:rPr lang="en-US" sz="1800" b="0" i="0" u="none" strike="noStrike" dirty="0">
                          <a:solidFill>
                            <a:srgbClr val="000000"/>
                          </a:solidFill>
                          <a:effectLst/>
                          <a:latin typeface="+mn-lt"/>
                        </a:rPr>
                        <a:t>)</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dirty="0">
                          <a:solidFill>
                            <a:srgbClr val="000000"/>
                          </a:solidFill>
                          <a:effectLst/>
                          <a:latin typeface="+mn-lt"/>
                        </a:rPr>
                        <a:t>(1/s)</a:t>
                      </a:r>
                    </a:p>
                  </a:txBody>
                  <a:tcPr marL="7620" marR="7620" marT="7620" marB="0" anchor="ctr"/>
                </a:tc>
                <a:tc>
                  <a:txBody>
                    <a:bodyPr/>
                    <a:lstStyle/>
                    <a:p>
                      <a:pPr algn="ctr" fontAlgn="b"/>
                      <a:r>
                        <a:rPr lang="en-US" sz="1800" b="0" i="0" u="none" strike="noStrike" dirty="0">
                          <a:solidFill>
                            <a:srgbClr val="000000"/>
                          </a:solidFill>
                          <a:effectLst/>
                          <a:latin typeface="+mn-lt"/>
                        </a:rPr>
                        <a:t>Full χ</a:t>
                      </a:r>
                      <a:r>
                        <a:rPr lang="en-US" sz="1800" b="0" i="0" u="none" strike="noStrike" baseline="30000" dirty="0">
                          <a:solidFill>
                            <a:srgbClr val="000000"/>
                          </a:solidFill>
                          <a:effectLst/>
                          <a:latin typeface="+mn-lt"/>
                        </a:rPr>
                        <a:t>2</a:t>
                      </a:r>
                    </a:p>
                  </a:txBody>
                  <a:tcPr marL="7620" marR="7620" marT="7620" marB="0" anchor="ctr"/>
                </a:tc>
                <a:tc>
                  <a:txBody>
                    <a:bodyPr/>
                    <a:lstStyle/>
                    <a:p>
                      <a:pPr algn="ctr" fontAlgn="b"/>
                      <a:r>
                        <a:rPr lang="en-US" sz="1800" b="0" i="0" u="none" strike="noStrike" dirty="0">
                          <a:solidFill>
                            <a:srgbClr val="000000"/>
                          </a:solidFill>
                          <a:effectLst/>
                          <a:latin typeface="+mn-lt"/>
                        </a:rPr>
                        <a:t>Full R</a:t>
                      </a:r>
                      <a:r>
                        <a:rPr lang="en-US" sz="1800" b="0" i="0" u="none" strike="noStrike" baseline="30000" dirty="0">
                          <a:solidFill>
                            <a:srgbClr val="000000"/>
                          </a:solidFill>
                          <a:effectLst/>
                          <a:latin typeface="+mn-lt"/>
                        </a:rPr>
                        <a:t>2</a:t>
                      </a:r>
                      <a:endParaRPr lang="en-US" sz="18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286328261"/>
                  </a:ext>
                </a:extLst>
              </a:tr>
              <a:tr h="370840">
                <a:tc>
                  <a:txBody>
                    <a:bodyPr/>
                    <a:lstStyle/>
                    <a:p>
                      <a:pPr algn="ctr" fontAlgn="b"/>
                      <a:r>
                        <a:rPr lang="en-US" sz="1600" b="0" i="0" u="none" strike="noStrike" dirty="0">
                          <a:solidFill>
                            <a:srgbClr val="000000"/>
                          </a:solidFill>
                          <a:effectLst/>
                          <a:latin typeface="+mn-lt"/>
                        </a:rPr>
                        <a:t>100 nM</a:t>
                      </a:r>
                    </a:p>
                  </a:txBody>
                  <a:tcPr marL="7620" marR="7620" marT="7620" marB="0" anchor="ctr"/>
                </a:tc>
                <a:tc>
                  <a:txBody>
                    <a:bodyPr/>
                    <a:lstStyle/>
                    <a:p>
                      <a:pPr algn="ctr" fontAlgn="b"/>
                      <a:r>
                        <a:rPr lang="en-US" sz="1600" b="0" i="0" u="none" strike="noStrike" dirty="0">
                          <a:solidFill>
                            <a:srgbClr val="000000"/>
                          </a:solidFill>
                          <a:effectLst/>
                          <a:latin typeface="+mn-lt"/>
                        </a:rPr>
                        <a:t>4.24e-10</a:t>
                      </a:r>
                    </a:p>
                  </a:txBody>
                  <a:tcPr marL="7620" marR="7620" marT="7620" marB="0" anchor="ctr"/>
                </a:tc>
                <a:tc>
                  <a:txBody>
                    <a:bodyPr/>
                    <a:lstStyle/>
                    <a:p>
                      <a:pPr algn="ctr" fontAlgn="b"/>
                      <a:r>
                        <a:rPr lang="en-US" sz="1600" b="0" i="0" u="none" strike="noStrike" dirty="0">
                          <a:solidFill>
                            <a:srgbClr val="000000"/>
                          </a:solidFill>
                          <a:effectLst/>
                          <a:latin typeface="+mn-lt"/>
                        </a:rPr>
                        <a:t>3.94e+05</a:t>
                      </a:r>
                    </a:p>
                  </a:txBody>
                  <a:tcPr marL="7620" marR="7620" marT="7620" marB="0" anchor="ctr"/>
                </a:tc>
                <a:tc>
                  <a:txBody>
                    <a:bodyPr/>
                    <a:lstStyle/>
                    <a:p>
                      <a:pPr algn="ctr" fontAlgn="b"/>
                      <a:r>
                        <a:rPr lang="en-US" sz="1600" b="0" i="0" u="none" strike="noStrike" dirty="0">
                          <a:solidFill>
                            <a:srgbClr val="000000"/>
                          </a:solidFill>
                          <a:effectLst/>
                          <a:latin typeface="+mn-lt"/>
                        </a:rPr>
                        <a:t>1.67e-04</a:t>
                      </a:r>
                    </a:p>
                  </a:txBody>
                  <a:tcPr marL="7620" marR="7620" marT="7620" marB="0" anchor="ctr"/>
                </a:tc>
                <a:tc>
                  <a:txBody>
                    <a:bodyPr/>
                    <a:lstStyle/>
                    <a:p>
                      <a:pPr algn="ctr" fontAlgn="b"/>
                      <a:r>
                        <a:rPr lang="en-US" sz="1600" b="0" i="0" u="none" strike="noStrike" dirty="0">
                          <a:solidFill>
                            <a:srgbClr val="000000"/>
                          </a:solidFill>
                          <a:effectLst/>
                          <a:latin typeface="+mn-lt"/>
                        </a:rPr>
                        <a:t>2.5168</a:t>
                      </a:r>
                    </a:p>
                  </a:txBody>
                  <a:tcPr marL="7620" marR="7620" marT="7620" marB="0" anchor="ctr"/>
                </a:tc>
                <a:tc>
                  <a:txBody>
                    <a:bodyPr/>
                    <a:lstStyle/>
                    <a:p>
                      <a:pPr algn="ctr" fontAlgn="b"/>
                      <a:r>
                        <a:rPr lang="en-US" sz="1600" b="0" i="0" u="none" strike="noStrike">
                          <a:solidFill>
                            <a:srgbClr val="000000"/>
                          </a:solidFill>
                          <a:effectLst/>
                          <a:latin typeface="+mn-lt"/>
                        </a:rPr>
                        <a:t>0.9495</a:t>
                      </a:r>
                    </a:p>
                  </a:txBody>
                  <a:tcPr marL="7620" marR="7620" marT="7620" marB="0" anchor="ctr"/>
                </a:tc>
                <a:extLst>
                  <a:ext uri="{0D108BD9-81ED-4DB2-BD59-A6C34878D82A}">
                    <a16:rowId xmlns:a16="http://schemas.microsoft.com/office/drawing/2014/main" val="2319515661"/>
                  </a:ext>
                </a:extLst>
              </a:tr>
              <a:tr h="370840">
                <a:tc>
                  <a:txBody>
                    <a:bodyPr/>
                    <a:lstStyle/>
                    <a:p>
                      <a:pPr algn="ctr" fontAlgn="b"/>
                      <a:r>
                        <a:rPr lang="en-US" sz="1600" b="0" i="0" u="none" strike="noStrike" dirty="0">
                          <a:solidFill>
                            <a:srgbClr val="000000"/>
                          </a:solidFill>
                          <a:effectLst/>
                          <a:latin typeface="+mn-lt"/>
                        </a:rPr>
                        <a:t>30 nM</a:t>
                      </a:r>
                    </a:p>
                  </a:txBody>
                  <a:tcPr marL="7620" marR="7620" marT="7620" marB="0" anchor="ctr"/>
                </a:tc>
                <a:tc>
                  <a:txBody>
                    <a:bodyPr/>
                    <a:lstStyle/>
                    <a:p>
                      <a:pPr algn="ctr" fontAlgn="b"/>
                      <a:r>
                        <a:rPr lang="en-US" sz="1600" b="0" i="0" u="none" strike="noStrike" dirty="0">
                          <a:solidFill>
                            <a:srgbClr val="000000"/>
                          </a:solidFill>
                          <a:effectLst/>
                          <a:latin typeface="+mn-lt"/>
                        </a:rPr>
                        <a:t>2.87e-10</a:t>
                      </a:r>
                    </a:p>
                  </a:txBody>
                  <a:tcPr marL="7620" marR="7620" marT="7620" marB="0" anchor="ctr"/>
                </a:tc>
                <a:tc>
                  <a:txBody>
                    <a:bodyPr/>
                    <a:lstStyle/>
                    <a:p>
                      <a:pPr algn="ctr" fontAlgn="b"/>
                      <a:r>
                        <a:rPr lang="en-US" sz="1600" b="0" i="0" u="none" strike="noStrike" dirty="0">
                          <a:solidFill>
                            <a:srgbClr val="000000"/>
                          </a:solidFill>
                          <a:effectLst/>
                          <a:latin typeface="+mn-lt"/>
                        </a:rPr>
                        <a:t>6.71e+05</a:t>
                      </a:r>
                    </a:p>
                  </a:txBody>
                  <a:tcPr marL="7620" marR="7620" marT="7620" marB="0" anchor="ctr"/>
                </a:tc>
                <a:tc>
                  <a:txBody>
                    <a:bodyPr/>
                    <a:lstStyle/>
                    <a:p>
                      <a:pPr algn="ctr" fontAlgn="b"/>
                      <a:r>
                        <a:rPr lang="en-US" sz="1600" b="0" i="0" u="none" strike="noStrike" dirty="0">
                          <a:solidFill>
                            <a:srgbClr val="000000"/>
                          </a:solidFill>
                          <a:effectLst/>
                          <a:latin typeface="+mn-lt"/>
                        </a:rPr>
                        <a:t>1.93e-04</a:t>
                      </a:r>
                    </a:p>
                  </a:txBody>
                  <a:tcPr marL="7620" marR="7620" marT="7620" marB="0" anchor="ctr"/>
                </a:tc>
                <a:tc>
                  <a:txBody>
                    <a:bodyPr/>
                    <a:lstStyle/>
                    <a:p>
                      <a:pPr algn="ctr" fontAlgn="b"/>
                      <a:r>
                        <a:rPr lang="en-US" sz="1600" b="0" i="0" u="none" strike="noStrike" dirty="0">
                          <a:solidFill>
                            <a:srgbClr val="000000"/>
                          </a:solidFill>
                          <a:effectLst/>
                          <a:latin typeface="+mn-lt"/>
                        </a:rPr>
                        <a:t>1.1003</a:t>
                      </a:r>
                    </a:p>
                  </a:txBody>
                  <a:tcPr marL="7620" marR="7620" marT="7620" marB="0" anchor="ctr"/>
                </a:tc>
                <a:tc>
                  <a:txBody>
                    <a:bodyPr/>
                    <a:lstStyle/>
                    <a:p>
                      <a:pPr algn="ctr" fontAlgn="b"/>
                      <a:r>
                        <a:rPr lang="en-US" sz="1600" b="0" i="0" u="none" strike="noStrike">
                          <a:solidFill>
                            <a:srgbClr val="000000"/>
                          </a:solidFill>
                          <a:effectLst/>
                          <a:latin typeface="+mn-lt"/>
                        </a:rPr>
                        <a:t>0.9747</a:t>
                      </a:r>
                    </a:p>
                  </a:txBody>
                  <a:tcPr marL="7620" marR="7620" marT="7620" marB="0" anchor="ctr"/>
                </a:tc>
                <a:extLst>
                  <a:ext uri="{0D108BD9-81ED-4DB2-BD59-A6C34878D82A}">
                    <a16:rowId xmlns:a16="http://schemas.microsoft.com/office/drawing/2014/main" val="3694310277"/>
                  </a:ext>
                </a:extLst>
              </a:tr>
              <a:tr h="370840">
                <a:tc>
                  <a:txBody>
                    <a:bodyPr/>
                    <a:lstStyle/>
                    <a:p>
                      <a:pPr algn="ctr" fontAlgn="b"/>
                      <a:r>
                        <a:rPr lang="en-US" sz="1600" b="0" i="0" u="none" strike="noStrike" dirty="0">
                          <a:solidFill>
                            <a:srgbClr val="000000"/>
                          </a:solidFill>
                          <a:effectLst/>
                          <a:latin typeface="+mn-lt"/>
                        </a:rPr>
                        <a:t>10 nM</a:t>
                      </a:r>
                    </a:p>
                  </a:txBody>
                  <a:tcPr marL="7620" marR="7620" marT="7620" marB="0" anchor="ctr"/>
                </a:tc>
                <a:tc>
                  <a:txBody>
                    <a:bodyPr/>
                    <a:lstStyle/>
                    <a:p>
                      <a:pPr algn="ctr" fontAlgn="b"/>
                      <a:r>
                        <a:rPr lang="en-US" sz="1600" b="0" i="0" u="none" strike="noStrike" dirty="0">
                          <a:solidFill>
                            <a:srgbClr val="000000"/>
                          </a:solidFill>
                          <a:effectLst/>
                          <a:latin typeface="+mn-lt"/>
                        </a:rPr>
                        <a:t>2.01e-10</a:t>
                      </a:r>
                    </a:p>
                  </a:txBody>
                  <a:tcPr marL="7620" marR="7620" marT="7620" marB="0" anchor="ctr"/>
                </a:tc>
                <a:tc>
                  <a:txBody>
                    <a:bodyPr/>
                    <a:lstStyle/>
                    <a:p>
                      <a:pPr algn="ctr" fontAlgn="b"/>
                      <a:r>
                        <a:rPr lang="en-US" sz="1600" b="0" i="0" u="none" strike="noStrike" dirty="0">
                          <a:solidFill>
                            <a:srgbClr val="000000"/>
                          </a:solidFill>
                          <a:effectLst/>
                          <a:latin typeface="+mn-lt"/>
                        </a:rPr>
                        <a:t>9.53e+05</a:t>
                      </a:r>
                    </a:p>
                  </a:txBody>
                  <a:tcPr marL="7620" marR="7620" marT="7620" marB="0" anchor="ctr"/>
                </a:tc>
                <a:tc>
                  <a:txBody>
                    <a:bodyPr/>
                    <a:lstStyle/>
                    <a:p>
                      <a:pPr algn="ctr" fontAlgn="b"/>
                      <a:r>
                        <a:rPr lang="en-US" sz="1600" b="0" i="0" u="none" strike="noStrike" dirty="0">
                          <a:solidFill>
                            <a:srgbClr val="000000"/>
                          </a:solidFill>
                          <a:effectLst/>
                          <a:latin typeface="+mn-lt"/>
                        </a:rPr>
                        <a:t>1.92e-04</a:t>
                      </a:r>
                    </a:p>
                  </a:txBody>
                  <a:tcPr marL="7620" marR="7620" marT="7620" marB="0" anchor="ctr"/>
                </a:tc>
                <a:tc>
                  <a:txBody>
                    <a:bodyPr/>
                    <a:lstStyle/>
                    <a:p>
                      <a:pPr algn="ctr" fontAlgn="b"/>
                      <a:r>
                        <a:rPr lang="en-US" sz="1600" b="0" i="0" u="none" strike="noStrike">
                          <a:solidFill>
                            <a:srgbClr val="000000"/>
                          </a:solidFill>
                          <a:effectLst/>
                          <a:latin typeface="+mn-lt"/>
                        </a:rPr>
                        <a:t>0.482</a:t>
                      </a:r>
                    </a:p>
                  </a:txBody>
                  <a:tcPr marL="7620" marR="7620" marT="7620" marB="0" anchor="ctr"/>
                </a:tc>
                <a:tc>
                  <a:txBody>
                    <a:bodyPr/>
                    <a:lstStyle/>
                    <a:p>
                      <a:pPr algn="ctr" fontAlgn="b"/>
                      <a:r>
                        <a:rPr lang="en-US" sz="1600" b="0" i="0" u="none" strike="noStrike">
                          <a:solidFill>
                            <a:srgbClr val="000000"/>
                          </a:solidFill>
                          <a:effectLst/>
                          <a:latin typeface="+mn-lt"/>
                        </a:rPr>
                        <a:t>0.9839</a:t>
                      </a:r>
                    </a:p>
                  </a:txBody>
                  <a:tcPr marL="7620" marR="7620" marT="7620" marB="0" anchor="ctr"/>
                </a:tc>
                <a:extLst>
                  <a:ext uri="{0D108BD9-81ED-4DB2-BD59-A6C34878D82A}">
                    <a16:rowId xmlns:a16="http://schemas.microsoft.com/office/drawing/2014/main" val="1186801745"/>
                  </a:ext>
                </a:extLst>
              </a:tr>
              <a:tr h="370840">
                <a:tc>
                  <a:txBody>
                    <a:bodyPr/>
                    <a:lstStyle/>
                    <a:p>
                      <a:pPr algn="ctr" fontAlgn="b"/>
                      <a:r>
                        <a:rPr lang="en-US" sz="1600" b="0" i="0" u="none" strike="noStrike" dirty="0">
                          <a:solidFill>
                            <a:srgbClr val="000000"/>
                          </a:solidFill>
                          <a:effectLst/>
                          <a:latin typeface="+mn-lt"/>
                        </a:rPr>
                        <a:t>2.5 nM</a:t>
                      </a:r>
                    </a:p>
                  </a:txBody>
                  <a:tcPr marL="7620" marR="7620" marT="7620" marB="0" anchor="ctr"/>
                </a:tc>
                <a:tc>
                  <a:txBody>
                    <a:bodyPr/>
                    <a:lstStyle/>
                    <a:p>
                      <a:pPr algn="ctr" fontAlgn="b"/>
                      <a:r>
                        <a:rPr lang="en-US" sz="1600" b="0" i="0" u="none" strike="noStrike" dirty="0">
                          <a:solidFill>
                            <a:srgbClr val="000000"/>
                          </a:solidFill>
                          <a:effectLst/>
                          <a:latin typeface="+mn-lt"/>
                        </a:rPr>
                        <a:t>1.32e-10</a:t>
                      </a:r>
                    </a:p>
                  </a:txBody>
                  <a:tcPr marL="7620" marR="7620" marT="7620" marB="0" anchor="ctr"/>
                </a:tc>
                <a:tc>
                  <a:txBody>
                    <a:bodyPr/>
                    <a:lstStyle/>
                    <a:p>
                      <a:pPr algn="ctr" fontAlgn="b"/>
                      <a:r>
                        <a:rPr lang="en-US" sz="1600" b="0" i="0" u="none" strike="noStrike" dirty="0">
                          <a:solidFill>
                            <a:srgbClr val="000000"/>
                          </a:solidFill>
                          <a:effectLst/>
                          <a:latin typeface="+mn-lt"/>
                        </a:rPr>
                        <a:t>1.08e+06</a:t>
                      </a:r>
                    </a:p>
                  </a:txBody>
                  <a:tcPr marL="7620" marR="7620" marT="7620" marB="0" anchor="ctr"/>
                </a:tc>
                <a:tc>
                  <a:txBody>
                    <a:bodyPr/>
                    <a:lstStyle/>
                    <a:p>
                      <a:pPr algn="ctr" fontAlgn="b"/>
                      <a:r>
                        <a:rPr lang="en-US" sz="1600" b="0" i="0" u="none" strike="noStrike" dirty="0">
                          <a:solidFill>
                            <a:srgbClr val="000000"/>
                          </a:solidFill>
                          <a:effectLst/>
                          <a:latin typeface="+mn-lt"/>
                        </a:rPr>
                        <a:t>1.42e-04</a:t>
                      </a:r>
                    </a:p>
                  </a:txBody>
                  <a:tcPr marL="7620" marR="7620" marT="7620" marB="0" anchor="ctr"/>
                </a:tc>
                <a:tc>
                  <a:txBody>
                    <a:bodyPr/>
                    <a:lstStyle/>
                    <a:p>
                      <a:pPr algn="ctr" fontAlgn="b"/>
                      <a:r>
                        <a:rPr lang="en-US" sz="1600" b="0" i="0" u="none" strike="noStrike">
                          <a:solidFill>
                            <a:srgbClr val="000000"/>
                          </a:solidFill>
                          <a:effectLst/>
                          <a:latin typeface="+mn-lt"/>
                        </a:rPr>
                        <a:t>0.0671</a:t>
                      </a:r>
                    </a:p>
                  </a:txBody>
                  <a:tcPr marL="7620" marR="7620" marT="7620" marB="0" anchor="ctr"/>
                </a:tc>
                <a:tc>
                  <a:txBody>
                    <a:bodyPr/>
                    <a:lstStyle/>
                    <a:p>
                      <a:pPr algn="ctr" fontAlgn="b"/>
                      <a:r>
                        <a:rPr lang="en-US" sz="1600" b="0" i="0" u="none" strike="noStrike">
                          <a:solidFill>
                            <a:srgbClr val="000000"/>
                          </a:solidFill>
                          <a:effectLst/>
                          <a:latin typeface="+mn-lt"/>
                        </a:rPr>
                        <a:t>0.9933</a:t>
                      </a:r>
                    </a:p>
                  </a:txBody>
                  <a:tcPr marL="7620" marR="7620" marT="7620" marB="0" anchor="ctr"/>
                </a:tc>
                <a:extLst>
                  <a:ext uri="{0D108BD9-81ED-4DB2-BD59-A6C34878D82A}">
                    <a16:rowId xmlns:a16="http://schemas.microsoft.com/office/drawing/2014/main" val="1691382878"/>
                  </a:ext>
                </a:extLst>
              </a:tr>
              <a:tr h="370840">
                <a:tc>
                  <a:txBody>
                    <a:bodyPr/>
                    <a:lstStyle/>
                    <a:p>
                      <a:pPr algn="ctr" fontAlgn="b"/>
                      <a:r>
                        <a:rPr lang="en-US" sz="1600" b="0" i="0" u="none" strike="noStrike" dirty="0">
                          <a:solidFill>
                            <a:srgbClr val="000000"/>
                          </a:solidFill>
                          <a:effectLst/>
                          <a:latin typeface="+mn-lt"/>
                        </a:rPr>
                        <a:t>1 nM</a:t>
                      </a:r>
                    </a:p>
                  </a:txBody>
                  <a:tcPr marL="7620" marR="7620" marT="7620" marB="0" anchor="ctr"/>
                </a:tc>
                <a:tc>
                  <a:txBody>
                    <a:bodyPr/>
                    <a:lstStyle/>
                    <a:p>
                      <a:pPr algn="ctr" fontAlgn="b"/>
                      <a:r>
                        <a:rPr lang="en-US" sz="1600" b="0" i="0" u="none" strike="noStrike" dirty="0">
                          <a:solidFill>
                            <a:srgbClr val="000000"/>
                          </a:solidFill>
                          <a:effectLst/>
                          <a:latin typeface="+mn-lt"/>
                        </a:rPr>
                        <a:t>8.98e-11</a:t>
                      </a:r>
                    </a:p>
                  </a:txBody>
                  <a:tcPr marL="7620" marR="7620" marT="7620" marB="0" anchor="ctr"/>
                </a:tc>
                <a:tc>
                  <a:txBody>
                    <a:bodyPr/>
                    <a:lstStyle/>
                    <a:p>
                      <a:pPr algn="ctr" fontAlgn="b"/>
                      <a:r>
                        <a:rPr lang="en-US" sz="1600" b="0" i="0" u="none" strike="noStrike" dirty="0">
                          <a:solidFill>
                            <a:srgbClr val="000000"/>
                          </a:solidFill>
                          <a:effectLst/>
                          <a:latin typeface="+mn-lt"/>
                        </a:rPr>
                        <a:t>1.04e+06</a:t>
                      </a:r>
                    </a:p>
                  </a:txBody>
                  <a:tcPr marL="7620" marR="7620" marT="7620" marB="0" anchor="ctr"/>
                </a:tc>
                <a:tc>
                  <a:txBody>
                    <a:bodyPr/>
                    <a:lstStyle/>
                    <a:p>
                      <a:pPr algn="ctr" fontAlgn="b"/>
                      <a:r>
                        <a:rPr lang="en-US" sz="1600" b="0" i="0" u="none" strike="noStrike" dirty="0">
                          <a:solidFill>
                            <a:srgbClr val="000000"/>
                          </a:solidFill>
                          <a:effectLst/>
                          <a:latin typeface="+mn-lt"/>
                        </a:rPr>
                        <a:t>9.31e-05</a:t>
                      </a:r>
                    </a:p>
                  </a:txBody>
                  <a:tcPr marL="7620" marR="7620" marT="7620" marB="0" anchor="ctr"/>
                </a:tc>
                <a:tc>
                  <a:txBody>
                    <a:bodyPr/>
                    <a:lstStyle/>
                    <a:p>
                      <a:pPr algn="ctr" fontAlgn="b"/>
                      <a:r>
                        <a:rPr lang="en-US" sz="1600" b="0" i="0" u="none" strike="noStrike">
                          <a:solidFill>
                            <a:srgbClr val="000000"/>
                          </a:solidFill>
                          <a:effectLst/>
                          <a:latin typeface="+mn-lt"/>
                        </a:rPr>
                        <a:t>0.0074</a:t>
                      </a:r>
                    </a:p>
                  </a:txBody>
                  <a:tcPr marL="7620" marR="7620" marT="7620" marB="0" anchor="ctr"/>
                </a:tc>
                <a:tc>
                  <a:txBody>
                    <a:bodyPr/>
                    <a:lstStyle/>
                    <a:p>
                      <a:pPr algn="ctr" fontAlgn="b"/>
                      <a:r>
                        <a:rPr lang="en-US" sz="1600" b="0" i="0" u="none" strike="noStrike">
                          <a:solidFill>
                            <a:srgbClr val="000000"/>
                          </a:solidFill>
                          <a:effectLst/>
                          <a:latin typeface="+mn-lt"/>
                        </a:rPr>
                        <a:t>0.997</a:t>
                      </a:r>
                    </a:p>
                  </a:txBody>
                  <a:tcPr marL="7620" marR="7620" marT="7620" marB="0" anchor="ctr"/>
                </a:tc>
                <a:extLst>
                  <a:ext uri="{0D108BD9-81ED-4DB2-BD59-A6C34878D82A}">
                    <a16:rowId xmlns:a16="http://schemas.microsoft.com/office/drawing/2014/main" val="1715824703"/>
                  </a:ext>
                </a:extLst>
              </a:tr>
              <a:tr h="370840">
                <a:tc>
                  <a:txBody>
                    <a:bodyPr/>
                    <a:lstStyle/>
                    <a:p>
                      <a:pPr algn="ctr" fontAlgn="b"/>
                      <a:r>
                        <a:rPr lang="en-US" sz="1600" b="0" i="0" u="none" strike="noStrike" dirty="0">
                          <a:solidFill>
                            <a:srgbClr val="000000"/>
                          </a:solidFill>
                          <a:effectLst/>
                          <a:latin typeface="+mn-lt"/>
                        </a:rPr>
                        <a:t>0.6 nM</a:t>
                      </a:r>
                    </a:p>
                  </a:txBody>
                  <a:tcPr marL="7620" marR="7620" marT="7620" marB="0" anchor="ctr"/>
                </a:tc>
                <a:tc>
                  <a:txBody>
                    <a:bodyPr/>
                    <a:lstStyle/>
                    <a:p>
                      <a:pPr algn="ctr" fontAlgn="b"/>
                      <a:r>
                        <a:rPr lang="en-US" sz="1600" b="0" i="0" u="none" strike="noStrike" dirty="0">
                          <a:solidFill>
                            <a:srgbClr val="000000"/>
                          </a:solidFill>
                          <a:effectLst/>
                          <a:latin typeface="+mn-lt"/>
                        </a:rPr>
                        <a:t>3.55e-11</a:t>
                      </a:r>
                    </a:p>
                  </a:txBody>
                  <a:tcPr marL="7620" marR="7620" marT="7620" marB="0" anchor="ctr"/>
                </a:tc>
                <a:tc>
                  <a:txBody>
                    <a:bodyPr/>
                    <a:lstStyle/>
                    <a:p>
                      <a:pPr algn="ctr" fontAlgn="b"/>
                      <a:r>
                        <a:rPr lang="en-US" sz="1600" b="0" i="0" u="none" strike="noStrike" dirty="0">
                          <a:solidFill>
                            <a:srgbClr val="000000"/>
                          </a:solidFill>
                          <a:effectLst/>
                          <a:latin typeface="+mn-lt"/>
                        </a:rPr>
                        <a:t>2.83e+06</a:t>
                      </a:r>
                    </a:p>
                  </a:txBody>
                  <a:tcPr marL="7620" marR="7620" marT="7620" marB="0" anchor="ctr"/>
                </a:tc>
                <a:tc>
                  <a:txBody>
                    <a:bodyPr/>
                    <a:lstStyle/>
                    <a:p>
                      <a:pPr algn="ctr" fontAlgn="b"/>
                      <a:r>
                        <a:rPr lang="en-US" sz="1600" b="0" i="0" u="none" strike="noStrike" dirty="0">
                          <a:solidFill>
                            <a:srgbClr val="000000"/>
                          </a:solidFill>
                          <a:effectLst/>
                          <a:latin typeface="+mn-lt"/>
                        </a:rPr>
                        <a:t>1.01e-04</a:t>
                      </a:r>
                    </a:p>
                  </a:txBody>
                  <a:tcPr marL="7620" marR="7620" marT="7620" marB="0" anchor="ctr"/>
                </a:tc>
                <a:tc>
                  <a:txBody>
                    <a:bodyPr/>
                    <a:lstStyle/>
                    <a:p>
                      <a:pPr algn="ctr" fontAlgn="b"/>
                      <a:r>
                        <a:rPr lang="en-US" sz="1600" b="0" i="0" u="none" strike="noStrike">
                          <a:solidFill>
                            <a:srgbClr val="000000"/>
                          </a:solidFill>
                          <a:effectLst/>
                          <a:latin typeface="+mn-lt"/>
                        </a:rPr>
                        <a:t>0.0083</a:t>
                      </a:r>
                    </a:p>
                  </a:txBody>
                  <a:tcPr marL="7620" marR="7620" marT="7620" marB="0" anchor="ctr"/>
                </a:tc>
                <a:tc>
                  <a:txBody>
                    <a:bodyPr/>
                    <a:lstStyle/>
                    <a:p>
                      <a:pPr algn="ctr" fontAlgn="b"/>
                      <a:r>
                        <a:rPr lang="en-US" sz="1600" b="0" i="0" u="none" strike="noStrike" dirty="0">
                          <a:solidFill>
                            <a:srgbClr val="000000"/>
                          </a:solidFill>
                          <a:effectLst/>
                          <a:latin typeface="+mn-lt"/>
                        </a:rPr>
                        <a:t>0.9898</a:t>
                      </a:r>
                    </a:p>
                  </a:txBody>
                  <a:tcPr marL="7620" marR="7620" marT="7620" marB="0" anchor="ctr"/>
                </a:tc>
                <a:extLst>
                  <a:ext uri="{0D108BD9-81ED-4DB2-BD59-A6C34878D82A}">
                    <a16:rowId xmlns:a16="http://schemas.microsoft.com/office/drawing/2014/main" val="603074070"/>
                  </a:ext>
                </a:extLst>
              </a:tr>
            </a:tbl>
          </a:graphicData>
        </a:graphic>
      </p:graphicFrame>
      <p:pic>
        <p:nvPicPr>
          <p:cNvPr id="26" name="Picture 25">
            <a:extLst>
              <a:ext uri="{FF2B5EF4-FFF2-40B4-BE49-F238E27FC236}">
                <a16:creationId xmlns:a16="http://schemas.microsoft.com/office/drawing/2014/main" id="{7CBEE66B-1077-41DD-801D-133CB27178D7}"/>
              </a:ext>
            </a:extLst>
          </p:cNvPr>
          <p:cNvPicPr>
            <a:picLocks noChangeAspect="1"/>
          </p:cNvPicPr>
          <p:nvPr/>
        </p:nvPicPr>
        <p:blipFill rotWithShape="1">
          <a:blip r:embed="rId4">
            <a:extLst>
              <a:ext uri="{28A0092B-C50C-407E-A947-70E740481C1C}">
                <a14:useLocalDpi xmlns:a14="http://schemas.microsoft.com/office/drawing/2010/main" val="0"/>
              </a:ext>
            </a:extLst>
          </a:blip>
          <a:srcRect t="10097"/>
          <a:stretch/>
        </p:blipFill>
        <p:spPr bwMode="auto">
          <a:xfrm>
            <a:off x="81190" y="4078046"/>
            <a:ext cx="6150937" cy="276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1EF9AED6-F85D-4D67-B286-762E28125C21}"/>
              </a:ext>
            </a:extLst>
          </p:cNvPr>
          <p:cNvSpPr txBox="1"/>
          <p:nvPr/>
        </p:nvSpPr>
        <p:spPr>
          <a:xfrm>
            <a:off x="639191" y="3722534"/>
            <a:ext cx="5211193" cy="400110"/>
          </a:xfrm>
          <a:prstGeom prst="rect">
            <a:avLst/>
          </a:prstGeom>
          <a:noFill/>
        </p:spPr>
        <p:txBody>
          <a:bodyPr wrap="square" rtlCol="0">
            <a:spAutoFit/>
          </a:bodyPr>
          <a:lstStyle/>
          <a:p>
            <a:r>
              <a:rPr lang="en-US" sz="2000" dirty="0"/>
              <a:t>Local Fit (Dissociation) All Sensors</a:t>
            </a:r>
          </a:p>
        </p:txBody>
      </p:sp>
      <p:graphicFrame>
        <p:nvGraphicFramePr>
          <p:cNvPr id="28" name="Table 27">
            <a:extLst>
              <a:ext uri="{FF2B5EF4-FFF2-40B4-BE49-F238E27FC236}">
                <a16:creationId xmlns:a16="http://schemas.microsoft.com/office/drawing/2014/main" id="{E3B27CB8-41CE-43DA-B813-2602EAEC9CA8}"/>
              </a:ext>
            </a:extLst>
          </p:cNvPr>
          <p:cNvGraphicFramePr>
            <a:graphicFrameLocks noGrp="1"/>
          </p:cNvGraphicFramePr>
          <p:nvPr>
            <p:extLst/>
          </p:nvPr>
        </p:nvGraphicFramePr>
        <p:xfrm>
          <a:off x="6297327" y="3922589"/>
          <a:ext cx="3157089" cy="2595880"/>
        </p:xfrm>
        <a:graphic>
          <a:graphicData uri="http://schemas.openxmlformats.org/drawingml/2006/table">
            <a:tbl>
              <a:tblPr firstRow="1" bandRow="1">
                <a:tableStyleId>{F5AB1C69-6EDB-4FF4-983F-18BD219EF322}</a:tableStyleId>
              </a:tblPr>
              <a:tblGrid>
                <a:gridCol w="1052363">
                  <a:extLst>
                    <a:ext uri="{9D8B030D-6E8A-4147-A177-3AD203B41FA5}">
                      <a16:colId xmlns:a16="http://schemas.microsoft.com/office/drawing/2014/main" val="3041830149"/>
                    </a:ext>
                  </a:extLst>
                </a:gridCol>
                <a:gridCol w="1052363">
                  <a:extLst>
                    <a:ext uri="{9D8B030D-6E8A-4147-A177-3AD203B41FA5}">
                      <a16:colId xmlns:a16="http://schemas.microsoft.com/office/drawing/2014/main" val="1706476101"/>
                    </a:ext>
                  </a:extLst>
                </a:gridCol>
                <a:gridCol w="1052363">
                  <a:extLst>
                    <a:ext uri="{9D8B030D-6E8A-4147-A177-3AD203B41FA5}">
                      <a16:colId xmlns:a16="http://schemas.microsoft.com/office/drawing/2014/main" val="2423159975"/>
                    </a:ext>
                  </a:extLst>
                </a:gridCol>
              </a:tblGrid>
              <a:tr h="370840">
                <a:tc>
                  <a:txBody>
                    <a:bodyPr/>
                    <a:lstStyle/>
                    <a:p>
                      <a:pPr algn="ctr" fontAlgn="b"/>
                      <a:r>
                        <a:rPr lang="en-US" sz="1800" b="0" i="0" u="none" strike="noStrike" dirty="0">
                          <a:solidFill>
                            <a:srgbClr val="000000"/>
                          </a:solidFill>
                          <a:effectLst/>
                          <a:latin typeface="+mn-lt"/>
                        </a:rPr>
                        <a:t>Sensor</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dirty="0">
                          <a:solidFill>
                            <a:srgbClr val="000000"/>
                          </a:solidFill>
                          <a:effectLst/>
                          <a:latin typeface="+mn-lt"/>
                        </a:rPr>
                        <a:t>(1/s)</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baseline="-25000" dirty="0">
                          <a:solidFill>
                            <a:srgbClr val="000000"/>
                          </a:solidFill>
                          <a:effectLst/>
                          <a:latin typeface="+mn-lt"/>
                        </a:rPr>
                        <a:t> </a:t>
                      </a:r>
                      <a:r>
                        <a:rPr lang="en-US" sz="1800" b="0" i="0" u="none" strike="noStrike" dirty="0">
                          <a:solidFill>
                            <a:srgbClr val="000000"/>
                          </a:solidFill>
                          <a:effectLst/>
                          <a:latin typeface="+mn-lt"/>
                        </a:rPr>
                        <a:t>error</a:t>
                      </a:r>
                    </a:p>
                  </a:txBody>
                  <a:tcPr marL="7620" marR="7620" marT="7620" marB="0" anchor="ctr"/>
                </a:tc>
                <a:extLst>
                  <a:ext uri="{0D108BD9-81ED-4DB2-BD59-A6C34878D82A}">
                    <a16:rowId xmlns:a16="http://schemas.microsoft.com/office/drawing/2014/main" val="286328261"/>
                  </a:ext>
                </a:extLst>
              </a:tr>
              <a:tr h="370840">
                <a:tc>
                  <a:txBody>
                    <a:bodyPr/>
                    <a:lstStyle/>
                    <a:p>
                      <a:pPr algn="ctr" fontAlgn="b"/>
                      <a:r>
                        <a:rPr lang="en-US" sz="1600" b="0" i="0" u="none" strike="noStrike" dirty="0">
                          <a:solidFill>
                            <a:srgbClr val="000000"/>
                          </a:solidFill>
                          <a:effectLst/>
                          <a:latin typeface="+mn-lt"/>
                        </a:rPr>
                        <a:t>100 nM</a:t>
                      </a:r>
                    </a:p>
                  </a:txBody>
                  <a:tcPr marL="7620" marR="7620" marT="7620" marB="0" anchor="ctr"/>
                </a:tc>
                <a:tc>
                  <a:txBody>
                    <a:bodyPr/>
                    <a:lstStyle/>
                    <a:p>
                      <a:pPr algn="ctr" fontAlgn="b"/>
                      <a:r>
                        <a:rPr lang="en-US" sz="1600" b="0" i="0" u="none" strike="noStrike" dirty="0">
                          <a:solidFill>
                            <a:srgbClr val="000000"/>
                          </a:solidFill>
                          <a:effectLst/>
                          <a:latin typeface="+mn-lt"/>
                        </a:rPr>
                        <a:t>9.37e-04</a:t>
                      </a:r>
                    </a:p>
                  </a:txBody>
                  <a:tcPr marL="7620" marR="7620" marT="7620" marB="0" anchor="ctr"/>
                </a:tc>
                <a:tc>
                  <a:txBody>
                    <a:bodyPr/>
                    <a:lstStyle/>
                    <a:p>
                      <a:pPr algn="ctr" fontAlgn="b"/>
                      <a:r>
                        <a:rPr lang="en-US" sz="1600" b="0" i="0" u="none" strike="noStrike" dirty="0">
                          <a:solidFill>
                            <a:srgbClr val="000000"/>
                          </a:solidFill>
                          <a:effectLst/>
                          <a:latin typeface="+mn-lt"/>
                        </a:rPr>
                        <a:t>3.02e-06</a:t>
                      </a:r>
                    </a:p>
                  </a:txBody>
                  <a:tcPr marL="7620" marR="7620" marT="7620" marB="0" anchor="ctr"/>
                </a:tc>
                <a:extLst>
                  <a:ext uri="{0D108BD9-81ED-4DB2-BD59-A6C34878D82A}">
                    <a16:rowId xmlns:a16="http://schemas.microsoft.com/office/drawing/2014/main" val="2319515661"/>
                  </a:ext>
                </a:extLst>
              </a:tr>
              <a:tr h="370840">
                <a:tc>
                  <a:txBody>
                    <a:bodyPr/>
                    <a:lstStyle/>
                    <a:p>
                      <a:pPr algn="ctr" fontAlgn="b"/>
                      <a:r>
                        <a:rPr lang="en-US" sz="1600" b="0" i="0" u="none" strike="noStrike" dirty="0">
                          <a:solidFill>
                            <a:srgbClr val="000000"/>
                          </a:solidFill>
                          <a:effectLst/>
                          <a:latin typeface="+mn-lt"/>
                        </a:rPr>
                        <a:t>30 nM</a:t>
                      </a:r>
                    </a:p>
                  </a:txBody>
                  <a:tcPr marL="7620" marR="7620" marT="7620" marB="0" anchor="ctr"/>
                </a:tc>
                <a:tc>
                  <a:txBody>
                    <a:bodyPr/>
                    <a:lstStyle/>
                    <a:p>
                      <a:pPr algn="ctr" fontAlgn="b"/>
                      <a:r>
                        <a:rPr lang="en-US" sz="1600" b="0" i="0" u="none" strike="noStrike" dirty="0">
                          <a:solidFill>
                            <a:srgbClr val="000000"/>
                          </a:solidFill>
                          <a:effectLst/>
                          <a:latin typeface="+mn-lt"/>
                        </a:rPr>
                        <a:t>7.75e-04</a:t>
                      </a:r>
                    </a:p>
                  </a:txBody>
                  <a:tcPr marL="7620" marR="7620" marT="7620" marB="0" anchor="ctr"/>
                </a:tc>
                <a:tc>
                  <a:txBody>
                    <a:bodyPr/>
                    <a:lstStyle/>
                    <a:p>
                      <a:pPr algn="ctr" fontAlgn="b"/>
                      <a:r>
                        <a:rPr lang="en-US" sz="1600" b="0" i="0" u="none" strike="noStrike" dirty="0">
                          <a:solidFill>
                            <a:srgbClr val="000000"/>
                          </a:solidFill>
                          <a:effectLst/>
                          <a:latin typeface="+mn-lt"/>
                        </a:rPr>
                        <a:t>2.13e-06</a:t>
                      </a:r>
                    </a:p>
                  </a:txBody>
                  <a:tcPr marL="7620" marR="7620" marT="7620" marB="0" anchor="ctr"/>
                </a:tc>
                <a:extLst>
                  <a:ext uri="{0D108BD9-81ED-4DB2-BD59-A6C34878D82A}">
                    <a16:rowId xmlns:a16="http://schemas.microsoft.com/office/drawing/2014/main" val="3694310277"/>
                  </a:ext>
                </a:extLst>
              </a:tr>
              <a:tr h="370840">
                <a:tc>
                  <a:txBody>
                    <a:bodyPr/>
                    <a:lstStyle/>
                    <a:p>
                      <a:pPr algn="ctr" fontAlgn="b"/>
                      <a:r>
                        <a:rPr lang="en-US" sz="1600" b="0" i="0" u="none" strike="noStrike" dirty="0">
                          <a:solidFill>
                            <a:srgbClr val="000000"/>
                          </a:solidFill>
                          <a:effectLst/>
                          <a:latin typeface="+mn-lt"/>
                        </a:rPr>
                        <a:t>10 nM</a:t>
                      </a:r>
                    </a:p>
                  </a:txBody>
                  <a:tcPr marL="7620" marR="7620" marT="7620" marB="0" anchor="ctr"/>
                </a:tc>
                <a:tc>
                  <a:txBody>
                    <a:bodyPr/>
                    <a:lstStyle/>
                    <a:p>
                      <a:pPr algn="ctr" fontAlgn="b"/>
                      <a:r>
                        <a:rPr lang="en-US" sz="1600" b="0" i="0" u="none" strike="noStrike" dirty="0">
                          <a:solidFill>
                            <a:srgbClr val="000000"/>
                          </a:solidFill>
                          <a:effectLst/>
                          <a:latin typeface="+mn-lt"/>
                        </a:rPr>
                        <a:t>6.82e-04</a:t>
                      </a:r>
                    </a:p>
                  </a:txBody>
                  <a:tcPr marL="7620" marR="7620" marT="7620" marB="0" anchor="ctr"/>
                </a:tc>
                <a:tc>
                  <a:txBody>
                    <a:bodyPr/>
                    <a:lstStyle/>
                    <a:p>
                      <a:pPr algn="ctr" fontAlgn="b"/>
                      <a:r>
                        <a:rPr lang="en-US" sz="1600" b="0" i="0" u="none" strike="noStrike" dirty="0">
                          <a:solidFill>
                            <a:srgbClr val="000000"/>
                          </a:solidFill>
                          <a:effectLst/>
                          <a:latin typeface="+mn-lt"/>
                        </a:rPr>
                        <a:t>1.86e-06</a:t>
                      </a:r>
                    </a:p>
                  </a:txBody>
                  <a:tcPr marL="7620" marR="7620" marT="7620" marB="0" anchor="ctr"/>
                </a:tc>
                <a:extLst>
                  <a:ext uri="{0D108BD9-81ED-4DB2-BD59-A6C34878D82A}">
                    <a16:rowId xmlns:a16="http://schemas.microsoft.com/office/drawing/2014/main" val="1186801745"/>
                  </a:ext>
                </a:extLst>
              </a:tr>
              <a:tr h="370840">
                <a:tc>
                  <a:txBody>
                    <a:bodyPr/>
                    <a:lstStyle/>
                    <a:p>
                      <a:pPr algn="ctr" fontAlgn="b"/>
                      <a:r>
                        <a:rPr lang="en-US" sz="1600" b="0" i="0" u="none" strike="noStrike" dirty="0">
                          <a:solidFill>
                            <a:srgbClr val="000000"/>
                          </a:solidFill>
                          <a:effectLst/>
                          <a:latin typeface="+mn-lt"/>
                        </a:rPr>
                        <a:t>2.5 nM</a:t>
                      </a:r>
                    </a:p>
                  </a:txBody>
                  <a:tcPr marL="7620" marR="7620" marT="7620" marB="0" anchor="ctr"/>
                </a:tc>
                <a:tc>
                  <a:txBody>
                    <a:bodyPr/>
                    <a:lstStyle/>
                    <a:p>
                      <a:pPr algn="ctr" fontAlgn="b"/>
                      <a:r>
                        <a:rPr lang="en-US" sz="1600" b="0" i="0" u="none" strike="noStrike" dirty="0">
                          <a:solidFill>
                            <a:srgbClr val="000000"/>
                          </a:solidFill>
                          <a:effectLst/>
                          <a:latin typeface="+mn-lt"/>
                        </a:rPr>
                        <a:t>5.61e-04</a:t>
                      </a:r>
                    </a:p>
                  </a:txBody>
                  <a:tcPr marL="7620" marR="7620" marT="7620" marB="0" anchor="ctr"/>
                </a:tc>
                <a:tc>
                  <a:txBody>
                    <a:bodyPr/>
                    <a:lstStyle/>
                    <a:p>
                      <a:pPr algn="ctr" fontAlgn="b"/>
                      <a:r>
                        <a:rPr lang="en-US" sz="1600" b="0" i="0" u="none" strike="noStrike" dirty="0">
                          <a:solidFill>
                            <a:srgbClr val="000000"/>
                          </a:solidFill>
                          <a:effectLst/>
                          <a:latin typeface="+mn-lt"/>
                        </a:rPr>
                        <a:t>2.46e-06</a:t>
                      </a:r>
                    </a:p>
                  </a:txBody>
                  <a:tcPr marL="7620" marR="7620" marT="7620" marB="0" anchor="ctr"/>
                </a:tc>
                <a:extLst>
                  <a:ext uri="{0D108BD9-81ED-4DB2-BD59-A6C34878D82A}">
                    <a16:rowId xmlns:a16="http://schemas.microsoft.com/office/drawing/2014/main" val="1691382878"/>
                  </a:ext>
                </a:extLst>
              </a:tr>
              <a:tr h="370840">
                <a:tc>
                  <a:txBody>
                    <a:bodyPr/>
                    <a:lstStyle/>
                    <a:p>
                      <a:pPr algn="ctr" fontAlgn="b"/>
                      <a:r>
                        <a:rPr lang="en-US" sz="1600" b="0" i="0" u="none" strike="noStrike" dirty="0">
                          <a:solidFill>
                            <a:srgbClr val="000000"/>
                          </a:solidFill>
                          <a:effectLst/>
                          <a:latin typeface="+mn-lt"/>
                        </a:rPr>
                        <a:t>1 nM</a:t>
                      </a:r>
                    </a:p>
                  </a:txBody>
                  <a:tcPr marL="7620" marR="7620" marT="7620" marB="0" anchor="ctr"/>
                </a:tc>
                <a:tc>
                  <a:txBody>
                    <a:bodyPr/>
                    <a:lstStyle/>
                    <a:p>
                      <a:pPr algn="ctr" fontAlgn="b"/>
                      <a:r>
                        <a:rPr lang="en-US" sz="1600" b="0" i="0" u="none" strike="noStrike" dirty="0">
                          <a:solidFill>
                            <a:srgbClr val="000000"/>
                          </a:solidFill>
                          <a:effectLst/>
                          <a:latin typeface="+mn-lt"/>
                        </a:rPr>
                        <a:t>4.35e-04</a:t>
                      </a:r>
                    </a:p>
                  </a:txBody>
                  <a:tcPr marL="7620" marR="7620" marT="7620" marB="0" anchor="ctr"/>
                </a:tc>
                <a:tc>
                  <a:txBody>
                    <a:bodyPr/>
                    <a:lstStyle/>
                    <a:p>
                      <a:pPr algn="ctr" fontAlgn="b"/>
                      <a:r>
                        <a:rPr lang="en-US" sz="1600" b="0" i="0" u="none" strike="noStrike" dirty="0">
                          <a:solidFill>
                            <a:srgbClr val="000000"/>
                          </a:solidFill>
                          <a:effectLst/>
                          <a:latin typeface="+mn-lt"/>
                        </a:rPr>
                        <a:t>6.12e-06</a:t>
                      </a:r>
                    </a:p>
                  </a:txBody>
                  <a:tcPr marL="7620" marR="7620" marT="7620" marB="0" anchor="ctr"/>
                </a:tc>
                <a:extLst>
                  <a:ext uri="{0D108BD9-81ED-4DB2-BD59-A6C34878D82A}">
                    <a16:rowId xmlns:a16="http://schemas.microsoft.com/office/drawing/2014/main" val="1715824703"/>
                  </a:ext>
                </a:extLst>
              </a:tr>
              <a:tr h="370840">
                <a:tc>
                  <a:txBody>
                    <a:bodyPr/>
                    <a:lstStyle/>
                    <a:p>
                      <a:pPr algn="ctr" fontAlgn="b"/>
                      <a:r>
                        <a:rPr lang="en-US" sz="1600" b="0" i="0" u="none" strike="noStrike" dirty="0">
                          <a:solidFill>
                            <a:srgbClr val="000000"/>
                          </a:solidFill>
                          <a:effectLst/>
                          <a:latin typeface="+mn-lt"/>
                        </a:rPr>
                        <a:t>0.6 nM</a:t>
                      </a:r>
                    </a:p>
                  </a:txBody>
                  <a:tcPr marL="7620" marR="7620" marT="7620" marB="0" anchor="ctr"/>
                </a:tc>
                <a:tc>
                  <a:txBody>
                    <a:bodyPr/>
                    <a:lstStyle/>
                    <a:p>
                      <a:pPr algn="ctr" fontAlgn="b"/>
                      <a:r>
                        <a:rPr lang="en-US" sz="1600" b="0" i="0" u="none" strike="noStrike" dirty="0">
                          <a:solidFill>
                            <a:srgbClr val="000000"/>
                          </a:solidFill>
                          <a:effectLst/>
                          <a:latin typeface="+mn-lt"/>
                        </a:rPr>
                        <a:t>6.50e-04</a:t>
                      </a:r>
                    </a:p>
                  </a:txBody>
                  <a:tcPr marL="7620" marR="7620" marT="7620" marB="0" anchor="ctr"/>
                </a:tc>
                <a:tc>
                  <a:txBody>
                    <a:bodyPr/>
                    <a:lstStyle/>
                    <a:p>
                      <a:pPr algn="ctr" fontAlgn="b"/>
                      <a:r>
                        <a:rPr lang="en-US" sz="1600" b="0" i="0" u="none" strike="noStrike" dirty="0">
                          <a:solidFill>
                            <a:srgbClr val="000000"/>
                          </a:solidFill>
                          <a:effectLst/>
                          <a:latin typeface="+mn-lt"/>
                        </a:rPr>
                        <a:t>1.05e-05</a:t>
                      </a:r>
                    </a:p>
                  </a:txBody>
                  <a:tcPr marL="7620" marR="7620" marT="7620" marB="0" anchor="ctr"/>
                </a:tc>
                <a:extLst>
                  <a:ext uri="{0D108BD9-81ED-4DB2-BD59-A6C34878D82A}">
                    <a16:rowId xmlns:a16="http://schemas.microsoft.com/office/drawing/2014/main" val="603074070"/>
                  </a:ext>
                </a:extLst>
              </a:tr>
            </a:tbl>
          </a:graphicData>
        </a:graphic>
      </p:graphicFrame>
    </p:spTree>
    <p:extLst>
      <p:ext uri="{BB962C8B-B14F-4D97-AF65-F5344CB8AC3E}">
        <p14:creationId xmlns:p14="http://schemas.microsoft.com/office/powerpoint/2010/main" val="867717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8D357DC-BCA7-4D3C-BE5C-97D195BE73BF}"/>
              </a:ext>
            </a:extLst>
          </p:cNvPr>
          <p:cNvPicPr>
            <a:picLocks noChangeAspect="1"/>
          </p:cNvPicPr>
          <p:nvPr/>
        </p:nvPicPr>
        <p:blipFill rotWithShape="1">
          <a:blip r:embed="rId3">
            <a:extLst>
              <a:ext uri="{28A0092B-C50C-407E-A947-70E740481C1C}">
                <a14:useLocalDpi xmlns:a14="http://schemas.microsoft.com/office/drawing/2010/main" val="0"/>
              </a:ext>
            </a:extLst>
          </a:blip>
          <a:srcRect t="9864"/>
          <a:stretch/>
        </p:blipFill>
        <p:spPr bwMode="auto">
          <a:xfrm>
            <a:off x="81190" y="955343"/>
            <a:ext cx="6140322" cy="276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65FB08E-4C31-4C1B-B83B-78030900DCFC}"/>
              </a:ext>
            </a:extLst>
          </p:cNvPr>
          <p:cNvPicPr>
            <a:picLocks noChangeAspect="1"/>
          </p:cNvPicPr>
          <p:nvPr/>
        </p:nvPicPr>
        <p:blipFill rotWithShape="1">
          <a:blip r:embed="rId4">
            <a:extLst>
              <a:ext uri="{28A0092B-C50C-407E-A947-70E740481C1C}">
                <a14:useLocalDpi xmlns:a14="http://schemas.microsoft.com/office/drawing/2010/main" val="0"/>
              </a:ext>
            </a:extLst>
          </a:blip>
          <a:srcRect t="10097"/>
          <a:stretch/>
        </p:blipFill>
        <p:spPr bwMode="auto">
          <a:xfrm>
            <a:off x="81190" y="4090682"/>
            <a:ext cx="6156236" cy="276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56</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Octet – 29FeL1.7 </a:t>
            </a:r>
            <a:r>
              <a:rPr lang="en-US" sz="3600" dirty="0" err="1">
                <a:solidFill>
                  <a:schemeClr val="bg1"/>
                </a:solidFill>
              </a:rPr>
              <a:t>monomAb</a:t>
            </a:r>
            <a:r>
              <a:rPr lang="en-US" sz="3600" dirty="0">
                <a:solidFill>
                  <a:schemeClr val="bg1"/>
                </a:solidFill>
              </a:rPr>
              <a:t> (former Mut7)</a:t>
            </a:r>
          </a:p>
        </p:txBody>
      </p:sp>
      <p:sp>
        <p:nvSpPr>
          <p:cNvPr id="3" name="TextBox 2">
            <a:extLst>
              <a:ext uri="{FF2B5EF4-FFF2-40B4-BE49-F238E27FC236}">
                <a16:creationId xmlns:a16="http://schemas.microsoft.com/office/drawing/2014/main" id="{7C4D9510-B730-4AD5-946B-36E0FB6149C9}"/>
              </a:ext>
            </a:extLst>
          </p:cNvPr>
          <p:cNvSpPr txBox="1"/>
          <p:nvPr/>
        </p:nvSpPr>
        <p:spPr>
          <a:xfrm>
            <a:off x="639192" y="606099"/>
            <a:ext cx="7173157" cy="400110"/>
          </a:xfrm>
          <a:prstGeom prst="rect">
            <a:avLst/>
          </a:prstGeom>
          <a:noFill/>
        </p:spPr>
        <p:txBody>
          <a:bodyPr wrap="square" rtlCol="0">
            <a:spAutoFit/>
          </a:bodyPr>
          <a:lstStyle/>
          <a:p>
            <a:r>
              <a:rPr lang="en-US" sz="2000" dirty="0"/>
              <a:t>Global Fit (Association and Dissociation) (all sensors)</a:t>
            </a:r>
          </a:p>
        </p:txBody>
      </p:sp>
      <p:sp>
        <p:nvSpPr>
          <p:cNvPr id="27" name="TextBox 26">
            <a:extLst>
              <a:ext uri="{FF2B5EF4-FFF2-40B4-BE49-F238E27FC236}">
                <a16:creationId xmlns:a16="http://schemas.microsoft.com/office/drawing/2014/main" id="{1EF9AED6-F85D-4D67-B286-762E28125C21}"/>
              </a:ext>
            </a:extLst>
          </p:cNvPr>
          <p:cNvSpPr txBox="1"/>
          <p:nvPr/>
        </p:nvSpPr>
        <p:spPr>
          <a:xfrm>
            <a:off x="639191" y="3722534"/>
            <a:ext cx="5211193" cy="400110"/>
          </a:xfrm>
          <a:prstGeom prst="rect">
            <a:avLst/>
          </a:prstGeom>
          <a:noFill/>
        </p:spPr>
        <p:txBody>
          <a:bodyPr wrap="square" rtlCol="0">
            <a:spAutoFit/>
          </a:bodyPr>
          <a:lstStyle/>
          <a:p>
            <a:r>
              <a:rPr lang="en-US" sz="2000" dirty="0"/>
              <a:t>Local Fit (Dissociation) All Sensors</a:t>
            </a:r>
          </a:p>
        </p:txBody>
      </p:sp>
      <p:graphicFrame>
        <p:nvGraphicFramePr>
          <p:cNvPr id="28" name="Table 27">
            <a:extLst>
              <a:ext uri="{FF2B5EF4-FFF2-40B4-BE49-F238E27FC236}">
                <a16:creationId xmlns:a16="http://schemas.microsoft.com/office/drawing/2014/main" id="{E3B27CB8-41CE-43DA-B813-2602EAEC9CA8}"/>
              </a:ext>
            </a:extLst>
          </p:cNvPr>
          <p:cNvGraphicFramePr>
            <a:graphicFrameLocks noGrp="1"/>
          </p:cNvGraphicFramePr>
          <p:nvPr>
            <p:extLst/>
          </p:nvPr>
        </p:nvGraphicFramePr>
        <p:xfrm>
          <a:off x="6297327" y="3922589"/>
          <a:ext cx="3157089" cy="2595880"/>
        </p:xfrm>
        <a:graphic>
          <a:graphicData uri="http://schemas.openxmlformats.org/drawingml/2006/table">
            <a:tbl>
              <a:tblPr firstRow="1" bandRow="1">
                <a:tableStyleId>{F5AB1C69-6EDB-4FF4-983F-18BD219EF322}</a:tableStyleId>
              </a:tblPr>
              <a:tblGrid>
                <a:gridCol w="1052363">
                  <a:extLst>
                    <a:ext uri="{9D8B030D-6E8A-4147-A177-3AD203B41FA5}">
                      <a16:colId xmlns:a16="http://schemas.microsoft.com/office/drawing/2014/main" val="3041830149"/>
                    </a:ext>
                  </a:extLst>
                </a:gridCol>
                <a:gridCol w="1052363">
                  <a:extLst>
                    <a:ext uri="{9D8B030D-6E8A-4147-A177-3AD203B41FA5}">
                      <a16:colId xmlns:a16="http://schemas.microsoft.com/office/drawing/2014/main" val="1706476101"/>
                    </a:ext>
                  </a:extLst>
                </a:gridCol>
                <a:gridCol w="1052363">
                  <a:extLst>
                    <a:ext uri="{9D8B030D-6E8A-4147-A177-3AD203B41FA5}">
                      <a16:colId xmlns:a16="http://schemas.microsoft.com/office/drawing/2014/main" val="2423159975"/>
                    </a:ext>
                  </a:extLst>
                </a:gridCol>
              </a:tblGrid>
              <a:tr h="370840">
                <a:tc>
                  <a:txBody>
                    <a:bodyPr/>
                    <a:lstStyle/>
                    <a:p>
                      <a:pPr algn="ctr" fontAlgn="b"/>
                      <a:r>
                        <a:rPr lang="en-US" sz="1800" b="0" i="0" u="none" strike="noStrike" dirty="0">
                          <a:solidFill>
                            <a:srgbClr val="000000"/>
                          </a:solidFill>
                          <a:effectLst/>
                          <a:latin typeface="+mn-lt"/>
                        </a:rPr>
                        <a:t>Sensor</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dirty="0">
                          <a:solidFill>
                            <a:srgbClr val="000000"/>
                          </a:solidFill>
                          <a:effectLst/>
                          <a:latin typeface="+mn-lt"/>
                        </a:rPr>
                        <a:t>(1/s)</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baseline="-25000" dirty="0">
                          <a:solidFill>
                            <a:srgbClr val="000000"/>
                          </a:solidFill>
                          <a:effectLst/>
                          <a:latin typeface="+mn-lt"/>
                        </a:rPr>
                        <a:t> </a:t>
                      </a:r>
                      <a:r>
                        <a:rPr lang="en-US" sz="1800" b="0" i="0" u="none" strike="noStrike" dirty="0">
                          <a:solidFill>
                            <a:srgbClr val="000000"/>
                          </a:solidFill>
                          <a:effectLst/>
                          <a:latin typeface="+mn-lt"/>
                        </a:rPr>
                        <a:t>error</a:t>
                      </a:r>
                    </a:p>
                  </a:txBody>
                  <a:tcPr marL="7620" marR="7620" marT="7620" marB="0" anchor="ctr"/>
                </a:tc>
                <a:extLst>
                  <a:ext uri="{0D108BD9-81ED-4DB2-BD59-A6C34878D82A}">
                    <a16:rowId xmlns:a16="http://schemas.microsoft.com/office/drawing/2014/main" val="286328261"/>
                  </a:ext>
                </a:extLst>
              </a:tr>
              <a:tr h="370840">
                <a:tc>
                  <a:txBody>
                    <a:bodyPr/>
                    <a:lstStyle/>
                    <a:p>
                      <a:pPr algn="ctr" fontAlgn="b"/>
                      <a:r>
                        <a:rPr lang="en-US" sz="1600" b="0" i="0" u="none" strike="noStrike" dirty="0">
                          <a:solidFill>
                            <a:srgbClr val="000000"/>
                          </a:solidFill>
                          <a:effectLst/>
                          <a:latin typeface="+mn-lt"/>
                        </a:rPr>
                        <a:t>200 nM</a:t>
                      </a:r>
                    </a:p>
                  </a:txBody>
                  <a:tcPr marL="7620" marR="7620" marT="7620" marB="0" anchor="ctr"/>
                </a:tc>
                <a:tc>
                  <a:txBody>
                    <a:bodyPr/>
                    <a:lstStyle/>
                    <a:p>
                      <a:pPr algn="ctr" fontAlgn="b"/>
                      <a:r>
                        <a:rPr lang="en-US" sz="1600" b="0" i="0" u="none" strike="noStrike" dirty="0">
                          <a:solidFill>
                            <a:srgbClr val="000000"/>
                          </a:solidFill>
                          <a:effectLst/>
                          <a:latin typeface="+mn-lt"/>
                        </a:rPr>
                        <a:t>9.39e-04</a:t>
                      </a:r>
                    </a:p>
                  </a:txBody>
                  <a:tcPr marL="7620" marR="7620" marT="7620" marB="0" anchor="ctr"/>
                </a:tc>
                <a:tc>
                  <a:txBody>
                    <a:bodyPr/>
                    <a:lstStyle/>
                    <a:p>
                      <a:pPr algn="ctr" fontAlgn="b"/>
                      <a:r>
                        <a:rPr lang="en-US" sz="1600" b="0" i="0" u="none" strike="noStrike" dirty="0">
                          <a:solidFill>
                            <a:srgbClr val="000000"/>
                          </a:solidFill>
                          <a:effectLst/>
                          <a:latin typeface="+mn-lt"/>
                        </a:rPr>
                        <a:t>3.55e-06</a:t>
                      </a:r>
                    </a:p>
                  </a:txBody>
                  <a:tcPr marL="7620" marR="7620" marT="7620" marB="0" anchor="ctr"/>
                </a:tc>
                <a:extLst>
                  <a:ext uri="{0D108BD9-81ED-4DB2-BD59-A6C34878D82A}">
                    <a16:rowId xmlns:a16="http://schemas.microsoft.com/office/drawing/2014/main" val="2319515661"/>
                  </a:ext>
                </a:extLst>
              </a:tr>
              <a:tr h="370840">
                <a:tc>
                  <a:txBody>
                    <a:bodyPr/>
                    <a:lstStyle/>
                    <a:p>
                      <a:pPr algn="ctr" fontAlgn="b"/>
                      <a:r>
                        <a:rPr lang="en-US" sz="1600" b="0" i="0" u="none" strike="noStrike" dirty="0">
                          <a:solidFill>
                            <a:srgbClr val="000000"/>
                          </a:solidFill>
                          <a:effectLst/>
                          <a:latin typeface="+mn-lt"/>
                        </a:rPr>
                        <a:t>100 nM</a:t>
                      </a:r>
                    </a:p>
                  </a:txBody>
                  <a:tcPr marL="7620" marR="7620" marT="7620" marB="0" anchor="ctr"/>
                </a:tc>
                <a:tc>
                  <a:txBody>
                    <a:bodyPr/>
                    <a:lstStyle/>
                    <a:p>
                      <a:pPr algn="ctr" fontAlgn="b"/>
                      <a:r>
                        <a:rPr lang="en-US" sz="1600" b="0" i="0" u="none" strike="noStrike" dirty="0">
                          <a:solidFill>
                            <a:srgbClr val="000000"/>
                          </a:solidFill>
                          <a:effectLst/>
                          <a:latin typeface="+mn-lt"/>
                        </a:rPr>
                        <a:t>1.01e-03</a:t>
                      </a:r>
                    </a:p>
                  </a:txBody>
                  <a:tcPr marL="7620" marR="7620" marT="7620" marB="0" anchor="ctr"/>
                </a:tc>
                <a:tc>
                  <a:txBody>
                    <a:bodyPr/>
                    <a:lstStyle/>
                    <a:p>
                      <a:pPr algn="ctr" fontAlgn="b"/>
                      <a:r>
                        <a:rPr lang="en-US" sz="1600" b="0" i="0" u="none" strike="noStrike" dirty="0">
                          <a:solidFill>
                            <a:srgbClr val="000000"/>
                          </a:solidFill>
                          <a:effectLst/>
                          <a:latin typeface="+mn-lt"/>
                        </a:rPr>
                        <a:t>3.90e-06</a:t>
                      </a:r>
                    </a:p>
                  </a:txBody>
                  <a:tcPr marL="7620" marR="7620" marT="7620" marB="0" anchor="ctr"/>
                </a:tc>
                <a:extLst>
                  <a:ext uri="{0D108BD9-81ED-4DB2-BD59-A6C34878D82A}">
                    <a16:rowId xmlns:a16="http://schemas.microsoft.com/office/drawing/2014/main" val="3694310277"/>
                  </a:ext>
                </a:extLst>
              </a:tr>
              <a:tr h="370840">
                <a:tc>
                  <a:txBody>
                    <a:bodyPr/>
                    <a:lstStyle/>
                    <a:p>
                      <a:pPr algn="ctr" fontAlgn="b"/>
                      <a:r>
                        <a:rPr lang="en-US" sz="1600" b="0" i="0" u="none" strike="noStrike" dirty="0">
                          <a:solidFill>
                            <a:srgbClr val="000000"/>
                          </a:solidFill>
                          <a:effectLst/>
                          <a:latin typeface="+mn-lt"/>
                        </a:rPr>
                        <a:t>30 nM</a:t>
                      </a:r>
                    </a:p>
                  </a:txBody>
                  <a:tcPr marL="7620" marR="7620" marT="7620" marB="0" anchor="ctr"/>
                </a:tc>
                <a:tc>
                  <a:txBody>
                    <a:bodyPr/>
                    <a:lstStyle/>
                    <a:p>
                      <a:pPr algn="ctr" fontAlgn="b"/>
                      <a:r>
                        <a:rPr lang="en-US" sz="1600" b="0" i="0" u="none" strike="noStrike" dirty="0">
                          <a:solidFill>
                            <a:srgbClr val="000000"/>
                          </a:solidFill>
                          <a:effectLst/>
                          <a:latin typeface="+mn-lt"/>
                        </a:rPr>
                        <a:t>6.56e-04</a:t>
                      </a:r>
                    </a:p>
                  </a:txBody>
                  <a:tcPr marL="7620" marR="7620" marT="7620" marB="0" anchor="ctr"/>
                </a:tc>
                <a:tc>
                  <a:txBody>
                    <a:bodyPr/>
                    <a:lstStyle/>
                    <a:p>
                      <a:pPr algn="ctr" fontAlgn="b"/>
                      <a:r>
                        <a:rPr lang="en-US" sz="1600" b="0" i="0" u="none" strike="noStrike" dirty="0">
                          <a:solidFill>
                            <a:srgbClr val="000000"/>
                          </a:solidFill>
                          <a:effectLst/>
                          <a:latin typeface="+mn-lt"/>
                        </a:rPr>
                        <a:t>3.53e-06</a:t>
                      </a:r>
                    </a:p>
                  </a:txBody>
                  <a:tcPr marL="7620" marR="7620" marT="7620" marB="0" anchor="ctr"/>
                </a:tc>
                <a:extLst>
                  <a:ext uri="{0D108BD9-81ED-4DB2-BD59-A6C34878D82A}">
                    <a16:rowId xmlns:a16="http://schemas.microsoft.com/office/drawing/2014/main" val="1186801745"/>
                  </a:ext>
                </a:extLst>
              </a:tr>
              <a:tr h="370840">
                <a:tc>
                  <a:txBody>
                    <a:bodyPr/>
                    <a:lstStyle/>
                    <a:p>
                      <a:pPr algn="ctr" fontAlgn="b"/>
                      <a:r>
                        <a:rPr lang="en-US" sz="1600" b="0" i="0" u="none" strike="noStrike" dirty="0">
                          <a:solidFill>
                            <a:srgbClr val="000000"/>
                          </a:solidFill>
                          <a:effectLst/>
                          <a:latin typeface="+mn-lt"/>
                        </a:rPr>
                        <a:t>10 nM</a:t>
                      </a:r>
                    </a:p>
                  </a:txBody>
                  <a:tcPr marL="7620" marR="7620" marT="7620" marB="0" anchor="ctr"/>
                </a:tc>
                <a:tc>
                  <a:txBody>
                    <a:bodyPr/>
                    <a:lstStyle/>
                    <a:p>
                      <a:pPr algn="ctr" fontAlgn="b"/>
                      <a:r>
                        <a:rPr lang="en-US" sz="1600" b="0" i="0" u="none" strike="noStrike" dirty="0">
                          <a:solidFill>
                            <a:srgbClr val="000000"/>
                          </a:solidFill>
                          <a:effectLst/>
                          <a:latin typeface="+mn-lt"/>
                        </a:rPr>
                        <a:t>4.32e-04</a:t>
                      </a:r>
                    </a:p>
                  </a:txBody>
                  <a:tcPr marL="7620" marR="7620" marT="7620" marB="0" anchor="ctr"/>
                </a:tc>
                <a:tc>
                  <a:txBody>
                    <a:bodyPr/>
                    <a:lstStyle/>
                    <a:p>
                      <a:pPr algn="ctr" fontAlgn="b"/>
                      <a:r>
                        <a:rPr lang="en-US" sz="1600" b="0" i="0" u="none" strike="noStrike" dirty="0">
                          <a:solidFill>
                            <a:srgbClr val="000000"/>
                          </a:solidFill>
                          <a:effectLst/>
                          <a:latin typeface="+mn-lt"/>
                        </a:rPr>
                        <a:t>9.27e-06</a:t>
                      </a:r>
                    </a:p>
                  </a:txBody>
                  <a:tcPr marL="7620" marR="7620" marT="7620" marB="0" anchor="ctr"/>
                </a:tc>
                <a:extLst>
                  <a:ext uri="{0D108BD9-81ED-4DB2-BD59-A6C34878D82A}">
                    <a16:rowId xmlns:a16="http://schemas.microsoft.com/office/drawing/2014/main" val="1691382878"/>
                  </a:ext>
                </a:extLst>
              </a:tr>
              <a:tr h="370840">
                <a:tc>
                  <a:txBody>
                    <a:bodyPr/>
                    <a:lstStyle/>
                    <a:p>
                      <a:pPr algn="ctr" fontAlgn="b"/>
                      <a:r>
                        <a:rPr lang="en-US" sz="1600" b="0" i="0" u="none" strike="noStrike" dirty="0">
                          <a:solidFill>
                            <a:srgbClr val="000000"/>
                          </a:solidFill>
                          <a:effectLst/>
                          <a:latin typeface="+mn-lt"/>
                        </a:rPr>
                        <a:t>2.5 nM</a:t>
                      </a:r>
                    </a:p>
                  </a:txBody>
                  <a:tcPr marL="7620" marR="7620" marT="7620" marB="0" anchor="ctr"/>
                </a:tc>
                <a:tc>
                  <a:txBody>
                    <a:bodyPr/>
                    <a:lstStyle/>
                    <a:p>
                      <a:pPr algn="ctr" fontAlgn="b"/>
                      <a:r>
                        <a:rPr lang="en-US" sz="1600" b="0" i="0" u="none" strike="noStrike" dirty="0">
                          <a:solidFill>
                            <a:srgbClr val="000000"/>
                          </a:solidFill>
                          <a:effectLst/>
                          <a:latin typeface="+mn-lt"/>
                        </a:rPr>
                        <a:t>1.83e-04</a:t>
                      </a:r>
                    </a:p>
                  </a:txBody>
                  <a:tcPr marL="7620" marR="7620" marT="7620" marB="0" anchor="ctr"/>
                </a:tc>
                <a:tc>
                  <a:txBody>
                    <a:bodyPr/>
                    <a:lstStyle/>
                    <a:p>
                      <a:pPr algn="ctr" fontAlgn="b"/>
                      <a:r>
                        <a:rPr lang="en-US" sz="1600" b="0" i="0" u="none" strike="noStrike" dirty="0">
                          <a:solidFill>
                            <a:srgbClr val="000000"/>
                          </a:solidFill>
                          <a:effectLst/>
                          <a:latin typeface="+mn-lt"/>
                        </a:rPr>
                        <a:t>5.09e-05</a:t>
                      </a:r>
                    </a:p>
                  </a:txBody>
                  <a:tcPr marL="7620" marR="7620" marT="7620" marB="0" anchor="ctr"/>
                </a:tc>
                <a:extLst>
                  <a:ext uri="{0D108BD9-81ED-4DB2-BD59-A6C34878D82A}">
                    <a16:rowId xmlns:a16="http://schemas.microsoft.com/office/drawing/2014/main" val="1715824703"/>
                  </a:ext>
                </a:extLst>
              </a:tr>
              <a:tr h="370840">
                <a:tc>
                  <a:txBody>
                    <a:bodyPr/>
                    <a:lstStyle/>
                    <a:p>
                      <a:pPr algn="ctr" fontAlgn="b"/>
                      <a:r>
                        <a:rPr lang="en-US" sz="1600" b="0" i="0" u="none" strike="sngStrike" dirty="0">
                          <a:solidFill>
                            <a:srgbClr val="000000"/>
                          </a:solidFill>
                          <a:effectLst/>
                          <a:latin typeface="+mn-lt"/>
                        </a:rPr>
                        <a:t>1 nM</a:t>
                      </a:r>
                    </a:p>
                  </a:txBody>
                  <a:tcPr marL="7620" marR="7620" marT="7620" marB="0" anchor="ctr"/>
                </a:tc>
                <a:tc>
                  <a:txBody>
                    <a:bodyPr/>
                    <a:lstStyle/>
                    <a:p>
                      <a:pPr algn="ctr" fontAlgn="b"/>
                      <a:r>
                        <a:rPr lang="en-US" sz="1600" b="0" i="0" u="none" strike="sngStrike" dirty="0">
                          <a:solidFill>
                            <a:srgbClr val="000000"/>
                          </a:solidFill>
                          <a:effectLst/>
                          <a:latin typeface="+mn-lt"/>
                        </a:rPr>
                        <a:t>2.67e-07</a:t>
                      </a:r>
                    </a:p>
                  </a:txBody>
                  <a:tcPr marL="7620" marR="7620" marT="7620" marB="0" anchor="ctr"/>
                </a:tc>
                <a:tc>
                  <a:txBody>
                    <a:bodyPr/>
                    <a:lstStyle/>
                    <a:p>
                      <a:pPr algn="ctr" fontAlgn="b"/>
                      <a:r>
                        <a:rPr lang="en-US" sz="1600" b="0" i="0" u="none" strike="sngStrike" dirty="0">
                          <a:solidFill>
                            <a:srgbClr val="000000"/>
                          </a:solidFill>
                          <a:effectLst/>
                          <a:latin typeface="+mn-lt"/>
                        </a:rPr>
                        <a:t>3.63e-05</a:t>
                      </a:r>
                    </a:p>
                  </a:txBody>
                  <a:tcPr marL="7620" marR="7620" marT="7620" marB="0" anchor="ctr"/>
                </a:tc>
                <a:extLst>
                  <a:ext uri="{0D108BD9-81ED-4DB2-BD59-A6C34878D82A}">
                    <a16:rowId xmlns:a16="http://schemas.microsoft.com/office/drawing/2014/main" val="603074070"/>
                  </a:ext>
                </a:extLst>
              </a:tr>
            </a:tbl>
          </a:graphicData>
        </a:graphic>
      </p:graphicFrame>
      <p:graphicFrame>
        <p:nvGraphicFramePr>
          <p:cNvPr id="13" name="Table 12">
            <a:extLst>
              <a:ext uri="{FF2B5EF4-FFF2-40B4-BE49-F238E27FC236}">
                <a16:creationId xmlns:a16="http://schemas.microsoft.com/office/drawing/2014/main" id="{0E8F3E19-BF9D-4F79-BF65-F786C596926F}"/>
              </a:ext>
            </a:extLst>
          </p:cNvPr>
          <p:cNvGraphicFramePr>
            <a:graphicFrameLocks noGrp="1"/>
          </p:cNvGraphicFramePr>
          <p:nvPr>
            <p:extLst/>
          </p:nvPr>
        </p:nvGraphicFramePr>
        <p:xfrm>
          <a:off x="6294709" y="1016634"/>
          <a:ext cx="4099512" cy="741680"/>
        </p:xfrm>
        <a:graphic>
          <a:graphicData uri="http://schemas.openxmlformats.org/drawingml/2006/table">
            <a:tbl>
              <a:tblPr firstRow="1" bandRow="1">
                <a:tableStyleId>{F5AB1C69-6EDB-4FF4-983F-18BD219EF322}</a:tableStyleId>
              </a:tblPr>
              <a:tblGrid>
                <a:gridCol w="1024878">
                  <a:extLst>
                    <a:ext uri="{9D8B030D-6E8A-4147-A177-3AD203B41FA5}">
                      <a16:colId xmlns:a16="http://schemas.microsoft.com/office/drawing/2014/main" val="2818354747"/>
                    </a:ext>
                  </a:extLst>
                </a:gridCol>
                <a:gridCol w="1024878">
                  <a:extLst>
                    <a:ext uri="{9D8B030D-6E8A-4147-A177-3AD203B41FA5}">
                      <a16:colId xmlns:a16="http://schemas.microsoft.com/office/drawing/2014/main" val="1159305780"/>
                    </a:ext>
                  </a:extLst>
                </a:gridCol>
                <a:gridCol w="1024878">
                  <a:extLst>
                    <a:ext uri="{9D8B030D-6E8A-4147-A177-3AD203B41FA5}">
                      <a16:colId xmlns:a16="http://schemas.microsoft.com/office/drawing/2014/main" val="1619465403"/>
                    </a:ext>
                  </a:extLst>
                </a:gridCol>
                <a:gridCol w="1024878">
                  <a:extLst>
                    <a:ext uri="{9D8B030D-6E8A-4147-A177-3AD203B41FA5}">
                      <a16:colId xmlns:a16="http://schemas.microsoft.com/office/drawing/2014/main" val="3430682122"/>
                    </a:ext>
                  </a:extLst>
                </a:gridCol>
              </a:tblGrid>
              <a:tr h="370840">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a:t>
                      </a:r>
                      <a:r>
                        <a:rPr lang="en-US" sz="1800" b="0" i="0" u="none" strike="noStrike" dirty="0">
                          <a:solidFill>
                            <a:srgbClr val="000000"/>
                          </a:solidFill>
                          <a:effectLst/>
                          <a:latin typeface="+mn-lt"/>
                        </a:rPr>
                        <a:t> (M)</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a:t>
                      </a:r>
                      <a:r>
                        <a:rPr lang="en-US" sz="1800" b="0" i="0" u="none" strike="noStrike" dirty="0">
                          <a:solidFill>
                            <a:srgbClr val="000000"/>
                          </a:solidFill>
                          <a:effectLst/>
                          <a:latin typeface="+mn-lt"/>
                        </a:rPr>
                        <a:t> error</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on</a:t>
                      </a:r>
                      <a:r>
                        <a:rPr lang="en-US" sz="1800" b="0" i="0" u="none" strike="noStrike" dirty="0">
                          <a:solidFill>
                            <a:srgbClr val="000000"/>
                          </a:solidFill>
                          <a:effectLst/>
                          <a:latin typeface="+mn-lt"/>
                        </a:rPr>
                        <a:t>(1/</a:t>
                      </a:r>
                      <a:r>
                        <a:rPr lang="en-US" sz="1800" b="0" i="0" u="none" strike="noStrike" dirty="0" err="1">
                          <a:solidFill>
                            <a:srgbClr val="000000"/>
                          </a:solidFill>
                          <a:effectLst/>
                          <a:latin typeface="+mn-lt"/>
                        </a:rPr>
                        <a:t>Ms</a:t>
                      </a:r>
                      <a:r>
                        <a:rPr lang="en-US" sz="1800" b="0" i="0" u="none" strike="noStrike" dirty="0">
                          <a:solidFill>
                            <a:srgbClr val="000000"/>
                          </a:solidFill>
                          <a:effectLst/>
                          <a:latin typeface="+mn-lt"/>
                        </a:rPr>
                        <a:t>)</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on</a:t>
                      </a:r>
                      <a:r>
                        <a:rPr lang="en-US" sz="1800" b="0" i="0" u="none" strike="noStrike" dirty="0">
                          <a:solidFill>
                            <a:srgbClr val="000000"/>
                          </a:solidFill>
                          <a:effectLst/>
                          <a:latin typeface="+mn-lt"/>
                        </a:rPr>
                        <a:t> error</a:t>
                      </a:r>
                    </a:p>
                  </a:txBody>
                  <a:tcPr marL="7620" marR="7620" marT="7620" marB="0" anchor="ctr"/>
                </a:tc>
                <a:extLst>
                  <a:ext uri="{0D108BD9-81ED-4DB2-BD59-A6C34878D82A}">
                    <a16:rowId xmlns:a16="http://schemas.microsoft.com/office/drawing/2014/main" val="286328261"/>
                  </a:ext>
                </a:extLst>
              </a:tr>
              <a:tr h="370840">
                <a:tc>
                  <a:txBody>
                    <a:bodyPr/>
                    <a:lstStyle/>
                    <a:p>
                      <a:pPr algn="ctr" fontAlgn="ctr"/>
                      <a:r>
                        <a:rPr lang="en-US" sz="1600" b="0" i="0" u="none" strike="noStrike" dirty="0">
                          <a:solidFill>
                            <a:srgbClr val="000000"/>
                          </a:solidFill>
                          <a:effectLst/>
                          <a:latin typeface="Calibri" panose="020F0502020204030204" pitchFamily="34" charset="0"/>
                        </a:rPr>
                        <a:t>7.56e-09</a:t>
                      </a:r>
                    </a:p>
                  </a:txBody>
                  <a:tcPr marL="7620" marR="7620" marT="7620" marB="0" anchor="ctr"/>
                </a:tc>
                <a:tc>
                  <a:txBody>
                    <a:bodyPr/>
                    <a:lstStyle/>
                    <a:p>
                      <a:pPr algn="ctr" fontAlgn="ctr"/>
                      <a:r>
                        <a:rPr lang="en-US" sz="1600" b="0" i="0" u="none" strike="noStrike" dirty="0">
                          <a:solidFill>
                            <a:srgbClr val="000000"/>
                          </a:solidFill>
                          <a:effectLst/>
                          <a:latin typeface="Calibri" panose="020F0502020204030204" pitchFamily="34" charset="0"/>
                        </a:rPr>
                        <a:t>2.26e-11</a:t>
                      </a:r>
                    </a:p>
                  </a:txBody>
                  <a:tcPr marL="7620" marR="7620" marT="7620" marB="0" anchor="ctr"/>
                </a:tc>
                <a:tc>
                  <a:txBody>
                    <a:bodyPr/>
                    <a:lstStyle/>
                    <a:p>
                      <a:pPr algn="ctr" fontAlgn="ctr"/>
                      <a:r>
                        <a:rPr lang="en-US" sz="1600" b="0" i="0" u="none" strike="noStrike" dirty="0">
                          <a:solidFill>
                            <a:srgbClr val="000000"/>
                          </a:solidFill>
                          <a:effectLst/>
                          <a:latin typeface="Calibri" panose="020F0502020204030204" pitchFamily="34" charset="0"/>
                        </a:rPr>
                        <a:t>4.35e+04</a:t>
                      </a:r>
                    </a:p>
                  </a:txBody>
                  <a:tcPr marL="7620" marR="7620" marT="7620" marB="0" anchor="ctr"/>
                </a:tc>
                <a:tc>
                  <a:txBody>
                    <a:bodyPr/>
                    <a:lstStyle/>
                    <a:p>
                      <a:pPr algn="ctr" fontAlgn="ctr"/>
                      <a:r>
                        <a:rPr lang="en-US" sz="1600" b="0" i="0" u="none" strike="noStrike" dirty="0">
                          <a:solidFill>
                            <a:srgbClr val="000000"/>
                          </a:solidFill>
                          <a:effectLst/>
                          <a:latin typeface="Calibri" panose="020F0502020204030204" pitchFamily="34" charset="0"/>
                        </a:rPr>
                        <a:t>1.12e+02</a:t>
                      </a:r>
                    </a:p>
                  </a:txBody>
                  <a:tcPr marL="7620" marR="7620" marT="7620" marB="0" anchor="ctr"/>
                </a:tc>
                <a:extLst>
                  <a:ext uri="{0D108BD9-81ED-4DB2-BD59-A6C34878D82A}">
                    <a16:rowId xmlns:a16="http://schemas.microsoft.com/office/drawing/2014/main" val="2319515661"/>
                  </a:ext>
                </a:extLst>
              </a:tr>
            </a:tbl>
          </a:graphicData>
        </a:graphic>
      </p:graphicFrame>
      <p:graphicFrame>
        <p:nvGraphicFramePr>
          <p:cNvPr id="4" name="Table 3">
            <a:extLst>
              <a:ext uri="{FF2B5EF4-FFF2-40B4-BE49-F238E27FC236}">
                <a16:creationId xmlns:a16="http://schemas.microsoft.com/office/drawing/2014/main" id="{E3286A00-4F8D-4C5B-BB7A-913444C7FB9E}"/>
              </a:ext>
            </a:extLst>
          </p:cNvPr>
          <p:cNvGraphicFramePr>
            <a:graphicFrameLocks noGrp="1"/>
          </p:cNvGraphicFramePr>
          <p:nvPr>
            <p:extLst/>
          </p:nvPr>
        </p:nvGraphicFramePr>
        <p:xfrm>
          <a:off x="6294709" y="2037207"/>
          <a:ext cx="4099512" cy="741680"/>
        </p:xfrm>
        <a:graphic>
          <a:graphicData uri="http://schemas.openxmlformats.org/drawingml/2006/table">
            <a:tbl>
              <a:tblPr firstRow="1" bandRow="1">
                <a:tableStyleId>{F5AB1C69-6EDB-4FF4-983F-18BD219EF322}</a:tableStyleId>
              </a:tblPr>
              <a:tblGrid>
                <a:gridCol w="1024878">
                  <a:extLst>
                    <a:ext uri="{9D8B030D-6E8A-4147-A177-3AD203B41FA5}">
                      <a16:colId xmlns:a16="http://schemas.microsoft.com/office/drawing/2014/main" val="638160795"/>
                    </a:ext>
                  </a:extLst>
                </a:gridCol>
                <a:gridCol w="1024878">
                  <a:extLst>
                    <a:ext uri="{9D8B030D-6E8A-4147-A177-3AD203B41FA5}">
                      <a16:colId xmlns:a16="http://schemas.microsoft.com/office/drawing/2014/main" val="1438968754"/>
                    </a:ext>
                  </a:extLst>
                </a:gridCol>
                <a:gridCol w="1024878">
                  <a:extLst>
                    <a:ext uri="{9D8B030D-6E8A-4147-A177-3AD203B41FA5}">
                      <a16:colId xmlns:a16="http://schemas.microsoft.com/office/drawing/2014/main" val="1276353480"/>
                    </a:ext>
                  </a:extLst>
                </a:gridCol>
                <a:gridCol w="1024878">
                  <a:extLst>
                    <a:ext uri="{9D8B030D-6E8A-4147-A177-3AD203B41FA5}">
                      <a16:colId xmlns:a16="http://schemas.microsoft.com/office/drawing/2014/main" val="4262680065"/>
                    </a:ext>
                  </a:extLst>
                </a:gridCol>
              </a:tblGrid>
              <a:tr h="370840">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dirty="0">
                          <a:solidFill>
                            <a:srgbClr val="000000"/>
                          </a:solidFill>
                          <a:effectLst/>
                          <a:latin typeface="+mn-lt"/>
                        </a:rPr>
                        <a:t>(1/s)</a:t>
                      </a:r>
                    </a:p>
                  </a:txBody>
                  <a:tcPr marL="7620" marR="7620" marT="7620" marB="0" anchor="ctr"/>
                </a:tc>
                <a:tc>
                  <a:txBody>
                    <a:bodyPr/>
                    <a:lstStyle/>
                    <a:p>
                      <a:pPr algn="ctr" fontAlgn="b"/>
                      <a:r>
                        <a:rPr lang="en-US" sz="1800" b="0" i="0" u="none" strike="noStrike" dirty="0" err="1">
                          <a:solidFill>
                            <a:srgbClr val="000000"/>
                          </a:solidFill>
                          <a:effectLst/>
                          <a:latin typeface="+mn-lt"/>
                        </a:rPr>
                        <a:t>k</a:t>
                      </a:r>
                      <a:r>
                        <a:rPr lang="en-US" sz="1800" b="0" i="0" u="none" strike="noStrike" baseline="-25000" dirty="0" err="1">
                          <a:solidFill>
                            <a:srgbClr val="000000"/>
                          </a:solidFill>
                          <a:effectLst/>
                          <a:latin typeface="+mn-lt"/>
                        </a:rPr>
                        <a:t>dis</a:t>
                      </a:r>
                      <a:r>
                        <a:rPr lang="en-US" sz="1800" b="0" i="0" u="none" strike="noStrike" dirty="0">
                          <a:solidFill>
                            <a:srgbClr val="000000"/>
                          </a:solidFill>
                          <a:effectLst/>
                          <a:latin typeface="+mn-lt"/>
                        </a:rPr>
                        <a:t> error</a:t>
                      </a:r>
                    </a:p>
                  </a:txBody>
                  <a:tcPr marL="7620" marR="7620" marT="7620" marB="0" anchor="ctr"/>
                </a:tc>
                <a:tc>
                  <a:txBody>
                    <a:bodyPr/>
                    <a:lstStyle/>
                    <a:p>
                      <a:pPr algn="ctr" fontAlgn="b"/>
                      <a:r>
                        <a:rPr lang="en-US" sz="1800" b="0" i="0" u="none" strike="noStrike" dirty="0">
                          <a:solidFill>
                            <a:srgbClr val="000000"/>
                          </a:solidFill>
                          <a:effectLst/>
                          <a:latin typeface="+mn-lt"/>
                        </a:rPr>
                        <a:t>Full χ</a:t>
                      </a:r>
                      <a:r>
                        <a:rPr lang="en-US" sz="1800" b="0" i="0" u="none" strike="noStrike" baseline="30000" dirty="0">
                          <a:solidFill>
                            <a:srgbClr val="000000"/>
                          </a:solidFill>
                          <a:effectLst/>
                          <a:latin typeface="+mn-lt"/>
                        </a:rPr>
                        <a:t>2</a:t>
                      </a:r>
                    </a:p>
                  </a:txBody>
                  <a:tcPr marL="7620" marR="7620" marT="7620" marB="0" anchor="ctr"/>
                </a:tc>
                <a:tc>
                  <a:txBody>
                    <a:bodyPr/>
                    <a:lstStyle/>
                    <a:p>
                      <a:pPr algn="ctr" fontAlgn="b"/>
                      <a:r>
                        <a:rPr lang="en-US" sz="1800" b="0" i="0" u="none" strike="noStrike" dirty="0">
                          <a:solidFill>
                            <a:srgbClr val="000000"/>
                          </a:solidFill>
                          <a:effectLst/>
                          <a:latin typeface="+mn-lt"/>
                        </a:rPr>
                        <a:t>Full R</a:t>
                      </a:r>
                      <a:r>
                        <a:rPr lang="en-US" sz="1800" b="0" i="0" u="none" strike="noStrike" baseline="30000" dirty="0">
                          <a:solidFill>
                            <a:srgbClr val="000000"/>
                          </a:solidFill>
                          <a:effectLst/>
                          <a:latin typeface="+mn-lt"/>
                        </a:rPr>
                        <a:t>2</a:t>
                      </a:r>
                      <a:endParaRPr lang="en-US" sz="18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741060238"/>
                  </a:ext>
                </a:extLst>
              </a:tr>
              <a:tr h="370840">
                <a:tc>
                  <a:txBody>
                    <a:bodyPr/>
                    <a:lstStyle/>
                    <a:p>
                      <a:pPr algn="ctr" fontAlgn="ctr"/>
                      <a:r>
                        <a:rPr lang="en-US" sz="1600" b="0" i="0" u="none" strike="noStrike" dirty="0">
                          <a:solidFill>
                            <a:srgbClr val="000000"/>
                          </a:solidFill>
                          <a:effectLst/>
                          <a:latin typeface="Calibri" panose="020F0502020204030204" pitchFamily="34" charset="0"/>
                        </a:rPr>
                        <a:t>3.29e-04</a:t>
                      </a:r>
                    </a:p>
                  </a:txBody>
                  <a:tcPr marL="7620" marR="7620" marT="7620" marB="0" anchor="ctr"/>
                </a:tc>
                <a:tc>
                  <a:txBody>
                    <a:bodyPr/>
                    <a:lstStyle/>
                    <a:p>
                      <a:pPr algn="ctr" fontAlgn="ctr"/>
                      <a:r>
                        <a:rPr lang="en-US" sz="1600" b="0" i="0" u="none" strike="noStrike" dirty="0">
                          <a:solidFill>
                            <a:srgbClr val="000000"/>
                          </a:solidFill>
                          <a:effectLst/>
                          <a:latin typeface="Calibri" panose="020F0502020204030204" pitchFamily="34" charset="0"/>
                        </a:rPr>
                        <a:t>4.98e-07</a:t>
                      </a:r>
                    </a:p>
                  </a:txBody>
                  <a:tcPr marL="7620" marR="7620" marT="7620" marB="0" anchor="ctr"/>
                </a:tc>
                <a:tc>
                  <a:txBody>
                    <a:bodyPr/>
                    <a:lstStyle/>
                    <a:p>
                      <a:pPr algn="ctr" fontAlgn="ctr"/>
                      <a:r>
                        <a:rPr lang="en-US" sz="1600" b="0" i="0" u="none" strike="noStrike">
                          <a:solidFill>
                            <a:srgbClr val="000000"/>
                          </a:solidFill>
                          <a:effectLst/>
                          <a:latin typeface="Calibri" panose="020F0502020204030204" pitchFamily="34" charset="0"/>
                        </a:rPr>
                        <a:t>1.2381</a:t>
                      </a:r>
                    </a:p>
                  </a:txBody>
                  <a:tcPr marL="7620" marR="7620" marT="7620" marB="0" anchor="ctr"/>
                </a:tc>
                <a:tc>
                  <a:txBody>
                    <a:bodyPr/>
                    <a:lstStyle/>
                    <a:p>
                      <a:pPr algn="ctr" fontAlgn="ctr"/>
                      <a:r>
                        <a:rPr lang="en-US" sz="1600" b="0" i="0" u="none" strike="noStrike" dirty="0">
                          <a:solidFill>
                            <a:srgbClr val="000000"/>
                          </a:solidFill>
                          <a:effectLst/>
                          <a:latin typeface="Calibri" panose="020F0502020204030204" pitchFamily="34" charset="0"/>
                        </a:rPr>
                        <a:t>0.9982</a:t>
                      </a:r>
                    </a:p>
                  </a:txBody>
                  <a:tcPr marL="7620" marR="7620" marT="7620" marB="0" anchor="ctr"/>
                </a:tc>
                <a:extLst>
                  <a:ext uri="{0D108BD9-81ED-4DB2-BD59-A6C34878D82A}">
                    <a16:rowId xmlns:a16="http://schemas.microsoft.com/office/drawing/2014/main" val="2281611605"/>
                  </a:ext>
                </a:extLst>
              </a:tr>
            </a:tbl>
          </a:graphicData>
        </a:graphic>
      </p:graphicFrame>
    </p:spTree>
    <p:extLst>
      <p:ext uri="{BB962C8B-B14F-4D97-AF65-F5344CB8AC3E}">
        <p14:creationId xmlns:p14="http://schemas.microsoft.com/office/powerpoint/2010/main" val="624932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756334-26FD-44E6-9505-089FE46E9B09}"/>
              </a:ext>
            </a:extLst>
          </p:cNvPr>
          <p:cNvPicPr>
            <a:picLocks noChangeAspect="1"/>
          </p:cNvPicPr>
          <p:nvPr/>
        </p:nvPicPr>
        <p:blipFill>
          <a:blip r:embed="rId3"/>
          <a:stretch>
            <a:fillRect/>
          </a:stretch>
        </p:blipFill>
        <p:spPr>
          <a:xfrm>
            <a:off x="7176480" y="2773764"/>
            <a:ext cx="2493421" cy="2449981"/>
          </a:xfrm>
          <a:prstGeom prst="rect">
            <a:avLst/>
          </a:prstGeom>
        </p:spPr>
      </p:pic>
      <p:pic>
        <p:nvPicPr>
          <p:cNvPr id="8" name="Picture 7">
            <a:extLst>
              <a:ext uri="{FF2B5EF4-FFF2-40B4-BE49-F238E27FC236}">
                <a16:creationId xmlns:a16="http://schemas.microsoft.com/office/drawing/2014/main" id="{C0FA90B9-0283-49D4-A001-23F16A94EE97}"/>
              </a:ext>
            </a:extLst>
          </p:cNvPr>
          <p:cNvPicPr>
            <a:picLocks noChangeAspect="1"/>
          </p:cNvPicPr>
          <p:nvPr/>
        </p:nvPicPr>
        <p:blipFill>
          <a:blip r:embed="rId4"/>
          <a:stretch>
            <a:fillRect/>
          </a:stretch>
        </p:blipFill>
        <p:spPr>
          <a:xfrm>
            <a:off x="9020551" y="2512446"/>
            <a:ext cx="1346621" cy="1329245"/>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57</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Moving to the Kinetic Exclusion Assay (</a:t>
            </a:r>
            <a:r>
              <a:rPr lang="en-US" sz="3600" dirty="0" err="1">
                <a:solidFill>
                  <a:schemeClr val="bg1"/>
                </a:solidFill>
              </a:rPr>
              <a:t>KinExA</a:t>
            </a:r>
            <a:r>
              <a:rPr lang="en-US" sz="3600" dirty="0">
                <a:solidFill>
                  <a:schemeClr val="bg1"/>
                </a:solidFill>
              </a:rPr>
              <a:t>)</a:t>
            </a:r>
          </a:p>
        </p:txBody>
      </p:sp>
      <p:sp>
        <p:nvSpPr>
          <p:cNvPr id="54" name="Rectangle 53">
            <a:extLst>
              <a:ext uri="{FF2B5EF4-FFF2-40B4-BE49-F238E27FC236}">
                <a16:creationId xmlns:a16="http://schemas.microsoft.com/office/drawing/2014/main" id="{A5166EC6-0DF9-4211-BDEE-B954A96976DA}"/>
              </a:ext>
            </a:extLst>
          </p:cNvPr>
          <p:cNvSpPr/>
          <p:nvPr/>
        </p:nvSpPr>
        <p:spPr>
          <a:xfrm>
            <a:off x="6909952" y="1108187"/>
            <a:ext cx="4212014" cy="143658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DFF4F15-6E49-4662-B953-37E0FA7876DC}"/>
              </a:ext>
            </a:extLst>
          </p:cNvPr>
          <p:cNvSpPr txBox="1"/>
          <p:nvPr/>
        </p:nvSpPr>
        <p:spPr>
          <a:xfrm>
            <a:off x="6747824" y="1184538"/>
            <a:ext cx="2268135" cy="461665"/>
          </a:xfrm>
          <a:prstGeom prst="rect">
            <a:avLst/>
          </a:prstGeom>
          <a:noFill/>
        </p:spPr>
        <p:txBody>
          <a:bodyPr wrap="square" rtlCol="0">
            <a:spAutoFit/>
          </a:bodyPr>
          <a:lstStyle/>
          <a:p>
            <a:pPr algn="ctr"/>
            <a:r>
              <a:rPr lang="en-US" sz="1200" dirty="0"/>
              <a:t>Antibody at </a:t>
            </a:r>
          </a:p>
          <a:p>
            <a:pPr algn="ctr"/>
            <a:r>
              <a:rPr lang="en-US" sz="1200" dirty="0"/>
              <a:t>fixed concentration</a:t>
            </a:r>
          </a:p>
        </p:txBody>
      </p:sp>
      <p:sp>
        <p:nvSpPr>
          <p:cNvPr id="56" name="TextBox 55">
            <a:extLst>
              <a:ext uri="{FF2B5EF4-FFF2-40B4-BE49-F238E27FC236}">
                <a16:creationId xmlns:a16="http://schemas.microsoft.com/office/drawing/2014/main" id="{BACE4468-E594-494A-AEC9-287C5019895B}"/>
              </a:ext>
            </a:extLst>
          </p:cNvPr>
          <p:cNvSpPr txBox="1"/>
          <p:nvPr/>
        </p:nvSpPr>
        <p:spPr>
          <a:xfrm>
            <a:off x="6909952" y="749351"/>
            <a:ext cx="4212014" cy="369332"/>
          </a:xfrm>
          <a:prstGeom prst="rect">
            <a:avLst/>
          </a:prstGeom>
          <a:noFill/>
        </p:spPr>
        <p:txBody>
          <a:bodyPr wrap="square" rtlCol="0">
            <a:spAutoFit/>
          </a:bodyPr>
          <a:lstStyle/>
          <a:p>
            <a:pPr algn="ctr"/>
            <a:r>
              <a:rPr lang="en-US" dirty="0"/>
              <a:t>Mixed and equilibrated</a:t>
            </a:r>
          </a:p>
        </p:txBody>
      </p:sp>
      <p:sp>
        <p:nvSpPr>
          <p:cNvPr id="58" name="Cross 57">
            <a:extLst>
              <a:ext uri="{FF2B5EF4-FFF2-40B4-BE49-F238E27FC236}">
                <a16:creationId xmlns:a16="http://schemas.microsoft.com/office/drawing/2014/main" id="{D79AB3B1-2785-41BA-B6A8-D2A55F393EBD}"/>
              </a:ext>
            </a:extLst>
          </p:cNvPr>
          <p:cNvSpPr/>
          <p:nvPr/>
        </p:nvSpPr>
        <p:spPr>
          <a:xfrm>
            <a:off x="8763719" y="1945945"/>
            <a:ext cx="274320" cy="274320"/>
          </a:xfrm>
          <a:prstGeom prst="plus">
            <a:avLst>
              <a:gd name="adj" fmla="val 353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76041D2F-0602-420E-BD9E-146B279CA108}"/>
              </a:ext>
            </a:extLst>
          </p:cNvPr>
          <p:cNvSpPr txBox="1"/>
          <p:nvPr/>
        </p:nvSpPr>
        <p:spPr>
          <a:xfrm>
            <a:off x="7539970" y="1599244"/>
            <a:ext cx="630314" cy="923330"/>
          </a:xfrm>
          <a:prstGeom prst="rect">
            <a:avLst/>
          </a:prstGeom>
          <a:noFill/>
        </p:spPr>
        <p:txBody>
          <a:bodyPr wrap="square" rtlCol="0">
            <a:spAutoFit/>
          </a:bodyPr>
          <a:lstStyle/>
          <a:p>
            <a:r>
              <a:rPr lang="en-US" sz="5400" dirty="0">
                <a:solidFill>
                  <a:srgbClr val="7030A0"/>
                </a:solidFill>
                <a:latin typeface="Arial Black" panose="020B0A04020102020204" pitchFamily="34" charset="0"/>
              </a:rPr>
              <a:t>Y</a:t>
            </a:r>
          </a:p>
        </p:txBody>
      </p:sp>
      <p:sp>
        <p:nvSpPr>
          <p:cNvPr id="60" name="Isosceles Triangle 59">
            <a:extLst>
              <a:ext uri="{FF2B5EF4-FFF2-40B4-BE49-F238E27FC236}">
                <a16:creationId xmlns:a16="http://schemas.microsoft.com/office/drawing/2014/main" id="{7FAF8B0A-2B1C-47A5-BE98-4C067D4D99EE}"/>
              </a:ext>
            </a:extLst>
          </p:cNvPr>
          <p:cNvSpPr/>
          <p:nvPr/>
        </p:nvSpPr>
        <p:spPr>
          <a:xfrm>
            <a:off x="10063030" y="1754767"/>
            <a:ext cx="848993" cy="550588"/>
          </a:xfrm>
          <a:prstGeom prst="triangle">
            <a:avLst>
              <a:gd name="adj" fmla="val 0"/>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69F47E19-E85E-4EED-85AD-A49AF2E63AA8}"/>
              </a:ext>
            </a:extLst>
          </p:cNvPr>
          <p:cNvSpPr txBox="1"/>
          <p:nvPr/>
        </p:nvSpPr>
        <p:spPr>
          <a:xfrm>
            <a:off x="8882405" y="1184537"/>
            <a:ext cx="2268135" cy="461665"/>
          </a:xfrm>
          <a:prstGeom prst="rect">
            <a:avLst/>
          </a:prstGeom>
          <a:noFill/>
        </p:spPr>
        <p:txBody>
          <a:bodyPr wrap="square" rtlCol="0">
            <a:spAutoFit/>
          </a:bodyPr>
          <a:lstStyle/>
          <a:p>
            <a:pPr algn="ctr"/>
            <a:r>
              <a:rPr lang="en-US" sz="1200" dirty="0"/>
              <a:t>mPD-1 (labeled irrelevant) </a:t>
            </a:r>
            <a:r>
              <a:rPr lang="en-US" sz="1200" dirty="0" err="1"/>
              <a:t>dilyution</a:t>
            </a:r>
            <a:r>
              <a:rPr lang="en-US" sz="1200" dirty="0"/>
              <a:t> series</a:t>
            </a:r>
          </a:p>
        </p:txBody>
      </p:sp>
      <p:sp>
        <p:nvSpPr>
          <p:cNvPr id="70" name="TextBox 69">
            <a:extLst>
              <a:ext uri="{FF2B5EF4-FFF2-40B4-BE49-F238E27FC236}">
                <a16:creationId xmlns:a16="http://schemas.microsoft.com/office/drawing/2014/main" id="{66147380-DBD7-4780-A6EF-393085D96108}"/>
              </a:ext>
            </a:extLst>
          </p:cNvPr>
          <p:cNvSpPr txBox="1"/>
          <p:nvPr/>
        </p:nvSpPr>
        <p:spPr>
          <a:xfrm>
            <a:off x="7176480" y="4981845"/>
            <a:ext cx="3723117" cy="738664"/>
          </a:xfrm>
          <a:prstGeom prst="rect">
            <a:avLst/>
          </a:prstGeom>
          <a:noFill/>
        </p:spPr>
        <p:txBody>
          <a:bodyPr wrap="square" rtlCol="0">
            <a:spAutoFit/>
          </a:bodyPr>
          <a:lstStyle/>
          <a:p>
            <a:pPr marL="171450" indent="-171450">
              <a:buFont typeface="Arial" panose="020B0604020202020204" pitchFamily="34" charset="0"/>
              <a:buChar char="•"/>
            </a:pPr>
            <a:r>
              <a:rPr lang="en-US" sz="1400" dirty="0"/>
              <a:t>Free antibody captured on beads (will collect any bivalent clones only bound on one arm)</a:t>
            </a:r>
          </a:p>
          <a:p>
            <a:pPr marL="171450" indent="-171450">
              <a:buFont typeface="Arial" panose="020B0604020202020204" pitchFamily="34" charset="0"/>
              <a:buChar char="•"/>
            </a:pPr>
            <a:r>
              <a:rPr lang="en-US" sz="1400" dirty="0"/>
              <a:t>Detect with anti-mouse-AF647</a:t>
            </a:r>
          </a:p>
        </p:txBody>
      </p:sp>
      <p:pic>
        <p:nvPicPr>
          <p:cNvPr id="3" name="Picture 2">
            <a:extLst>
              <a:ext uri="{FF2B5EF4-FFF2-40B4-BE49-F238E27FC236}">
                <a16:creationId xmlns:a16="http://schemas.microsoft.com/office/drawing/2014/main" id="{406E05CD-B707-469B-97FF-C8D23C6FED99}"/>
              </a:ext>
            </a:extLst>
          </p:cNvPr>
          <p:cNvPicPr>
            <a:picLocks noChangeAspect="1"/>
          </p:cNvPicPr>
          <p:nvPr/>
        </p:nvPicPr>
        <p:blipFill>
          <a:blip r:embed="rId6"/>
          <a:stretch>
            <a:fillRect/>
          </a:stretch>
        </p:blipFill>
        <p:spPr>
          <a:xfrm>
            <a:off x="9447416" y="2645893"/>
            <a:ext cx="1138112" cy="1094674"/>
          </a:xfrm>
          <a:prstGeom prst="rect">
            <a:avLst/>
          </a:prstGeom>
        </p:spPr>
      </p:pic>
      <p:sp>
        <p:nvSpPr>
          <p:cNvPr id="95" name="TextBox 94">
            <a:extLst>
              <a:ext uri="{FF2B5EF4-FFF2-40B4-BE49-F238E27FC236}">
                <a16:creationId xmlns:a16="http://schemas.microsoft.com/office/drawing/2014/main" id="{5E99DAD4-C69B-4025-A8C6-CCC5C230F49F}"/>
              </a:ext>
            </a:extLst>
          </p:cNvPr>
          <p:cNvSpPr txBox="1"/>
          <p:nvPr/>
        </p:nvSpPr>
        <p:spPr>
          <a:xfrm>
            <a:off x="212321" y="750280"/>
            <a:ext cx="6266887" cy="4062651"/>
          </a:xfrm>
          <a:prstGeom prst="rect">
            <a:avLst/>
          </a:prstGeom>
          <a:noFill/>
        </p:spPr>
        <p:txBody>
          <a:bodyPr wrap="square" rtlCol="0">
            <a:spAutoFit/>
          </a:bodyPr>
          <a:lstStyle/>
          <a:p>
            <a:r>
              <a:rPr lang="en-US" sz="2400" dirty="0"/>
              <a:t>Modified </a:t>
            </a:r>
            <a:r>
              <a:rPr lang="en-US" sz="2400" dirty="0" err="1"/>
              <a:t>KinExA</a:t>
            </a:r>
            <a:r>
              <a:rPr lang="en-US" sz="2400" dirty="0"/>
              <a:t> Protocol</a:t>
            </a:r>
          </a:p>
          <a:p>
            <a:pPr marL="342900" indent="-342900">
              <a:buFont typeface="+mj-lt"/>
              <a:buAutoNum type="arabicPeriod"/>
            </a:pPr>
            <a:endParaRPr lang="en-US" dirty="0"/>
          </a:p>
          <a:p>
            <a:pPr marL="342900" indent="-342900">
              <a:buFont typeface="+mj-lt"/>
              <a:buAutoNum type="arabicPeriod"/>
            </a:pPr>
            <a:r>
              <a:rPr lang="en-US" dirty="0"/>
              <a:t>Prepare samples with constant ligand and titrated antigen.</a:t>
            </a:r>
          </a:p>
          <a:p>
            <a:pPr marL="342900" indent="-342900">
              <a:buFont typeface="+mj-lt"/>
              <a:buAutoNum type="arabicPeriod"/>
            </a:pPr>
            <a:endParaRPr lang="en-US" dirty="0"/>
          </a:p>
          <a:p>
            <a:pPr marL="342900" indent="-342900">
              <a:buFont typeface="+mj-lt"/>
              <a:buAutoNum type="arabicPeriod"/>
            </a:pPr>
            <a:r>
              <a:rPr lang="en-US" dirty="0"/>
              <a:t>Incubate at 37°C for 72 hours</a:t>
            </a:r>
          </a:p>
          <a:p>
            <a:pPr marL="342900" indent="-342900">
              <a:buFont typeface="+mj-lt"/>
              <a:buAutoNum type="arabicPeriod"/>
            </a:pPr>
            <a:endParaRPr lang="en-US" dirty="0"/>
          </a:p>
          <a:p>
            <a:pPr marL="342900" indent="-342900">
              <a:buFont typeface="+mj-lt"/>
              <a:buAutoNum type="arabicPeriod"/>
            </a:pPr>
            <a:r>
              <a:rPr lang="en-US" dirty="0"/>
              <a:t>Prepare beads by coating with biotinylated titrated antigen.</a:t>
            </a:r>
          </a:p>
          <a:p>
            <a:pPr marL="342900" indent="-342900">
              <a:buFont typeface="+mj-lt"/>
              <a:buAutoNum type="arabicPeriod"/>
            </a:pPr>
            <a:endParaRPr lang="en-US" dirty="0"/>
          </a:p>
          <a:p>
            <a:pPr marL="342900" indent="-342900">
              <a:buFont typeface="+mj-lt"/>
              <a:buAutoNum type="arabicPeriod"/>
            </a:pPr>
            <a:r>
              <a:rPr lang="en-US" dirty="0"/>
              <a:t>Expose samples to beads for short time (&lt;1 min) to capture any free constant ligand.</a:t>
            </a:r>
          </a:p>
          <a:p>
            <a:pPr marL="342900" indent="-342900">
              <a:buFont typeface="+mj-lt"/>
              <a:buAutoNum type="arabicPeriod"/>
            </a:pPr>
            <a:endParaRPr lang="en-US" dirty="0"/>
          </a:p>
          <a:p>
            <a:pPr marL="342900" indent="-342900">
              <a:buFont typeface="+mj-lt"/>
              <a:buAutoNum type="arabicPeriod"/>
            </a:pPr>
            <a:r>
              <a:rPr lang="en-US" dirty="0"/>
              <a:t>Incubate at 4°C with detection antibody for 15-20 minutes.</a:t>
            </a:r>
          </a:p>
          <a:p>
            <a:pPr marL="342900" indent="-342900">
              <a:buFont typeface="+mj-lt"/>
              <a:buAutoNum type="arabicPeriod"/>
            </a:pPr>
            <a:endParaRPr lang="en-US" dirty="0"/>
          </a:p>
          <a:p>
            <a:pPr marL="342900" indent="-342900">
              <a:buFont typeface="+mj-lt"/>
              <a:buAutoNum type="arabicPeriod"/>
            </a:pPr>
            <a:r>
              <a:rPr lang="en-US" dirty="0"/>
              <a:t>Run flow.</a:t>
            </a:r>
          </a:p>
        </p:txBody>
      </p:sp>
      <p:pic>
        <p:nvPicPr>
          <p:cNvPr id="10" name="Picture 9">
            <a:extLst>
              <a:ext uri="{FF2B5EF4-FFF2-40B4-BE49-F238E27FC236}">
                <a16:creationId xmlns:a16="http://schemas.microsoft.com/office/drawing/2014/main" id="{2E4C80AE-94AD-4D21-9191-62345400430D}"/>
              </a:ext>
            </a:extLst>
          </p:cNvPr>
          <p:cNvPicPr>
            <a:picLocks noChangeAspect="1"/>
          </p:cNvPicPr>
          <p:nvPr/>
        </p:nvPicPr>
        <p:blipFill>
          <a:blip r:embed="rId7"/>
          <a:stretch>
            <a:fillRect/>
          </a:stretch>
        </p:blipFill>
        <p:spPr>
          <a:xfrm>
            <a:off x="9230806" y="1722552"/>
            <a:ext cx="848862" cy="584846"/>
          </a:xfrm>
          <a:prstGeom prst="rect">
            <a:avLst/>
          </a:prstGeom>
        </p:spPr>
      </p:pic>
    </p:spTree>
    <p:extLst>
      <p:ext uri="{BB962C8B-B14F-4D97-AF65-F5344CB8AC3E}">
        <p14:creationId xmlns:p14="http://schemas.microsoft.com/office/powerpoint/2010/main" val="41150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6" grpId="0"/>
      <p:bldP spid="58" grpId="0" animBg="1"/>
      <p:bldP spid="59" grpId="0"/>
      <p:bldP spid="60" grpId="0" animBg="1"/>
      <p:bldP spid="6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58</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err="1">
                <a:solidFill>
                  <a:schemeClr val="bg1"/>
                </a:solidFill>
              </a:rPr>
              <a:t>KinExA</a:t>
            </a:r>
            <a:r>
              <a:rPr lang="en-US" sz="3600" dirty="0">
                <a:solidFill>
                  <a:schemeClr val="bg1"/>
                </a:solidFill>
              </a:rPr>
              <a:t> Flow Example Plots</a:t>
            </a:r>
          </a:p>
        </p:txBody>
      </p:sp>
      <p:pic>
        <p:nvPicPr>
          <p:cNvPr id="9" name="Picture 8">
            <a:extLst>
              <a:ext uri="{FF2B5EF4-FFF2-40B4-BE49-F238E27FC236}">
                <a16:creationId xmlns:a16="http://schemas.microsoft.com/office/drawing/2014/main" id="{736E8BE5-AE8F-42E7-910E-06C00C938F05}"/>
              </a:ext>
            </a:extLst>
          </p:cNvPr>
          <p:cNvPicPr>
            <a:picLocks noChangeAspect="1"/>
          </p:cNvPicPr>
          <p:nvPr/>
        </p:nvPicPr>
        <p:blipFill>
          <a:blip r:embed="rId4"/>
          <a:stretch>
            <a:fillRect/>
          </a:stretch>
        </p:blipFill>
        <p:spPr>
          <a:xfrm>
            <a:off x="81191" y="2112346"/>
            <a:ext cx="2071168" cy="1640113"/>
          </a:xfrm>
          <a:prstGeom prst="rect">
            <a:avLst/>
          </a:prstGeom>
        </p:spPr>
      </p:pic>
      <p:pic>
        <p:nvPicPr>
          <p:cNvPr id="10" name="Picture 9">
            <a:extLst>
              <a:ext uri="{FF2B5EF4-FFF2-40B4-BE49-F238E27FC236}">
                <a16:creationId xmlns:a16="http://schemas.microsoft.com/office/drawing/2014/main" id="{3FAB8DCB-D335-488F-A519-ADB1FB0A9717}"/>
              </a:ext>
            </a:extLst>
          </p:cNvPr>
          <p:cNvPicPr>
            <a:picLocks noChangeAspect="1"/>
          </p:cNvPicPr>
          <p:nvPr/>
        </p:nvPicPr>
        <p:blipFill>
          <a:blip r:embed="rId5"/>
          <a:stretch>
            <a:fillRect/>
          </a:stretch>
        </p:blipFill>
        <p:spPr>
          <a:xfrm>
            <a:off x="-24866" y="698032"/>
            <a:ext cx="3253995" cy="1604463"/>
          </a:xfrm>
          <a:prstGeom prst="rect">
            <a:avLst/>
          </a:prstGeom>
        </p:spPr>
      </p:pic>
      <p:pic>
        <p:nvPicPr>
          <p:cNvPr id="4" name="Picture 3">
            <a:extLst>
              <a:ext uri="{FF2B5EF4-FFF2-40B4-BE49-F238E27FC236}">
                <a16:creationId xmlns:a16="http://schemas.microsoft.com/office/drawing/2014/main" id="{D1EC7692-017E-48F0-AA70-29C631D39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752" y="614613"/>
            <a:ext cx="7433388" cy="5839340"/>
          </a:xfrm>
          <a:prstGeom prst="rect">
            <a:avLst/>
          </a:prstGeom>
        </p:spPr>
      </p:pic>
      <p:graphicFrame>
        <p:nvGraphicFramePr>
          <p:cNvPr id="16" name="Chart 15">
            <a:extLst>
              <a:ext uri="{FF2B5EF4-FFF2-40B4-BE49-F238E27FC236}">
                <a16:creationId xmlns:a16="http://schemas.microsoft.com/office/drawing/2014/main" id="{8E1E31AE-47CC-4DD2-A992-26B4511C2EFA}"/>
              </a:ext>
            </a:extLst>
          </p:cNvPr>
          <p:cNvGraphicFramePr>
            <a:graphicFrameLocks/>
          </p:cNvGraphicFramePr>
          <p:nvPr>
            <p:extLst/>
          </p:nvPr>
        </p:nvGraphicFramePr>
        <p:xfrm>
          <a:off x="37325" y="3537385"/>
          <a:ext cx="4301411" cy="281315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38981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59</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err="1">
                <a:solidFill>
                  <a:schemeClr val="bg1"/>
                </a:solidFill>
              </a:rPr>
              <a:t>KinExA</a:t>
            </a:r>
            <a:r>
              <a:rPr lang="en-US" sz="3600" dirty="0">
                <a:solidFill>
                  <a:schemeClr val="bg1"/>
                </a:solidFill>
              </a:rPr>
              <a:t> Binding Curves</a:t>
            </a:r>
          </a:p>
        </p:txBody>
      </p:sp>
      <p:pic>
        <p:nvPicPr>
          <p:cNvPr id="3" name="Picture 2">
            <a:extLst>
              <a:ext uri="{FF2B5EF4-FFF2-40B4-BE49-F238E27FC236}">
                <a16:creationId xmlns:a16="http://schemas.microsoft.com/office/drawing/2014/main" id="{B1820C2F-B9DE-435F-B291-3AB61AC0C692}"/>
              </a:ext>
            </a:extLst>
          </p:cNvPr>
          <p:cNvPicPr>
            <a:picLocks noChangeAspect="1"/>
          </p:cNvPicPr>
          <p:nvPr/>
        </p:nvPicPr>
        <p:blipFill rotWithShape="1">
          <a:blip r:embed="rId4"/>
          <a:srcRect l="55715" t="53999" r="3645" b="2248"/>
          <a:stretch/>
        </p:blipFill>
        <p:spPr>
          <a:xfrm>
            <a:off x="2421041" y="866212"/>
            <a:ext cx="5224098" cy="3255852"/>
          </a:xfrm>
          <a:prstGeom prst="rect">
            <a:avLst/>
          </a:prstGeom>
        </p:spPr>
      </p:pic>
      <p:cxnSp>
        <p:nvCxnSpPr>
          <p:cNvPr id="16" name="Straight Arrow Connector 15">
            <a:extLst>
              <a:ext uri="{FF2B5EF4-FFF2-40B4-BE49-F238E27FC236}">
                <a16:creationId xmlns:a16="http://schemas.microsoft.com/office/drawing/2014/main" id="{76409501-8F9F-4994-B5E5-0D9F9DA4B779}"/>
              </a:ext>
            </a:extLst>
          </p:cNvPr>
          <p:cNvCxnSpPr>
            <a:cxnSpLocks/>
          </p:cNvCxnSpPr>
          <p:nvPr/>
        </p:nvCxnSpPr>
        <p:spPr>
          <a:xfrm flipV="1">
            <a:off x="2188457" y="1200309"/>
            <a:ext cx="0" cy="1828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47FE0C2-329C-4AF3-8E14-FE6B845EDAE8}"/>
              </a:ext>
            </a:extLst>
          </p:cNvPr>
          <p:cNvSpPr/>
          <p:nvPr/>
        </p:nvSpPr>
        <p:spPr>
          <a:xfrm>
            <a:off x="505399" y="1570808"/>
            <a:ext cx="1665825" cy="923330"/>
          </a:xfrm>
          <a:prstGeom prst="rect">
            <a:avLst/>
          </a:prstGeom>
        </p:spPr>
        <p:txBody>
          <a:bodyPr wrap="square">
            <a:spAutoFit/>
          </a:bodyPr>
          <a:lstStyle/>
          <a:p>
            <a:pPr algn="ctr"/>
            <a:r>
              <a:rPr lang="en-US" dirty="0"/>
              <a:t>Percentage of Free Antibody Binding Sites</a:t>
            </a:r>
          </a:p>
        </p:txBody>
      </p:sp>
      <p:cxnSp>
        <p:nvCxnSpPr>
          <p:cNvPr id="17" name="Straight Arrow Connector 16">
            <a:extLst>
              <a:ext uri="{FF2B5EF4-FFF2-40B4-BE49-F238E27FC236}">
                <a16:creationId xmlns:a16="http://schemas.microsoft.com/office/drawing/2014/main" id="{75B226E9-6A77-4506-AE58-60A597ED1A69}"/>
              </a:ext>
            </a:extLst>
          </p:cNvPr>
          <p:cNvCxnSpPr>
            <a:cxnSpLocks/>
          </p:cNvCxnSpPr>
          <p:nvPr/>
        </p:nvCxnSpPr>
        <p:spPr>
          <a:xfrm rot="5400000" flipV="1">
            <a:off x="5065199" y="2602891"/>
            <a:ext cx="0" cy="3657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492C5E9-490C-4523-8F71-D44B967DBD2C}"/>
              </a:ext>
            </a:extLst>
          </p:cNvPr>
          <p:cNvSpPr/>
          <p:nvPr/>
        </p:nvSpPr>
        <p:spPr>
          <a:xfrm>
            <a:off x="2896879" y="4498092"/>
            <a:ext cx="4272421" cy="369332"/>
          </a:xfrm>
          <a:prstGeom prst="rect">
            <a:avLst/>
          </a:prstGeom>
        </p:spPr>
        <p:txBody>
          <a:bodyPr wrap="square">
            <a:spAutoFit/>
          </a:bodyPr>
          <a:lstStyle/>
          <a:p>
            <a:pPr algn="ctr"/>
            <a:r>
              <a:rPr lang="en-US" dirty="0"/>
              <a:t>Titrated Ligand Concentration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675E5D0-D33E-4F68-A2F2-479DF25DB987}"/>
                  </a:ext>
                </a:extLst>
              </p:cNvPr>
              <p:cNvSpPr txBox="1"/>
              <p:nvPr/>
            </p:nvSpPr>
            <p:spPr>
              <a:xfrm>
                <a:off x="766937" y="5313271"/>
                <a:ext cx="10654116"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𝑆𝑖𝑔𝑛𝑎𝑙</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𝑆𝑖𝑔</m:t>
                              </m:r>
                            </m:e>
                            <m:sub>
                              <m:r>
                                <a:rPr lang="en-US" b="0" i="1" smtClean="0">
                                  <a:latin typeface="Cambria Math" panose="02040503050406030204" pitchFamily="18" charset="0"/>
                                </a:rPr>
                                <m:t>100</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𝑆𝑖𝑔</m:t>
                              </m:r>
                            </m:e>
                            <m:sub>
                              <m:r>
                                <a:rPr lang="en-US" i="1">
                                  <a:latin typeface="Cambria Math" panose="02040503050406030204" pitchFamily="18" charset="0"/>
                                </a:rPr>
                                <m:t>0</m:t>
                              </m:r>
                            </m:sub>
                          </m:sSub>
                        </m:num>
                        <m:den>
                          <m:r>
                            <a:rPr lang="en-US" b="0" i="1" smtClean="0">
                              <a:latin typeface="Cambria Math" panose="02040503050406030204" pitchFamily="18" charset="0"/>
                            </a:rPr>
                            <m:t>2[</m:t>
                          </m:r>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i="1">
                                  <a:latin typeface="Cambria Math" panose="02040503050406030204" pitchFamily="18" charset="0"/>
                                </a:rPr>
                                <m:t>0</m:t>
                              </m:r>
                            </m:sub>
                          </m:sSub>
                          <m:r>
                            <a:rPr lang="en-US" b="0" i="1" smtClean="0">
                              <a:latin typeface="Cambria Math" panose="02040503050406030204" pitchFamily="18" charset="0"/>
                            </a:rPr>
                            <m:t>]</m:t>
                          </m:r>
                        </m:den>
                      </m:f>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𝐷</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+2</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e>
                              </m:d>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𝐷</m:t>
                                  </m:r>
                                </m:sub>
                              </m:sSub>
                              <m:r>
                                <a:rPr lang="en-US" i="1">
                                  <a:latin typeface="Cambria Math" panose="02040503050406030204" pitchFamily="18" charset="0"/>
                                </a:rPr>
                                <m:t>−</m:t>
                              </m:r>
                              <m:r>
                                <a:rPr lang="en-US" b="0" i="1" smtClean="0">
                                  <a:latin typeface="Cambria Math" panose="02040503050406030204" pitchFamily="18" charset="0"/>
                                </a:rPr>
                                <m:t>2</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e>
                              </m:d>
                              <m:d>
                                <m:dPr>
                                  <m:begChr m:val="["/>
                                  <m:endChr m:val="]"/>
                                  <m:ctrlPr>
                                    <a:rPr lang="en-US" i="1">
                                      <a:latin typeface="Cambria Math" panose="02040503050406030204" pitchFamily="18" charset="0"/>
                                    </a:rPr>
                                  </m:ctrlPr>
                                </m:dPr>
                                <m:e>
                                  <m:r>
                                    <a:rPr lang="en-US" i="1">
                                      <a:latin typeface="Cambria Math" panose="02040503050406030204" pitchFamily="18" charset="0"/>
                                    </a:rPr>
                                    <m:t>𝐴</m:t>
                                  </m:r>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rPr>
                                    <m:t>𝐷</m:t>
                                  </m:r>
                                </m:sub>
                                <m:sup>
                                  <m:r>
                                    <a:rPr lang="en-US" i="1">
                                      <a:latin typeface="Cambria Math" panose="02040503050406030204" pitchFamily="18" charset="0"/>
                                    </a:rPr>
                                    <m:t>2</m:t>
                                  </m:r>
                                </m:sup>
                              </m:sSubSup>
                              <m:r>
                                <a:rPr lang="en-US" i="1">
                                  <a:latin typeface="Cambria Math" panose="02040503050406030204" pitchFamily="18" charset="0"/>
                                </a:rPr>
                                <m:t>+</m:t>
                              </m:r>
                              <m:r>
                                <a:rPr lang="en-US" b="0" i="1" smtClean="0">
                                  <a:latin typeface="Cambria Math" panose="02040503050406030204" pitchFamily="18" charset="0"/>
                                </a:rPr>
                                <m:t>2</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e>
                              </m:d>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𝐷</m:t>
                                  </m:r>
                                </m:sub>
                              </m:sSub>
                              <m:r>
                                <a:rPr lang="en-US" b="0" i="1" smtClean="0">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𝐴</m:t>
                                      </m:r>
                                    </m:e>
                                  </m:d>
                                </m:e>
                                <m:sup>
                                  <m:r>
                                    <a:rPr lang="en-US" i="1">
                                      <a:latin typeface="Cambria Math" panose="02040503050406030204" pitchFamily="18" charset="0"/>
                                    </a:rPr>
                                    <m:t>2</m:t>
                                  </m:r>
                                </m:sup>
                              </m:sSup>
                            </m:e>
                          </m:rad>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𝑆𝑖𝑔</m:t>
                          </m:r>
                        </m:e>
                        <m:sub>
                          <m:r>
                            <a:rPr lang="en-US" b="0" i="1" smtClean="0">
                              <a:latin typeface="Cambria Math" panose="02040503050406030204" pitchFamily="18" charset="0"/>
                            </a:rPr>
                            <m:t>0</m:t>
                          </m:r>
                        </m:sub>
                      </m:sSub>
                    </m:oMath>
                  </m:oMathPara>
                </a14:m>
                <a:endParaRPr lang="en-US" dirty="0"/>
              </a:p>
            </p:txBody>
          </p:sp>
        </mc:Choice>
        <mc:Fallback xmlns="">
          <p:sp>
            <p:nvSpPr>
              <p:cNvPr id="5" name="TextBox 4">
                <a:extLst>
                  <a:ext uri="{FF2B5EF4-FFF2-40B4-BE49-F238E27FC236}">
                    <a16:creationId xmlns:a16="http://schemas.microsoft.com/office/drawing/2014/main" id="{9675E5D0-D33E-4F68-A2F2-479DF25DB987}"/>
                  </a:ext>
                </a:extLst>
              </p:cNvPr>
              <p:cNvSpPr txBox="1">
                <a:spLocks noRot="1" noChangeAspect="1" noMove="1" noResize="1" noEditPoints="1" noAdjustHandles="1" noChangeArrowheads="1" noChangeShapeType="1" noTextEdit="1"/>
              </p:cNvSpPr>
              <p:nvPr/>
            </p:nvSpPr>
            <p:spPr>
              <a:xfrm>
                <a:off x="766937" y="5313271"/>
                <a:ext cx="10654116" cy="622350"/>
              </a:xfrm>
              <a:prstGeom prst="rect">
                <a:avLst/>
              </a:prstGeom>
              <a:blipFill>
                <a:blip r:embed="rId5"/>
                <a:stretch>
                  <a:fillRect/>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F4FDBEAA-6E44-40A4-858C-3D6E8CF2ABFB}"/>
              </a:ext>
            </a:extLst>
          </p:cNvPr>
          <p:cNvSpPr/>
          <p:nvPr/>
        </p:nvSpPr>
        <p:spPr>
          <a:xfrm>
            <a:off x="7560298" y="866212"/>
            <a:ext cx="4361524" cy="1815882"/>
          </a:xfrm>
          <a:prstGeom prst="rect">
            <a:avLst/>
          </a:prstGeom>
        </p:spPr>
        <p:txBody>
          <a:bodyPr wrap="square">
            <a:spAutoFit/>
          </a:bodyPr>
          <a:lstStyle/>
          <a:p>
            <a:pPr marL="342900" indent="-342900">
              <a:buAutoNum type="arabicPeriod"/>
            </a:pPr>
            <a:r>
              <a:rPr lang="en-US" sz="1400" dirty="0"/>
              <a:t>Darling, R. J., &amp; Brault, P.-A. (2004). </a:t>
            </a:r>
            <a:r>
              <a:rPr lang="en-US" sz="1400" i="1" dirty="0"/>
              <a:t>ASSAY and Drug Development Technologies, </a:t>
            </a:r>
            <a:r>
              <a:rPr lang="en-US" sz="1400" dirty="0"/>
              <a:t>2(6), 647–657. doi:10.1089/adt.2004.2.647  </a:t>
            </a:r>
          </a:p>
          <a:p>
            <a:pPr marL="342900" indent="-342900">
              <a:buAutoNum type="arabicPeriod"/>
            </a:pPr>
            <a:r>
              <a:rPr lang="en-US" sz="1400" dirty="0"/>
              <a:t>Smith, M. H., &amp; </a:t>
            </a:r>
            <a:r>
              <a:rPr lang="en-US" sz="1400" dirty="0" err="1"/>
              <a:t>Fologea</a:t>
            </a:r>
            <a:r>
              <a:rPr lang="en-US" sz="1400" dirty="0"/>
              <a:t>, D. (2020). </a:t>
            </a:r>
            <a:r>
              <a:rPr lang="en-US" sz="1400" i="1" dirty="0"/>
              <a:t>Sensors, </a:t>
            </a:r>
            <a:r>
              <a:rPr lang="en-US" sz="1400" dirty="0"/>
              <a:t>20(12), 3442. https://doi.org/10.3390/s20123442</a:t>
            </a:r>
          </a:p>
          <a:p>
            <a:pPr marL="342900" indent="-342900">
              <a:buAutoNum type="arabicPeriod"/>
            </a:pPr>
            <a:r>
              <a:rPr lang="en-US" sz="1400" dirty="0"/>
              <a:t>Bee, C., </a:t>
            </a:r>
            <a:r>
              <a:rPr lang="en-US" sz="1400" dirty="0" err="1"/>
              <a:t>Abdiche</a:t>
            </a:r>
            <a:r>
              <a:rPr lang="en-US" sz="1400" dirty="0"/>
              <a:t>, Y. N., Stone, D. M., Collier, S., Lindquist, K. C., Pinkerton, A. C., Pons, J., &amp; Rajpal, A. (2012). </a:t>
            </a:r>
            <a:r>
              <a:rPr lang="en-US" sz="1400" i="1" dirty="0" err="1"/>
              <a:t>PloS</a:t>
            </a:r>
            <a:r>
              <a:rPr lang="en-US" sz="1400" i="1" dirty="0"/>
              <a:t> one</a:t>
            </a:r>
            <a:r>
              <a:rPr lang="en-US" sz="1400" dirty="0"/>
              <a:t>, 7(4), e36261.</a:t>
            </a:r>
          </a:p>
        </p:txBody>
      </p:sp>
      <p:sp>
        <p:nvSpPr>
          <p:cNvPr id="22" name="TextBox 21">
            <a:extLst>
              <a:ext uri="{FF2B5EF4-FFF2-40B4-BE49-F238E27FC236}">
                <a16:creationId xmlns:a16="http://schemas.microsoft.com/office/drawing/2014/main" id="{B4EC3BCC-5BB8-4EF5-AFD7-859E4EECF557}"/>
              </a:ext>
            </a:extLst>
          </p:cNvPr>
          <p:cNvSpPr txBox="1"/>
          <p:nvPr/>
        </p:nvSpPr>
        <p:spPr>
          <a:xfrm>
            <a:off x="312917" y="2729862"/>
            <a:ext cx="630314" cy="923330"/>
          </a:xfrm>
          <a:prstGeom prst="rect">
            <a:avLst/>
          </a:prstGeom>
          <a:noFill/>
        </p:spPr>
        <p:txBody>
          <a:bodyPr wrap="square" rtlCol="0">
            <a:spAutoFit/>
          </a:bodyPr>
          <a:lstStyle/>
          <a:p>
            <a:r>
              <a:rPr lang="en-US" sz="5400" dirty="0">
                <a:solidFill>
                  <a:srgbClr val="7030A0"/>
                </a:solidFill>
                <a:latin typeface="Arial Black" panose="020B0A04020102020204" pitchFamily="34" charset="0"/>
              </a:rPr>
              <a:t>Y</a:t>
            </a:r>
          </a:p>
        </p:txBody>
      </p:sp>
      <p:pic>
        <p:nvPicPr>
          <p:cNvPr id="23" name="Picture 22">
            <a:extLst>
              <a:ext uri="{FF2B5EF4-FFF2-40B4-BE49-F238E27FC236}">
                <a16:creationId xmlns:a16="http://schemas.microsoft.com/office/drawing/2014/main" id="{ED339D6C-0ECE-41EC-A104-65150FC259A3}"/>
              </a:ext>
            </a:extLst>
          </p:cNvPr>
          <p:cNvPicPr>
            <a:picLocks noChangeAspect="1"/>
          </p:cNvPicPr>
          <p:nvPr/>
        </p:nvPicPr>
        <p:blipFill>
          <a:blip r:embed="rId6"/>
          <a:stretch>
            <a:fillRect/>
          </a:stretch>
        </p:blipFill>
        <p:spPr>
          <a:xfrm>
            <a:off x="1130551" y="3200818"/>
            <a:ext cx="848862" cy="584846"/>
          </a:xfrm>
          <a:prstGeom prst="rect">
            <a:avLst/>
          </a:prstGeom>
        </p:spPr>
      </p:pic>
      <p:pic>
        <p:nvPicPr>
          <p:cNvPr id="24" name="Picture 23">
            <a:extLst>
              <a:ext uri="{FF2B5EF4-FFF2-40B4-BE49-F238E27FC236}">
                <a16:creationId xmlns:a16="http://schemas.microsoft.com/office/drawing/2014/main" id="{F41088AB-49CC-44C6-AC0E-75284C7C577A}"/>
              </a:ext>
            </a:extLst>
          </p:cNvPr>
          <p:cNvPicPr>
            <a:picLocks noChangeAspect="1"/>
          </p:cNvPicPr>
          <p:nvPr/>
        </p:nvPicPr>
        <p:blipFill>
          <a:blip r:embed="rId6"/>
          <a:stretch>
            <a:fillRect/>
          </a:stretch>
        </p:blipFill>
        <p:spPr>
          <a:xfrm rot="1402289">
            <a:off x="747985" y="3751823"/>
            <a:ext cx="505713" cy="348424"/>
          </a:xfrm>
          <a:prstGeom prst="rect">
            <a:avLst/>
          </a:prstGeom>
        </p:spPr>
      </p:pic>
      <p:sp>
        <p:nvSpPr>
          <p:cNvPr id="25" name="TextBox 24">
            <a:extLst>
              <a:ext uri="{FF2B5EF4-FFF2-40B4-BE49-F238E27FC236}">
                <a16:creationId xmlns:a16="http://schemas.microsoft.com/office/drawing/2014/main" id="{51D4AB63-9853-4D73-B79C-61235F9F430A}"/>
              </a:ext>
            </a:extLst>
          </p:cNvPr>
          <p:cNvSpPr txBox="1"/>
          <p:nvPr/>
        </p:nvSpPr>
        <p:spPr>
          <a:xfrm rot="1496194">
            <a:off x="312917" y="3781426"/>
            <a:ext cx="630314" cy="923330"/>
          </a:xfrm>
          <a:prstGeom prst="rect">
            <a:avLst/>
          </a:prstGeom>
          <a:noFill/>
        </p:spPr>
        <p:txBody>
          <a:bodyPr wrap="square" rtlCol="0">
            <a:spAutoFit/>
          </a:bodyPr>
          <a:lstStyle/>
          <a:p>
            <a:r>
              <a:rPr lang="en-US" sz="5400" dirty="0">
                <a:solidFill>
                  <a:srgbClr val="7030A0"/>
                </a:solidFill>
                <a:latin typeface="Arial Black" panose="020B0A04020102020204" pitchFamily="34" charset="0"/>
              </a:rPr>
              <a:t>Y</a:t>
            </a:r>
          </a:p>
        </p:txBody>
      </p:sp>
      <p:sp>
        <p:nvSpPr>
          <p:cNvPr id="7" name="Rectangle: Rounded Corners 6">
            <a:extLst>
              <a:ext uri="{FF2B5EF4-FFF2-40B4-BE49-F238E27FC236}">
                <a16:creationId xmlns:a16="http://schemas.microsoft.com/office/drawing/2014/main" id="{1B2F8168-BD61-4A8F-B397-192D6CCA1B6B}"/>
              </a:ext>
            </a:extLst>
          </p:cNvPr>
          <p:cNvSpPr/>
          <p:nvPr/>
        </p:nvSpPr>
        <p:spPr>
          <a:xfrm>
            <a:off x="362763" y="2767570"/>
            <a:ext cx="630312" cy="766551"/>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9DB2BAF-3667-49EC-8310-5579526EC82B}"/>
              </a:ext>
            </a:extLst>
          </p:cNvPr>
          <p:cNvCxnSpPr>
            <a:cxnSpLocks/>
            <a:endCxn id="4" idx="2"/>
          </p:cNvCxnSpPr>
          <p:nvPr/>
        </p:nvCxnSpPr>
        <p:spPr>
          <a:xfrm flipV="1">
            <a:off x="1010308" y="2494138"/>
            <a:ext cx="328004" cy="279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44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5" grpId="0"/>
      <p:bldP spid="22" grpId="0"/>
      <p:bldP spid="2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6</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Modeling the receptor occupancy in the tumor</a:t>
            </a:r>
          </a:p>
        </p:txBody>
      </p:sp>
      <p:pic>
        <p:nvPicPr>
          <p:cNvPr id="3" name="Picture 2">
            <a:extLst>
              <a:ext uri="{FF2B5EF4-FFF2-40B4-BE49-F238E27FC236}">
                <a16:creationId xmlns:a16="http://schemas.microsoft.com/office/drawing/2014/main" id="{584B8D20-B54F-4176-B80D-C5378A2077E4}"/>
              </a:ext>
            </a:extLst>
          </p:cNvPr>
          <p:cNvPicPr>
            <a:picLocks noChangeAspect="1"/>
          </p:cNvPicPr>
          <p:nvPr/>
        </p:nvPicPr>
        <p:blipFill rotWithShape="1">
          <a:blip r:embed="rId4"/>
          <a:srcRect b="73449"/>
          <a:stretch/>
        </p:blipFill>
        <p:spPr>
          <a:xfrm>
            <a:off x="2284160" y="1184606"/>
            <a:ext cx="1857375" cy="316117"/>
          </a:xfrm>
          <a:prstGeom prst="rect">
            <a:avLst/>
          </a:prstGeom>
        </p:spPr>
      </p:pic>
      <p:pic>
        <p:nvPicPr>
          <p:cNvPr id="6" name="Picture 5">
            <a:extLst>
              <a:ext uri="{FF2B5EF4-FFF2-40B4-BE49-F238E27FC236}">
                <a16:creationId xmlns:a16="http://schemas.microsoft.com/office/drawing/2014/main" id="{4C4582F0-8A06-4E15-86B7-D3E250870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06" y="1590645"/>
            <a:ext cx="11315277" cy="4013183"/>
          </a:xfrm>
          <a:prstGeom prst="rect">
            <a:avLst/>
          </a:prstGeom>
        </p:spPr>
      </p:pic>
      <p:grpSp>
        <p:nvGrpSpPr>
          <p:cNvPr id="16" name="Group 15">
            <a:extLst>
              <a:ext uri="{FF2B5EF4-FFF2-40B4-BE49-F238E27FC236}">
                <a16:creationId xmlns:a16="http://schemas.microsoft.com/office/drawing/2014/main" id="{CB020079-35AE-4B9D-B7D5-7B7F8F9F9D51}"/>
              </a:ext>
            </a:extLst>
          </p:cNvPr>
          <p:cNvGrpSpPr/>
          <p:nvPr/>
        </p:nvGrpSpPr>
        <p:grpSpPr>
          <a:xfrm>
            <a:off x="11190829" y="3060079"/>
            <a:ext cx="752523" cy="906552"/>
            <a:chOff x="4785410" y="3366573"/>
            <a:chExt cx="752523" cy="906552"/>
          </a:xfrm>
        </p:grpSpPr>
        <p:sp>
          <p:nvSpPr>
            <p:cNvPr id="17" name="Oval 16">
              <a:extLst>
                <a:ext uri="{FF2B5EF4-FFF2-40B4-BE49-F238E27FC236}">
                  <a16:creationId xmlns:a16="http://schemas.microsoft.com/office/drawing/2014/main" id="{E31F2759-D089-4AA0-8053-14D0AD4D55A9}"/>
                </a:ext>
              </a:extLst>
            </p:cNvPr>
            <p:cNvSpPr/>
            <p:nvPr/>
          </p:nvSpPr>
          <p:spPr>
            <a:xfrm>
              <a:off x="4880320" y="3366573"/>
              <a:ext cx="562705" cy="906552"/>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C1CC54-C4D6-4337-A1B1-9B7FFCD653C0}"/>
                </a:ext>
              </a:extLst>
            </p:cNvPr>
            <p:cNvSpPr txBox="1"/>
            <p:nvPr/>
          </p:nvSpPr>
          <p:spPr>
            <a:xfrm>
              <a:off x="4785410" y="3614298"/>
              <a:ext cx="752523" cy="400110"/>
            </a:xfrm>
            <a:prstGeom prst="rect">
              <a:avLst/>
            </a:prstGeom>
            <a:noFill/>
          </p:spPr>
          <p:txBody>
            <a:bodyPr wrap="square" rtlCol="0">
              <a:spAutoFit/>
            </a:bodyPr>
            <a:lstStyle/>
            <a:p>
              <a:pPr algn="ctr"/>
              <a:r>
                <a:rPr lang="en-US" sz="2000" dirty="0"/>
                <a:t>PD-1</a:t>
              </a:r>
            </a:p>
          </p:txBody>
        </p:sp>
      </p:grpSp>
      <p:pic>
        <p:nvPicPr>
          <p:cNvPr id="7" name="Picture 6">
            <a:extLst>
              <a:ext uri="{FF2B5EF4-FFF2-40B4-BE49-F238E27FC236}">
                <a16:creationId xmlns:a16="http://schemas.microsoft.com/office/drawing/2014/main" id="{96402AC2-98AD-4F07-9D42-639BCC44F601}"/>
              </a:ext>
            </a:extLst>
          </p:cNvPr>
          <p:cNvPicPr>
            <a:picLocks noChangeAspect="1"/>
          </p:cNvPicPr>
          <p:nvPr/>
        </p:nvPicPr>
        <p:blipFill>
          <a:blip r:embed="rId6"/>
          <a:stretch>
            <a:fillRect/>
          </a:stretch>
        </p:blipFill>
        <p:spPr>
          <a:xfrm>
            <a:off x="-301943" y="2312339"/>
            <a:ext cx="1944793" cy="2402032"/>
          </a:xfrm>
          <a:prstGeom prst="rect">
            <a:avLst/>
          </a:prstGeom>
        </p:spPr>
      </p:pic>
      <p:pic>
        <p:nvPicPr>
          <p:cNvPr id="28" name="Picture 27">
            <a:extLst>
              <a:ext uri="{FF2B5EF4-FFF2-40B4-BE49-F238E27FC236}">
                <a16:creationId xmlns:a16="http://schemas.microsoft.com/office/drawing/2014/main" id="{01FE4C6F-B0A3-42B7-902B-D459557474A0}"/>
              </a:ext>
            </a:extLst>
          </p:cNvPr>
          <p:cNvPicPr>
            <a:picLocks noChangeAspect="1"/>
          </p:cNvPicPr>
          <p:nvPr/>
        </p:nvPicPr>
        <p:blipFill rotWithShape="1">
          <a:blip r:embed="rId4"/>
          <a:srcRect t="29510" b="52360"/>
          <a:stretch/>
        </p:blipFill>
        <p:spPr>
          <a:xfrm>
            <a:off x="4512443" y="1248218"/>
            <a:ext cx="1857375" cy="215857"/>
          </a:xfrm>
          <a:prstGeom prst="rect">
            <a:avLst/>
          </a:prstGeom>
        </p:spPr>
      </p:pic>
      <p:pic>
        <p:nvPicPr>
          <p:cNvPr id="29" name="Picture 28">
            <a:extLst>
              <a:ext uri="{FF2B5EF4-FFF2-40B4-BE49-F238E27FC236}">
                <a16:creationId xmlns:a16="http://schemas.microsoft.com/office/drawing/2014/main" id="{80833712-CC15-47AE-BF65-B0F786FA9874}"/>
              </a:ext>
            </a:extLst>
          </p:cNvPr>
          <p:cNvPicPr>
            <a:picLocks noChangeAspect="1"/>
          </p:cNvPicPr>
          <p:nvPr/>
        </p:nvPicPr>
        <p:blipFill rotWithShape="1">
          <a:blip r:embed="rId4"/>
          <a:srcRect t="50124" b="23326"/>
          <a:stretch/>
        </p:blipFill>
        <p:spPr>
          <a:xfrm>
            <a:off x="6627558" y="1184604"/>
            <a:ext cx="1857375" cy="316117"/>
          </a:xfrm>
          <a:prstGeom prst="rect">
            <a:avLst/>
          </a:prstGeom>
        </p:spPr>
      </p:pic>
      <p:pic>
        <p:nvPicPr>
          <p:cNvPr id="30" name="Picture 29">
            <a:extLst>
              <a:ext uri="{FF2B5EF4-FFF2-40B4-BE49-F238E27FC236}">
                <a16:creationId xmlns:a16="http://schemas.microsoft.com/office/drawing/2014/main" id="{4AC2C481-6D1D-4C5E-BAB7-9DC89064EEF3}"/>
              </a:ext>
            </a:extLst>
          </p:cNvPr>
          <p:cNvPicPr>
            <a:picLocks noChangeAspect="1"/>
          </p:cNvPicPr>
          <p:nvPr/>
        </p:nvPicPr>
        <p:blipFill rotWithShape="1">
          <a:blip r:embed="rId4"/>
          <a:srcRect t="74992"/>
          <a:stretch/>
        </p:blipFill>
        <p:spPr>
          <a:xfrm>
            <a:off x="8762531" y="1193786"/>
            <a:ext cx="1857375" cy="297752"/>
          </a:xfrm>
          <a:prstGeom prst="rect">
            <a:avLst/>
          </a:prstGeom>
        </p:spPr>
      </p:pic>
      <p:cxnSp>
        <p:nvCxnSpPr>
          <p:cNvPr id="19" name="Straight Arrow Connector 18">
            <a:extLst>
              <a:ext uri="{FF2B5EF4-FFF2-40B4-BE49-F238E27FC236}">
                <a16:creationId xmlns:a16="http://schemas.microsoft.com/office/drawing/2014/main" id="{E9F6C665-E869-4C71-995C-172B1BA06615}"/>
              </a:ext>
            </a:extLst>
          </p:cNvPr>
          <p:cNvCxnSpPr>
            <a:cxnSpLocks/>
          </p:cNvCxnSpPr>
          <p:nvPr/>
        </p:nvCxnSpPr>
        <p:spPr>
          <a:xfrm flipV="1">
            <a:off x="4792825" y="2083739"/>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A40E82-9235-4677-81DD-06F6BABC412F}"/>
              </a:ext>
            </a:extLst>
          </p:cNvPr>
          <p:cNvCxnSpPr>
            <a:cxnSpLocks/>
          </p:cNvCxnSpPr>
          <p:nvPr/>
        </p:nvCxnSpPr>
        <p:spPr>
          <a:xfrm flipV="1">
            <a:off x="2584580" y="2422751"/>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83CE183-F678-4478-A266-59A3E76FC32B}"/>
              </a:ext>
            </a:extLst>
          </p:cNvPr>
          <p:cNvCxnSpPr>
            <a:cxnSpLocks/>
          </p:cNvCxnSpPr>
          <p:nvPr/>
        </p:nvCxnSpPr>
        <p:spPr>
          <a:xfrm>
            <a:off x="9797143" y="4456727"/>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4D763C-DE47-4E19-B7DA-5F07F16A3E1E}"/>
              </a:ext>
            </a:extLst>
          </p:cNvPr>
          <p:cNvCxnSpPr>
            <a:cxnSpLocks/>
          </p:cNvCxnSpPr>
          <p:nvPr/>
        </p:nvCxnSpPr>
        <p:spPr>
          <a:xfrm>
            <a:off x="7598229" y="4170686"/>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2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722E899-CF30-471D-AEDB-538DE1953366}"/>
              </a:ext>
            </a:extLst>
          </p:cNvPr>
          <p:cNvSpPr/>
          <p:nvPr/>
        </p:nvSpPr>
        <p:spPr>
          <a:xfrm>
            <a:off x="81190" y="699695"/>
            <a:ext cx="12110810" cy="369332"/>
          </a:xfrm>
          <a:prstGeom prst="rect">
            <a:avLst/>
          </a:prstGeom>
        </p:spPr>
        <p:txBody>
          <a:bodyPr wrap="square">
            <a:spAutoFit/>
          </a:bodyPr>
          <a:lstStyle/>
          <a:p>
            <a:r>
              <a:rPr lang="en-US" dirty="0">
                <a:solidFill>
                  <a:srgbClr val="000000"/>
                </a:solidFill>
                <a:latin typeface="-apple-system"/>
              </a:rPr>
              <a:t>Local Fit: Allow Sig100, Sig0, </a:t>
            </a:r>
            <a:r>
              <a:rPr lang="en-US" dirty="0" err="1">
                <a:solidFill>
                  <a:srgbClr val="000000"/>
                </a:solidFill>
                <a:latin typeface="-apple-system"/>
              </a:rPr>
              <a:t>k</a:t>
            </a:r>
            <a:r>
              <a:rPr lang="en-US" baseline="-25000" dirty="0" err="1">
                <a:solidFill>
                  <a:srgbClr val="000000"/>
                </a:solidFill>
                <a:latin typeface="-apple-system"/>
              </a:rPr>
              <a:t>D</a:t>
            </a:r>
            <a:r>
              <a:rPr lang="en-US" dirty="0">
                <a:solidFill>
                  <a:srgbClr val="000000"/>
                </a:solidFill>
                <a:latin typeface="-apple-system"/>
              </a:rPr>
              <a:t> and Active Constant Ligand to vary for each curve</a:t>
            </a:r>
            <a:endParaRPr lang="en-US" dirty="0"/>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60</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err="1">
                <a:solidFill>
                  <a:schemeClr val="bg1"/>
                </a:solidFill>
              </a:rPr>
              <a:t>KinExA</a:t>
            </a:r>
            <a:r>
              <a:rPr lang="en-US" sz="3600" dirty="0">
                <a:solidFill>
                  <a:schemeClr val="bg1"/>
                </a:solidFill>
              </a:rPr>
              <a:t> Binding Curves – Local Fit</a:t>
            </a:r>
          </a:p>
        </p:txBody>
      </p:sp>
      <p:pic>
        <p:nvPicPr>
          <p:cNvPr id="8" name="Picture 7">
            <a:extLst>
              <a:ext uri="{FF2B5EF4-FFF2-40B4-BE49-F238E27FC236}">
                <a16:creationId xmlns:a16="http://schemas.microsoft.com/office/drawing/2014/main" id="{732EAD80-30C9-47D3-8FDE-DCC2C458C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517" y="1204563"/>
            <a:ext cx="8285714" cy="5000000"/>
          </a:xfrm>
          <a:prstGeom prst="rect">
            <a:avLst/>
          </a:prstGeom>
        </p:spPr>
      </p:pic>
    </p:spTree>
    <p:extLst>
      <p:ext uri="{BB962C8B-B14F-4D97-AF65-F5344CB8AC3E}">
        <p14:creationId xmlns:p14="http://schemas.microsoft.com/office/powerpoint/2010/main" val="2650256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61</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err="1">
                <a:solidFill>
                  <a:schemeClr val="bg1"/>
                </a:solidFill>
              </a:rPr>
              <a:t>KinExA</a:t>
            </a:r>
            <a:r>
              <a:rPr lang="en-US" sz="3600" dirty="0">
                <a:solidFill>
                  <a:schemeClr val="bg1"/>
                </a:solidFill>
              </a:rPr>
              <a:t> Binding Curves – Global Fit</a:t>
            </a:r>
          </a:p>
        </p:txBody>
      </p:sp>
      <p:sp>
        <p:nvSpPr>
          <p:cNvPr id="5" name="Rectangle 4">
            <a:extLst>
              <a:ext uri="{FF2B5EF4-FFF2-40B4-BE49-F238E27FC236}">
                <a16:creationId xmlns:a16="http://schemas.microsoft.com/office/drawing/2014/main" id="{D7CF3F24-B658-48D3-9332-F595DA3E10F6}"/>
              </a:ext>
            </a:extLst>
          </p:cNvPr>
          <p:cNvSpPr/>
          <p:nvPr/>
        </p:nvSpPr>
        <p:spPr>
          <a:xfrm>
            <a:off x="81190" y="699695"/>
            <a:ext cx="12110810" cy="369332"/>
          </a:xfrm>
          <a:prstGeom prst="rect">
            <a:avLst/>
          </a:prstGeom>
        </p:spPr>
        <p:txBody>
          <a:bodyPr wrap="square">
            <a:spAutoFit/>
          </a:bodyPr>
          <a:lstStyle/>
          <a:p>
            <a:r>
              <a:rPr lang="en-US" dirty="0">
                <a:solidFill>
                  <a:srgbClr val="000000"/>
                </a:solidFill>
                <a:latin typeface="-apple-system"/>
              </a:rPr>
              <a:t>Global Fit: Allow Sig100, Sig0, and Active Constant Ligand to vary for each curve but hold </a:t>
            </a:r>
            <a:r>
              <a:rPr lang="en-US" dirty="0" err="1">
                <a:solidFill>
                  <a:srgbClr val="000000"/>
                </a:solidFill>
                <a:latin typeface="-apple-system"/>
              </a:rPr>
              <a:t>k</a:t>
            </a:r>
            <a:r>
              <a:rPr lang="en-US" baseline="-25000" dirty="0" err="1">
                <a:solidFill>
                  <a:srgbClr val="000000"/>
                </a:solidFill>
                <a:latin typeface="-apple-system"/>
              </a:rPr>
              <a:t>D</a:t>
            </a:r>
            <a:r>
              <a:rPr lang="en-US" dirty="0">
                <a:solidFill>
                  <a:srgbClr val="000000"/>
                </a:solidFill>
                <a:latin typeface="-apple-system"/>
              </a:rPr>
              <a:t> constant for all curves</a:t>
            </a:r>
            <a:endParaRPr lang="en-US" dirty="0"/>
          </a:p>
        </p:txBody>
      </p:sp>
      <p:pic>
        <p:nvPicPr>
          <p:cNvPr id="10" name="Picture 9">
            <a:extLst>
              <a:ext uri="{FF2B5EF4-FFF2-40B4-BE49-F238E27FC236}">
                <a16:creationId xmlns:a16="http://schemas.microsoft.com/office/drawing/2014/main" id="{D0E672DB-C887-43C9-8DCF-D07E05A2586C}"/>
              </a:ext>
            </a:extLst>
          </p:cNvPr>
          <p:cNvPicPr>
            <a:picLocks noChangeAspect="1"/>
          </p:cNvPicPr>
          <p:nvPr/>
        </p:nvPicPr>
        <p:blipFill rotWithShape="1">
          <a:blip r:embed="rId4">
            <a:extLst>
              <a:ext uri="{28A0092B-C50C-407E-A947-70E740481C1C}">
                <a14:useLocalDpi xmlns:a14="http://schemas.microsoft.com/office/drawing/2010/main" val="0"/>
              </a:ext>
            </a:extLst>
          </a:blip>
          <a:srcRect l="5158" r="7657"/>
          <a:stretch/>
        </p:blipFill>
        <p:spPr>
          <a:xfrm>
            <a:off x="2466096" y="1204563"/>
            <a:ext cx="7240555" cy="5000000"/>
          </a:xfrm>
          <a:prstGeom prst="rect">
            <a:avLst/>
          </a:prstGeom>
        </p:spPr>
      </p:pic>
    </p:spTree>
    <p:extLst>
      <p:ext uri="{BB962C8B-B14F-4D97-AF65-F5344CB8AC3E}">
        <p14:creationId xmlns:p14="http://schemas.microsoft.com/office/powerpoint/2010/main" val="3285583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obelprize.org/uploads/2018/10/press-medicine2018-figure1.jpg">
            <a:extLst>
              <a:ext uri="{FF2B5EF4-FFF2-40B4-BE49-F238E27FC236}">
                <a16:creationId xmlns:a16="http://schemas.microsoft.com/office/drawing/2014/main" id="{E32EE5A2-2B9D-4C73-B77E-FF0E0C3D7D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3" t="3129" b="20544"/>
          <a:stretch/>
        </p:blipFill>
        <p:spPr bwMode="auto">
          <a:xfrm>
            <a:off x="7101397" y="1259199"/>
            <a:ext cx="3024840" cy="5080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9BFFB9B-7495-4EF1-9D64-146BAB92A6B8}"/>
              </a:ext>
            </a:extLst>
          </p:cNvPr>
          <p:cNvSpPr/>
          <p:nvPr/>
        </p:nvSpPr>
        <p:spPr>
          <a:xfrm>
            <a:off x="10085148" y="1779022"/>
            <a:ext cx="1558212" cy="3956180"/>
          </a:xfrm>
          <a:prstGeom prst="roundRect">
            <a:avLst/>
          </a:prstGeom>
          <a:solidFill>
            <a:srgbClr val="E1D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62</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Immune Checkpoint Blockade Therapy </a:t>
            </a:r>
          </a:p>
        </p:txBody>
      </p:sp>
      <p:sp>
        <p:nvSpPr>
          <p:cNvPr id="4" name="Rectangle 3">
            <a:extLst>
              <a:ext uri="{FF2B5EF4-FFF2-40B4-BE49-F238E27FC236}">
                <a16:creationId xmlns:a16="http://schemas.microsoft.com/office/drawing/2014/main" id="{359E0663-6AC3-478E-ABD3-212B084F667B}"/>
              </a:ext>
            </a:extLst>
          </p:cNvPr>
          <p:cNvSpPr/>
          <p:nvPr/>
        </p:nvSpPr>
        <p:spPr>
          <a:xfrm>
            <a:off x="335903" y="715524"/>
            <a:ext cx="10580914" cy="1200329"/>
          </a:xfrm>
          <a:prstGeom prst="rect">
            <a:avLst/>
          </a:prstGeom>
        </p:spPr>
        <p:txBody>
          <a:bodyPr wrap="square">
            <a:spAutoFit/>
          </a:bodyPr>
          <a:lstStyle/>
          <a:p>
            <a:r>
              <a:rPr lang="en-US" i="1" dirty="0">
                <a:latin typeface="open sans"/>
              </a:rPr>
              <a:t>In the Wittrup lab, we uses a variety of protein engineering strategies to understand and develop effective cancer biopharmaceuticals…</a:t>
            </a:r>
          </a:p>
          <a:p>
            <a:endParaRPr lang="en-US" i="1" dirty="0">
              <a:latin typeface="open sans"/>
            </a:endParaRPr>
          </a:p>
          <a:p>
            <a:endParaRPr lang="en-US" i="1" dirty="0">
              <a:latin typeface="open sans"/>
            </a:endParaRPr>
          </a:p>
        </p:txBody>
      </p:sp>
      <p:pic>
        <p:nvPicPr>
          <p:cNvPr id="16" name="Picture 15">
            <a:extLst>
              <a:ext uri="{FF2B5EF4-FFF2-40B4-BE49-F238E27FC236}">
                <a16:creationId xmlns:a16="http://schemas.microsoft.com/office/drawing/2014/main" id="{F9B06B15-EA70-4112-86C1-57B9BAA3C0A5}"/>
              </a:ext>
            </a:extLst>
          </p:cNvPr>
          <p:cNvPicPr>
            <a:picLocks noChangeAspect="1"/>
          </p:cNvPicPr>
          <p:nvPr/>
        </p:nvPicPr>
        <p:blipFill rotWithShape="1">
          <a:blip r:embed="rId5"/>
          <a:srcRect l="29747" t="80680" r="50955" b="2993"/>
          <a:stretch/>
        </p:blipFill>
        <p:spPr>
          <a:xfrm>
            <a:off x="10294189" y="1955139"/>
            <a:ext cx="1203189" cy="1119674"/>
          </a:xfrm>
          <a:prstGeom prst="rect">
            <a:avLst/>
          </a:prstGeom>
        </p:spPr>
      </p:pic>
      <p:pic>
        <p:nvPicPr>
          <p:cNvPr id="17" name="Picture 16">
            <a:extLst>
              <a:ext uri="{FF2B5EF4-FFF2-40B4-BE49-F238E27FC236}">
                <a16:creationId xmlns:a16="http://schemas.microsoft.com/office/drawing/2014/main" id="{33B7EC90-2374-4CFF-B878-900E593BBA69}"/>
              </a:ext>
            </a:extLst>
          </p:cNvPr>
          <p:cNvPicPr>
            <a:picLocks noChangeAspect="1"/>
          </p:cNvPicPr>
          <p:nvPr/>
        </p:nvPicPr>
        <p:blipFill rotWithShape="1">
          <a:blip r:embed="rId5"/>
          <a:srcRect l="74323" t="80680" r="9038" b="2993"/>
          <a:stretch/>
        </p:blipFill>
        <p:spPr>
          <a:xfrm>
            <a:off x="10377073" y="4371776"/>
            <a:ext cx="1037419" cy="1119674"/>
          </a:xfrm>
          <a:prstGeom prst="rect">
            <a:avLst/>
          </a:prstGeom>
        </p:spPr>
      </p:pic>
      <p:pic>
        <p:nvPicPr>
          <p:cNvPr id="18" name="Picture 17">
            <a:extLst>
              <a:ext uri="{FF2B5EF4-FFF2-40B4-BE49-F238E27FC236}">
                <a16:creationId xmlns:a16="http://schemas.microsoft.com/office/drawing/2014/main" id="{EBC7E253-475A-4539-9A13-1353D8337ECC}"/>
              </a:ext>
            </a:extLst>
          </p:cNvPr>
          <p:cNvPicPr>
            <a:picLocks noChangeAspect="1"/>
          </p:cNvPicPr>
          <p:nvPr/>
        </p:nvPicPr>
        <p:blipFill rotWithShape="1">
          <a:blip r:embed="rId5"/>
          <a:srcRect l="52239" t="80680" r="30401" b="2993"/>
          <a:stretch/>
        </p:blipFill>
        <p:spPr>
          <a:xfrm>
            <a:off x="10354607" y="3149461"/>
            <a:ext cx="1082352" cy="1119674"/>
          </a:xfrm>
          <a:prstGeom prst="rect">
            <a:avLst/>
          </a:prstGeom>
        </p:spPr>
      </p:pic>
      <p:sp>
        <p:nvSpPr>
          <p:cNvPr id="7" name="Rectangle 6">
            <a:extLst>
              <a:ext uri="{FF2B5EF4-FFF2-40B4-BE49-F238E27FC236}">
                <a16:creationId xmlns:a16="http://schemas.microsoft.com/office/drawing/2014/main" id="{C6605CC7-EED8-47B1-ABCE-EEF90ED5C82B}"/>
              </a:ext>
            </a:extLst>
          </p:cNvPr>
          <p:cNvSpPr/>
          <p:nvPr/>
        </p:nvSpPr>
        <p:spPr>
          <a:xfrm>
            <a:off x="628075" y="5261134"/>
            <a:ext cx="6096000" cy="646331"/>
          </a:xfrm>
          <a:prstGeom prst="rect">
            <a:avLst/>
          </a:prstGeom>
        </p:spPr>
        <p:txBody>
          <a:bodyPr>
            <a:spAutoFit/>
          </a:bodyPr>
          <a:lstStyle/>
          <a:p>
            <a:r>
              <a:rPr lang="en-US" dirty="0"/>
              <a:t>2018 Nobel Prize in Physiology or Medicine for the discovery of cancer therapy by inhibition of negative immune regulation</a:t>
            </a:r>
          </a:p>
        </p:txBody>
      </p:sp>
      <p:pic>
        <p:nvPicPr>
          <p:cNvPr id="1026" name="Picture 2" descr="James Allison and Tasuku Honjo, cancer immunotherapy trailblazers ...">
            <a:extLst>
              <a:ext uri="{FF2B5EF4-FFF2-40B4-BE49-F238E27FC236}">
                <a16:creationId xmlns:a16="http://schemas.microsoft.com/office/drawing/2014/main" id="{90790019-0FFD-450D-8F88-FE8D297343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02" t="11565" r="10321" b="9239"/>
          <a:stretch/>
        </p:blipFill>
        <p:spPr bwMode="auto">
          <a:xfrm>
            <a:off x="778838" y="1580236"/>
            <a:ext cx="5555113" cy="31592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6D74B9F-669D-4820-BE32-87B024E6690A}"/>
              </a:ext>
            </a:extLst>
          </p:cNvPr>
          <p:cNvSpPr/>
          <p:nvPr/>
        </p:nvSpPr>
        <p:spPr>
          <a:xfrm>
            <a:off x="1236273" y="4737427"/>
            <a:ext cx="1946623" cy="369332"/>
          </a:xfrm>
          <a:prstGeom prst="rect">
            <a:avLst/>
          </a:prstGeom>
        </p:spPr>
        <p:txBody>
          <a:bodyPr wrap="none">
            <a:spAutoFit/>
          </a:bodyPr>
          <a:lstStyle/>
          <a:p>
            <a:pPr algn="ctr"/>
            <a:r>
              <a:rPr lang="en-US" dirty="0">
                <a:solidFill>
                  <a:prstClr val="black"/>
                </a:solidFill>
              </a:rPr>
              <a:t>Dr. James P. Allison</a:t>
            </a:r>
            <a:endParaRPr lang="en-US" dirty="0"/>
          </a:p>
        </p:txBody>
      </p:sp>
      <p:sp>
        <p:nvSpPr>
          <p:cNvPr id="19" name="Rectangle 18">
            <a:extLst>
              <a:ext uri="{FF2B5EF4-FFF2-40B4-BE49-F238E27FC236}">
                <a16:creationId xmlns:a16="http://schemas.microsoft.com/office/drawing/2014/main" id="{E5BACFB4-7DBE-4CE0-B102-B18B01AC64FC}"/>
              </a:ext>
            </a:extLst>
          </p:cNvPr>
          <p:cNvSpPr/>
          <p:nvPr/>
        </p:nvSpPr>
        <p:spPr>
          <a:xfrm>
            <a:off x="4106142" y="4737427"/>
            <a:ext cx="1751505" cy="369332"/>
          </a:xfrm>
          <a:prstGeom prst="rect">
            <a:avLst/>
          </a:prstGeom>
        </p:spPr>
        <p:txBody>
          <a:bodyPr wrap="none">
            <a:spAutoFit/>
          </a:bodyPr>
          <a:lstStyle/>
          <a:p>
            <a:pPr algn="ctr"/>
            <a:r>
              <a:rPr lang="en-US" dirty="0">
                <a:solidFill>
                  <a:prstClr val="black"/>
                </a:solidFill>
              </a:rPr>
              <a:t>Dr. Tasuku </a:t>
            </a:r>
            <a:r>
              <a:rPr lang="en-US" dirty="0" err="1">
                <a:solidFill>
                  <a:prstClr val="black"/>
                </a:solidFill>
              </a:rPr>
              <a:t>Honjo</a:t>
            </a:r>
            <a:endParaRPr lang="en-US" dirty="0"/>
          </a:p>
        </p:txBody>
      </p:sp>
      <p:sp>
        <p:nvSpPr>
          <p:cNvPr id="5" name="Rectangle 4">
            <a:extLst>
              <a:ext uri="{FF2B5EF4-FFF2-40B4-BE49-F238E27FC236}">
                <a16:creationId xmlns:a16="http://schemas.microsoft.com/office/drawing/2014/main" id="{E412A7CA-E27C-48F7-90D7-E616E94EF935}"/>
              </a:ext>
            </a:extLst>
          </p:cNvPr>
          <p:cNvSpPr/>
          <p:nvPr/>
        </p:nvSpPr>
        <p:spPr>
          <a:xfrm>
            <a:off x="7642154" y="6290495"/>
            <a:ext cx="4131193" cy="261610"/>
          </a:xfrm>
          <a:prstGeom prst="rect">
            <a:avLst/>
          </a:prstGeom>
        </p:spPr>
        <p:txBody>
          <a:bodyPr wrap="square">
            <a:spAutoFit/>
          </a:bodyPr>
          <a:lstStyle/>
          <a:p>
            <a:r>
              <a:rPr lang="en-US" sz="1050" dirty="0">
                <a:hlinkClick r:id="rId7"/>
              </a:rPr>
              <a:t>https://www.nobelprize.org/uploads/2018/10/press-medicine2018.pdf</a:t>
            </a:r>
            <a:endParaRPr lang="en-US" sz="1050" i="1" dirty="0">
              <a:latin typeface="open sans"/>
            </a:endParaRPr>
          </a:p>
        </p:txBody>
      </p:sp>
      <p:sp>
        <p:nvSpPr>
          <p:cNvPr id="9" name="Rectangle 8">
            <a:extLst>
              <a:ext uri="{FF2B5EF4-FFF2-40B4-BE49-F238E27FC236}">
                <a16:creationId xmlns:a16="http://schemas.microsoft.com/office/drawing/2014/main" id="{C4817C6C-F76F-4AF4-809F-1528D8B1BB87}"/>
              </a:ext>
            </a:extLst>
          </p:cNvPr>
          <p:cNvSpPr/>
          <p:nvPr/>
        </p:nvSpPr>
        <p:spPr>
          <a:xfrm>
            <a:off x="2059190" y="6297430"/>
            <a:ext cx="4453147" cy="246221"/>
          </a:xfrm>
          <a:prstGeom prst="rect">
            <a:avLst/>
          </a:prstGeom>
        </p:spPr>
        <p:txBody>
          <a:bodyPr wrap="square">
            <a:spAutoFit/>
          </a:bodyPr>
          <a:lstStyle/>
          <a:p>
            <a:r>
              <a:rPr lang="en-US" sz="1000" dirty="0"/>
              <a:t>Illustration by Mattias </a:t>
            </a:r>
            <a:r>
              <a:rPr lang="en-US" sz="1000" dirty="0" err="1"/>
              <a:t>Karlen</a:t>
            </a:r>
            <a:r>
              <a:rPr lang="en-US" sz="1000" dirty="0"/>
              <a:t>, The Nobel Committee for Physiology or Medicine</a:t>
            </a:r>
          </a:p>
        </p:txBody>
      </p:sp>
    </p:spTree>
    <p:extLst>
      <p:ext uri="{BB962C8B-B14F-4D97-AF65-F5344CB8AC3E}">
        <p14:creationId xmlns:p14="http://schemas.microsoft.com/office/powerpoint/2010/main" val="2971937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63</a:t>
            </a:fld>
            <a:endParaRPr lang="en-US" dirty="0">
              <a:solidFill>
                <a:schemeClr val="bg1">
                  <a:lumMod val="50000"/>
                </a:schemeClr>
              </a:solidFill>
            </a:endParaRPr>
          </a:p>
        </p:txBody>
      </p:sp>
      <p:sp>
        <p:nvSpPr>
          <p:cNvPr id="18" name="TextBox 17"/>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PD-1 Fully Saturated by </a:t>
            </a:r>
            <a:r>
              <a:rPr lang="en-US" sz="3600" dirty="0" err="1">
                <a:solidFill>
                  <a:schemeClr val="bg1"/>
                </a:solidFill>
              </a:rPr>
              <a:t>mAb</a:t>
            </a:r>
            <a:r>
              <a:rPr lang="en-US" sz="3600" dirty="0">
                <a:solidFill>
                  <a:schemeClr val="bg1"/>
                </a:solidFill>
              </a:rPr>
              <a:t>?</a:t>
            </a:r>
            <a:endParaRPr lang="en-US" sz="2800" dirty="0">
              <a:solidFill>
                <a:schemeClr val="bg1"/>
              </a:solidFill>
            </a:endParaRPr>
          </a:p>
        </p:txBody>
      </p:sp>
      <p:sp>
        <p:nvSpPr>
          <p:cNvPr id="25" name="Rectangle 24">
            <a:extLst>
              <a:ext uri="{FF2B5EF4-FFF2-40B4-BE49-F238E27FC236}">
                <a16:creationId xmlns:a16="http://schemas.microsoft.com/office/drawing/2014/main" id="{4EE0C9EA-1823-4300-83CC-DC6BD474A39D}"/>
              </a:ext>
            </a:extLst>
          </p:cNvPr>
          <p:cNvSpPr/>
          <p:nvPr/>
        </p:nvSpPr>
        <p:spPr>
          <a:xfrm>
            <a:off x="9268271" y="676585"/>
            <a:ext cx="1536087" cy="59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66A2829-E66A-4C2B-AA0A-BC36BBB87467}"/>
              </a:ext>
            </a:extLst>
          </p:cNvPr>
          <p:cNvSpPr/>
          <p:nvPr/>
        </p:nvSpPr>
        <p:spPr>
          <a:xfrm>
            <a:off x="9891194" y="1033283"/>
            <a:ext cx="1610995" cy="53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66DA31-4C17-4C95-82CC-F5619F67C5AA}"/>
              </a:ext>
            </a:extLst>
          </p:cNvPr>
          <p:cNvSpPr/>
          <p:nvPr/>
        </p:nvSpPr>
        <p:spPr>
          <a:xfrm>
            <a:off x="8233965" y="710504"/>
            <a:ext cx="650611" cy="53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CEB39F2-B9EC-47CC-AD21-6E15C8704DBB}"/>
              </a:ext>
            </a:extLst>
          </p:cNvPr>
          <p:cNvGraphicFramePr>
            <a:graphicFrameLocks noGrp="1"/>
          </p:cNvGraphicFramePr>
          <p:nvPr>
            <p:extLst/>
          </p:nvPr>
        </p:nvGraphicFramePr>
        <p:xfrm>
          <a:off x="181787" y="823183"/>
          <a:ext cx="7564124" cy="5191760"/>
        </p:xfrm>
        <a:graphic>
          <a:graphicData uri="http://schemas.openxmlformats.org/drawingml/2006/table">
            <a:tbl>
              <a:tblPr firstRow="1" bandRow="1">
                <a:tableStyleId>{073A0DAA-6AF3-43AB-8588-CEC1D06C72B9}</a:tableStyleId>
              </a:tblPr>
              <a:tblGrid>
                <a:gridCol w="3289000">
                  <a:extLst>
                    <a:ext uri="{9D8B030D-6E8A-4147-A177-3AD203B41FA5}">
                      <a16:colId xmlns:a16="http://schemas.microsoft.com/office/drawing/2014/main" val="3483425117"/>
                    </a:ext>
                  </a:extLst>
                </a:gridCol>
                <a:gridCol w="1101213">
                  <a:extLst>
                    <a:ext uri="{9D8B030D-6E8A-4147-A177-3AD203B41FA5}">
                      <a16:colId xmlns:a16="http://schemas.microsoft.com/office/drawing/2014/main" val="2708478611"/>
                    </a:ext>
                  </a:extLst>
                </a:gridCol>
                <a:gridCol w="973394">
                  <a:extLst>
                    <a:ext uri="{9D8B030D-6E8A-4147-A177-3AD203B41FA5}">
                      <a16:colId xmlns:a16="http://schemas.microsoft.com/office/drawing/2014/main" val="837249132"/>
                    </a:ext>
                  </a:extLst>
                </a:gridCol>
                <a:gridCol w="2200517">
                  <a:extLst>
                    <a:ext uri="{9D8B030D-6E8A-4147-A177-3AD203B41FA5}">
                      <a16:colId xmlns:a16="http://schemas.microsoft.com/office/drawing/2014/main" val="1093965184"/>
                    </a:ext>
                  </a:extLst>
                </a:gridCol>
              </a:tblGrid>
              <a:tr h="370840">
                <a:tc>
                  <a:txBody>
                    <a:bodyPr/>
                    <a:lstStyle/>
                    <a:p>
                      <a:r>
                        <a:rPr lang="en-US" dirty="0"/>
                        <a:t>Parameter</a:t>
                      </a:r>
                    </a:p>
                  </a:txBody>
                  <a:tcPr/>
                </a:tc>
                <a:tc>
                  <a:txBody>
                    <a:bodyPr/>
                    <a:lstStyle/>
                    <a:p>
                      <a:r>
                        <a:rPr lang="en-US" dirty="0"/>
                        <a:t>Symbol</a:t>
                      </a:r>
                    </a:p>
                  </a:txBody>
                  <a:tcPr/>
                </a:tc>
                <a:tc>
                  <a:txBody>
                    <a:bodyPr/>
                    <a:lstStyle/>
                    <a:p>
                      <a:r>
                        <a:rPr lang="en-US" dirty="0"/>
                        <a:t>Unit</a:t>
                      </a:r>
                    </a:p>
                  </a:txBody>
                  <a:tcPr/>
                </a:tc>
                <a:tc>
                  <a:txBody>
                    <a:bodyPr/>
                    <a:lstStyle/>
                    <a:p>
                      <a:r>
                        <a:rPr lang="en-US" dirty="0"/>
                        <a:t>Value</a:t>
                      </a:r>
                    </a:p>
                  </a:txBody>
                  <a:tcPr/>
                </a:tc>
                <a:extLst>
                  <a:ext uri="{0D108BD9-81ED-4DB2-BD59-A6C34878D82A}">
                    <a16:rowId xmlns:a16="http://schemas.microsoft.com/office/drawing/2014/main" val="4011882409"/>
                  </a:ext>
                </a:extLst>
              </a:tr>
              <a:tr h="370840">
                <a:tc>
                  <a:txBody>
                    <a:bodyPr/>
                    <a:lstStyle/>
                    <a:p>
                      <a:r>
                        <a:rPr lang="en-US" dirty="0"/>
                        <a:t>Volume of plasma</a:t>
                      </a:r>
                    </a:p>
                  </a:txBody>
                  <a:tcPr/>
                </a:tc>
                <a:tc>
                  <a:txBody>
                    <a:bodyPr/>
                    <a:lstStyle/>
                    <a:p>
                      <a:r>
                        <a:rPr lang="en-US" dirty="0" err="1"/>
                        <a:t>Vplasma</a:t>
                      </a:r>
                      <a:endParaRPr lang="en-US" dirty="0"/>
                    </a:p>
                  </a:txBody>
                  <a:tcPr/>
                </a:tc>
                <a:tc>
                  <a:txBody>
                    <a:bodyPr/>
                    <a:lstStyle/>
                    <a:p>
                      <a:r>
                        <a:rPr lang="en-US" dirty="0"/>
                        <a:t>mL</a:t>
                      </a:r>
                    </a:p>
                  </a:txBody>
                  <a:tcPr/>
                </a:tc>
                <a:tc>
                  <a:txBody>
                    <a:bodyPr/>
                    <a:lstStyle/>
                    <a:p>
                      <a:r>
                        <a:rPr lang="en-US" dirty="0"/>
                        <a:t>2</a:t>
                      </a:r>
                    </a:p>
                  </a:txBody>
                  <a:tcPr/>
                </a:tc>
                <a:extLst>
                  <a:ext uri="{0D108BD9-81ED-4DB2-BD59-A6C34878D82A}">
                    <a16:rowId xmlns:a16="http://schemas.microsoft.com/office/drawing/2014/main" val="803129684"/>
                  </a:ext>
                </a:extLst>
              </a:tr>
              <a:tr h="370840">
                <a:tc>
                  <a:txBody>
                    <a:bodyPr/>
                    <a:lstStyle/>
                    <a:p>
                      <a:r>
                        <a:rPr lang="en-US" dirty="0"/>
                        <a:t>Volume of tumor</a:t>
                      </a:r>
                    </a:p>
                  </a:txBody>
                  <a:tcPr/>
                </a:tc>
                <a:tc>
                  <a:txBody>
                    <a:bodyPr/>
                    <a:lstStyle/>
                    <a:p>
                      <a:r>
                        <a:rPr lang="en-US" dirty="0" err="1"/>
                        <a:t>Vtumor</a:t>
                      </a:r>
                      <a:endParaRPr lang="en-US" dirty="0"/>
                    </a:p>
                  </a:txBody>
                  <a:tcPr/>
                </a:tc>
                <a:tc>
                  <a:txBody>
                    <a:bodyPr/>
                    <a:lstStyle/>
                    <a:p>
                      <a:r>
                        <a:rPr lang="en-US" dirty="0" err="1"/>
                        <a:t>μL</a:t>
                      </a:r>
                      <a:endParaRPr lang="en-US" dirty="0"/>
                    </a:p>
                  </a:txBody>
                  <a:tcPr/>
                </a:tc>
                <a:tc>
                  <a:txBody>
                    <a:bodyPr/>
                    <a:lstStyle/>
                    <a:p>
                      <a:r>
                        <a:rPr lang="en-US" dirty="0"/>
                        <a:t>100</a:t>
                      </a:r>
                    </a:p>
                  </a:txBody>
                  <a:tcPr/>
                </a:tc>
                <a:extLst>
                  <a:ext uri="{0D108BD9-81ED-4DB2-BD59-A6C34878D82A}">
                    <a16:rowId xmlns:a16="http://schemas.microsoft.com/office/drawing/2014/main" val="3318203600"/>
                  </a:ext>
                </a:extLst>
              </a:tr>
              <a:tr h="370840">
                <a:tc>
                  <a:txBody>
                    <a:bodyPr/>
                    <a:lstStyle/>
                    <a:p>
                      <a:r>
                        <a:rPr lang="en-US" dirty="0"/>
                        <a:t>Tumor Void Fraction</a:t>
                      </a:r>
                    </a:p>
                  </a:txBody>
                  <a:tcPr/>
                </a:tc>
                <a:tc>
                  <a:txBody>
                    <a:bodyPr/>
                    <a:lstStyle/>
                    <a:p>
                      <a:r>
                        <a:rPr lang="en-US" dirty="0"/>
                        <a:t>ɛ</a:t>
                      </a:r>
                    </a:p>
                  </a:txBody>
                  <a:tcPr/>
                </a:tc>
                <a:tc>
                  <a:txBody>
                    <a:bodyPr/>
                    <a:lstStyle/>
                    <a:p>
                      <a:r>
                        <a:rPr lang="en-US" dirty="0"/>
                        <a:t>--</a:t>
                      </a:r>
                    </a:p>
                  </a:txBody>
                  <a:tcPr/>
                </a:tc>
                <a:tc>
                  <a:txBody>
                    <a:bodyPr/>
                    <a:lstStyle/>
                    <a:p>
                      <a:r>
                        <a:rPr lang="en-US" dirty="0"/>
                        <a:t>0.24 </a:t>
                      </a:r>
                      <a:r>
                        <a:rPr lang="en-US" baseline="30000" dirty="0"/>
                        <a:t>1,4</a:t>
                      </a:r>
                    </a:p>
                  </a:txBody>
                  <a:tcPr/>
                </a:tc>
                <a:extLst>
                  <a:ext uri="{0D108BD9-81ED-4DB2-BD59-A6C34878D82A}">
                    <a16:rowId xmlns:a16="http://schemas.microsoft.com/office/drawing/2014/main" val="3016346576"/>
                  </a:ext>
                </a:extLst>
              </a:tr>
              <a:tr h="370840">
                <a:tc>
                  <a:txBody>
                    <a:bodyPr/>
                    <a:lstStyle/>
                    <a:p>
                      <a:r>
                        <a:rPr lang="en-US" dirty="0"/>
                        <a:t>Number of cells in tumor</a:t>
                      </a:r>
                    </a:p>
                  </a:txBody>
                  <a:tcPr/>
                </a:tc>
                <a:tc>
                  <a:txBody>
                    <a:bodyPr/>
                    <a:lstStyle/>
                    <a:p>
                      <a:r>
                        <a:rPr lang="en-US" dirty="0" err="1"/>
                        <a:t>cellTumor</a:t>
                      </a:r>
                      <a:endParaRPr lang="en-US" dirty="0"/>
                    </a:p>
                  </a:txBody>
                  <a:tcPr/>
                </a:tc>
                <a:tc>
                  <a:txBody>
                    <a:bodyPr/>
                    <a:lstStyle/>
                    <a:p>
                      <a:r>
                        <a:rPr lang="en-US" dirty="0"/>
                        <a:t>#</a:t>
                      </a:r>
                    </a:p>
                  </a:txBody>
                  <a:tcPr/>
                </a:tc>
                <a:tc>
                  <a:txBody>
                    <a:bodyPr/>
                    <a:lstStyle/>
                    <a:p>
                      <a:r>
                        <a:rPr lang="en-US" dirty="0"/>
                        <a:t>10</a:t>
                      </a:r>
                      <a:r>
                        <a:rPr lang="en-US" baseline="30000" dirty="0"/>
                        <a:t>7    3,4</a:t>
                      </a:r>
                    </a:p>
                  </a:txBody>
                  <a:tcPr/>
                </a:tc>
                <a:extLst>
                  <a:ext uri="{0D108BD9-81ED-4DB2-BD59-A6C34878D82A}">
                    <a16:rowId xmlns:a16="http://schemas.microsoft.com/office/drawing/2014/main" val="1190552632"/>
                  </a:ext>
                </a:extLst>
              </a:tr>
              <a:tr h="370840">
                <a:tc>
                  <a:txBody>
                    <a:bodyPr/>
                    <a:lstStyle/>
                    <a:p>
                      <a:r>
                        <a:rPr lang="en-US" dirty="0"/>
                        <a:t>Vascular permeability</a:t>
                      </a:r>
                    </a:p>
                  </a:txBody>
                  <a:tcPr/>
                </a:tc>
                <a:tc>
                  <a:txBody>
                    <a:bodyPr/>
                    <a:lstStyle/>
                    <a:p>
                      <a:r>
                        <a:rPr lang="en-US" dirty="0"/>
                        <a:t>P</a:t>
                      </a:r>
                    </a:p>
                  </a:txBody>
                  <a:tcPr/>
                </a:tc>
                <a:tc>
                  <a:txBody>
                    <a:bodyPr/>
                    <a:lstStyle/>
                    <a:p>
                      <a:r>
                        <a:rPr lang="en-US" dirty="0"/>
                        <a:t>cm/s</a:t>
                      </a:r>
                    </a:p>
                  </a:txBody>
                  <a:tcPr/>
                </a:tc>
                <a:tc>
                  <a:txBody>
                    <a:bodyPr/>
                    <a:lstStyle/>
                    <a:p>
                      <a:r>
                        <a:rPr lang="en-US" dirty="0"/>
                        <a:t>3*10</a:t>
                      </a:r>
                      <a:r>
                        <a:rPr lang="en-US" baseline="30000" dirty="0"/>
                        <a:t>-7   2</a:t>
                      </a:r>
                    </a:p>
                  </a:txBody>
                  <a:tcPr/>
                </a:tc>
                <a:extLst>
                  <a:ext uri="{0D108BD9-81ED-4DB2-BD59-A6C34878D82A}">
                    <a16:rowId xmlns:a16="http://schemas.microsoft.com/office/drawing/2014/main" val="2554580988"/>
                  </a:ext>
                </a:extLst>
              </a:tr>
              <a:tr h="370840">
                <a:tc>
                  <a:txBody>
                    <a:bodyPr/>
                    <a:lstStyle/>
                    <a:p>
                      <a:r>
                        <a:rPr lang="en-US" dirty="0"/>
                        <a:t>Capillary radius</a:t>
                      </a:r>
                    </a:p>
                  </a:txBody>
                  <a:tcPr/>
                </a:tc>
                <a:tc>
                  <a:txBody>
                    <a:bodyPr/>
                    <a:lstStyle/>
                    <a:p>
                      <a:r>
                        <a:rPr lang="en-US" dirty="0" err="1"/>
                        <a:t>Rcap</a:t>
                      </a:r>
                      <a:endParaRPr lang="en-US" dirty="0"/>
                    </a:p>
                  </a:txBody>
                  <a:tcPr/>
                </a:tc>
                <a:tc>
                  <a:txBody>
                    <a:bodyPr/>
                    <a:lstStyle/>
                    <a:p>
                      <a:r>
                        <a:rPr lang="en-US" dirty="0" err="1"/>
                        <a:t>μm</a:t>
                      </a:r>
                      <a:endParaRPr lang="en-US" dirty="0"/>
                    </a:p>
                  </a:txBody>
                  <a:tcPr/>
                </a:tc>
                <a:tc>
                  <a:txBody>
                    <a:bodyPr/>
                    <a:lstStyle/>
                    <a:p>
                      <a:r>
                        <a:rPr lang="en-US" dirty="0"/>
                        <a:t>8  </a:t>
                      </a:r>
                      <a:r>
                        <a:rPr lang="en-US" baseline="30000" dirty="0"/>
                        <a:t>2</a:t>
                      </a:r>
                    </a:p>
                  </a:txBody>
                  <a:tcPr/>
                </a:tc>
                <a:extLst>
                  <a:ext uri="{0D108BD9-81ED-4DB2-BD59-A6C34878D82A}">
                    <a16:rowId xmlns:a16="http://schemas.microsoft.com/office/drawing/2014/main" val="2857105668"/>
                  </a:ext>
                </a:extLst>
              </a:tr>
              <a:tr h="370840">
                <a:tc>
                  <a:txBody>
                    <a:bodyPr/>
                    <a:lstStyle/>
                    <a:p>
                      <a:r>
                        <a:rPr lang="en-US" dirty="0"/>
                        <a:t>Krogh cylinder radius</a:t>
                      </a:r>
                    </a:p>
                  </a:txBody>
                  <a:tcPr/>
                </a:tc>
                <a:tc>
                  <a:txBody>
                    <a:bodyPr/>
                    <a:lstStyle/>
                    <a:p>
                      <a:r>
                        <a:rPr lang="en-US" dirty="0" err="1"/>
                        <a:t>Rk</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μm</a:t>
                      </a:r>
                      <a:endParaRPr lang="en-US" dirty="0"/>
                    </a:p>
                  </a:txBody>
                  <a:tcPr/>
                </a:tc>
                <a:tc>
                  <a:txBody>
                    <a:bodyPr/>
                    <a:lstStyle/>
                    <a:p>
                      <a:r>
                        <a:rPr lang="en-US" dirty="0"/>
                        <a:t>75  </a:t>
                      </a:r>
                      <a:r>
                        <a:rPr lang="en-US" baseline="30000" dirty="0"/>
                        <a:t>2</a:t>
                      </a:r>
                      <a:endParaRPr lang="en-US" dirty="0"/>
                    </a:p>
                  </a:txBody>
                  <a:tcPr/>
                </a:tc>
                <a:extLst>
                  <a:ext uri="{0D108BD9-81ED-4DB2-BD59-A6C34878D82A}">
                    <a16:rowId xmlns:a16="http://schemas.microsoft.com/office/drawing/2014/main" val="2431984758"/>
                  </a:ext>
                </a:extLst>
              </a:tr>
              <a:tr h="370840">
                <a:tc>
                  <a:txBody>
                    <a:bodyPr/>
                    <a:lstStyle/>
                    <a:p>
                      <a:r>
                        <a:rPr lang="en-US" dirty="0"/>
                        <a:t>Antibody affinity**</a:t>
                      </a:r>
                    </a:p>
                  </a:txBody>
                  <a:tcPr/>
                </a:tc>
                <a:tc>
                  <a:txBody>
                    <a:bodyPr/>
                    <a:lstStyle/>
                    <a:p>
                      <a:r>
                        <a:rPr lang="en-US" dirty="0" err="1"/>
                        <a:t>Kd</a:t>
                      </a:r>
                      <a:endParaRPr lang="en-US" dirty="0"/>
                    </a:p>
                  </a:txBody>
                  <a:tcPr/>
                </a:tc>
                <a:tc>
                  <a:txBody>
                    <a:bodyPr/>
                    <a:lstStyle/>
                    <a:p>
                      <a:r>
                        <a:rPr lang="en-US" dirty="0"/>
                        <a:t>nM</a:t>
                      </a:r>
                    </a:p>
                  </a:txBody>
                  <a:tcPr/>
                </a:tc>
                <a:tc>
                  <a:txBody>
                    <a:bodyPr/>
                    <a:lstStyle/>
                    <a:p>
                      <a:r>
                        <a:rPr lang="en-US" dirty="0"/>
                        <a:t>0.5-500</a:t>
                      </a:r>
                    </a:p>
                  </a:txBody>
                  <a:tcPr/>
                </a:tc>
                <a:extLst>
                  <a:ext uri="{0D108BD9-81ED-4DB2-BD59-A6C34878D82A}">
                    <a16:rowId xmlns:a16="http://schemas.microsoft.com/office/drawing/2014/main" val="488997068"/>
                  </a:ext>
                </a:extLst>
              </a:tr>
              <a:tr h="370840">
                <a:tc>
                  <a:txBody>
                    <a:bodyPr/>
                    <a:lstStyle/>
                    <a:p>
                      <a:r>
                        <a:rPr lang="en-US" dirty="0"/>
                        <a:t>Antibody binding on-rate</a:t>
                      </a:r>
                      <a:r>
                        <a:rPr lang="en-US" baseline="0" dirty="0"/>
                        <a:t>**</a:t>
                      </a:r>
                      <a:endParaRPr lang="en-US" dirty="0"/>
                    </a:p>
                  </a:txBody>
                  <a:tcPr/>
                </a:tc>
                <a:tc>
                  <a:txBody>
                    <a:bodyPr/>
                    <a:lstStyle/>
                    <a:p>
                      <a:r>
                        <a:rPr lang="en-US" dirty="0" err="1"/>
                        <a:t>k</a:t>
                      </a:r>
                      <a:r>
                        <a:rPr lang="en-US" baseline="-25000" dirty="0" err="1"/>
                        <a:t>on</a:t>
                      </a:r>
                      <a:endParaRPr lang="en-US" baseline="-25000" dirty="0"/>
                    </a:p>
                  </a:txBody>
                  <a:tcPr/>
                </a:tc>
                <a:tc>
                  <a:txBody>
                    <a:bodyPr/>
                    <a:lstStyle/>
                    <a:p>
                      <a:r>
                        <a:rPr lang="en-US" dirty="0"/>
                        <a:t>1/(M*s)</a:t>
                      </a:r>
                    </a:p>
                  </a:txBody>
                  <a:tcPr/>
                </a:tc>
                <a:tc>
                  <a:txBody>
                    <a:bodyPr/>
                    <a:lstStyle/>
                    <a:p>
                      <a:r>
                        <a:rPr lang="en-US" dirty="0"/>
                        <a:t>2*10</a:t>
                      </a:r>
                      <a:r>
                        <a:rPr lang="en-US" baseline="30000" dirty="0"/>
                        <a:t>5</a:t>
                      </a:r>
                      <a:r>
                        <a:rPr lang="en-US" baseline="0" dirty="0"/>
                        <a:t> </a:t>
                      </a:r>
                      <a:r>
                        <a:rPr lang="en-US" baseline="30000" dirty="0"/>
                        <a:t>4</a:t>
                      </a:r>
                      <a:endParaRPr lang="en-US" baseline="0" dirty="0"/>
                    </a:p>
                  </a:txBody>
                  <a:tcPr/>
                </a:tc>
                <a:extLst>
                  <a:ext uri="{0D108BD9-81ED-4DB2-BD59-A6C34878D82A}">
                    <a16:rowId xmlns:a16="http://schemas.microsoft.com/office/drawing/2014/main" val="3738792064"/>
                  </a:ext>
                </a:extLst>
              </a:tr>
              <a:tr h="370840">
                <a:tc>
                  <a:txBody>
                    <a:bodyPr/>
                    <a:lstStyle/>
                    <a:p>
                      <a:r>
                        <a:rPr lang="en-US" dirty="0"/>
                        <a:t>PD-1 PSS Tumor Conc</a:t>
                      </a:r>
                    </a:p>
                  </a:txBody>
                  <a:tcPr/>
                </a:tc>
                <a:tc>
                  <a:txBody>
                    <a:bodyPr/>
                    <a:lstStyle/>
                    <a:p>
                      <a:r>
                        <a:rPr lang="en-US" dirty="0"/>
                        <a:t>PD1ss</a:t>
                      </a:r>
                    </a:p>
                  </a:txBody>
                  <a:tcPr/>
                </a:tc>
                <a:tc>
                  <a:txBody>
                    <a:bodyPr/>
                    <a:lstStyle/>
                    <a:p>
                      <a:r>
                        <a:rPr lang="en-US" dirty="0"/>
                        <a:t>nM</a:t>
                      </a:r>
                    </a:p>
                  </a:txBody>
                  <a:tcPr/>
                </a:tc>
                <a:tc>
                  <a:txBody>
                    <a:bodyPr/>
                    <a:lstStyle/>
                    <a:p>
                      <a:r>
                        <a:rPr lang="en-US" dirty="0"/>
                        <a:t>0.0714</a:t>
                      </a:r>
                      <a:r>
                        <a:rPr lang="en-US" baseline="30000" dirty="0"/>
                        <a:t>5</a:t>
                      </a:r>
                      <a:endParaRPr lang="en-US" dirty="0"/>
                    </a:p>
                  </a:txBody>
                  <a:tcPr/>
                </a:tc>
                <a:extLst>
                  <a:ext uri="{0D108BD9-81ED-4DB2-BD59-A6C34878D82A}">
                    <a16:rowId xmlns:a16="http://schemas.microsoft.com/office/drawing/2014/main" val="741610699"/>
                  </a:ext>
                </a:extLst>
              </a:tr>
              <a:tr h="370840">
                <a:tc>
                  <a:txBody>
                    <a:bodyPr/>
                    <a:lstStyle/>
                    <a:p>
                      <a:r>
                        <a:rPr lang="en-US" dirty="0"/>
                        <a:t>PD-1/</a:t>
                      </a:r>
                      <a:r>
                        <a:rPr lang="en-US" dirty="0" err="1"/>
                        <a:t>mAb</a:t>
                      </a:r>
                      <a:r>
                        <a:rPr lang="en-US" dirty="0"/>
                        <a:t> Internalization Rate</a:t>
                      </a:r>
                      <a:r>
                        <a:rPr lang="en-US" baseline="0" dirty="0"/>
                        <a:t>**</a:t>
                      </a:r>
                      <a:endParaRPr lang="en-US" dirty="0"/>
                    </a:p>
                  </a:txBody>
                  <a:tcPr/>
                </a:tc>
                <a:tc>
                  <a:txBody>
                    <a:bodyPr/>
                    <a:lstStyle/>
                    <a:p>
                      <a:r>
                        <a:rPr lang="en-US" dirty="0" err="1"/>
                        <a:t>k</a:t>
                      </a:r>
                      <a:r>
                        <a:rPr lang="en-US" baseline="-25000" dirty="0" err="1"/>
                        <a:t>int</a:t>
                      </a:r>
                      <a:endParaRPr lang="en-US" baseline="-25000" dirty="0"/>
                    </a:p>
                  </a:txBody>
                  <a:tcPr/>
                </a:tc>
                <a:tc>
                  <a:txBody>
                    <a:bodyPr/>
                    <a:lstStyle/>
                    <a:p>
                      <a:r>
                        <a:rPr lang="en-US" dirty="0"/>
                        <a:t>1/</a:t>
                      </a:r>
                      <a:r>
                        <a:rPr lang="en-US" dirty="0" err="1"/>
                        <a:t>hr</a:t>
                      </a:r>
                      <a:endParaRPr lang="en-US" dirty="0"/>
                    </a:p>
                  </a:txBody>
                  <a:tcPr/>
                </a:tc>
                <a:tc>
                  <a:txBody>
                    <a:bodyPr/>
                    <a:lstStyle/>
                    <a:p>
                      <a:r>
                        <a:rPr lang="en-US" dirty="0"/>
                        <a:t>0.0194</a:t>
                      </a:r>
                      <a:r>
                        <a:rPr lang="en-US" baseline="30000" dirty="0"/>
                        <a:t>5</a:t>
                      </a:r>
                      <a:endParaRPr lang="en-US" dirty="0"/>
                    </a:p>
                  </a:txBody>
                  <a:tcPr/>
                </a:tc>
                <a:extLst>
                  <a:ext uri="{0D108BD9-81ED-4DB2-BD59-A6C34878D82A}">
                    <a16:rowId xmlns:a16="http://schemas.microsoft.com/office/drawing/2014/main" val="23900402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15386028"/>
                  </a:ext>
                </a:extLst>
              </a:tr>
              <a:tr h="370840">
                <a:tc>
                  <a:txBody>
                    <a:bodyPr/>
                    <a:lstStyle/>
                    <a:p>
                      <a:r>
                        <a:rPr lang="en-US" dirty="0" err="1"/>
                        <a:t>mAb</a:t>
                      </a:r>
                      <a:r>
                        <a:rPr lang="en-US" dirty="0"/>
                        <a:t> plasma clearance rate**</a:t>
                      </a:r>
                    </a:p>
                  </a:txBody>
                  <a:tcPr/>
                </a:tc>
                <a:tc>
                  <a:txBody>
                    <a:bodyPr/>
                    <a:lstStyle/>
                    <a:p>
                      <a:r>
                        <a:rPr lang="en-US" dirty="0" err="1"/>
                        <a:t>k</a:t>
                      </a:r>
                      <a:r>
                        <a:rPr lang="en-US" baseline="-25000" dirty="0" err="1"/>
                        <a:t>clear</a:t>
                      </a:r>
                      <a:endParaRPr lang="en-US" baseline="-25000" dirty="0"/>
                    </a:p>
                  </a:txBody>
                  <a:tcPr/>
                </a:tc>
                <a:tc>
                  <a:txBody>
                    <a:bodyPr/>
                    <a:lstStyle/>
                    <a:p>
                      <a:r>
                        <a:rPr lang="en-US" dirty="0"/>
                        <a:t>1/</a:t>
                      </a:r>
                      <a:r>
                        <a:rPr lang="en-US" dirty="0" err="1"/>
                        <a:t>hr</a:t>
                      </a:r>
                      <a:endParaRPr lang="en-US" dirty="0"/>
                    </a:p>
                  </a:txBody>
                  <a:tcPr/>
                </a:tc>
                <a:tc>
                  <a:txBody>
                    <a:bodyPr/>
                    <a:lstStyle/>
                    <a:p>
                      <a:r>
                        <a:rPr lang="en-US" dirty="0"/>
                        <a:t>0.02</a:t>
                      </a:r>
                      <a:r>
                        <a:rPr lang="en-US" baseline="30000" dirty="0"/>
                        <a:t>1,4</a:t>
                      </a:r>
                    </a:p>
                  </a:txBody>
                  <a:tcPr/>
                </a:tc>
                <a:extLst>
                  <a:ext uri="{0D108BD9-81ED-4DB2-BD59-A6C34878D82A}">
                    <a16:rowId xmlns:a16="http://schemas.microsoft.com/office/drawing/2014/main" val="420741355"/>
                  </a:ext>
                </a:extLst>
              </a:tr>
            </a:tbl>
          </a:graphicData>
        </a:graphic>
      </p:graphicFrame>
      <p:sp>
        <p:nvSpPr>
          <p:cNvPr id="6" name="Rectangle 5">
            <a:extLst>
              <a:ext uri="{FF2B5EF4-FFF2-40B4-BE49-F238E27FC236}">
                <a16:creationId xmlns:a16="http://schemas.microsoft.com/office/drawing/2014/main" id="{E7A1A360-B80A-42CE-911A-A20F5796CB06}"/>
              </a:ext>
            </a:extLst>
          </p:cNvPr>
          <p:cNvSpPr/>
          <p:nvPr/>
        </p:nvSpPr>
        <p:spPr>
          <a:xfrm>
            <a:off x="7826477" y="929412"/>
            <a:ext cx="4253179" cy="3970318"/>
          </a:xfrm>
          <a:prstGeom prst="rect">
            <a:avLst/>
          </a:prstGeom>
        </p:spPr>
        <p:txBody>
          <a:bodyPr wrap="square">
            <a:spAutoFit/>
          </a:bodyPr>
          <a:lstStyle/>
          <a:p>
            <a:pPr marL="342900" indent="-342900">
              <a:buAutoNum type="arabicPeriod"/>
            </a:pPr>
            <a:r>
              <a:rPr lang="en-US" sz="1200" dirty="0"/>
              <a:t>Schmidt MM, Wittrup KD. 2009. A modeling analysis of the effects of molecular size and binding affinity on tumor targeting. </a:t>
            </a:r>
            <a:r>
              <a:rPr lang="en-US" sz="1200" i="1" dirty="0"/>
              <a:t>Mol Cancer </a:t>
            </a:r>
            <a:r>
              <a:rPr lang="en-US" sz="1200" i="1" dirty="0" err="1"/>
              <a:t>Ther</a:t>
            </a:r>
            <a:r>
              <a:rPr lang="en-US" sz="1200" i="1" dirty="0"/>
              <a:t>.</a:t>
            </a:r>
            <a:r>
              <a:rPr lang="en-US" sz="1200" dirty="0"/>
              <a:t> 8(10):2861–2871.</a:t>
            </a:r>
          </a:p>
          <a:p>
            <a:pPr marL="342900" indent="-342900">
              <a:buFontTx/>
              <a:buAutoNum type="arabicPeriod"/>
            </a:pPr>
            <a:r>
              <a:rPr lang="en-US" sz="1200" dirty="0"/>
              <a:t>Thurber G.M. , Wittrup K. Dane, A mechanistic compartmental model for total antibody uptake in tumors.</a:t>
            </a:r>
            <a:r>
              <a:rPr lang="en-US" sz="1200" i="1" dirty="0"/>
              <a:t> Journal of Theoretical Biology.</a:t>
            </a:r>
            <a:r>
              <a:rPr lang="en-US" sz="1200" dirty="0"/>
              <a:t> 314 (2012) 57–68</a:t>
            </a:r>
          </a:p>
          <a:p>
            <a:pPr marL="342900" indent="-342900">
              <a:buFontTx/>
              <a:buAutoNum type="arabicPeriod"/>
            </a:pPr>
            <a:r>
              <a:rPr lang="en-US" sz="1200" dirty="0"/>
              <a:t>Rhoden, John J., Wittrup, KD. Dose Dependence of </a:t>
            </a:r>
            <a:r>
              <a:rPr lang="en-US" sz="1200" dirty="0" err="1"/>
              <a:t>Intratumoral</a:t>
            </a:r>
            <a:r>
              <a:rPr lang="en-US" sz="1200" dirty="0"/>
              <a:t> Perivascular Distribution of Monoclonal Antibodies.</a:t>
            </a:r>
            <a:r>
              <a:rPr lang="en-US" sz="1200" i="1" dirty="0"/>
              <a:t> Journal of Pharmaceutical Sciences</a:t>
            </a:r>
            <a:r>
              <a:rPr lang="en-US" sz="1200" dirty="0"/>
              <a:t>, 101, 2, (2012) 860-867.</a:t>
            </a:r>
          </a:p>
          <a:p>
            <a:pPr marL="342900" indent="-342900">
              <a:buFontTx/>
              <a:buAutoNum type="arabicPeriod"/>
            </a:pPr>
            <a:r>
              <a:rPr lang="en-US" sz="1200" dirty="0"/>
              <a:t>Tisdale, AW., New Protein Engineering Approaches for Potentiating and Studying Antibody-Based EGFR Antagonism, Thesis, Biological Engineering, MIT, 2019</a:t>
            </a:r>
          </a:p>
          <a:p>
            <a:pPr marL="342900" indent="-342900">
              <a:buFontTx/>
              <a:buAutoNum type="arabicPeriod"/>
            </a:pPr>
            <a:r>
              <a:rPr lang="en-US" sz="1200" dirty="0"/>
              <a:t>Lindauer et al., Translational Pharmacokinetic/Pharmacodynamic Modeling of Tumor Growth Inhibition… </a:t>
            </a:r>
            <a:r>
              <a:rPr lang="en-US" sz="1200" i="1" dirty="0"/>
              <a:t>CPT </a:t>
            </a:r>
            <a:r>
              <a:rPr lang="en-US" sz="1200" i="1" dirty="0" err="1"/>
              <a:t>Pharmacometrics</a:t>
            </a:r>
            <a:r>
              <a:rPr lang="en-US" sz="1200" i="1" dirty="0"/>
              <a:t> Syst </a:t>
            </a:r>
            <a:r>
              <a:rPr lang="en-US" sz="1200" i="1" dirty="0" err="1"/>
              <a:t>Pharmacol</a:t>
            </a:r>
            <a:r>
              <a:rPr lang="en-US" sz="1200" i="1" dirty="0"/>
              <a:t>.</a:t>
            </a:r>
            <a:r>
              <a:rPr lang="en-US" sz="1200" dirty="0"/>
              <a:t> 2017 Jan; 6(1): 11–20.</a:t>
            </a:r>
          </a:p>
          <a:p>
            <a:pPr marL="342900" indent="-342900">
              <a:buFontTx/>
              <a:buAutoNum type="arabicPeriod"/>
            </a:pPr>
            <a:endParaRPr lang="en-US" sz="1200" dirty="0"/>
          </a:p>
          <a:p>
            <a:endParaRPr lang="en-US" sz="1200" dirty="0"/>
          </a:p>
          <a:p>
            <a:endParaRPr lang="en-US" sz="1200" dirty="0"/>
          </a:p>
          <a:p>
            <a:endParaRPr lang="en-US" sz="1200" dirty="0"/>
          </a:p>
        </p:txBody>
      </p:sp>
      <p:sp>
        <p:nvSpPr>
          <p:cNvPr id="7" name="Rectangle 6">
            <a:extLst>
              <a:ext uri="{FF2B5EF4-FFF2-40B4-BE49-F238E27FC236}">
                <a16:creationId xmlns:a16="http://schemas.microsoft.com/office/drawing/2014/main" id="{27F056F9-91BA-4FAE-83A3-A24E4B28E23E}"/>
              </a:ext>
            </a:extLst>
          </p:cNvPr>
          <p:cNvSpPr/>
          <p:nvPr/>
        </p:nvSpPr>
        <p:spPr>
          <a:xfrm>
            <a:off x="7936599" y="4857028"/>
            <a:ext cx="3985110" cy="523220"/>
          </a:xfrm>
          <a:prstGeom prst="rect">
            <a:avLst/>
          </a:prstGeom>
        </p:spPr>
        <p:txBody>
          <a:bodyPr wrap="square">
            <a:spAutoFit/>
          </a:bodyPr>
          <a:lstStyle/>
          <a:p>
            <a:r>
              <a:rPr lang="en-US" sz="1400" dirty="0"/>
              <a:t>Half life = ~35 hours, seems long, but same order of magnitude as Alison’s EGFR int rate</a:t>
            </a:r>
            <a:endParaRPr lang="en-US" dirty="0"/>
          </a:p>
        </p:txBody>
      </p:sp>
      <p:cxnSp>
        <p:nvCxnSpPr>
          <p:cNvPr id="9" name="Straight Arrow Connector 8">
            <a:extLst>
              <a:ext uri="{FF2B5EF4-FFF2-40B4-BE49-F238E27FC236}">
                <a16:creationId xmlns:a16="http://schemas.microsoft.com/office/drawing/2014/main" id="{59F3FC7B-B066-4082-A82C-F67E0753B179}"/>
              </a:ext>
            </a:extLst>
          </p:cNvPr>
          <p:cNvCxnSpPr>
            <a:cxnSpLocks/>
          </p:cNvCxnSpPr>
          <p:nvPr/>
        </p:nvCxnSpPr>
        <p:spPr>
          <a:xfrm>
            <a:off x="7570839" y="5077766"/>
            <a:ext cx="3657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B491DB-2912-460B-8ACA-9ADC411DC7CA}"/>
              </a:ext>
            </a:extLst>
          </p:cNvPr>
          <p:cNvCxnSpPr>
            <a:cxnSpLocks/>
          </p:cNvCxnSpPr>
          <p:nvPr/>
        </p:nvCxnSpPr>
        <p:spPr>
          <a:xfrm>
            <a:off x="7563031" y="4711659"/>
            <a:ext cx="3657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69692C-A13C-450C-B64E-96D21CBF734D}"/>
              </a:ext>
            </a:extLst>
          </p:cNvPr>
          <p:cNvSpPr/>
          <p:nvPr/>
        </p:nvSpPr>
        <p:spPr>
          <a:xfrm>
            <a:off x="7936599" y="4549250"/>
            <a:ext cx="3447932" cy="307777"/>
          </a:xfrm>
          <a:prstGeom prst="rect">
            <a:avLst/>
          </a:prstGeom>
        </p:spPr>
        <p:txBody>
          <a:bodyPr wrap="none">
            <a:spAutoFit/>
          </a:bodyPr>
          <a:lstStyle/>
          <a:p>
            <a:r>
              <a:rPr lang="en-US" sz="1400" dirty="0">
                <a:solidFill>
                  <a:prstClr val="black"/>
                </a:solidFill>
              </a:rPr>
              <a:t>~10000 receptors per T cell, EGFR = ~80 nM, </a:t>
            </a:r>
            <a:endParaRPr lang="en-US" dirty="0"/>
          </a:p>
        </p:txBody>
      </p:sp>
      <p:sp>
        <p:nvSpPr>
          <p:cNvPr id="29" name="Rectangle 28">
            <a:extLst>
              <a:ext uri="{FF2B5EF4-FFF2-40B4-BE49-F238E27FC236}">
                <a16:creationId xmlns:a16="http://schemas.microsoft.com/office/drawing/2014/main" id="{F03C58D1-7EE2-4903-B55E-0013C4FE65A8}"/>
              </a:ext>
            </a:extLst>
          </p:cNvPr>
          <p:cNvSpPr/>
          <p:nvPr/>
        </p:nvSpPr>
        <p:spPr>
          <a:xfrm>
            <a:off x="1604625" y="6013398"/>
            <a:ext cx="1779639" cy="307777"/>
          </a:xfrm>
          <a:prstGeom prst="rect">
            <a:avLst/>
          </a:prstGeom>
        </p:spPr>
        <p:txBody>
          <a:bodyPr wrap="square">
            <a:spAutoFit/>
          </a:bodyPr>
          <a:lstStyle/>
          <a:p>
            <a:pPr lvl="0"/>
            <a:r>
              <a:rPr lang="en-US" sz="1400" dirty="0">
                <a:solidFill>
                  <a:prstClr val="black"/>
                </a:solidFill>
              </a:rPr>
              <a:t>** To be measured</a:t>
            </a:r>
          </a:p>
        </p:txBody>
      </p:sp>
      <p:cxnSp>
        <p:nvCxnSpPr>
          <p:cNvPr id="30" name="Straight Arrow Connector 29">
            <a:extLst>
              <a:ext uri="{FF2B5EF4-FFF2-40B4-BE49-F238E27FC236}">
                <a16:creationId xmlns:a16="http://schemas.microsoft.com/office/drawing/2014/main" id="{3E8733F3-45B2-4D9E-B229-4F2CE893E9FC}"/>
              </a:ext>
            </a:extLst>
          </p:cNvPr>
          <p:cNvCxnSpPr>
            <a:cxnSpLocks/>
          </p:cNvCxnSpPr>
          <p:nvPr/>
        </p:nvCxnSpPr>
        <p:spPr>
          <a:xfrm>
            <a:off x="7563031" y="5827928"/>
            <a:ext cx="3657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12337E4-4F46-4B7C-ACC6-285371CB37DE}"/>
              </a:ext>
            </a:extLst>
          </p:cNvPr>
          <p:cNvSpPr/>
          <p:nvPr/>
        </p:nvSpPr>
        <p:spPr>
          <a:xfrm>
            <a:off x="7936599" y="5665519"/>
            <a:ext cx="2584810" cy="307777"/>
          </a:xfrm>
          <a:prstGeom prst="rect">
            <a:avLst/>
          </a:prstGeom>
        </p:spPr>
        <p:txBody>
          <a:bodyPr wrap="none">
            <a:spAutoFit/>
          </a:bodyPr>
          <a:lstStyle/>
          <a:p>
            <a:r>
              <a:rPr lang="en-US" sz="1400" dirty="0">
                <a:solidFill>
                  <a:prstClr val="black"/>
                </a:solidFill>
              </a:rPr>
              <a:t>Typical </a:t>
            </a:r>
            <a:r>
              <a:rPr lang="en-US" sz="1400" dirty="0" err="1">
                <a:solidFill>
                  <a:prstClr val="black"/>
                </a:solidFill>
              </a:rPr>
              <a:t>mAb</a:t>
            </a:r>
            <a:r>
              <a:rPr lang="en-US" sz="1400" dirty="0">
                <a:solidFill>
                  <a:prstClr val="black"/>
                </a:solidFill>
              </a:rPr>
              <a:t> half life = ~35 hours</a:t>
            </a:r>
            <a:endParaRPr lang="en-US" dirty="0"/>
          </a:p>
        </p:txBody>
      </p:sp>
    </p:spTree>
    <p:extLst>
      <p:ext uri="{BB962C8B-B14F-4D97-AF65-F5344CB8AC3E}">
        <p14:creationId xmlns:p14="http://schemas.microsoft.com/office/powerpoint/2010/main" val="249925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614F1D8-9DCB-4D90-8FB3-7BCED1AADFAC}"/>
              </a:ext>
            </a:extLst>
          </p:cNvPr>
          <p:cNvPicPr>
            <a:picLocks noChangeAspect="1"/>
          </p:cNvPicPr>
          <p:nvPr/>
        </p:nvPicPr>
        <p:blipFill rotWithShape="1">
          <a:blip r:embed="rId3">
            <a:extLst>
              <a:ext uri="{28A0092B-C50C-407E-A947-70E740481C1C}">
                <a14:useLocalDpi xmlns:a14="http://schemas.microsoft.com/office/drawing/2010/main" val="0"/>
              </a:ext>
            </a:extLst>
          </a:blip>
          <a:srcRect l="35160" t="33567" r="28824" b="22604"/>
          <a:stretch/>
        </p:blipFill>
        <p:spPr>
          <a:xfrm>
            <a:off x="923019" y="1800760"/>
            <a:ext cx="4119240" cy="3986894"/>
          </a:xfrm>
          <a:prstGeom prst="rect">
            <a:avLst/>
          </a:prstGeom>
        </p:spPr>
      </p:pic>
      <p:sp>
        <p:nvSpPr>
          <p:cNvPr id="26" name="Freeform: Shape 25">
            <a:extLst>
              <a:ext uri="{FF2B5EF4-FFF2-40B4-BE49-F238E27FC236}">
                <a16:creationId xmlns:a16="http://schemas.microsoft.com/office/drawing/2014/main" id="{E317A2B7-ED2C-4974-9EFD-30A5541F9E71}"/>
              </a:ext>
            </a:extLst>
          </p:cNvPr>
          <p:cNvSpPr/>
          <p:nvPr/>
        </p:nvSpPr>
        <p:spPr>
          <a:xfrm>
            <a:off x="2069226" y="2248885"/>
            <a:ext cx="2641600" cy="2377440"/>
          </a:xfrm>
          <a:custGeom>
            <a:avLst/>
            <a:gdLst>
              <a:gd name="connsiteX0" fmla="*/ 1005840 w 2641600"/>
              <a:gd name="connsiteY0" fmla="*/ 0 h 2377440"/>
              <a:gd name="connsiteX1" fmla="*/ 0 w 2641600"/>
              <a:gd name="connsiteY1" fmla="*/ 2143760 h 2377440"/>
              <a:gd name="connsiteX2" fmla="*/ 751840 w 2641600"/>
              <a:gd name="connsiteY2" fmla="*/ 2377440 h 2377440"/>
              <a:gd name="connsiteX3" fmla="*/ 2631440 w 2641600"/>
              <a:gd name="connsiteY3" fmla="*/ 1493520 h 2377440"/>
              <a:gd name="connsiteX4" fmla="*/ 2641600 w 2641600"/>
              <a:gd name="connsiteY4" fmla="*/ 30480 h 2377440"/>
              <a:gd name="connsiteX5" fmla="*/ 2631440 w 2641600"/>
              <a:gd name="connsiteY5" fmla="*/ 10160 h 2377440"/>
              <a:gd name="connsiteX6" fmla="*/ 1005840 w 2641600"/>
              <a:gd name="connsiteY6"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2377440">
                <a:moveTo>
                  <a:pt x="1005840" y="0"/>
                </a:moveTo>
                <a:lnTo>
                  <a:pt x="0" y="2143760"/>
                </a:lnTo>
                <a:lnTo>
                  <a:pt x="751840" y="2377440"/>
                </a:lnTo>
                <a:lnTo>
                  <a:pt x="2631440" y="1493520"/>
                </a:lnTo>
                <a:cubicBezTo>
                  <a:pt x="2634827" y="1005840"/>
                  <a:pt x="2638213" y="518160"/>
                  <a:pt x="2641600" y="30480"/>
                </a:cubicBezTo>
                <a:lnTo>
                  <a:pt x="2631440" y="10160"/>
                </a:lnTo>
                <a:lnTo>
                  <a:pt x="1005840" y="0"/>
                </a:lnTo>
                <a:close/>
              </a:path>
            </a:pathLst>
          </a:custGeom>
          <a:solidFill>
            <a:srgbClr val="FFDDDD">
              <a:alpha val="5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64</a:t>
            </a:fld>
            <a:endParaRPr lang="en-US" dirty="0">
              <a:solidFill>
                <a:schemeClr val="bg1">
                  <a:lumMod val="50000"/>
                </a:schemeClr>
              </a:solidFill>
            </a:endParaRPr>
          </a:p>
        </p:txBody>
      </p:sp>
      <p:sp>
        <p:nvSpPr>
          <p:cNvPr id="20" name="TextBox 19"/>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29Fe3 Library</a:t>
            </a:r>
          </a:p>
        </p:txBody>
      </p:sp>
      <p:sp>
        <p:nvSpPr>
          <p:cNvPr id="9" name="Rectangle 8">
            <a:extLst>
              <a:ext uri="{FF2B5EF4-FFF2-40B4-BE49-F238E27FC236}">
                <a16:creationId xmlns:a16="http://schemas.microsoft.com/office/drawing/2014/main" id="{67DAFED3-FB4D-469D-9784-159B0E1D85FA}"/>
              </a:ext>
            </a:extLst>
          </p:cNvPr>
          <p:cNvSpPr/>
          <p:nvPr/>
        </p:nvSpPr>
        <p:spPr>
          <a:xfrm>
            <a:off x="264159" y="713546"/>
            <a:ext cx="5439523" cy="830997"/>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100 nM to select binders</a:t>
            </a:r>
          </a:p>
        </p:txBody>
      </p:sp>
      <p:cxnSp>
        <p:nvCxnSpPr>
          <p:cNvPr id="17" name="Straight Arrow Connector 16">
            <a:extLst>
              <a:ext uri="{FF2B5EF4-FFF2-40B4-BE49-F238E27FC236}">
                <a16:creationId xmlns:a16="http://schemas.microsoft.com/office/drawing/2014/main" id="{E89B0903-C99C-40AE-9866-C14E9DB2550B}"/>
              </a:ext>
            </a:extLst>
          </p:cNvPr>
          <p:cNvCxnSpPr/>
          <p:nvPr/>
        </p:nvCxnSpPr>
        <p:spPr>
          <a:xfrm flipH="1" flipV="1">
            <a:off x="1466129" y="4768329"/>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03269A-3526-43F3-A1C1-2CD6E2E297D2}"/>
              </a:ext>
            </a:extLst>
          </p:cNvPr>
          <p:cNvCxnSpPr/>
          <p:nvPr/>
        </p:nvCxnSpPr>
        <p:spPr>
          <a:xfrm rot="5400000" flipH="1" flipV="1">
            <a:off x="1688105" y="4980363"/>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3FEB11E-EC57-4147-9C64-6A307CD500EA}"/>
              </a:ext>
            </a:extLst>
          </p:cNvPr>
          <p:cNvSpPr/>
          <p:nvPr/>
        </p:nvSpPr>
        <p:spPr>
          <a:xfrm>
            <a:off x="1409171" y="5828866"/>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1" name="Rectangle 20">
            <a:extLst>
              <a:ext uri="{FF2B5EF4-FFF2-40B4-BE49-F238E27FC236}">
                <a16:creationId xmlns:a16="http://schemas.microsoft.com/office/drawing/2014/main" id="{8B860001-1472-48F4-9C07-94D584A9CCE9}"/>
              </a:ext>
            </a:extLst>
          </p:cNvPr>
          <p:cNvSpPr/>
          <p:nvPr/>
        </p:nvSpPr>
        <p:spPr>
          <a:xfrm rot="16200000">
            <a:off x="-332600" y="4121452"/>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2" name="Rectangle 21">
            <a:extLst>
              <a:ext uri="{FF2B5EF4-FFF2-40B4-BE49-F238E27FC236}">
                <a16:creationId xmlns:a16="http://schemas.microsoft.com/office/drawing/2014/main" id="{4F292F01-59CB-471E-8B04-1F0972E388DF}"/>
              </a:ext>
            </a:extLst>
          </p:cNvPr>
          <p:cNvSpPr/>
          <p:nvPr/>
        </p:nvSpPr>
        <p:spPr>
          <a:xfrm>
            <a:off x="5912926" y="713546"/>
            <a:ext cx="6098005"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Round 1 Kinetic sort of 5x10</a:t>
            </a:r>
            <a:r>
              <a:rPr lang="en-US" sz="2400" baseline="30000" dirty="0"/>
              <a:t>7</a:t>
            </a:r>
            <a:r>
              <a:rPr lang="en-US" sz="2400" dirty="0"/>
              <a:t> yeast at 30°C</a:t>
            </a:r>
          </a:p>
        </p:txBody>
      </p:sp>
      <p:pic>
        <p:nvPicPr>
          <p:cNvPr id="27" name="Picture 26">
            <a:extLst>
              <a:ext uri="{FF2B5EF4-FFF2-40B4-BE49-F238E27FC236}">
                <a16:creationId xmlns:a16="http://schemas.microsoft.com/office/drawing/2014/main" id="{35BD8CD8-AAFA-4F6D-B406-F97325EC9BE5}"/>
              </a:ext>
            </a:extLst>
          </p:cNvPr>
          <p:cNvPicPr>
            <a:picLocks noChangeAspect="1"/>
          </p:cNvPicPr>
          <p:nvPr/>
        </p:nvPicPr>
        <p:blipFill rotWithShape="1">
          <a:blip r:embed="rId5"/>
          <a:srcRect l="35290" t="33210" r="29116" b="21824"/>
          <a:stretch/>
        </p:blipFill>
        <p:spPr>
          <a:xfrm>
            <a:off x="5703682" y="2112336"/>
            <a:ext cx="2961514" cy="2970688"/>
          </a:xfrm>
          <a:prstGeom prst="rect">
            <a:avLst/>
          </a:prstGeom>
        </p:spPr>
      </p:pic>
      <p:pic>
        <p:nvPicPr>
          <p:cNvPr id="28" name="Picture 27">
            <a:extLst>
              <a:ext uri="{FF2B5EF4-FFF2-40B4-BE49-F238E27FC236}">
                <a16:creationId xmlns:a16="http://schemas.microsoft.com/office/drawing/2014/main" id="{A4C50371-0EA7-4DB4-B7FD-CCB02D53DDD2}"/>
              </a:ext>
            </a:extLst>
          </p:cNvPr>
          <p:cNvPicPr>
            <a:picLocks noChangeAspect="1"/>
          </p:cNvPicPr>
          <p:nvPr/>
        </p:nvPicPr>
        <p:blipFill rotWithShape="1">
          <a:blip r:embed="rId6"/>
          <a:srcRect l="35212" t="33103" r="28887" b="22800"/>
          <a:stretch/>
        </p:blipFill>
        <p:spPr>
          <a:xfrm>
            <a:off x="8657990" y="2116168"/>
            <a:ext cx="2983733" cy="2925573"/>
          </a:xfrm>
          <a:prstGeom prst="rect">
            <a:avLst/>
          </a:prstGeom>
        </p:spPr>
      </p:pic>
      <p:sp>
        <p:nvSpPr>
          <p:cNvPr id="29" name="Rectangle 28">
            <a:extLst>
              <a:ext uri="{FF2B5EF4-FFF2-40B4-BE49-F238E27FC236}">
                <a16:creationId xmlns:a16="http://schemas.microsoft.com/office/drawing/2014/main" id="{16ED0C60-9D56-4D35-99DD-B09F2F348ADD}"/>
              </a:ext>
            </a:extLst>
          </p:cNvPr>
          <p:cNvSpPr/>
          <p:nvPr/>
        </p:nvSpPr>
        <p:spPr>
          <a:xfrm>
            <a:off x="5788010" y="1648811"/>
            <a:ext cx="2862323" cy="461665"/>
          </a:xfrm>
          <a:prstGeom prst="rect">
            <a:avLst/>
          </a:prstGeom>
        </p:spPr>
        <p:txBody>
          <a:bodyPr wrap="none">
            <a:spAutoFit/>
          </a:bodyPr>
          <a:lstStyle/>
          <a:p>
            <a:pPr algn="ctr"/>
            <a:r>
              <a:rPr lang="en-US" sz="2400" dirty="0">
                <a:solidFill>
                  <a:prstClr val="black"/>
                </a:solidFill>
              </a:rPr>
              <a:t>90 </a:t>
            </a:r>
            <a:r>
              <a:rPr lang="en-US" sz="2400" dirty="0" err="1">
                <a:solidFill>
                  <a:prstClr val="black"/>
                </a:solidFill>
              </a:rPr>
              <a:t>hr</a:t>
            </a:r>
            <a:r>
              <a:rPr lang="en-US" sz="2400" dirty="0">
                <a:solidFill>
                  <a:prstClr val="black"/>
                </a:solidFill>
              </a:rPr>
              <a:t> Positive Control</a:t>
            </a:r>
            <a:endParaRPr lang="en-US" dirty="0"/>
          </a:p>
        </p:txBody>
      </p:sp>
      <p:sp>
        <p:nvSpPr>
          <p:cNvPr id="30" name="Rectangle 29">
            <a:extLst>
              <a:ext uri="{FF2B5EF4-FFF2-40B4-BE49-F238E27FC236}">
                <a16:creationId xmlns:a16="http://schemas.microsoft.com/office/drawing/2014/main" id="{97FD2871-524F-4D40-BDA2-6B7BC534FF3C}"/>
              </a:ext>
            </a:extLst>
          </p:cNvPr>
          <p:cNvSpPr/>
          <p:nvPr/>
        </p:nvSpPr>
        <p:spPr>
          <a:xfrm>
            <a:off x="8974180" y="1643476"/>
            <a:ext cx="2343911" cy="461665"/>
          </a:xfrm>
          <a:prstGeom prst="rect">
            <a:avLst/>
          </a:prstGeom>
        </p:spPr>
        <p:txBody>
          <a:bodyPr wrap="none">
            <a:spAutoFit/>
          </a:bodyPr>
          <a:lstStyle/>
          <a:p>
            <a:pPr algn="ctr"/>
            <a:r>
              <a:rPr lang="en-US" sz="2400" dirty="0">
                <a:solidFill>
                  <a:prstClr val="black"/>
                </a:solidFill>
              </a:rPr>
              <a:t>90 </a:t>
            </a:r>
            <a:r>
              <a:rPr lang="en-US" sz="2400" dirty="0" err="1">
                <a:solidFill>
                  <a:prstClr val="black"/>
                </a:solidFill>
              </a:rPr>
              <a:t>hr</a:t>
            </a:r>
            <a:r>
              <a:rPr lang="en-US" sz="2400" dirty="0">
                <a:solidFill>
                  <a:prstClr val="black"/>
                </a:solidFill>
              </a:rPr>
              <a:t> Library Sort</a:t>
            </a:r>
            <a:endParaRPr lang="en-US" dirty="0"/>
          </a:p>
        </p:txBody>
      </p:sp>
      <p:sp>
        <p:nvSpPr>
          <p:cNvPr id="41" name="Rectangle 40">
            <a:extLst>
              <a:ext uri="{FF2B5EF4-FFF2-40B4-BE49-F238E27FC236}">
                <a16:creationId xmlns:a16="http://schemas.microsoft.com/office/drawing/2014/main" id="{37BACC31-6178-446C-BD02-F79D1C89C21F}"/>
              </a:ext>
            </a:extLst>
          </p:cNvPr>
          <p:cNvSpPr/>
          <p:nvPr/>
        </p:nvSpPr>
        <p:spPr>
          <a:xfrm>
            <a:off x="6195081" y="2306698"/>
            <a:ext cx="792205" cy="461665"/>
          </a:xfrm>
          <a:prstGeom prst="rect">
            <a:avLst/>
          </a:prstGeom>
        </p:spPr>
        <p:txBody>
          <a:bodyPr wrap="none">
            <a:spAutoFit/>
          </a:bodyPr>
          <a:lstStyle/>
          <a:p>
            <a:r>
              <a:rPr lang="en-US" sz="2400" dirty="0">
                <a:solidFill>
                  <a:prstClr val="black"/>
                </a:solidFill>
              </a:rPr>
              <a:t>0.4%</a:t>
            </a:r>
            <a:endParaRPr lang="en-US" dirty="0"/>
          </a:p>
        </p:txBody>
      </p:sp>
      <p:sp>
        <p:nvSpPr>
          <p:cNvPr id="42" name="Rectangle 41">
            <a:extLst>
              <a:ext uri="{FF2B5EF4-FFF2-40B4-BE49-F238E27FC236}">
                <a16:creationId xmlns:a16="http://schemas.microsoft.com/office/drawing/2014/main" id="{F50BE229-976B-4CEC-B811-9F922BF58EBF}"/>
              </a:ext>
            </a:extLst>
          </p:cNvPr>
          <p:cNvSpPr/>
          <p:nvPr/>
        </p:nvSpPr>
        <p:spPr>
          <a:xfrm>
            <a:off x="9156017" y="2301025"/>
            <a:ext cx="792205" cy="461665"/>
          </a:xfrm>
          <a:prstGeom prst="rect">
            <a:avLst/>
          </a:prstGeom>
        </p:spPr>
        <p:txBody>
          <a:bodyPr wrap="none">
            <a:spAutoFit/>
          </a:bodyPr>
          <a:lstStyle/>
          <a:p>
            <a:r>
              <a:rPr lang="en-US" sz="2400" dirty="0">
                <a:solidFill>
                  <a:prstClr val="black"/>
                </a:solidFill>
              </a:rPr>
              <a:t>0.2%</a:t>
            </a:r>
            <a:endParaRPr lang="en-US" dirty="0"/>
          </a:p>
        </p:txBody>
      </p:sp>
      <p:sp>
        <p:nvSpPr>
          <p:cNvPr id="43" name="Freeform: Shape 42">
            <a:extLst>
              <a:ext uri="{FF2B5EF4-FFF2-40B4-BE49-F238E27FC236}">
                <a16:creationId xmlns:a16="http://schemas.microsoft.com/office/drawing/2014/main" id="{C8224626-CEA0-473A-890F-AAB978127A71}"/>
              </a:ext>
            </a:extLst>
          </p:cNvPr>
          <p:cNvSpPr/>
          <p:nvPr/>
        </p:nvSpPr>
        <p:spPr>
          <a:xfrm>
            <a:off x="9651458" y="2428256"/>
            <a:ext cx="1837677" cy="1447060"/>
          </a:xfrm>
          <a:custGeom>
            <a:avLst/>
            <a:gdLst>
              <a:gd name="connsiteX0" fmla="*/ 790112 w 1837677"/>
              <a:gd name="connsiteY0" fmla="*/ 0 h 1447060"/>
              <a:gd name="connsiteX1" fmla="*/ 1837677 w 1837677"/>
              <a:gd name="connsiteY1" fmla="*/ 0 h 1447060"/>
              <a:gd name="connsiteX2" fmla="*/ 0 w 1837677"/>
              <a:gd name="connsiteY2" fmla="*/ 1447060 h 1447060"/>
              <a:gd name="connsiteX3" fmla="*/ 790112 w 1837677"/>
              <a:gd name="connsiteY3" fmla="*/ 0 h 1447060"/>
            </a:gdLst>
            <a:ahLst/>
            <a:cxnLst>
              <a:cxn ang="0">
                <a:pos x="connsiteX0" y="connsiteY0"/>
              </a:cxn>
              <a:cxn ang="0">
                <a:pos x="connsiteX1" y="connsiteY1"/>
              </a:cxn>
              <a:cxn ang="0">
                <a:pos x="connsiteX2" y="connsiteY2"/>
              </a:cxn>
              <a:cxn ang="0">
                <a:pos x="connsiteX3" y="connsiteY3"/>
              </a:cxn>
            </a:cxnLst>
            <a:rect l="l" t="t" r="r" b="b"/>
            <a:pathLst>
              <a:path w="1837677" h="1447060">
                <a:moveTo>
                  <a:pt x="790112" y="0"/>
                </a:moveTo>
                <a:lnTo>
                  <a:pt x="1837677" y="0"/>
                </a:lnTo>
                <a:lnTo>
                  <a:pt x="0" y="1447060"/>
                </a:lnTo>
                <a:lnTo>
                  <a:pt x="790112" y="0"/>
                </a:lnTo>
                <a:close/>
              </a:path>
            </a:pathLst>
          </a:custGeom>
          <a:solidFill>
            <a:srgbClr val="FFDDDD">
              <a:alpha val="50196"/>
            </a:srgbClr>
          </a:solidFill>
          <a:ln w="38100">
            <a:solidFill>
              <a:srgbClr val="FF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5E3532B-221F-4C18-91C0-DD73CCFE8B75}"/>
              </a:ext>
            </a:extLst>
          </p:cNvPr>
          <p:cNvSpPr/>
          <p:nvPr/>
        </p:nvSpPr>
        <p:spPr>
          <a:xfrm>
            <a:off x="6591883" y="5047608"/>
            <a:ext cx="1329531" cy="461665"/>
          </a:xfrm>
          <a:prstGeom prst="rect">
            <a:avLst/>
          </a:prstGeom>
        </p:spPr>
        <p:txBody>
          <a:bodyPr wrap="none">
            <a:spAutoFit/>
          </a:bodyPr>
          <a:lstStyle/>
          <a:p>
            <a:r>
              <a:rPr lang="en-US" sz="2400" dirty="0">
                <a:solidFill>
                  <a:prstClr val="black"/>
                </a:solidFill>
              </a:rPr>
              <a:t>29Fe2.13</a:t>
            </a:r>
            <a:endParaRPr lang="en-US" dirty="0"/>
          </a:p>
        </p:txBody>
      </p:sp>
    </p:spTree>
    <p:extLst>
      <p:ext uri="{BB962C8B-B14F-4D97-AF65-F5344CB8AC3E}">
        <p14:creationId xmlns:p14="http://schemas.microsoft.com/office/powerpoint/2010/main" val="13433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41" grpId="0"/>
      <p:bldP spid="42" grpId="0"/>
      <p:bldP spid="43" grpId="0" animBg="1"/>
      <p:bldP spid="4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614F1D8-9DCB-4D90-8FB3-7BCED1AADFAC}"/>
              </a:ext>
            </a:extLst>
          </p:cNvPr>
          <p:cNvPicPr>
            <a:picLocks noChangeAspect="1"/>
          </p:cNvPicPr>
          <p:nvPr/>
        </p:nvPicPr>
        <p:blipFill rotWithShape="1">
          <a:blip r:embed="rId3">
            <a:extLst>
              <a:ext uri="{28A0092B-C50C-407E-A947-70E740481C1C}">
                <a14:useLocalDpi xmlns:a14="http://schemas.microsoft.com/office/drawing/2010/main" val="0"/>
              </a:ext>
            </a:extLst>
          </a:blip>
          <a:srcRect l="35160" t="33567" r="28824" b="22604"/>
          <a:stretch/>
        </p:blipFill>
        <p:spPr>
          <a:xfrm>
            <a:off x="923019" y="1800760"/>
            <a:ext cx="4119240" cy="3986894"/>
          </a:xfrm>
          <a:prstGeom prst="rect">
            <a:avLst/>
          </a:prstGeom>
        </p:spPr>
      </p:pic>
      <p:sp>
        <p:nvSpPr>
          <p:cNvPr id="26" name="Freeform: Shape 25">
            <a:extLst>
              <a:ext uri="{FF2B5EF4-FFF2-40B4-BE49-F238E27FC236}">
                <a16:creationId xmlns:a16="http://schemas.microsoft.com/office/drawing/2014/main" id="{E317A2B7-ED2C-4974-9EFD-30A5541F9E71}"/>
              </a:ext>
            </a:extLst>
          </p:cNvPr>
          <p:cNvSpPr/>
          <p:nvPr/>
        </p:nvSpPr>
        <p:spPr>
          <a:xfrm>
            <a:off x="2069226" y="2248885"/>
            <a:ext cx="2641600" cy="2377440"/>
          </a:xfrm>
          <a:custGeom>
            <a:avLst/>
            <a:gdLst>
              <a:gd name="connsiteX0" fmla="*/ 1005840 w 2641600"/>
              <a:gd name="connsiteY0" fmla="*/ 0 h 2377440"/>
              <a:gd name="connsiteX1" fmla="*/ 0 w 2641600"/>
              <a:gd name="connsiteY1" fmla="*/ 2143760 h 2377440"/>
              <a:gd name="connsiteX2" fmla="*/ 751840 w 2641600"/>
              <a:gd name="connsiteY2" fmla="*/ 2377440 h 2377440"/>
              <a:gd name="connsiteX3" fmla="*/ 2631440 w 2641600"/>
              <a:gd name="connsiteY3" fmla="*/ 1493520 h 2377440"/>
              <a:gd name="connsiteX4" fmla="*/ 2641600 w 2641600"/>
              <a:gd name="connsiteY4" fmla="*/ 30480 h 2377440"/>
              <a:gd name="connsiteX5" fmla="*/ 2631440 w 2641600"/>
              <a:gd name="connsiteY5" fmla="*/ 10160 h 2377440"/>
              <a:gd name="connsiteX6" fmla="*/ 1005840 w 2641600"/>
              <a:gd name="connsiteY6"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2377440">
                <a:moveTo>
                  <a:pt x="1005840" y="0"/>
                </a:moveTo>
                <a:lnTo>
                  <a:pt x="0" y="2143760"/>
                </a:lnTo>
                <a:lnTo>
                  <a:pt x="751840" y="2377440"/>
                </a:lnTo>
                <a:lnTo>
                  <a:pt x="2631440" y="1493520"/>
                </a:lnTo>
                <a:cubicBezTo>
                  <a:pt x="2634827" y="1005840"/>
                  <a:pt x="2638213" y="518160"/>
                  <a:pt x="2641600" y="30480"/>
                </a:cubicBezTo>
                <a:lnTo>
                  <a:pt x="2631440" y="10160"/>
                </a:lnTo>
                <a:lnTo>
                  <a:pt x="1005840" y="0"/>
                </a:lnTo>
                <a:close/>
              </a:path>
            </a:pathLst>
          </a:custGeom>
          <a:solidFill>
            <a:srgbClr val="FFDDDD">
              <a:alpha val="5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65</a:t>
            </a:fld>
            <a:endParaRPr lang="en-US" dirty="0">
              <a:solidFill>
                <a:schemeClr val="bg1">
                  <a:lumMod val="50000"/>
                </a:schemeClr>
              </a:solidFill>
            </a:endParaRPr>
          </a:p>
        </p:txBody>
      </p:sp>
      <p:sp>
        <p:nvSpPr>
          <p:cNvPr id="20" name="TextBox 19"/>
          <p:cNvSpPr txBox="1"/>
          <p:nvPr/>
        </p:nvSpPr>
        <p:spPr>
          <a:xfrm>
            <a:off x="81191" y="-31718"/>
            <a:ext cx="12307814" cy="646331"/>
          </a:xfrm>
          <a:prstGeom prst="rect">
            <a:avLst/>
          </a:prstGeom>
          <a:noFill/>
        </p:spPr>
        <p:txBody>
          <a:bodyPr wrap="square" rtlCol="0">
            <a:spAutoFit/>
          </a:bodyPr>
          <a:lstStyle/>
          <a:p>
            <a:r>
              <a:rPr lang="en-US" sz="3600" dirty="0">
                <a:solidFill>
                  <a:schemeClr val="bg1"/>
                </a:solidFill>
              </a:rPr>
              <a:t>29Fe3 Library</a:t>
            </a:r>
          </a:p>
        </p:txBody>
      </p:sp>
      <p:sp>
        <p:nvSpPr>
          <p:cNvPr id="9" name="Rectangle 8">
            <a:extLst>
              <a:ext uri="{FF2B5EF4-FFF2-40B4-BE49-F238E27FC236}">
                <a16:creationId xmlns:a16="http://schemas.microsoft.com/office/drawing/2014/main" id="{67DAFED3-FB4D-469D-9784-159B0E1D85FA}"/>
              </a:ext>
            </a:extLst>
          </p:cNvPr>
          <p:cNvSpPr/>
          <p:nvPr/>
        </p:nvSpPr>
        <p:spPr>
          <a:xfrm>
            <a:off x="264159" y="713546"/>
            <a:ext cx="5439523" cy="830997"/>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Equilibrium sort of 10</a:t>
            </a:r>
            <a:r>
              <a:rPr lang="en-US" sz="2400" baseline="30000" dirty="0"/>
              <a:t>8</a:t>
            </a:r>
            <a:r>
              <a:rPr lang="en-US" sz="2400" dirty="0"/>
              <a:t> yeast at 100 nM to select binders</a:t>
            </a:r>
          </a:p>
        </p:txBody>
      </p:sp>
      <p:cxnSp>
        <p:nvCxnSpPr>
          <p:cNvPr id="17" name="Straight Arrow Connector 16">
            <a:extLst>
              <a:ext uri="{FF2B5EF4-FFF2-40B4-BE49-F238E27FC236}">
                <a16:creationId xmlns:a16="http://schemas.microsoft.com/office/drawing/2014/main" id="{E89B0903-C99C-40AE-9866-C14E9DB2550B}"/>
              </a:ext>
            </a:extLst>
          </p:cNvPr>
          <p:cNvCxnSpPr/>
          <p:nvPr/>
        </p:nvCxnSpPr>
        <p:spPr>
          <a:xfrm flipH="1" flipV="1">
            <a:off x="1466129" y="4768329"/>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03269A-3526-43F3-A1C1-2CD6E2E297D2}"/>
              </a:ext>
            </a:extLst>
          </p:cNvPr>
          <p:cNvCxnSpPr/>
          <p:nvPr/>
        </p:nvCxnSpPr>
        <p:spPr>
          <a:xfrm rot="5400000" flipH="1" flipV="1">
            <a:off x="1688105" y="4980363"/>
            <a:ext cx="0" cy="615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3FEB11E-EC57-4147-9C64-6A307CD500EA}"/>
              </a:ext>
            </a:extLst>
          </p:cNvPr>
          <p:cNvSpPr/>
          <p:nvPr/>
        </p:nvSpPr>
        <p:spPr>
          <a:xfrm>
            <a:off x="1409171" y="5828866"/>
            <a:ext cx="2556069" cy="400110"/>
          </a:xfrm>
          <a:prstGeom prst="rect">
            <a:avLst/>
          </a:prstGeom>
          <a:solidFill>
            <a:schemeClr val="bg1"/>
          </a:solidFill>
        </p:spPr>
        <p:txBody>
          <a:bodyPr wrap="square">
            <a:spAutoFit/>
          </a:bodyPr>
          <a:lstStyle/>
          <a:p>
            <a:r>
              <a:rPr lang="en-US" sz="2000" dirty="0"/>
              <a:t>Display (C-</a:t>
            </a:r>
            <a:r>
              <a:rPr lang="en-US" sz="2000" dirty="0" err="1"/>
              <a:t>myc</a:t>
            </a:r>
            <a:r>
              <a:rPr lang="en-US" sz="2000" dirty="0"/>
              <a:t> Tag)</a:t>
            </a:r>
            <a:endParaRPr lang="en-US" sz="2400" dirty="0"/>
          </a:p>
        </p:txBody>
      </p:sp>
      <p:sp>
        <p:nvSpPr>
          <p:cNvPr id="21" name="Rectangle 20">
            <a:extLst>
              <a:ext uri="{FF2B5EF4-FFF2-40B4-BE49-F238E27FC236}">
                <a16:creationId xmlns:a16="http://schemas.microsoft.com/office/drawing/2014/main" id="{8B860001-1472-48F4-9C07-94D584A9CCE9}"/>
              </a:ext>
            </a:extLst>
          </p:cNvPr>
          <p:cNvSpPr/>
          <p:nvPr/>
        </p:nvSpPr>
        <p:spPr>
          <a:xfrm rot="16200000">
            <a:off x="-332600" y="4121452"/>
            <a:ext cx="1946030" cy="400110"/>
          </a:xfrm>
          <a:prstGeom prst="rect">
            <a:avLst/>
          </a:prstGeom>
          <a:solidFill>
            <a:schemeClr val="bg1"/>
          </a:solidFill>
        </p:spPr>
        <p:txBody>
          <a:bodyPr wrap="square">
            <a:spAutoFit/>
          </a:bodyPr>
          <a:lstStyle/>
          <a:p>
            <a:r>
              <a:rPr lang="en-US" sz="2000" dirty="0"/>
              <a:t>mPD-1 Binding</a:t>
            </a:r>
            <a:endParaRPr lang="en-US" sz="2000" dirty="0">
              <a:solidFill>
                <a:srgbClr val="FF0000"/>
              </a:solidFill>
            </a:endParaRPr>
          </a:p>
        </p:txBody>
      </p:sp>
      <p:sp>
        <p:nvSpPr>
          <p:cNvPr id="22" name="Rectangle 21">
            <a:extLst>
              <a:ext uri="{FF2B5EF4-FFF2-40B4-BE49-F238E27FC236}">
                <a16:creationId xmlns:a16="http://schemas.microsoft.com/office/drawing/2014/main" id="{4F292F01-59CB-471E-8B04-1F0972E388DF}"/>
              </a:ext>
            </a:extLst>
          </p:cNvPr>
          <p:cNvSpPr/>
          <p:nvPr/>
        </p:nvSpPr>
        <p:spPr>
          <a:xfrm>
            <a:off x="5912926" y="713546"/>
            <a:ext cx="6098005" cy="461665"/>
          </a:xfrm>
          <a:prstGeom prst="rect">
            <a:avLst/>
          </a:prstGeom>
          <a:solidFill>
            <a:schemeClr val="bg1"/>
          </a:solidFill>
          <a:ln>
            <a:noFill/>
          </a:ln>
        </p:spPr>
        <p:txBody>
          <a:bodyPr wrap="square">
            <a:spAutoFit/>
          </a:bodyPr>
          <a:lstStyle/>
          <a:p>
            <a:pPr marL="285750" indent="-285750">
              <a:buFont typeface="Arial" panose="020B0604020202020204" pitchFamily="34" charset="0"/>
              <a:buChar char="•"/>
            </a:pPr>
            <a:r>
              <a:rPr lang="en-US" sz="2400" dirty="0"/>
              <a:t>Round 2 Kinetic sort of 5x10</a:t>
            </a:r>
            <a:r>
              <a:rPr lang="en-US" sz="2400" baseline="30000" dirty="0"/>
              <a:t>7</a:t>
            </a:r>
            <a:r>
              <a:rPr lang="en-US" sz="2400" dirty="0"/>
              <a:t> yeast at </a:t>
            </a:r>
            <a:r>
              <a:rPr lang="en-US" sz="2400" b="1" dirty="0"/>
              <a:t>37°C</a:t>
            </a:r>
          </a:p>
        </p:txBody>
      </p:sp>
      <p:pic>
        <p:nvPicPr>
          <p:cNvPr id="31" name="Picture 30">
            <a:extLst>
              <a:ext uri="{FF2B5EF4-FFF2-40B4-BE49-F238E27FC236}">
                <a16:creationId xmlns:a16="http://schemas.microsoft.com/office/drawing/2014/main" id="{BEDBA720-F43F-4325-B4BF-6FB40F1B37CF}"/>
              </a:ext>
            </a:extLst>
          </p:cNvPr>
          <p:cNvPicPr>
            <a:picLocks noChangeAspect="1"/>
          </p:cNvPicPr>
          <p:nvPr/>
        </p:nvPicPr>
        <p:blipFill rotWithShape="1">
          <a:blip r:embed="rId5"/>
          <a:srcRect l="35231" t="33377" r="28585" b="22255"/>
          <a:stretch/>
        </p:blipFill>
        <p:spPr>
          <a:xfrm>
            <a:off x="8822802" y="2065916"/>
            <a:ext cx="3119120" cy="3030105"/>
          </a:xfrm>
          <a:prstGeom prst="rect">
            <a:avLst/>
          </a:prstGeom>
        </p:spPr>
      </p:pic>
      <p:pic>
        <p:nvPicPr>
          <p:cNvPr id="32" name="Picture 31">
            <a:extLst>
              <a:ext uri="{FF2B5EF4-FFF2-40B4-BE49-F238E27FC236}">
                <a16:creationId xmlns:a16="http://schemas.microsoft.com/office/drawing/2014/main" id="{C466A90F-14B2-41CE-AF90-8D69CE9B3844}"/>
              </a:ext>
            </a:extLst>
          </p:cNvPr>
          <p:cNvPicPr>
            <a:picLocks noChangeAspect="1"/>
          </p:cNvPicPr>
          <p:nvPr/>
        </p:nvPicPr>
        <p:blipFill rotWithShape="1">
          <a:blip r:embed="rId6">
            <a:extLst>
              <a:ext uri="{28A0092B-C50C-407E-A947-70E740481C1C}">
                <a14:useLocalDpi xmlns:a14="http://schemas.microsoft.com/office/drawing/2010/main" val="0"/>
              </a:ext>
            </a:extLst>
          </a:blip>
          <a:srcRect l="35113" t="33298" r="28612" b="22519"/>
          <a:stretch/>
        </p:blipFill>
        <p:spPr>
          <a:xfrm>
            <a:off x="5703682" y="2065916"/>
            <a:ext cx="3119120" cy="3030105"/>
          </a:xfrm>
          <a:prstGeom prst="rect">
            <a:avLst/>
          </a:prstGeom>
        </p:spPr>
      </p:pic>
      <p:sp>
        <p:nvSpPr>
          <p:cNvPr id="33" name="Rectangle 32">
            <a:extLst>
              <a:ext uri="{FF2B5EF4-FFF2-40B4-BE49-F238E27FC236}">
                <a16:creationId xmlns:a16="http://schemas.microsoft.com/office/drawing/2014/main" id="{6039C277-3734-4293-8A20-D52BB6791174}"/>
              </a:ext>
            </a:extLst>
          </p:cNvPr>
          <p:cNvSpPr/>
          <p:nvPr/>
        </p:nvSpPr>
        <p:spPr>
          <a:xfrm>
            <a:off x="5889778" y="1643476"/>
            <a:ext cx="2862323" cy="461665"/>
          </a:xfrm>
          <a:prstGeom prst="rect">
            <a:avLst/>
          </a:prstGeom>
        </p:spPr>
        <p:txBody>
          <a:bodyPr wrap="none">
            <a:spAutoFit/>
          </a:bodyPr>
          <a:lstStyle/>
          <a:p>
            <a:pPr algn="ctr"/>
            <a:r>
              <a:rPr lang="en-US" sz="2400" dirty="0">
                <a:solidFill>
                  <a:prstClr val="black"/>
                </a:solidFill>
              </a:rPr>
              <a:t>60 </a:t>
            </a:r>
            <a:r>
              <a:rPr lang="en-US" sz="2400" dirty="0" err="1">
                <a:solidFill>
                  <a:prstClr val="black"/>
                </a:solidFill>
              </a:rPr>
              <a:t>hr</a:t>
            </a:r>
            <a:r>
              <a:rPr lang="en-US" sz="2400" dirty="0">
                <a:solidFill>
                  <a:prstClr val="black"/>
                </a:solidFill>
              </a:rPr>
              <a:t> Positive Control</a:t>
            </a:r>
            <a:endParaRPr lang="en-US" dirty="0"/>
          </a:p>
        </p:txBody>
      </p:sp>
      <p:sp>
        <p:nvSpPr>
          <p:cNvPr id="34" name="Rectangle 33">
            <a:extLst>
              <a:ext uri="{FF2B5EF4-FFF2-40B4-BE49-F238E27FC236}">
                <a16:creationId xmlns:a16="http://schemas.microsoft.com/office/drawing/2014/main" id="{014F7C9C-218B-4910-BD53-4C1A053F9395}"/>
              </a:ext>
            </a:extLst>
          </p:cNvPr>
          <p:cNvSpPr/>
          <p:nvPr/>
        </p:nvSpPr>
        <p:spPr>
          <a:xfrm>
            <a:off x="9106778" y="1643476"/>
            <a:ext cx="2343911" cy="461665"/>
          </a:xfrm>
          <a:prstGeom prst="rect">
            <a:avLst/>
          </a:prstGeom>
        </p:spPr>
        <p:txBody>
          <a:bodyPr wrap="none">
            <a:spAutoFit/>
          </a:bodyPr>
          <a:lstStyle/>
          <a:p>
            <a:pPr algn="ctr"/>
            <a:r>
              <a:rPr lang="en-US" sz="2400" dirty="0">
                <a:solidFill>
                  <a:prstClr val="black"/>
                </a:solidFill>
              </a:rPr>
              <a:t>60 </a:t>
            </a:r>
            <a:r>
              <a:rPr lang="en-US" sz="2400" dirty="0" err="1">
                <a:solidFill>
                  <a:prstClr val="black"/>
                </a:solidFill>
              </a:rPr>
              <a:t>hr</a:t>
            </a:r>
            <a:r>
              <a:rPr lang="en-US" sz="2400" dirty="0">
                <a:solidFill>
                  <a:prstClr val="black"/>
                </a:solidFill>
              </a:rPr>
              <a:t> Library Sort</a:t>
            </a:r>
            <a:endParaRPr lang="en-US" dirty="0"/>
          </a:p>
        </p:txBody>
      </p:sp>
      <p:sp>
        <p:nvSpPr>
          <p:cNvPr id="35" name="Rectangle 34">
            <a:extLst>
              <a:ext uri="{FF2B5EF4-FFF2-40B4-BE49-F238E27FC236}">
                <a16:creationId xmlns:a16="http://schemas.microsoft.com/office/drawing/2014/main" id="{F6431A44-16AE-43A8-8761-39329E07116C}"/>
              </a:ext>
            </a:extLst>
          </p:cNvPr>
          <p:cNvSpPr/>
          <p:nvPr/>
        </p:nvSpPr>
        <p:spPr>
          <a:xfrm>
            <a:off x="9316578" y="2336034"/>
            <a:ext cx="792205" cy="461665"/>
          </a:xfrm>
          <a:prstGeom prst="rect">
            <a:avLst/>
          </a:prstGeom>
        </p:spPr>
        <p:txBody>
          <a:bodyPr wrap="none">
            <a:spAutoFit/>
          </a:bodyPr>
          <a:lstStyle/>
          <a:p>
            <a:r>
              <a:rPr lang="en-US" sz="2400" dirty="0">
                <a:solidFill>
                  <a:prstClr val="black"/>
                </a:solidFill>
              </a:rPr>
              <a:t>1.0%</a:t>
            </a:r>
            <a:endParaRPr lang="en-US" dirty="0"/>
          </a:p>
        </p:txBody>
      </p:sp>
      <p:sp>
        <p:nvSpPr>
          <p:cNvPr id="36" name="Rectangle 35">
            <a:extLst>
              <a:ext uri="{FF2B5EF4-FFF2-40B4-BE49-F238E27FC236}">
                <a16:creationId xmlns:a16="http://schemas.microsoft.com/office/drawing/2014/main" id="{A69A7260-6EF3-480C-BB58-30FF620384F9}"/>
              </a:ext>
            </a:extLst>
          </p:cNvPr>
          <p:cNvSpPr/>
          <p:nvPr/>
        </p:nvSpPr>
        <p:spPr>
          <a:xfrm>
            <a:off x="6164070" y="2337382"/>
            <a:ext cx="792205" cy="461665"/>
          </a:xfrm>
          <a:prstGeom prst="rect">
            <a:avLst/>
          </a:prstGeom>
        </p:spPr>
        <p:txBody>
          <a:bodyPr wrap="none">
            <a:spAutoFit/>
          </a:bodyPr>
          <a:lstStyle/>
          <a:p>
            <a:r>
              <a:rPr lang="en-US" sz="2400" dirty="0">
                <a:solidFill>
                  <a:prstClr val="black"/>
                </a:solidFill>
              </a:rPr>
              <a:t>0.1%</a:t>
            </a:r>
            <a:endParaRPr lang="en-US" dirty="0"/>
          </a:p>
        </p:txBody>
      </p:sp>
      <p:sp>
        <p:nvSpPr>
          <p:cNvPr id="37" name="Rectangle 36">
            <a:extLst>
              <a:ext uri="{FF2B5EF4-FFF2-40B4-BE49-F238E27FC236}">
                <a16:creationId xmlns:a16="http://schemas.microsoft.com/office/drawing/2014/main" id="{FC126BA5-7C69-461C-968D-92D9E384EA47}"/>
              </a:ext>
            </a:extLst>
          </p:cNvPr>
          <p:cNvSpPr/>
          <p:nvPr/>
        </p:nvSpPr>
        <p:spPr>
          <a:xfrm>
            <a:off x="6714095" y="5027975"/>
            <a:ext cx="1329531" cy="461665"/>
          </a:xfrm>
          <a:prstGeom prst="rect">
            <a:avLst/>
          </a:prstGeom>
        </p:spPr>
        <p:txBody>
          <a:bodyPr wrap="none">
            <a:spAutoFit/>
          </a:bodyPr>
          <a:lstStyle/>
          <a:p>
            <a:r>
              <a:rPr lang="en-US" sz="2400" dirty="0">
                <a:solidFill>
                  <a:prstClr val="black"/>
                </a:solidFill>
              </a:rPr>
              <a:t>29Fe2.13</a:t>
            </a:r>
            <a:endParaRPr lang="en-US" dirty="0"/>
          </a:p>
        </p:txBody>
      </p:sp>
      <p:sp>
        <p:nvSpPr>
          <p:cNvPr id="38" name="Freeform: Shape 37">
            <a:extLst>
              <a:ext uri="{FF2B5EF4-FFF2-40B4-BE49-F238E27FC236}">
                <a16:creationId xmlns:a16="http://schemas.microsoft.com/office/drawing/2014/main" id="{52C97ECF-8E6C-4F44-9C1B-C31C7E13DCD5}"/>
              </a:ext>
            </a:extLst>
          </p:cNvPr>
          <p:cNvSpPr/>
          <p:nvPr/>
        </p:nvSpPr>
        <p:spPr>
          <a:xfrm>
            <a:off x="9937723" y="2415755"/>
            <a:ext cx="1737360" cy="1320800"/>
          </a:xfrm>
          <a:custGeom>
            <a:avLst/>
            <a:gdLst>
              <a:gd name="connsiteX0" fmla="*/ 975360 w 1737360"/>
              <a:gd name="connsiteY0" fmla="*/ 0 h 1320800"/>
              <a:gd name="connsiteX1" fmla="*/ 0 w 1737360"/>
              <a:gd name="connsiteY1" fmla="*/ 1320800 h 1320800"/>
              <a:gd name="connsiteX2" fmla="*/ 1737360 w 1737360"/>
              <a:gd name="connsiteY2" fmla="*/ 365760 h 1320800"/>
              <a:gd name="connsiteX3" fmla="*/ 1737360 w 1737360"/>
              <a:gd name="connsiteY3" fmla="*/ 0 h 1320800"/>
              <a:gd name="connsiteX4" fmla="*/ 975360 w 173736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60" h="1320800">
                <a:moveTo>
                  <a:pt x="975360" y="0"/>
                </a:moveTo>
                <a:lnTo>
                  <a:pt x="0" y="1320800"/>
                </a:lnTo>
                <a:lnTo>
                  <a:pt x="1737360" y="365760"/>
                </a:lnTo>
                <a:lnTo>
                  <a:pt x="1737360" y="0"/>
                </a:lnTo>
                <a:lnTo>
                  <a:pt x="975360" y="0"/>
                </a:lnTo>
                <a:close/>
              </a:path>
            </a:pathLst>
          </a:custGeom>
          <a:solidFill>
            <a:srgbClr val="FFDDDD">
              <a:alpha val="5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682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433A7-B9D4-4AA0-B48E-D545DE7FD609}"/>
              </a:ext>
            </a:extLst>
          </p:cNvPr>
          <p:cNvPicPr>
            <a:picLocks noChangeAspect="1"/>
          </p:cNvPicPr>
          <p:nvPr/>
        </p:nvPicPr>
        <p:blipFill>
          <a:blip r:embed="rId3"/>
          <a:stretch>
            <a:fillRect/>
          </a:stretch>
        </p:blipFill>
        <p:spPr>
          <a:xfrm>
            <a:off x="8344918" y="3163012"/>
            <a:ext cx="3567798" cy="3400408"/>
          </a:xfrm>
          <a:prstGeom prst="rect">
            <a:avLst/>
          </a:prstGeom>
        </p:spPr>
      </p:pic>
      <p:pic>
        <p:nvPicPr>
          <p:cNvPr id="3" name="Picture 2">
            <a:extLst>
              <a:ext uri="{FF2B5EF4-FFF2-40B4-BE49-F238E27FC236}">
                <a16:creationId xmlns:a16="http://schemas.microsoft.com/office/drawing/2014/main" id="{C0F8C56A-4B5A-44A2-886A-C77E32912271}"/>
              </a:ext>
            </a:extLst>
          </p:cNvPr>
          <p:cNvPicPr>
            <a:picLocks noChangeAspect="1"/>
          </p:cNvPicPr>
          <p:nvPr/>
        </p:nvPicPr>
        <p:blipFill rotWithShape="1">
          <a:blip r:embed="rId4">
            <a:extLst>
              <a:ext uri="{28A0092B-C50C-407E-A947-70E740481C1C}">
                <a14:useLocalDpi xmlns:a14="http://schemas.microsoft.com/office/drawing/2010/main" val="0"/>
              </a:ext>
            </a:extLst>
          </a:blip>
          <a:srcRect l="5229" t="2074" r="1762" b="51113"/>
          <a:stretch/>
        </p:blipFill>
        <p:spPr>
          <a:xfrm>
            <a:off x="517321" y="680853"/>
            <a:ext cx="7655203" cy="5039464"/>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Kinetic testing of 29Fe3 mutants – 90 hours at 37°C</a:t>
            </a:r>
          </a:p>
        </p:txBody>
      </p:sp>
      <p:sp>
        <p:nvSpPr>
          <p:cNvPr id="4" name="Rectangle 3">
            <a:extLst>
              <a:ext uri="{FF2B5EF4-FFF2-40B4-BE49-F238E27FC236}">
                <a16:creationId xmlns:a16="http://schemas.microsoft.com/office/drawing/2014/main" id="{DAF39DFC-4429-4332-8DA7-D0083D0F4BCA}"/>
              </a:ext>
            </a:extLst>
          </p:cNvPr>
          <p:cNvSpPr/>
          <p:nvPr/>
        </p:nvSpPr>
        <p:spPr>
          <a:xfrm>
            <a:off x="830991" y="781343"/>
            <a:ext cx="1791260" cy="369332"/>
          </a:xfrm>
          <a:prstGeom prst="rect">
            <a:avLst/>
          </a:prstGeom>
          <a:solidFill>
            <a:schemeClr val="bg1"/>
          </a:solidFill>
          <a:ln w="19050">
            <a:solidFill>
              <a:schemeClr val="tx1"/>
            </a:solidFill>
          </a:ln>
        </p:spPr>
        <p:txBody>
          <a:bodyPr wrap="none">
            <a:spAutoFit/>
          </a:bodyPr>
          <a:lstStyle/>
          <a:p>
            <a:r>
              <a:rPr lang="en-US" dirty="0"/>
              <a:t>Control 29Fe2.13</a:t>
            </a:r>
          </a:p>
        </p:txBody>
      </p:sp>
      <p:sp>
        <p:nvSpPr>
          <p:cNvPr id="18" name="Rectangle 17">
            <a:extLst>
              <a:ext uri="{FF2B5EF4-FFF2-40B4-BE49-F238E27FC236}">
                <a16:creationId xmlns:a16="http://schemas.microsoft.com/office/drawing/2014/main" id="{5AE4A0C3-FCFC-4F19-8836-4143FB653D21}"/>
              </a:ext>
            </a:extLst>
          </p:cNvPr>
          <p:cNvSpPr/>
          <p:nvPr/>
        </p:nvSpPr>
        <p:spPr>
          <a:xfrm>
            <a:off x="3444324" y="770946"/>
            <a:ext cx="1516569" cy="369332"/>
          </a:xfrm>
          <a:prstGeom prst="rect">
            <a:avLst/>
          </a:prstGeom>
          <a:solidFill>
            <a:schemeClr val="bg1"/>
          </a:solidFill>
          <a:ln w="19050">
            <a:solidFill>
              <a:schemeClr val="tx1"/>
            </a:solidFill>
          </a:ln>
        </p:spPr>
        <p:txBody>
          <a:bodyPr wrap="none">
            <a:spAutoFit/>
          </a:bodyPr>
          <a:lstStyle/>
          <a:p>
            <a:r>
              <a:rPr lang="en-US" dirty="0"/>
              <a:t>Clone 29Fe3.1</a:t>
            </a:r>
          </a:p>
        </p:txBody>
      </p:sp>
      <p:sp>
        <p:nvSpPr>
          <p:cNvPr id="19" name="Rectangle 18">
            <a:extLst>
              <a:ext uri="{FF2B5EF4-FFF2-40B4-BE49-F238E27FC236}">
                <a16:creationId xmlns:a16="http://schemas.microsoft.com/office/drawing/2014/main" id="{3BBF9EA6-FF3C-4A61-9240-011195DC5406}"/>
              </a:ext>
            </a:extLst>
          </p:cNvPr>
          <p:cNvSpPr/>
          <p:nvPr/>
        </p:nvSpPr>
        <p:spPr>
          <a:xfrm>
            <a:off x="6052716" y="770946"/>
            <a:ext cx="1516569" cy="369332"/>
          </a:xfrm>
          <a:prstGeom prst="rect">
            <a:avLst/>
          </a:prstGeom>
          <a:solidFill>
            <a:schemeClr val="bg1"/>
          </a:solidFill>
          <a:ln w="19050">
            <a:solidFill>
              <a:schemeClr val="tx1"/>
            </a:solidFill>
          </a:ln>
        </p:spPr>
        <p:txBody>
          <a:bodyPr wrap="none">
            <a:spAutoFit/>
          </a:bodyPr>
          <a:lstStyle/>
          <a:p>
            <a:r>
              <a:rPr lang="en-US" dirty="0"/>
              <a:t>Clone 29Fe3.2</a:t>
            </a:r>
          </a:p>
        </p:txBody>
      </p:sp>
      <p:sp>
        <p:nvSpPr>
          <p:cNvPr id="21" name="Rectangle 20">
            <a:extLst>
              <a:ext uri="{FF2B5EF4-FFF2-40B4-BE49-F238E27FC236}">
                <a16:creationId xmlns:a16="http://schemas.microsoft.com/office/drawing/2014/main" id="{91D58ECE-B239-469C-A8B1-EC26ADA0C2D4}"/>
              </a:ext>
            </a:extLst>
          </p:cNvPr>
          <p:cNvSpPr/>
          <p:nvPr/>
        </p:nvSpPr>
        <p:spPr>
          <a:xfrm>
            <a:off x="830991" y="3368504"/>
            <a:ext cx="1516569" cy="369332"/>
          </a:xfrm>
          <a:prstGeom prst="rect">
            <a:avLst/>
          </a:prstGeom>
          <a:solidFill>
            <a:schemeClr val="bg1"/>
          </a:solidFill>
          <a:ln w="19050">
            <a:solidFill>
              <a:schemeClr val="tx1"/>
            </a:solidFill>
          </a:ln>
        </p:spPr>
        <p:txBody>
          <a:bodyPr wrap="none">
            <a:spAutoFit/>
          </a:bodyPr>
          <a:lstStyle/>
          <a:p>
            <a:r>
              <a:rPr lang="en-US" dirty="0"/>
              <a:t>Clone 29Fe3.3</a:t>
            </a:r>
          </a:p>
        </p:txBody>
      </p:sp>
      <p:sp>
        <p:nvSpPr>
          <p:cNvPr id="22" name="Rectangle 21">
            <a:extLst>
              <a:ext uri="{FF2B5EF4-FFF2-40B4-BE49-F238E27FC236}">
                <a16:creationId xmlns:a16="http://schemas.microsoft.com/office/drawing/2014/main" id="{0B584582-FDDE-4806-82B6-F48E041582E6}"/>
              </a:ext>
            </a:extLst>
          </p:cNvPr>
          <p:cNvSpPr/>
          <p:nvPr/>
        </p:nvSpPr>
        <p:spPr>
          <a:xfrm>
            <a:off x="3444323" y="3368504"/>
            <a:ext cx="1516569" cy="369332"/>
          </a:xfrm>
          <a:prstGeom prst="rect">
            <a:avLst/>
          </a:prstGeom>
          <a:solidFill>
            <a:schemeClr val="bg1"/>
          </a:solidFill>
          <a:ln w="19050">
            <a:solidFill>
              <a:schemeClr val="tx1"/>
            </a:solidFill>
          </a:ln>
        </p:spPr>
        <p:txBody>
          <a:bodyPr wrap="none">
            <a:spAutoFit/>
          </a:bodyPr>
          <a:lstStyle/>
          <a:p>
            <a:r>
              <a:rPr lang="en-US" dirty="0"/>
              <a:t>Clone 29Fe3.4</a:t>
            </a:r>
          </a:p>
        </p:txBody>
      </p:sp>
      <p:sp>
        <p:nvSpPr>
          <p:cNvPr id="23" name="Rectangle 22">
            <a:extLst>
              <a:ext uri="{FF2B5EF4-FFF2-40B4-BE49-F238E27FC236}">
                <a16:creationId xmlns:a16="http://schemas.microsoft.com/office/drawing/2014/main" id="{92F06CB3-B4DD-4168-8099-FE7B8767DAEF}"/>
              </a:ext>
            </a:extLst>
          </p:cNvPr>
          <p:cNvSpPr/>
          <p:nvPr/>
        </p:nvSpPr>
        <p:spPr>
          <a:xfrm>
            <a:off x="6052715" y="3368504"/>
            <a:ext cx="1516569" cy="369332"/>
          </a:xfrm>
          <a:prstGeom prst="rect">
            <a:avLst/>
          </a:prstGeom>
          <a:solidFill>
            <a:schemeClr val="bg1"/>
          </a:solidFill>
          <a:ln w="19050">
            <a:solidFill>
              <a:schemeClr val="tx1"/>
            </a:solidFill>
          </a:ln>
        </p:spPr>
        <p:txBody>
          <a:bodyPr wrap="none">
            <a:spAutoFit/>
          </a:bodyPr>
          <a:lstStyle/>
          <a:p>
            <a:r>
              <a:rPr lang="en-US" dirty="0"/>
              <a:t>Clone 29Fe3.5</a:t>
            </a:r>
          </a:p>
        </p:txBody>
      </p:sp>
      <p:sp>
        <p:nvSpPr>
          <p:cNvPr id="40" name="Rectangle 39">
            <a:extLst>
              <a:ext uri="{FF2B5EF4-FFF2-40B4-BE49-F238E27FC236}">
                <a16:creationId xmlns:a16="http://schemas.microsoft.com/office/drawing/2014/main" id="{BE518713-5F0A-40DD-8835-6E4C28E36023}"/>
              </a:ext>
            </a:extLst>
          </p:cNvPr>
          <p:cNvSpPr/>
          <p:nvPr/>
        </p:nvSpPr>
        <p:spPr>
          <a:xfrm>
            <a:off x="8362016" y="899175"/>
            <a:ext cx="3829983" cy="1938992"/>
          </a:xfrm>
          <a:prstGeom prst="rect">
            <a:avLst/>
          </a:prstGeom>
          <a:noFill/>
          <a:ln w="19050">
            <a:noFill/>
          </a:ln>
        </p:spPr>
        <p:txBody>
          <a:bodyPr wrap="square">
            <a:spAutoFit/>
          </a:bodyPr>
          <a:lstStyle/>
          <a:p>
            <a:pPr marL="342900" indent="-342900">
              <a:buFont typeface="Arial" panose="020B0604020202020204" pitchFamily="34" charset="0"/>
              <a:buChar char="•"/>
            </a:pPr>
            <a:r>
              <a:rPr lang="en-US" sz="2000" dirty="0"/>
              <a:t>A lot of positive charge enrichment, possibly increasing non-specific binding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Increase in HA without c-</a:t>
            </a:r>
            <a:r>
              <a:rPr lang="en-US" sz="2000" dirty="0" err="1"/>
              <a:t>myc</a:t>
            </a:r>
            <a:r>
              <a:rPr lang="en-US" sz="2000" dirty="0"/>
              <a:t> expression</a:t>
            </a:r>
          </a:p>
        </p:txBody>
      </p:sp>
      <p:cxnSp>
        <p:nvCxnSpPr>
          <p:cNvPr id="25" name="Straight Arrow Connector 24">
            <a:extLst>
              <a:ext uri="{FF2B5EF4-FFF2-40B4-BE49-F238E27FC236}">
                <a16:creationId xmlns:a16="http://schemas.microsoft.com/office/drawing/2014/main" id="{B127B9C5-308C-4A8B-8C1A-8512C56F9B0C}"/>
              </a:ext>
            </a:extLst>
          </p:cNvPr>
          <p:cNvCxnSpPr/>
          <p:nvPr/>
        </p:nvCxnSpPr>
        <p:spPr>
          <a:xfrm flipH="1" flipV="1">
            <a:off x="785412" y="4597029"/>
            <a:ext cx="0" cy="10058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426C014-E1A5-4817-9DB0-2437E94182CC}"/>
              </a:ext>
            </a:extLst>
          </p:cNvPr>
          <p:cNvCxnSpPr/>
          <p:nvPr/>
        </p:nvCxnSpPr>
        <p:spPr>
          <a:xfrm rot="5400000" flipH="1" flipV="1">
            <a:off x="1152261" y="4964569"/>
            <a:ext cx="0" cy="10058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B299578-0F14-4617-BAF9-F97D4028ECCB}"/>
              </a:ext>
            </a:extLst>
          </p:cNvPr>
          <p:cNvSpPr/>
          <p:nvPr/>
        </p:nvSpPr>
        <p:spPr>
          <a:xfrm>
            <a:off x="515296" y="5665787"/>
            <a:ext cx="2556069" cy="400110"/>
          </a:xfrm>
          <a:prstGeom prst="rect">
            <a:avLst/>
          </a:prstGeom>
          <a:solidFill>
            <a:schemeClr val="bg1"/>
          </a:solidFill>
        </p:spPr>
        <p:txBody>
          <a:bodyPr wrap="square">
            <a:spAutoFit/>
          </a:bodyPr>
          <a:lstStyle/>
          <a:p>
            <a:pPr algn="ctr"/>
            <a:r>
              <a:rPr lang="en-US" sz="2000" dirty="0"/>
              <a:t>Display (C-</a:t>
            </a:r>
            <a:r>
              <a:rPr lang="en-US" sz="2000" dirty="0" err="1"/>
              <a:t>myc</a:t>
            </a:r>
            <a:r>
              <a:rPr lang="en-US" sz="2000" dirty="0"/>
              <a:t> Tag)</a:t>
            </a:r>
            <a:endParaRPr lang="en-US" sz="2400" dirty="0"/>
          </a:p>
        </p:txBody>
      </p:sp>
      <p:sp>
        <p:nvSpPr>
          <p:cNvPr id="28" name="Rectangle 27">
            <a:extLst>
              <a:ext uri="{FF2B5EF4-FFF2-40B4-BE49-F238E27FC236}">
                <a16:creationId xmlns:a16="http://schemas.microsoft.com/office/drawing/2014/main" id="{FC975CB0-151E-4130-99C8-DBB338109CDD}"/>
              </a:ext>
            </a:extLst>
          </p:cNvPr>
          <p:cNvSpPr/>
          <p:nvPr/>
        </p:nvSpPr>
        <p:spPr>
          <a:xfrm rot="16200000">
            <a:off x="-753879" y="4439183"/>
            <a:ext cx="2138239" cy="400110"/>
          </a:xfrm>
          <a:prstGeom prst="rect">
            <a:avLst/>
          </a:prstGeom>
          <a:solidFill>
            <a:schemeClr val="bg1"/>
          </a:solidFill>
        </p:spPr>
        <p:txBody>
          <a:bodyPr wrap="square">
            <a:spAutoFit/>
          </a:bodyPr>
          <a:lstStyle/>
          <a:p>
            <a:pPr algn="ctr"/>
            <a:r>
              <a:rPr lang="en-US" sz="2000" dirty="0"/>
              <a:t>mPD-1 Binding</a:t>
            </a:r>
            <a:endParaRPr lang="en-US" sz="2000" dirty="0">
              <a:solidFill>
                <a:srgbClr val="FF0000"/>
              </a:solidFill>
            </a:endParaRPr>
          </a:p>
        </p:txBody>
      </p:sp>
    </p:spTree>
    <p:extLst>
      <p:ext uri="{BB962C8B-B14F-4D97-AF65-F5344CB8AC3E}">
        <p14:creationId xmlns:p14="http://schemas.microsoft.com/office/powerpoint/2010/main" val="497347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BA36075-4AA3-41C2-81F1-04E69FA946F2}"/>
              </a:ext>
            </a:extLst>
          </p:cNvPr>
          <p:cNvPicPr>
            <a:picLocks noChangeAspect="1"/>
          </p:cNvPicPr>
          <p:nvPr/>
        </p:nvPicPr>
        <p:blipFill rotWithShape="1">
          <a:blip r:embed="rId3">
            <a:extLst>
              <a:ext uri="{28A0092B-C50C-407E-A947-70E740481C1C}">
                <a14:useLocalDpi xmlns:a14="http://schemas.microsoft.com/office/drawing/2010/main" val="0"/>
              </a:ext>
            </a:extLst>
          </a:blip>
          <a:srcRect l="5229" t="49832" r="1762" b="3111"/>
          <a:stretch/>
        </p:blipFill>
        <p:spPr>
          <a:xfrm>
            <a:off x="501468" y="617054"/>
            <a:ext cx="7671279" cy="5076337"/>
          </a:xfrm>
          <a:prstGeom prst="rect">
            <a:avLst/>
          </a:prstGeom>
        </p:spPr>
      </p:pic>
      <p:pic>
        <p:nvPicPr>
          <p:cNvPr id="5" name="Picture 4">
            <a:extLst>
              <a:ext uri="{FF2B5EF4-FFF2-40B4-BE49-F238E27FC236}">
                <a16:creationId xmlns:a16="http://schemas.microsoft.com/office/drawing/2014/main" id="{AA3433A7-B9D4-4AA0-B48E-D545DE7FD609}"/>
              </a:ext>
            </a:extLst>
          </p:cNvPr>
          <p:cNvPicPr>
            <a:picLocks noChangeAspect="1"/>
          </p:cNvPicPr>
          <p:nvPr/>
        </p:nvPicPr>
        <p:blipFill>
          <a:blip r:embed="rId4"/>
          <a:stretch>
            <a:fillRect/>
          </a:stretch>
        </p:blipFill>
        <p:spPr>
          <a:xfrm>
            <a:off x="8344918" y="3163012"/>
            <a:ext cx="3567798" cy="3400408"/>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Kinetic testing of 29Fe3 mutants – 90 hours at 37°C</a:t>
            </a:r>
          </a:p>
        </p:txBody>
      </p:sp>
      <p:sp>
        <p:nvSpPr>
          <p:cNvPr id="4" name="Rectangle 3">
            <a:extLst>
              <a:ext uri="{FF2B5EF4-FFF2-40B4-BE49-F238E27FC236}">
                <a16:creationId xmlns:a16="http://schemas.microsoft.com/office/drawing/2014/main" id="{DAF39DFC-4429-4332-8DA7-D0083D0F4BCA}"/>
              </a:ext>
            </a:extLst>
          </p:cNvPr>
          <p:cNvSpPr/>
          <p:nvPr/>
        </p:nvSpPr>
        <p:spPr>
          <a:xfrm>
            <a:off x="830991" y="781343"/>
            <a:ext cx="1791260" cy="369332"/>
          </a:xfrm>
          <a:prstGeom prst="rect">
            <a:avLst/>
          </a:prstGeom>
          <a:solidFill>
            <a:schemeClr val="bg1"/>
          </a:solidFill>
          <a:ln w="19050">
            <a:solidFill>
              <a:schemeClr val="tx1"/>
            </a:solidFill>
          </a:ln>
        </p:spPr>
        <p:txBody>
          <a:bodyPr wrap="none">
            <a:spAutoFit/>
          </a:bodyPr>
          <a:lstStyle/>
          <a:p>
            <a:r>
              <a:rPr lang="en-US" dirty="0"/>
              <a:t>Control 29Fe2.13</a:t>
            </a:r>
          </a:p>
        </p:txBody>
      </p:sp>
      <p:sp>
        <p:nvSpPr>
          <p:cNvPr id="18" name="Rectangle 17">
            <a:extLst>
              <a:ext uri="{FF2B5EF4-FFF2-40B4-BE49-F238E27FC236}">
                <a16:creationId xmlns:a16="http://schemas.microsoft.com/office/drawing/2014/main" id="{5AE4A0C3-FCFC-4F19-8836-4143FB653D21}"/>
              </a:ext>
            </a:extLst>
          </p:cNvPr>
          <p:cNvSpPr/>
          <p:nvPr/>
        </p:nvSpPr>
        <p:spPr>
          <a:xfrm>
            <a:off x="3444324" y="770946"/>
            <a:ext cx="1516569" cy="369332"/>
          </a:xfrm>
          <a:prstGeom prst="rect">
            <a:avLst/>
          </a:prstGeom>
          <a:solidFill>
            <a:schemeClr val="bg1"/>
          </a:solidFill>
          <a:ln w="19050">
            <a:solidFill>
              <a:schemeClr val="tx1"/>
            </a:solidFill>
          </a:ln>
        </p:spPr>
        <p:txBody>
          <a:bodyPr wrap="none">
            <a:spAutoFit/>
          </a:bodyPr>
          <a:lstStyle/>
          <a:p>
            <a:r>
              <a:rPr lang="en-US" dirty="0"/>
              <a:t>Clone 29Fe3.1</a:t>
            </a:r>
          </a:p>
        </p:txBody>
      </p:sp>
      <p:sp>
        <p:nvSpPr>
          <p:cNvPr id="19" name="Rectangle 18">
            <a:extLst>
              <a:ext uri="{FF2B5EF4-FFF2-40B4-BE49-F238E27FC236}">
                <a16:creationId xmlns:a16="http://schemas.microsoft.com/office/drawing/2014/main" id="{3BBF9EA6-FF3C-4A61-9240-011195DC5406}"/>
              </a:ext>
            </a:extLst>
          </p:cNvPr>
          <p:cNvSpPr/>
          <p:nvPr/>
        </p:nvSpPr>
        <p:spPr>
          <a:xfrm>
            <a:off x="6052716" y="770946"/>
            <a:ext cx="1516569" cy="369332"/>
          </a:xfrm>
          <a:prstGeom prst="rect">
            <a:avLst/>
          </a:prstGeom>
          <a:solidFill>
            <a:schemeClr val="bg1"/>
          </a:solidFill>
          <a:ln w="19050">
            <a:solidFill>
              <a:schemeClr val="tx1"/>
            </a:solidFill>
          </a:ln>
        </p:spPr>
        <p:txBody>
          <a:bodyPr wrap="none">
            <a:spAutoFit/>
          </a:bodyPr>
          <a:lstStyle/>
          <a:p>
            <a:r>
              <a:rPr lang="en-US" dirty="0"/>
              <a:t>Clone 29Fe3.2</a:t>
            </a:r>
          </a:p>
        </p:txBody>
      </p:sp>
      <p:sp>
        <p:nvSpPr>
          <p:cNvPr id="21" name="Rectangle 20">
            <a:extLst>
              <a:ext uri="{FF2B5EF4-FFF2-40B4-BE49-F238E27FC236}">
                <a16:creationId xmlns:a16="http://schemas.microsoft.com/office/drawing/2014/main" id="{91D58ECE-B239-469C-A8B1-EC26ADA0C2D4}"/>
              </a:ext>
            </a:extLst>
          </p:cNvPr>
          <p:cNvSpPr/>
          <p:nvPr/>
        </p:nvSpPr>
        <p:spPr>
          <a:xfrm>
            <a:off x="830991" y="3368504"/>
            <a:ext cx="1516569" cy="369332"/>
          </a:xfrm>
          <a:prstGeom prst="rect">
            <a:avLst/>
          </a:prstGeom>
          <a:solidFill>
            <a:schemeClr val="bg1"/>
          </a:solidFill>
          <a:ln w="19050">
            <a:solidFill>
              <a:schemeClr val="tx1"/>
            </a:solidFill>
          </a:ln>
        </p:spPr>
        <p:txBody>
          <a:bodyPr wrap="none">
            <a:spAutoFit/>
          </a:bodyPr>
          <a:lstStyle/>
          <a:p>
            <a:r>
              <a:rPr lang="en-US" dirty="0"/>
              <a:t>Clone 29Fe3.3</a:t>
            </a:r>
          </a:p>
        </p:txBody>
      </p:sp>
      <p:sp>
        <p:nvSpPr>
          <p:cNvPr id="22" name="Rectangle 21">
            <a:extLst>
              <a:ext uri="{FF2B5EF4-FFF2-40B4-BE49-F238E27FC236}">
                <a16:creationId xmlns:a16="http://schemas.microsoft.com/office/drawing/2014/main" id="{0B584582-FDDE-4806-82B6-F48E041582E6}"/>
              </a:ext>
            </a:extLst>
          </p:cNvPr>
          <p:cNvSpPr/>
          <p:nvPr/>
        </p:nvSpPr>
        <p:spPr>
          <a:xfrm>
            <a:off x="3444323" y="3368504"/>
            <a:ext cx="1516569" cy="369332"/>
          </a:xfrm>
          <a:prstGeom prst="rect">
            <a:avLst/>
          </a:prstGeom>
          <a:solidFill>
            <a:schemeClr val="bg1"/>
          </a:solidFill>
          <a:ln w="19050">
            <a:solidFill>
              <a:schemeClr val="tx1"/>
            </a:solidFill>
          </a:ln>
        </p:spPr>
        <p:txBody>
          <a:bodyPr wrap="none">
            <a:spAutoFit/>
          </a:bodyPr>
          <a:lstStyle/>
          <a:p>
            <a:r>
              <a:rPr lang="en-US" dirty="0"/>
              <a:t>Clone 29Fe3.4</a:t>
            </a:r>
          </a:p>
        </p:txBody>
      </p:sp>
      <p:sp>
        <p:nvSpPr>
          <p:cNvPr id="23" name="Rectangle 22">
            <a:extLst>
              <a:ext uri="{FF2B5EF4-FFF2-40B4-BE49-F238E27FC236}">
                <a16:creationId xmlns:a16="http://schemas.microsoft.com/office/drawing/2014/main" id="{92F06CB3-B4DD-4168-8099-FE7B8767DAEF}"/>
              </a:ext>
            </a:extLst>
          </p:cNvPr>
          <p:cNvSpPr/>
          <p:nvPr/>
        </p:nvSpPr>
        <p:spPr>
          <a:xfrm>
            <a:off x="6052715" y="3368504"/>
            <a:ext cx="1516569" cy="369332"/>
          </a:xfrm>
          <a:prstGeom prst="rect">
            <a:avLst/>
          </a:prstGeom>
          <a:solidFill>
            <a:schemeClr val="bg1"/>
          </a:solidFill>
          <a:ln w="19050">
            <a:solidFill>
              <a:schemeClr val="tx1"/>
            </a:solidFill>
          </a:ln>
        </p:spPr>
        <p:txBody>
          <a:bodyPr wrap="none">
            <a:spAutoFit/>
          </a:bodyPr>
          <a:lstStyle/>
          <a:p>
            <a:r>
              <a:rPr lang="en-US" dirty="0"/>
              <a:t>Clone 29Fe3.5</a:t>
            </a:r>
          </a:p>
        </p:txBody>
      </p:sp>
      <p:sp>
        <p:nvSpPr>
          <p:cNvPr id="40" name="Rectangle 39">
            <a:extLst>
              <a:ext uri="{FF2B5EF4-FFF2-40B4-BE49-F238E27FC236}">
                <a16:creationId xmlns:a16="http://schemas.microsoft.com/office/drawing/2014/main" id="{BE518713-5F0A-40DD-8835-6E4C28E36023}"/>
              </a:ext>
            </a:extLst>
          </p:cNvPr>
          <p:cNvSpPr/>
          <p:nvPr/>
        </p:nvSpPr>
        <p:spPr>
          <a:xfrm>
            <a:off x="8362016" y="899175"/>
            <a:ext cx="3829983" cy="1938992"/>
          </a:xfrm>
          <a:prstGeom prst="rect">
            <a:avLst/>
          </a:prstGeom>
          <a:noFill/>
          <a:ln w="19050">
            <a:noFill/>
          </a:ln>
        </p:spPr>
        <p:txBody>
          <a:bodyPr wrap="square">
            <a:spAutoFit/>
          </a:bodyPr>
          <a:lstStyle/>
          <a:p>
            <a:pPr marL="342900" indent="-342900">
              <a:buFont typeface="Arial" panose="020B0604020202020204" pitchFamily="34" charset="0"/>
              <a:buChar char="•"/>
            </a:pPr>
            <a:r>
              <a:rPr lang="en-US" sz="2000" dirty="0"/>
              <a:t>A lot of positive charge enrichment, possibly increasing non-specific binding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Increase in HA without c-</a:t>
            </a:r>
            <a:r>
              <a:rPr lang="en-US" sz="2000" dirty="0" err="1"/>
              <a:t>myc</a:t>
            </a:r>
            <a:r>
              <a:rPr lang="en-US" sz="2000" dirty="0"/>
              <a:t> expression</a:t>
            </a:r>
          </a:p>
        </p:txBody>
      </p:sp>
      <p:cxnSp>
        <p:nvCxnSpPr>
          <p:cNvPr id="25" name="Straight Arrow Connector 24">
            <a:extLst>
              <a:ext uri="{FF2B5EF4-FFF2-40B4-BE49-F238E27FC236}">
                <a16:creationId xmlns:a16="http://schemas.microsoft.com/office/drawing/2014/main" id="{B127B9C5-308C-4A8B-8C1A-8512C56F9B0C}"/>
              </a:ext>
            </a:extLst>
          </p:cNvPr>
          <p:cNvCxnSpPr/>
          <p:nvPr/>
        </p:nvCxnSpPr>
        <p:spPr>
          <a:xfrm flipH="1" flipV="1">
            <a:off x="785412" y="4597029"/>
            <a:ext cx="0" cy="10058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426C014-E1A5-4817-9DB0-2437E94182CC}"/>
              </a:ext>
            </a:extLst>
          </p:cNvPr>
          <p:cNvCxnSpPr/>
          <p:nvPr/>
        </p:nvCxnSpPr>
        <p:spPr>
          <a:xfrm rot="5400000" flipH="1" flipV="1">
            <a:off x="1152261" y="4964569"/>
            <a:ext cx="0" cy="10058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B299578-0F14-4617-BAF9-F97D4028ECCB}"/>
              </a:ext>
            </a:extLst>
          </p:cNvPr>
          <p:cNvSpPr/>
          <p:nvPr/>
        </p:nvSpPr>
        <p:spPr>
          <a:xfrm>
            <a:off x="515296" y="5665787"/>
            <a:ext cx="2556069" cy="400110"/>
          </a:xfrm>
          <a:prstGeom prst="rect">
            <a:avLst/>
          </a:prstGeom>
          <a:solidFill>
            <a:schemeClr val="bg1"/>
          </a:solidFill>
        </p:spPr>
        <p:txBody>
          <a:bodyPr wrap="square">
            <a:spAutoFit/>
          </a:bodyPr>
          <a:lstStyle/>
          <a:p>
            <a:pPr algn="ctr"/>
            <a:r>
              <a:rPr lang="en-US" sz="2000" dirty="0"/>
              <a:t>Display (C-</a:t>
            </a:r>
            <a:r>
              <a:rPr lang="en-US" sz="2000" dirty="0" err="1"/>
              <a:t>myc</a:t>
            </a:r>
            <a:r>
              <a:rPr lang="en-US" sz="2000" dirty="0"/>
              <a:t> Tag)</a:t>
            </a:r>
            <a:endParaRPr lang="en-US" sz="2400" dirty="0"/>
          </a:p>
        </p:txBody>
      </p:sp>
      <p:sp>
        <p:nvSpPr>
          <p:cNvPr id="28" name="Rectangle 27">
            <a:extLst>
              <a:ext uri="{FF2B5EF4-FFF2-40B4-BE49-F238E27FC236}">
                <a16:creationId xmlns:a16="http://schemas.microsoft.com/office/drawing/2014/main" id="{FC975CB0-151E-4130-99C8-DBB338109CDD}"/>
              </a:ext>
            </a:extLst>
          </p:cNvPr>
          <p:cNvSpPr/>
          <p:nvPr/>
        </p:nvSpPr>
        <p:spPr>
          <a:xfrm rot="16200000">
            <a:off x="-753879" y="4439183"/>
            <a:ext cx="2138239" cy="400110"/>
          </a:xfrm>
          <a:prstGeom prst="rect">
            <a:avLst/>
          </a:prstGeom>
          <a:solidFill>
            <a:schemeClr val="bg1"/>
          </a:solidFill>
        </p:spPr>
        <p:txBody>
          <a:bodyPr wrap="square">
            <a:spAutoFit/>
          </a:bodyPr>
          <a:lstStyle/>
          <a:p>
            <a:pPr algn="ctr"/>
            <a:r>
              <a:rPr lang="en-US" sz="2000" dirty="0"/>
              <a:t>Display (HA tag)</a:t>
            </a:r>
            <a:endParaRPr lang="en-US" sz="2000" dirty="0">
              <a:solidFill>
                <a:srgbClr val="FF0000"/>
              </a:solidFill>
            </a:endParaRPr>
          </a:p>
        </p:txBody>
      </p:sp>
    </p:spTree>
    <p:extLst>
      <p:ext uri="{BB962C8B-B14F-4D97-AF65-F5344CB8AC3E}">
        <p14:creationId xmlns:p14="http://schemas.microsoft.com/office/powerpoint/2010/main" val="4004065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5A7E0D-5290-4805-B253-1FAB52618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915" y="586418"/>
            <a:ext cx="8565502" cy="4497355"/>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7</a:t>
            </a:fld>
            <a:endParaRPr lang="en-US" dirty="0">
              <a:solidFill>
                <a:schemeClr val="bg1">
                  <a:lumMod val="50000"/>
                </a:schemeClr>
              </a:solidFill>
            </a:endParaRPr>
          </a:p>
        </p:txBody>
      </p:sp>
      <p:sp>
        <p:nvSpPr>
          <p:cNvPr id="20" name="TextBox 19"/>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How long does drug stay bound to PD-1 in tumor?</a:t>
            </a:r>
          </a:p>
        </p:txBody>
      </p:sp>
      <p:sp>
        <p:nvSpPr>
          <p:cNvPr id="10" name="Rectangle 9">
            <a:extLst>
              <a:ext uri="{FF2B5EF4-FFF2-40B4-BE49-F238E27FC236}">
                <a16:creationId xmlns:a16="http://schemas.microsoft.com/office/drawing/2014/main" id="{BEB177AD-D667-47E9-9940-D7D435E2D48D}"/>
              </a:ext>
            </a:extLst>
          </p:cNvPr>
          <p:cNvSpPr/>
          <p:nvPr/>
        </p:nvSpPr>
        <p:spPr>
          <a:xfrm>
            <a:off x="149581" y="5316653"/>
            <a:ext cx="11562169" cy="830997"/>
          </a:xfrm>
          <a:prstGeom prst="rect">
            <a:avLst/>
          </a:prstGeom>
        </p:spPr>
        <p:txBody>
          <a:bodyPr wrap="square">
            <a:spAutoFit/>
          </a:bodyPr>
          <a:lstStyle/>
          <a:p>
            <a:endParaRPr lang="en-US" sz="2400" dirty="0"/>
          </a:p>
          <a:p>
            <a:r>
              <a:rPr lang="en-US" sz="2400" dirty="0"/>
              <a:t>We need to make a set of anti-PD-1 antibodies with varying affinities</a:t>
            </a:r>
          </a:p>
        </p:txBody>
      </p:sp>
      <p:cxnSp>
        <p:nvCxnSpPr>
          <p:cNvPr id="16" name="Straight Arrow Connector 15">
            <a:extLst>
              <a:ext uri="{FF2B5EF4-FFF2-40B4-BE49-F238E27FC236}">
                <a16:creationId xmlns:a16="http://schemas.microsoft.com/office/drawing/2014/main" id="{3A43B1F3-89B9-43E8-94B0-BD87022A9FB7}"/>
              </a:ext>
            </a:extLst>
          </p:cNvPr>
          <p:cNvCxnSpPr/>
          <p:nvPr/>
        </p:nvCxnSpPr>
        <p:spPr>
          <a:xfrm>
            <a:off x="5415367" y="1668628"/>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C621CB-252D-4491-901B-DACBF90E30BD}"/>
              </a:ext>
            </a:extLst>
          </p:cNvPr>
          <p:cNvCxnSpPr/>
          <p:nvPr/>
        </p:nvCxnSpPr>
        <p:spPr>
          <a:xfrm>
            <a:off x="7023343" y="3326367"/>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41B6AB-1F4E-4D7D-BF4B-BF5E521EC352}"/>
              </a:ext>
            </a:extLst>
          </p:cNvPr>
          <p:cNvCxnSpPr/>
          <p:nvPr/>
        </p:nvCxnSpPr>
        <p:spPr>
          <a:xfrm>
            <a:off x="4077978" y="79155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8CF45F7-6776-44FC-9440-B06848EBDEC5}"/>
              </a:ext>
            </a:extLst>
          </p:cNvPr>
          <p:cNvSpPr/>
          <p:nvPr/>
        </p:nvSpPr>
        <p:spPr>
          <a:xfrm>
            <a:off x="5582946" y="1835723"/>
            <a:ext cx="1362424" cy="369332"/>
          </a:xfrm>
          <a:prstGeom prst="rect">
            <a:avLst/>
          </a:prstGeom>
        </p:spPr>
        <p:txBody>
          <a:bodyPr wrap="none">
            <a:spAutoFit/>
          </a:bodyPr>
          <a:lstStyle/>
          <a:p>
            <a:r>
              <a:rPr lang="en-US" dirty="0"/>
              <a:t>Dose weekly</a:t>
            </a:r>
          </a:p>
        </p:txBody>
      </p:sp>
      <p:sp>
        <p:nvSpPr>
          <p:cNvPr id="19" name="Rectangle 18">
            <a:extLst>
              <a:ext uri="{FF2B5EF4-FFF2-40B4-BE49-F238E27FC236}">
                <a16:creationId xmlns:a16="http://schemas.microsoft.com/office/drawing/2014/main" id="{4B84CD4C-83DE-49F1-88DA-6EA648011DCB}"/>
              </a:ext>
            </a:extLst>
          </p:cNvPr>
          <p:cNvSpPr/>
          <p:nvPr/>
        </p:nvSpPr>
        <p:spPr>
          <a:xfrm>
            <a:off x="4186367" y="987281"/>
            <a:ext cx="1607684" cy="369332"/>
          </a:xfrm>
          <a:prstGeom prst="rect">
            <a:avLst/>
          </a:prstGeom>
        </p:spPr>
        <p:txBody>
          <a:bodyPr wrap="none">
            <a:spAutoFit/>
          </a:bodyPr>
          <a:lstStyle/>
          <a:p>
            <a:r>
              <a:rPr lang="en-US" dirty="0"/>
              <a:t>Dose bi-weekly</a:t>
            </a:r>
          </a:p>
        </p:txBody>
      </p:sp>
      <p:sp>
        <p:nvSpPr>
          <p:cNvPr id="21" name="Rectangle 20">
            <a:extLst>
              <a:ext uri="{FF2B5EF4-FFF2-40B4-BE49-F238E27FC236}">
                <a16:creationId xmlns:a16="http://schemas.microsoft.com/office/drawing/2014/main" id="{0D53A957-F9E1-4249-8F87-25F5B9EEAFCC}"/>
              </a:ext>
            </a:extLst>
          </p:cNvPr>
          <p:cNvSpPr/>
          <p:nvPr/>
        </p:nvSpPr>
        <p:spPr>
          <a:xfrm>
            <a:off x="7134135" y="3508312"/>
            <a:ext cx="2136867" cy="369332"/>
          </a:xfrm>
          <a:prstGeom prst="rect">
            <a:avLst/>
          </a:prstGeom>
        </p:spPr>
        <p:txBody>
          <a:bodyPr wrap="none">
            <a:spAutoFit/>
          </a:bodyPr>
          <a:lstStyle/>
          <a:p>
            <a:r>
              <a:rPr lang="en-US" dirty="0"/>
              <a:t>Can’t saturate tumor</a:t>
            </a:r>
          </a:p>
        </p:txBody>
      </p:sp>
      <p:sp>
        <p:nvSpPr>
          <p:cNvPr id="9" name="Rectangle 8">
            <a:extLst>
              <a:ext uri="{FF2B5EF4-FFF2-40B4-BE49-F238E27FC236}">
                <a16:creationId xmlns:a16="http://schemas.microsoft.com/office/drawing/2014/main" id="{E8FFEBF3-E380-43AA-9A68-589FAC484562}"/>
              </a:ext>
            </a:extLst>
          </p:cNvPr>
          <p:cNvSpPr/>
          <p:nvPr/>
        </p:nvSpPr>
        <p:spPr>
          <a:xfrm>
            <a:off x="149581" y="5102632"/>
            <a:ext cx="5085816" cy="584775"/>
          </a:xfrm>
          <a:prstGeom prst="rect">
            <a:avLst/>
          </a:prstGeom>
        </p:spPr>
        <p:txBody>
          <a:bodyPr wrap="none">
            <a:spAutoFit/>
          </a:bodyPr>
          <a:lstStyle/>
          <a:p>
            <a:pPr lvl="0"/>
            <a:r>
              <a:rPr lang="en-US" sz="3200" i="1" dirty="0">
                <a:solidFill>
                  <a:prstClr val="black"/>
                </a:solidFill>
              </a:rPr>
              <a:t>Can we replicate this in vivo? </a:t>
            </a:r>
          </a:p>
        </p:txBody>
      </p:sp>
    </p:spTree>
    <p:extLst>
      <p:ext uri="{BB962C8B-B14F-4D97-AF65-F5344CB8AC3E}">
        <p14:creationId xmlns:p14="http://schemas.microsoft.com/office/powerpoint/2010/main" val="34493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9" grpId="0"/>
      <p:bldP spid="2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6F4FC-5CC7-4915-86C6-A66FE9676357}"/>
              </a:ext>
            </a:extLst>
          </p:cNvPr>
          <p:cNvPicPr>
            <a:picLocks noChangeAspect="1"/>
          </p:cNvPicPr>
          <p:nvPr/>
        </p:nvPicPr>
        <p:blipFill>
          <a:blip r:embed="rId3"/>
          <a:stretch>
            <a:fillRect/>
          </a:stretch>
        </p:blipFill>
        <p:spPr>
          <a:xfrm>
            <a:off x="6963335" y="1982855"/>
            <a:ext cx="3369290" cy="4021979"/>
          </a:xfrm>
          <a:prstGeom prst="rect">
            <a:avLst/>
          </a:prstGeom>
        </p:spPr>
      </p:pic>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8</a:t>
            </a:fld>
            <a:endParaRPr lang="en-US" dirty="0">
              <a:solidFill>
                <a:schemeClr val="bg1">
                  <a:lumMod val="50000"/>
                </a:schemeClr>
              </a:solidFill>
            </a:endParaRPr>
          </a:p>
        </p:txBody>
      </p:sp>
      <p:sp>
        <p:nvSpPr>
          <p:cNvPr id="36" name="Chord 35">
            <a:extLst>
              <a:ext uri="{FF2B5EF4-FFF2-40B4-BE49-F238E27FC236}">
                <a16:creationId xmlns:a16="http://schemas.microsoft.com/office/drawing/2014/main" id="{7B9A5061-D06D-4F46-9753-E35FA9CB094D}"/>
              </a:ext>
            </a:extLst>
          </p:cNvPr>
          <p:cNvSpPr/>
          <p:nvPr/>
        </p:nvSpPr>
        <p:spPr>
          <a:xfrm rot="5400000">
            <a:off x="1712104" y="3257171"/>
            <a:ext cx="1905730" cy="4519371"/>
          </a:xfrm>
          <a:prstGeom prst="chord">
            <a:avLst>
              <a:gd name="adj1" fmla="val 5485120"/>
              <a:gd name="adj2" fmla="val 1610588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c 37">
            <a:extLst>
              <a:ext uri="{FF2B5EF4-FFF2-40B4-BE49-F238E27FC236}">
                <a16:creationId xmlns:a16="http://schemas.microsoft.com/office/drawing/2014/main" id="{F67C8E77-451E-41DA-9B4F-5543AA035BE6}"/>
              </a:ext>
            </a:extLst>
          </p:cNvPr>
          <p:cNvSpPr/>
          <p:nvPr/>
        </p:nvSpPr>
        <p:spPr>
          <a:xfrm>
            <a:off x="2803827" y="2179835"/>
            <a:ext cx="306389" cy="1197783"/>
          </a:xfrm>
          <a:prstGeom prst="arc">
            <a:avLst>
              <a:gd name="adj1" fmla="val 12251845"/>
              <a:gd name="adj2" fmla="val 1963520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AB3AE122-5BBB-4928-A2D3-23E6ABB1C85C}"/>
              </a:ext>
            </a:extLst>
          </p:cNvPr>
          <p:cNvSpPr/>
          <p:nvPr/>
        </p:nvSpPr>
        <p:spPr>
          <a:xfrm flipV="1">
            <a:off x="2819324" y="3120183"/>
            <a:ext cx="275394" cy="551505"/>
          </a:xfrm>
          <a:prstGeom prst="arc">
            <a:avLst>
              <a:gd name="adj1" fmla="val 8296474"/>
              <a:gd name="adj2" fmla="val 4786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434455D-1A13-4143-AB0C-B52DB66876D8}"/>
              </a:ext>
            </a:extLst>
          </p:cNvPr>
          <p:cNvCxnSpPr>
            <a:cxnSpLocks/>
          </p:cNvCxnSpPr>
          <p:nvPr/>
        </p:nvCxnSpPr>
        <p:spPr>
          <a:xfrm flipH="1">
            <a:off x="2325509" y="3228324"/>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024EFBB-B606-4DD3-B98B-865D48A6961E}"/>
              </a:ext>
            </a:extLst>
          </p:cNvPr>
          <p:cNvSpPr/>
          <p:nvPr/>
        </p:nvSpPr>
        <p:spPr>
          <a:xfrm rot="17761874">
            <a:off x="2036127" y="2523327"/>
            <a:ext cx="1099954" cy="485719"/>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H</a:t>
            </a:r>
            <a:endParaRPr lang="en-US" sz="2400" dirty="0"/>
          </a:p>
        </p:txBody>
      </p:sp>
      <p:cxnSp>
        <p:nvCxnSpPr>
          <p:cNvPr id="42" name="Straight Connector 41">
            <a:extLst>
              <a:ext uri="{FF2B5EF4-FFF2-40B4-BE49-F238E27FC236}">
                <a16:creationId xmlns:a16="http://schemas.microsoft.com/office/drawing/2014/main" id="{B339CA2F-96DB-48EC-A280-645574D8B0C1}"/>
              </a:ext>
            </a:extLst>
          </p:cNvPr>
          <p:cNvCxnSpPr>
            <a:cxnSpLocks/>
            <a:stCxn id="53" idx="2"/>
          </p:cNvCxnSpPr>
          <p:nvPr/>
        </p:nvCxnSpPr>
        <p:spPr>
          <a:xfrm flipH="1">
            <a:off x="3278540" y="2581378"/>
            <a:ext cx="219000" cy="3432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F08D8F-CCB4-4A89-9F3B-77686A5FFC0D}"/>
              </a:ext>
            </a:extLst>
          </p:cNvPr>
          <p:cNvCxnSpPr>
            <a:cxnSpLocks/>
          </p:cNvCxnSpPr>
          <p:nvPr/>
        </p:nvCxnSpPr>
        <p:spPr>
          <a:xfrm flipH="1">
            <a:off x="2283738" y="3523454"/>
            <a:ext cx="33682" cy="3657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FE40B2-C5A0-4935-B6AB-EDCF1090F569}"/>
              </a:ext>
            </a:extLst>
          </p:cNvPr>
          <p:cNvCxnSpPr>
            <a:cxnSpLocks/>
          </p:cNvCxnSpPr>
          <p:nvPr/>
        </p:nvCxnSpPr>
        <p:spPr>
          <a:xfrm flipV="1">
            <a:off x="2868074"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345C3C8-16A1-4256-B8A5-D3738A04EA05}"/>
              </a:ext>
            </a:extLst>
          </p:cNvPr>
          <p:cNvCxnSpPr>
            <a:cxnSpLocks/>
          </p:cNvCxnSpPr>
          <p:nvPr/>
        </p:nvCxnSpPr>
        <p:spPr>
          <a:xfrm flipV="1">
            <a:off x="2463858"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46" name="Slide Number Placeholder 1">
            <a:extLst>
              <a:ext uri="{FF2B5EF4-FFF2-40B4-BE49-F238E27FC236}">
                <a16:creationId xmlns:a16="http://schemas.microsoft.com/office/drawing/2014/main" id="{4589CC52-D403-4661-A740-2E5BEEB310A9}"/>
              </a:ext>
            </a:extLst>
          </p:cNvPr>
          <p:cNvSpPr txBox="1">
            <a:spLocks/>
          </p:cNvSpPr>
          <p:nvPr/>
        </p:nvSpPr>
        <p:spPr>
          <a:xfrm>
            <a:off x="227412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D6E5C-412B-4263-838C-1087038517D6}" type="slidenum">
              <a:rPr lang="en-US" smtClean="0">
                <a:solidFill>
                  <a:schemeClr val="bg1">
                    <a:lumMod val="50000"/>
                  </a:schemeClr>
                </a:solidFill>
              </a:rPr>
              <a:pPr/>
              <a:t>8</a:t>
            </a:fld>
            <a:endParaRPr lang="en-US" dirty="0">
              <a:solidFill>
                <a:schemeClr val="bg1">
                  <a:lumMod val="50000"/>
                </a:schemeClr>
              </a:solidFill>
            </a:endParaRPr>
          </a:p>
        </p:txBody>
      </p:sp>
      <p:sp>
        <p:nvSpPr>
          <p:cNvPr id="51" name="Rectangle: Rounded Corners 50">
            <a:extLst>
              <a:ext uri="{FF2B5EF4-FFF2-40B4-BE49-F238E27FC236}">
                <a16:creationId xmlns:a16="http://schemas.microsoft.com/office/drawing/2014/main" id="{589479A4-6926-47F1-8265-CDB3A1BF613E}"/>
              </a:ext>
            </a:extLst>
          </p:cNvPr>
          <p:cNvSpPr/>
          <p:nvPr/>
        </p:nvSpPr>
        <p:spPr>
          <a:xfrm>
            <a:off x="2057530" y="3797301"/>
            <a:ext cx="1214877" cy="357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Aga2</a:t>
            </a:r>
          </a:p>
        </p:txBody>
      </p:sp>
      <p:sp>
        <p:nvSpPr>
          <p:cNvPr id="52" name="Rectangle: Rounded Corners 51">
            <a:extLst>
              <a:ext uri="{FF2B5EF4-FFF2-40B4-BE49-F238E27FC236}">
                <a16:creationId xmlns:a16="http://schemas.microsoft.com/office/drawing/2014/main" id="{EC37147F-D77B-4091-9E7E-455C3E319EF6}"/>
              </a:ext>
            </a:extLst>
          </p:cNvPr>
          <p:cNvSpPr/>
          <p:nvPr/>
        </p:nvSpPr>
        <p:spPr>
          <a:xfrm>
            <a:off x="2057530" y="4243955"/>
            <a:ext cx="1214877" cy="35772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Aga1</a:t>
            </a:r>
          </a:p>
        </p:txBody>
      </p:sp>
      <p:sp>
        <p:nvSpPr>
          <p:cNvPr id="53" name="Oval 52">
            <a:extLst>
              <a:ext uri="{FF2B5EF4-FFF2-40B4-BE49-F238E27FC236}">
                <a16:creationId xmlns:a16="http://schemas.microsoft.com/office/drawing/2014/main" id="{0EFA8C4A-17DC-4DBD-B2BD-D421258472D1}"/>
              </a:ext>
            </a:extLst>
          </p:cNvPr>
          <p:cNvSpPr/>
          <p:nvPr/>
        </p:nvSpPr>
        <p:spPr>
          <a:xfrm rot="593623">
            <a:off x="3495813" y="2486484"/>
            <a:ext cx="232221" cy="229688"/>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4" name="Rectangle 53">
            <a:extLst>
              <a:ext uri="{FF2B5EF4-FFF2-40B4-BE49-F238E27FC236}">
                <a16:creationId xmlns:a16="http://schemas.microsoft.com/office/drawing/2014/main" id="{7DF6D675-6514-4B34-B7F4-46CA8E979CA0}"/>
              </a:ext>
            </a:extLst>
          </p:cNvPr>
          <p:cNvSpPr/>
          <p:nvPr/>
        </p:nvSpPr>
        <p:spPr>
          <a:xfrm>
            <a:off x="3609561" y="2299991"/>
            <a:ext cx="1112957" cy="400110"/>
          </a:xfrm>
          <a:prstGeom prst="rect">
            <a:avLst/>
          </a:prstGeom>
        </p:spPr>
        <p:txBody>
          <a:bodyPr wrap="square">
            <a:spAutoFit/>
          </a:bodyPr>
          <a:lstStyle/>
          <a:p>
            <a:pPr algn="ctr"/>
            <a:r>
              <a:rPr lang="en-US" sz="2000" dirty="0"/>
              <a:t>C-</a:t>
            </a:r>
            <a:r>
              <a:rPr lang="en-US" sz="2000" dirty="0" err="1"/>
              <a:t>myc</a:t>
            </a:r>
            <a:endParaRPr lang="en-US" sz="2000" dirty="0"/>
          </a:p>
        </p:txBody>
      </p:sp>
      <p:sp>
        <p:nvSpPr>
          <p:cNvPr id="55" name="Rectangle 54">
            <a:extLst>
              <a:ext uri="{FF2B5EF4-FFF2-40B4-BE49-F238E27FC236}">
                <a16:creationId xmlns:a16="http://schemas.microsoft.com/office/drawing/2014/main" id="{7C083079-A18E-4C0D-8EEF-41D8EAB8967D}"/>
              </a:ext>
            </a:extLst>
          </p:cNvPr>
          <p:cNvSpPr/>
          <p:nvPr/>
        </p:nvSpPr>
        <p:spPr>
          <a:xfrm>
            <a:off x="1603352" y="3327327"/>
            <a:ext cx="709132" cy="400110"/>
          </a:xfrm>
          <a:prstGeom prst="rect">
            <a:avLst/>
          </a:prstGeom>
        </p:spPr>
        <p:txBody>
          <a:bodyPr wrap="square">
            <a:spAutoFit/>
          </a:bodyPr>
          <a:lstStyle/>
          <a:p>
            <a:pPr algn="ctr"/>
            <a:r>
              <a:rPr lang="en-US" sz="2000" dirty="0"/>
              <a:t>HA</a:t>
            </a:r>
          </a:p>
        </p:txBody>
      </p:sp>
      <p:sp>
        <p:nvSpPr>
          <p:cNvPr id="56" name="Oval 55">
            <a:extLst>
              <a:ext uri="{FF2B5EF4-FFF2-40B4-BE49-F238E27FC236}">
                <a16:creationId xmlns:a16="http://schemas.microsoft.com/office/drawing/2014/main" id="{915ACF98-2C69-4F0B-A259-14583171F0F2}"/>
              </a:ext>
            </a:extLst>
          </p:cNvPr>
          <p:cNvSpPr/>
          <p:nvPr/>
        </p:nvSpPr>
        <p:spPr>
          <a:xfrm rot="593623">
            <a:off x="2217319" y="3416519"/>
            <a:ext cx="228600" cy="2286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 name="Oval 56">
            <a:extLst>
              <a:ext uri="{FF2B5EF4-FFF2-40B4-BE49-F238E27FC236}">
                <a16:creationId xmlns:a16="http://schemas.microsoft.com/office/drawing/2014/main" id="{9459D7BD-4491-43C6-9519-278412EEE0D4}"/>
              </a:ext>
            </a:extLst>
          </p:cNvPr>
          <p:cNvSpPr/>
          <p:nvPr/>
        </p:nvSpPr>
        <p:spPr>
          <a:xfrm rot="17761874">
            <a:off x="2506645" y="2727080"/>
            <a:ext cx="1099954" cy="485719"/>
          </a:xfrm>
          <a:prstGeom prst="ellipse">
            <a:avLst/>
          </a:prstGeom>
          <a:solidFill>
            <a:srgbClr val="FFABAB"/>
          </a:solidFill>
          <a:ln>
            <a:solidFill>
              <a:srgbClr val="FF1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L</a:t>
            </a:r>
            <a:endParaRPr lang="en-US" sz="2400" dirty="0"/>
          </a:p>
        </p:txBody>
      </p:sp>
      <p:sp>
        <p:nvSpPr>
          <p:cNvPr id="60" name="Cloud 59">
            <a:extLst>
              <a:ext uri="{FF2B5EF4-FFF2-40B4-BE49-F238E27FC236}">
                <a16:creationId xmlns:a16="http://schemas.microsoft.com/office/drawing/2014/main" id="{39926C6C-D630-4E14-BA6F-B8D65356EB98}"/>
              </a:ext>
            </a:extLst>
          </p:cNvPr>
          <p:cNvSpPr/>
          <p:nvPr/>
        </p:nvSpPr>
        <p:spPr>
          <a:xfrm rot="18601863">
            <a:off x="2785506" y="1553911"/>
            <a:ext cx="1206668" cy="808480"/>
          </a:xfrm>
          <a:prstGeom prst="flowChartPreparat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Rectangle 9">
            <a:extLst>
              <a:ext uri="{FF2B5EF4-FFF2-40B4-BE49-F238E27FC236}">
                <a16:creationId xmlns:a16="http://schemas.microsoft.com/office/drawing/2014/main" id="{929E5A31-90AC-464F-A7C1-93352798E5F3}"/>
              </a:ext>
            </a:extLst>
          </p:cNvPr>
          <p:cNvSpPr/>
          <p:nvPr/>
        </p:nvSpPr>
        <p:spPr>
          <a:xfrm>
            <a:off x="2630289" y="1718136"/>
            <a:ext cx="1552492" cy="400110"/>
          </a:xfrm>
          <a:prstGeom prst="rect">
            <a:avLst/>
          </a:prstGeom>
        </p:spPr>
        <p:txBody>
          <a:bodyPr wrap="square">
            <a:spAutoFit/>
          </a:bodyPr>
          <a:lstStyle/>
          <a:p>
            <a:pPr lvl="0" algn="ctr"/>
            <a:r>
              <a:rPr lang="en-US" sz="2000" dirty="0">
                <a:solidFill>
                  <a:prstClr val="black"/>
                </a:solidFill>
              </a:rPr>
              <a:t>Antigen</a:t>
            </a: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What is yeast surface display?</a:t>
            </a:r>
          </a:p>
        </p:txBody>
      </p:sp>
      <p:sp>
        <p:nvSpPr>
          <p:cNvPr id="63" name="Rectangle 62">
            <a:extLst>
              <a:ext uri="{FF2B5EF4-FFF2-40B4-BE49-F238E27FC236}">
                <a16:creationId xmlns:a16="http://schemas.microsoft.com/office/drawing/2014/main" id="{863515F7-67F1-44D4-9F20-0FB06C5C3C3D}"/>
              </a:ext>
            </a:extLst>
          </p:cNvPr>
          <p:cNvSpPr/>
          <p:nvPr/>
        </p:nvSpPr>
        <p:spPr>
          <a:xfrm>
            <a:off x="1100891" y="4925576"/>
            <a:ext cx="3180715" cy="400110"/>
          </a:xfrm>
          <a:prstGeom prst="rect">
            <a:avLst/>
          </a:prstGeom>
        </p:spPr>
        <p:txBody>
          <a:bodyPr wrap="square">
            <a:spAutoFit/>
          </a:bodyPr>
          <a:lstStyle/>
          <a:p>
            <a:pPr lvl="0" algn="ctr"/>
            <a:r>
              <a:rPr lang="en-US" sz="2000" dirty="0">
                <a:solidFill>
                  <a:prstClr val="black"/>
                </a:solidFill>
              </a:rPr>
              <a:t>Yeast cell surface</a:t>
            </a:r>
          </a:p>
        </p:txBody>
      </p:sp>
      <p:sp>
        <p:nvSpPr>
          <p:cNvPr id="26" name="Arrow: Pentagon 25">
            <a:extLst>
              <a:ext uri="{FF2B5EF4-FFF2-40B4-BE49-F238E27FC236}">
                <a16:creationId xmlns:a16="http://schemas.microsoft.com/office/drawing/2014/main" id="{BF49B2A1-F53C-4CBE-9501-E4FBB3D2112E}"/>
              </a:ext>
            </a:extLst>
          </p:cNvPr>
          <p:cNvSpPr/>
          <p:nvPr/>
        </p:nvSpPr>
        <p:spPr>
          <a:xfrm rot="18774297">
            <a:off x="3173466" y="1229578"/>
            <a:ext cx="388403" cy="2537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0BEB985-2A75-4086-902C-843EBECD6275}"/>
              </a:ext>
            </a:extLst>
          </p:cNvPr>
          <p:cNvSpPr/>
          <p:nvPr/>
        </p:nvSpPr>
        <p:spPr>
          <a:xfrm>
            <a:off x="2406664" y="1181354"/>
            <a:ext cx="736099" cy="369332"/>
          </a:xfrm>
          <a:prstGeom prst="rect">
            <a:avLst/>
          </a:prstGeom>
        </p:spPr>
        <p:txBody>
          <a:bodyPr wrap="none">
            <a:spAutoFit/>
          </a:bodyPr>
          <a:lstStyle/>
          <a:p>
            <a:r>
              <a:rPr lang="en-US" dirty="0">
                <a:solidFill>
                  <a:prstClr val="black"/>
                </a:solidFill>
              </a:rPr>
              <a:t>Biotin</a:t>
            </a:r>
            <a:endParaRPr lang="en-US" dirty="0"/>
          </a:p>
        </p:txBody>
      </p:sp>
      <p:sp>
        <p:nvSpPr>
          <p:cNvPr id="76" name="TextBox 75">
            <a:extLst>
              <a:ext uri="{FF2B5EF4-FFF2-40B4-BE49-F238E27FC236}">
                <a16:creationId xmlns:a16="http://schemas.microsoft.com/office/drawing/2014/main" id="{E5D9EC52-ED28-4008-84B8-7F56916053C1}"/>
              </a:ext>
            </a:extLst>
          </p:cNvPr>
          <p:cNvSpPr txBox="1"/>
          <p:nvPr/>
        </p:nvSpPr>
        <p:spPr>
          <a:xfrm>
            <a:off x="6391276" y="4394176"/>
            <a:ext cx="1879039" cy="1323439"/>
          </a:xfrm>
          <a:prstGeom prst="rect">
            <a:avLst/>
          </a:prstGeom>
          <a:noFill/>
        </p:spPr>
        <p:txBody>
          <a:bodyPr wrap="square" rtlCol="0">
            <a:spAutoFit/>
          </a:bodyPr>
          <a:lstStyle/>
          <a:p>
            <a:pPr algn="r"/>
            <a:r>
              <a:rPr lang="en-US" sz="2000" dirty="0"/>
              <a:t>mIgG2c C</a:t>
            </a:r>
            <a:r>
              <a:rPr lang="en-US" sz="2000" baseline="-25000" dirty="0"/>
              <a:t>H</a:t>
            </a:r>
            <a:r>
              <a:rPr lang="en-US" sz="2000" dirty="0"/>
              <a:t>2</a:t>
            </a:r>
          </a:p>
          <a:p>
            <a:pPr algn="r"/>
            <a:endParaRPr lang="en-US" sz="2000" dirty="0"/>
          </a:p>
          <a:p>
            <a:pPr algn="r"/>
            <a:endParaRPr lang="en-US" sz="2000" dirty="0"/>
          </a:p>
          <a:p>
            <a:pPr algn="r"/>
            <a:r>
              <a:rPr lang="en-US" sz="2000" dirty="0"/>
              <a:t> C</a:t>
            </a:r>
            <a:r>
              <a:rPr lang="en-US" sz="2000" baseline="-25000" dirty="0"/>
              <a:t>H</a:t>
            </a:r>
            <a:r>
              <a:rPr lang="en-US" sz="2000" dirty="0"/>
              <a:t>3</a:t>
            </a:r>
          </a:p>
        </p:txBody>
      </p:sp>
      <p:sp>
        <p:nvSpPr>
          <p:cNvPr id="77" name="TextBox 76">
            <a:extLst>
              <a:ext uri="{FF2B5EF4-FFF2-40B4-BE49-F238E27FC236}">
                <a16:creationId xmlns:a16="http://schemas.microsoft.com/office/drawing/2014/main" id="{1CB45ADE-959F-41A3-9977-6ECC9F065E27}"/>
              </a:ext>
            </a:extLst>
          </p:cNvPr>
          <p:cNvSpPr txBox="1"/>
          <p:nvPr/>
        </p:nvSpPr>
        <p:spPr>
          <a:xfrm>
            <a:off x="6533331" y="3535560"/>
            <a:ext cx="1384861" cy="400110"/>
          </a:xfrm>
          <a:prstGeom prst="rect">
            <a:avLst/>
          </a:prstGeom>
          <a:noFill/>
        </p:spPr>
        <p:txBody>
          <a:bodyPr wrap="square" rtlCol="0">
            <a:spAutoFit/>
          </a:bodyPr>
          <a:lstStyle/>
          <a:p>
            <a:r>
              <a:rPr lang="en-US" sz="2000" dirty="0"/>
              <a:t>Kappa  </a:t>
            </a:r>
          </a:p>
        </p:txBody>
      </p:sp>
      <p:sp>
        <p:nvSpPr>
          <p:cNvPr id="78" name="TextBox 77">
            <a:extLst>
              <a:ext uri="{FF2B5EF4-FFF2-40B4-BE49-F238E27FC236}">
                <a16:creationId xmlns:a16="http://schemas.microsoft.com/office/drawing/2014/main" id="{1E3F8E63-796F-43E4-A419-196399650C56}"/>
              </a:ext>
            </a:extLst>
          </p:cNvPr>
          <p:cNvSpPr txBox="1"/>
          <p:nvPr/>
        </p:nvSpPr>
        <p:spPr>
          <a:xfrm>
            <a:off x="6189409" y="2564054"/>
            <a:ext cx="923142" cy="400110"/>
          </a:xfrm>
          <a:prstGeom prst="rect">
            <a:avLst/>
          </a:prstGeom>
          <a:noFill/>
        </p:spPr>
        <p:txBody>
          <a:bodyPr wrap="square" rtlCol="0">
            <a:spAutoFit/>
          </a:bodyPr>
          <a:lstStyle/>
          <a:p>
            <a:r>
              <a:rPr lang="en-US" sz="2000" dirty="0"/>
              <a:t>29F V</a:t>
            </a:r>
            <a:r>
              <a:rPr lang="en-US" sz="2000" baseline="-25000" dirty="0"/>
              <a:t>L</a:t>
            </a:r>
          </a:p>
        </p:txBody>
      </p:sp>
      <p:sp>
        <p:nvSpPr>
          <p:cNvPr id="79" name="TextBox 78">
            <a:extLst>
              <a:ext uri="{FF2B5EF4-FFF2-40B4-BE49-F238E27FC236}">
                <a16:creationId xmlns:a16="http://schemas.microsoft.com/office/drawing/2014/main" id="{96663815-C720-451D-A8EA-56BBD500D27E}"/>
              </a:ext>
            </a:extLst>
          </p:cNvPr>
          <p:cNvSpPr txBox="1"/>
          <p:nvPr/>
        </p:nvSpPr>
        <p:spPr>
          <a:xfrm>
            <a:off x="7945588" y="2033409"/>
            <a:ext cx="1334417" cy="400110"/>
          </a:xfrm>
          <a:prstGeom prst="rect">
            <a:avLst/>
          </a:prstGeom>
          <a:noFill/>
        </p:spPr>
        <p:txBody>
          <a:bodyPr wrap="square" rtlCol="0">
            <a:spAutoFit/>
          </a:bodyPr>
          <a:lstStyle/>
          <a:p>
            <a:r>
              <a:rPr lang="en-US" sz="2000" dirty="0"/>
              <a:t>29F V</a:t>
            </a:r>
            <a:r>
              <a:rPr lang="en-US" sz="2000" baseline="-25000" dirty="0"/>
              <a:t>H</a:t>
            </a:r>
          </a:p>
        </p:txBody>
      </p:sp>
      <p:sp>
        <p:nvSpPr>
          <p:cNvPr id="95" name="TextBox 94">
            <a:extLst>
              <a:ext uri="{FF2B5EF4-FFF2-40B4-BE49-F238E27FC236}">
                <a16:creationId xmlns:a16="http://schemas.microsoft.com/office/drawing/2014/main" id="{84BC2DA6-74FA-440F-A3E6-6334DF1CC189}"/>
              </a:ext>
            </a:extLst>
          </p:cNvPr>
          <p:cNvSpPr txBox="1"/>
          <p:nvPr/>
        </p:nvSpPr>
        <p:spPr>
          <a:xfrm>
            <a:off x="10343916" y="2451728"/>
            <a:ext cx="923142" cy="400110"/>
          </a:xfrm>
          <a:prstGeom prst="rect">
            <a:avLst/>
          </a:prstGeom>
          <a:noFill/>
        </p:spPr>
        <p:txBody>
          <a:bodyPr wrap="square" rtlCol="0">
            <a:spAutoFit/>
          </a:bodyPr>
          <a:lstStyle/>
          <a:p>
            <a:r>
              <a:rPr lang="en-US" sz="2000" dirty="0"/>
              <a:t>29F V</a:t>
            </a:r>
            <a:r>
              <a:rPr lang="en-US" sz="2000" baseline="-25000" dirty="0"/>
              <a:t>L</a:t>
            </a:r>
          </a:p>
        </p:txBody>
      </p:sp>
      <p:sp>
        <p:nvSpPr>
          <p:cNvPr id="99" name="Cloud 59">
            <a:extLst>
              <a:ext uri="{FF2B5EF4-FFF2-40B4-BE49-F238E27FC236}">
                <a16:creationId xmlns:a16="http://schemas.microsoft.com/office/drawing/2014/main" id="{2C9B546E-E042-4CA0-A91E-109582072E75}"/>
              </a:ext>
            </a:extLst>
          </p:cNvPr>
          <p:cNvSpPr/>
          <p:nvPr/>
        </p:nvSpPr>
        <p:spPr>
          <a:xfrm rot="17979334">
            <a:off x="9492157" y="1253293"/>
            <a:ext cx="1206668" cy="808480"/>
          </a:xfrm>
          <a:prstGeom prst="flowChartPreparat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0" name="Rectangle 99">
            <a:extLst>
              <a:ext uri="{FF2B5EF4-FFF2-40B4-BE49-F238E27FC236}">
                <a16:creationId xmlns:a16="http://schemas.microsoft.com/office/drawing/2014/main" id="{329AE193-EAAF-4D11-9795-97945191AAE9}"/>
              </a:ext>
            </a:extLst>
          </p:cNvPr>
          <p:cNvSpPr/>
          <p:nvPr/>
        </p:nvSpPr>
        <p:spPr>
          <a:xfrm>
            <a:off x="9357260" y="1407358"/>
            <a:ext cx="1552492" cy="400110"/>
          </a:xfrm>
          <a:prstGeom prst="rect">
            <a:avLst/>
          </a:prstGeom>
        </p:spPr>
        <p:txBody>
          <a:bodyPr wrap="square">
            <a:spAutoFit/>
          </a:bodyPr>
          <a:lstStyle/>
          <a:p>
            <a:pPr lvl="0" algn="ctr"/>
            <a:r>
              <a:rPr lang="en-US" sz="2000" dirty="0">
                <a:solidFill>
                  <a:prstClr val="black"/>
                </a:solidFill>
              </a:rPr>
              <a:t>Antigen</a:t>
            </a:r>
          </a:p>
        </p:txBody>
      </p:sp>
      <p:sp>
        <p:nvSpPr>
          <p:cNvPr id="101" name="Arrow: Pentagon 100">
            <a:extLst>
              <a:ext uri="{FF2B5EF4-FFF2-40B4-BE49-F238E27FC236}">
                <a16:creationId xmlns:a16="http://schemas.microsoft.com/office/drawing/2014/main" id="{6BF299C9-FAF5-41A0-B486-DABCC7161906}"/>
              </a:ext>
            </a:extLst>
          </p:cNvPr>
          <p:cNvSpPr/>
          <p:nvPr/>
        </p:nvSpPr>
        <p:spPr>
          <a:xfrm rot="18774297">
            <a:off x="9869957" y="949280"/>
            <a:ext cx="388403" cy="2537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BB16F429-1178-4E1A-B092-EF154F31AC21}"/>
              </a:ext>
            </a:extLst>
          </p:cNvPr>
          <p:cNvSpPr txBox="1"/>
          <p:nvPr/>
        </p:nvSpPr>
        <p:spPr>
          <a:xfrm>
            <a:off x="8406004" y="2451728"/>
            <a:ext cx="1334417" cy="400110"/>
          </a:xfrm>
          <a:prstGeom prst="rect">
            <a:avLst/>
          </a:prstGeom>
          <a:noFill/>
        </p:spPr>
        <p:txBody>
          <a:bodyPr wrap="square" rtlCol="0">
            <a:spAutoFit/>
          </a:bodyPr>
          <a:lstStyle/>
          <a:p>
            <a:r>
              <a:rPr lang="en-US" sz="2000" dirty="0"/>
              <a:t>29F V</a:t>
            </a:r>
            <a:r>
              <a:rPr lang="en-US" sz="2000" baseline="-25000" dirty="0"/>
              <a:t>H</a:t>
            </a:r>
          </a:p>
        </p:txBody>
      </p:sp>
      <p:sp>
        <p:nvSpPr>
          <p:cNvPr id="128" name="TextBox 127">
            <a:extLst>
              <a:ext uri="{FF2B5EF4-FFF2-40B4-BE49-F238E27FC236}">
                <a16:creationId xmlns:a16="http://schemas.microsoft.com/office/drawing/2014/main" id="{441ADAA2-2E50-417F-B804-D14B3BB30931}"/>
              </a:ext>
            </a:extLst>
          </p:cNvPr>
          <p:cNvSpPr txBox="1"/>
          <p:nvPr/>
        </p:nvSpPr>
        <p:spPr>
          <a:xfrm>
            <a:off x="9404396" y="4394175"/>
            <a:ext cx="1879039" cy="1323439"/>
          </a:xfrm>
          <a:prstGeom prst="rect">
            <a:avLst/>
          </a:prstGeom>
          <a:noFill/>
        </p:spPr>
        <p:txBody>
          <a:bodyPr wrap="square" rtlCol="0">
            <a:spAutoFit/>
          </a:bodyPr>
          <a:lstStyle/>
          <a:p>
            <a:r>
              <a:rPr lang="en-US" sz="2000" dirty="0"/>
              <a:t>mIgG2c C</a:t>
            </a:r>
            <a:r>
              <a:rPr lang="en-US" sz="2000" baseline="-25000" dirty="0"/>
              <a:t>H</a:t>
            </a:r>
            <a:r>
              <a:rPr lang="en-US" sz="2000" dirty="0"/>
              <a:t>2</a:t>
            </a:r>
          </a:p>
          <a:p>
            <a:endParaRPr lang="en-US" sz="2000" dirty="0"/>
          </a:p>
          <a:p>
            <a:endParaRPr lang="en-US" sz="2000" dirty="0"/>
          </a:p>
          <a:p>
            <a:r>
              <a:rPr lang="en-US" sz="2000" dirty="0"/>
              <a:t> C</a:t>
            </a:r>
            <a:r>
              <a:rPr lang="en-US" sz="2000" baseline="-25000" dirty="0"/>
              <a:t>H</a:t>
            </a:r>
            <a:r>
              <a:rPr lang="en-US" sz="2000" dirty="0"/>
              <a:t>3</a:t>
            </a:r>
          </a:p>
        </p:txBody>
      </p:sp>
      <p:sp>
        <p:nvSpPr>
          <p:cNvPr id="129" name="Cloud 59">
            <a:extLst>
              <a:ext uri="{FF2B5EF4-FFF2-40B4-BE49-F238E27FC236}">
                <a16:creationId xmlns:a16="http://schemas.microsoft.com/office/drawing/2014/main" id="{15C493E7-9947-4C0F-B023-6C6B13A69398}"/>
              </a:ext>
            </a:extLst>
          </p:cNvPr>
          <p:cNvSpPr/>
          <p:nvPr/>
        </p:nvSpPr>
        <p:spPr>
          <a:xfrm rot="3427369" flipH="1">
            <a:off x="6545737" y="1392148"/>
            <a:ext cx="1206668" cy="808480"/>
          </a:xfrm>
          <a:prstGeom prst="flowChartPreparat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0" name="Rectangle 129">
            <a:extLst>
              <a:ext uri="{FF2B5EF4-FFF2-40B4-BE49-F238E27FC236}">
                <a16:creationId xmlns:a16="http://schemas.microsoft.com/office/drawing/2014/main" id="{C27A696A-F724-44E0-81C7-18D807A49877}"/>
              </a:ext>
            </a:extLst>
          </p:cNvPr>
          <p:cNvSpPr/>
          <p:nvPr/>
        </p:nvSpPr>
        <p:spPr>
          <a:xfrm>
            <a:off x="6390520" y="1556373"/>
            <a:ext cx="1552492" cy="400110"/>
          </a:xfrm>
          <a:prstGeom prst="rect">
            <a:avLst/>
          </a:prstGeom>
        </p:spPr>
        <p:txBody>
          <a:bodyPr wrap="square">
            <a:spAutoFit/>
          </a:bodyPr>
          <a:lstStyle/>
          <a:p>
            <a:pPr lvl="0" algn="ctr"/>
            <a:r>
              <a:rPr lang="en-US" sz="2000" dirty="0">
                <a:solidFill>
                  <a:prstClr val="black"/>
                </a:solidFill>
              </a:rPr>
              <a:t>Antigen</a:t>
            </a:r>
          </a:p>
        </p:txBody>
      </p:sp>
      <p:sp>
        <p:nvSpPr>
          <p:cNvPr id="131" name="Arrow: Pentagon 130">
            <a:extLst>
              <a:ext uri="{FF2B5EF4-FFF2-40B4-BE49-F238E27FC236}">
                <a16:creationId xmlns:a16="http://schemas.microsoft.com/office/drawing/2014/main" id="{8779CD1F-A741-48CB-AD39-15AECAC9C6CE}"/>
              </a:ext>
            </a:extLst>
          </p:cNvPr>
          <p:cNvSpPr/>
          <p:nvPr/>
        </p:nvSpPr>
        <p:spPr>
          <a:xfrm rot="2825703" flipH="1">
            <a:off x="7068219" y="1149296"/>
            <a:ext cx="388403" cy="2537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1A231BF-48B4-40B1-BE73-A626AE17C918}"/>
              </a:ext>
            </a:extLst>
          </p:cNvPr>
          <p:cNvSpPr/>
          <p:nvPr/>
        </p:nvSpPr>
        <p:spPr>
          <a:xfrm>
            <a:off x="10549529" y="6622905"/>
            <a:ext cx="1289135" cy="261610"/>
          </a:xfrm>
          <a:prstGeom prst="rect">
            <a:avLst/>
          </a:prstGeom>
        </p:spPr>
        <p:txBody>
          <a:bodyPr wrap="none">
            <a:spAutoFit/>
          </a:bodyPr>
          <a:lstStyle/>
          <a:p>
            <a:r>
              <a:rPr lang="en-US" sz="1100" dirty="0"/>
              <a:t>Figures not to scale</a:t>
            </a:r>
          </a:p>
        </p:txBody>
      </p:sp>
    </p:spTree>
    <p:extLst>
      <p:ext uri="{BB962C8B-B14F-4D97-AF65-F5344CB8AC3E}">
        <p14:creationId xmlns:p14="http://schemas.microsoft.com/office/powerpoint/2010/main" val="70790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1" grpId="0" animBg="1"/>
      <p:bldP spid="51" grpId="0" animBg="1"/>
      <p:bldP spid="52" grpId="0" animBg="1"/>
      <p:bldP spid="53" grpId="0" animBg="1"/>
      <p:bldP spid="54" grpId="0"/>
      <p:bldP spid="55" grpId="0"/>
      <p:bldP spid="56" grpId="0" animBg="1"/>
      <p:bldP spid="57" grpId="0" animBg="1"/>
      <p:bldP spid="60" grpId="0" animBg="1"/>
      <p:bldP spid="10" grpId="0"/>
      <p:bldP spid="63" grpId="0"/>
      <p:bldP spid="26" grpId="0" animBg="1"/>
      <p:bldP spid="29" grpId="0"/>
      <p:bldP spid="76" grpId="0"/>
      <p:bldP spid="77" grpId="0"/>
      <p:bldP spid="78" grpId="0"/>
      <p:bldP spid="79" grpId="0"/>
      <p:bldP spid="95" grpId="0"/>
      <p:bldP spid="99" grpId="0" animBg="1"/>
      <p:bldP spid="100" grpId="0"/>
      <p:bldP spid="101" grpId="0" animBg="1"/>
      <p:bldP spid="127" grpId="0"/>
      <p:bldP spid="128" grpId="0"/>
      <p:bldP spid="129" grpId="0" animBg="1"/>
      <p:bldP spid="130" grpId="0"/>
      <p:bldP spid="1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25" y="6246796"/>
            <a:ext cx="12207240" cy="751562"/>
            <a:chOff x="-9625" y="4235116"/>
            <a:chExt cx="12207240" cy="751562"/>
          </a:xfrm>
        </p:grpSpPr>
        <p:cxnSp>
          <p:nvCxnSpPr>
            <p:cNvPr id="12" name="Shape 56"/>
            <p:cNvCxnSpPr/>
            <p:nvPr/>
          </p:nvCxnSpPr>
          <p:spPr>
            <a:xfrm>
              <a:off x="-9625" y="4559961"/>
              <a:ext cx="12207240" cy="0"/>
            </a:xfrm>
            <a:prstGeom prst="straightConnector1">
              <a:avLst/>
            </a:prstGeom>
            <a:noFill/>
            <a:ln w="76200" cap="flat" cmpd="sng">
              <a:solidFill>
                <a:srgbClr val="A31F34"/>
              </a:solidFill>
              <a:prstDash val="solid"/>
              <a:round/>
              <a:headEnd type="none" w="med" len="med"/>
              <a:tailEnd type="none" w="med" len="med"/>
            </a:ln>
          </p:spPr>
        </p:cxnSp>
        <p:sp>
          <p:nvSpPr>
            <p:cNvPr id="13" name="Rectangle 12"/>
            <p:cNvSpPr/>
            <p:nvPr/>
          </p:nvSpPr>
          <p:spPr>
            <a:xfrm>
              <a:off x="548640" y="4235116"/>
              <a:ext cx="921491" cy="75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5" y="4328419"/>
              <a:ext cx="3380508" cy="463083"/>
            </a:xfrm>
            <a:prstGeom prst="rect">
              <a:avLst/>
            </a:prstGeom>
          </p:spPr>
        </p:pic>
      </p:grpSp>
      <p:sp>
        <p:nvSpPr>
          <p:cNvPr id="15" name="Rectangle 14"/>
          <p:cNvSpPr/>
          <p:nvPr/>
        </p:nvSpPr>
        <p:spPr>
          <a:xfrm>
            <a:off x="-24866" y="0"/>
            <a:ext cx="12222481" cy="606392"/>
          </a:xfrm>
          <a:prstGeom prst="rect">
            <a:avLst/>
          </a:prstGeom>
          <a:solidFill>
            <a:srgbClr val="A31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9454415" y="6571640"/>
            <a:ext cx="2743200" cy="365125"/>
          </a:xfrm>
        </p:spPr>
        <p:txBody>
          <a:bodyPr/>
          <a:lstStyle/>
          <a:p>
            <a:fld id="{C92D6E5C-412B-4263-838C-1087038517D6}" type="slidenum">
              <a:rPr lang="en-US" smtClean="0">
                <a:solidFill>
                  <a:schemeClr val="bg1">
                    <a:lumMod val="50000"/>
                  </a:schemeClr>
                </a:solidFill>
              </a:rPr>
              <a:t>9</a:t>
            </a:fld>
            <a:endParaRPr lang="en-US" dirty="0">
              <a:solidFill>
                <a:schemeClr val="bg1">
                  <a:lumMod val="50000"/>
                </a:schemeClr>
              </a:solidFill>
            </a:endParaRPr>
          </a:p>
        </p:txBody>
      </p:sp>
      <p:sp>
        <p:nvSpPr>
          <p:cNvPr id="36" name="Chord 35">
            <a:extLst>
              <a:ext uri="{FF2B5EF4-FFF2-40B4-BE49-F238E27FC236}">
                <a16:creationId xmlns:a16="http://schemas.microsoft.com/office/drawing/2014/main" id="{7B9A5061-D06D-4F46-9753-E35FA9CB094D}"/>
              </a:ext>
            </a:extLst>
          </p:cNvPr>
          <p:cNvSpPr/>
          <p:nvPr/>
        </p:nvSpPr>
        <p:spPr>
          <a:xfrm rot="5400000">
            <a:off x="1712104" y="3257171"/>
            <a:ext cx="1905730" cy="4519371"/>
          </a:xfrm>
          <a:prstGeom prst="chord">
            <a:avLst>
              <a:gd name="adj1" fmla="val 5485120"/>
              <a:gd name="adj2" fmla="val 1610588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c 37">
            <a:extLst>
              <a:ext uri="{FF2B5EF4-FFF2-40B4-BE49-F238E27FC236}">
                <a16:creationId xmlns:a16="http://schemas.microsoft.com/office/drawing/2014/main" id="{F67C8E77-451E-41DA-9B4F-5543AA035BE6}"/>
              </a:ext>
            </a:extLst>
          </p:cNvPr>
          <p:cNvSpPr/>
          <p:nvPr/>
        </p:nvSpPr>
        <p:spPr>
          <a:xfrm>
            <a:off x="2803827" y="2179835"/>
            <a:ext cx="306389" cy="1197783"/>
          </a:xfrm>
          <a:prstGeom prst="arc">
            <a:avLst>
              <a:gd name="adj1" fmla="val 12251845"/>
              <a:gd name="adj2" fmla="val 1963520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AB3AE122-5BBB-4928-A2D3-23E6ABB1C85C}"/>
              </a:ext>
            </a:extLst>
          </p:cNvPr>
          <p:cNvSpPr/>
          <p:nvPr/>
        </p:nvSpPr>
        <p:spPr>
          <a:xfrm flipV="1">
            <a:off x="2819324" y="3120183"/>
            <a:ext cx="275394" cy="551505"/>
          </a:xfrm>
          <a:prstGeom prst="arc">
            <a:avLst>
              <a:gd name="adj1" fmla="val 8296474"/>
              <a:gd name="adj2" fmla="val 4786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434455D-1A13-4143-AB0C-B52DB66876D8}"/>
              </a:ext>
            </a:extLst>
          </p:cNvPr>
          <p:cNvCxnSpPr>
            <a:cxnSpLocks/>
          </p:cNvCxnSpPr>
          <p:nvPr/>
        </p:nvCxnSpPr>
        <p:spPr>
          <a:xfrm flipH="1">
            <a:off x="2325509" y="3228324"/>
            <a:ext cx="33682" cy="1798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024EFBB-B606-4DD3-B98B-865D48A6961E}"/>
              </a:ext>
            </a:extLst>
          </p:cNvPr>
          <p:cNvSpPr/>
          <p:nvPr/>
        </p:nvSpPr>
        <p:spPr>
          <a:xfrm rot="17761874">
            <a:off x="2036127" y="2523327"/>
            <a:ext cx="1099954" cy="485719"/>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H</a:t>
            </a:r>
            <a:endParaRPr lang="en-US" sz="2400" dirty="0"/>
          </a:p>
        </p:txBody>
      </p:sp>
      <p:cxnSp>
        <p:nvCxnSpPr>
          <p:cNvPr id="42" name="Straight Connector 41">
            <a:extLst>
              <a:ext uri="{FF2B5EF4-FFF2-40B4-BE49-F238E27FC236}">
                <a16:creationId xmlns:a16="http://schemas.microsoft.com/office/drawing/2014/main" id="{B339CA2F-96DB-48EC-A280-645574D8B0C1}"/>
              </a:ext>
            </a:extLst>
          </p:cNvPr>
          <p:cNvCxnSpPr>
            <a:cxnSpLocks/>
            <a:stCxn id="53" idx="2"/>
          </p:cNvCxnSpPr>
          <p:nvPr/>
        </p:nvCxnSpPr>
        <p:spPr>
          <a:xfrm flipH="1">
            <a:off x="3278540" y="2581378"/>
            <a:ext cx="219000" cy="3432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F08D8F-CCB4-4A89-9F3B-77686A5FFC0D}"/>
              </a:ext>
            </a:extLst>
          </p:cNvPr>
          <p:cNvCxnSpPr>
            <a:cxnSpLocks/>
          </p:cNvCxnSpPr>
          <p:nvPr/>
        </p:nvCxnSpPr>
        <p:spPr>
          <a:xfrm flipH="1">
            <a:off x="2283738" y="3523454"/>
            <a:ext cx="33682" cy="3657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FE40B2-C5A0-4935-B6AB-EDCF1090F569}"/>
              </a:ext>
            </a:extLst>
          </p:cNvPr>
          <p:cNvCxnSpPr>
            <a:cxnSpLocks/>
          </p:cNvCxnSpPr>
          <p:nvPr/>
        </p:nvCxnSpPr>
        <p:spPr>
          <a:xfrm flipV="1">
            <a:off x="2868074"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345C3C8-16A1-4256-B8A5-D3738A04EA05}"/>
              </a:ext>
            </a:extLst>
          </p:cNvPr>
          <p:cNvCxnSpPr>
            <a:cxnSpLocks/>
          </p:cNvCxnSpPr>
          <p:nvPr/>
        </p:nvCxnSpPr>
        <p:spPr>
          <a:xfrm flipV="1">
            <a:off x="2463858" y="4041784"/>
            <a:ext cx="0" cy="20217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46" name="Slide Number Placeholder 1">
            <a:extLst>
              <a:ext uri="{FF2B5EF4-FFF2-40B4-BE49-F238E27FC236}">
                <a16:creationId xmlns:a16="http://schemas.microsoft.com/office/drawing/2014/main" id="{4589CC52-D403-4661-A740-2E5BEEB310A9}"/>
              </a:ext>
            </a:extLst>
          </p:cNvPr>
          <p:cNvSpPr txBox="1">
            <a:spLocks/>
          </p:cNvSpPr>
          <p:nvPr/>
        </p:nvSpPr>
        <p:spPr>
          <a:xfrm>
            <a:off x="227412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D6E5C-412B-4263-838C-1087038517D6}" type="slidenum">
              <a:rPr lang="en-US" smtClean="0">
                <a:solidFill>
                  <a:schemeClr val="bg1">
                    <a:lumMod val="50000"/>
                  </a:schemeClr>
                </a:solidFill>
              </a:rPr>
              <a:pPr/>
              <a:t>9</a:t>
            </a:fld>
            <a:endParaRPr lang="en-US" dirty="0">
              <a:solidFill>
                <a:schemeClr val="bg1">
                  <a:lumMod val="50000"/>
                </a:schemeClr>
              </a:solidFill>
            </a:endParaRPr>
          </a:p>
        </p:txBody>
      </p:sp>
      <p:sp>
        <p:nvSpPr>
          <p:cNvPr id="51" name="Rectangle: Rounded Corners 50">
            <a:extLst>
              <a:ext uri="{FF2B5EF4-FFF2-40B4-BE49-F238E27FC236}">
                <a16:creationId xmlns:a16="http://schemas.microsoft.com/office/drawing/2014/main" id="{589479A4-6926-47F1-8265-CDB3A1BF613E}"/>
              </a:ext>
            </a:extLst>
          </p:cNvPr>
          <p:cNvSpPr/>
          <p:nvPr/>
        </p:nvSpPr>
        <p:spPr>
          <a:xfrm>
            <a:off x="2057530" y="3797301"/>
            <a:ext cx="1214877" cy="357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Aga2</a:t>
            </a:r>
          </a:p>
        </p:txBody>
      </p:sp>
      <p:sp>
        <p:nvSpPr>
          <p:cNvPr id="52" name="Rectangle: Rounded Corners 51">
            <a:extLst>
              <a:ext uri="{FF2B5EF4-FFF2-40B4-BE49-F238E27FC236}">
                <a16:creationId xmlns:a16="http://schemas.microsoft.com/office/drawing/2014/main" id="{EC37147F-D77B-4091-9E7E-455C3E319EF6}"/>
              </a:ext>
            </a:extLst>
          </p:cNvPr>
          <p:cNvSpPr/>
          <p:nvPr/>
        </p:nvSpPr>
        <p:spPr>
          <a:xfrm>
            <a:off x="2057530" y="4243955"/>
            <a:ext cx="1214877" cy="35772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Aga1</a:t>
            </a:r>
          </a:p>
        </p:txBody>
      </p:sp>
      <p:sp>
        <p:nvSpPr>
          <p:cNvPr id="53" name="Oval 52">
            <a:extLst>
              <a:ext uri="{FF2B5EF4-FFF2-40B4-BE49-F238E27FC236}">
                <a16:creationId xmlns:a16="http://schemas.microsoft.com/office/drawing/2014/main" id="{0EFA8C4A-17DC-4DBD-B2BD-D421258472D1}"/>
              </a:ext>
            </a:extLst>
          </p:cNvPr>
          <p:cNvSpPr/>
          <p:nvPr/>
        </p:nvSpPr>
        <p:spPr>
          <a:xfrm rot="593623">
            <a:off x="3495813" y="2486484"/>
            <a:ext cx="232221" cy="229688"/>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4" name="Rectangle 53">
            <a:extLst>
              <a:ext uri="{FF2B5EF4-FFF2-40B4-BE49-F238E27FC236}">
                <a16:creationId xmlns:a16="http://schemas.microsoft.com/office/drawing/2014/main" id="{7DF6D675-6514-4B34-B7F4-46CA8E979CA0}"/>
              </a:ext>
            </a:extLst>
          </p:cNvPr>
          <p:cNvSpPr/>
          <p:nvPr/>
        </p:nvSpPr>
        <p:spPr>
          <a:xfrm>
            <a:off x="3609561" y="2299991"/>
            <a:ext cx="1112957" cy="400110"/>
          </a:xfrm>
          <a:prstGeom prst="rect">
            <a:avLst/>
          </a:prstGeom>
        </p:spPr>
        <p:txBody>
          <a:bodyPr wrap="square">
            <a:spAutoFit/>
          </a:bodyPr>
          <a:lstStyle/>
          <a:p>
            <a:pPr algn="ctr"/>
            <a:r>
              <a:rPr lang="en-US" sz="2000" dirty="0"/>
              <a:t>C-</a:t>
            </a:r>
            <a:r>
              <a:rPr lang="en-US" sz="2000" dirty="0" err="1"/>
              <a:t>myc</a:t>
            </a:r>
            <a:endParaRPr lang="en-US" sz="2000" dirty="0"/>
          </a:p>
        </p:txBody>
      </p:sp>
      <p:sp>
        <p:nvSpPr>
          <p:cNvPr id="55" name="Rectangle 54">
            <a:extLst>
              <a:ext uri="{FF2B5EF4-FFF2-40B4-BE49-F238E27FC236}">
                <a16:creationId xmlns:a16="http://schemas.microsoft.com/office/drawing/2014/main" id="{7C083079-A18E-4C0D-8EEF-41D8EAB8967D}"/>
              </a:ext>
            </a:extLst>
          </p:cNvPr>
          <p:cNvSpPr/>
          <p:nvPr/>
        </p:nvSpPr>
        <p:spPr>
          <a:xfrm>
            <a:off x="1603352" y="3327327"/>
            <a:ext cx="709132" cy="400110"/>
          </a:xfrm>
          <a:prstGeom prst="rect">
            <a:avLst/>
          </a:prstGeom>
        </p:spPr>
        <p:txBody>
          <a:bodyPr wrap="square">
            <a:spAutoFit/>
          </a:bodyPr>
          <a:lstStyle/>
          <a:p>
            <a:pPr algn="ctr"/>
            <a:r>
              <a:rPr lang="en-US" sz="2000" dirty="0"/>
              <a:t>HA</a:t>
            </a:r>
          </a:p>
        </p:txBody>
      </p:sp>
      <p:sp>
        <p:nvSpPr>
          <p:cNvPr id="56" name="Oval 55">
            <a:extLst>
              <a:ext uri="{FF2B5EF4-FFF2-40B4-BE49-F238E27FC236}">
                <a16:creationId xmlns:a16="http://schemas.microsoft.com/office/drawing/2014/main" id="{915ACF98-2C69-4F0B-A259-14583171F0F2}"/>
              </a:ext>
            </a:extLst>
          </p:cNvPr>
          <p:cNvSpPr/>
          <p:nvPr/>
        </p:nvSpPr>
        <p:spPr>
          <a:xfrm rot="593623">
            <a:off x="2217319" y="3416519"/>
            <a:ext cx="228600" cy="2286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 name="Oval 56">
            <a:extLst>
              <a:ext uri="{FF2B5EF4-FFF2-40B4-BE49-F238E27FC236}">
                <a16:creationId xmlns:a16="http://schemas.microsoft.com/office/drawing/2014/main" id="{9459D7BD-4491-43C6-9519-278412EEE0D4}"/>
              </a:ext>
            </a:extLst>
          </p:cNvPr>
          <p:cNvSpPr/>
          <p:nvPr/>
        </p:nvSpPr>
        <p:spPr>
          <a:xfrm rot="17761874">
            <a:off x="2506645" y="2727080"/>
            <a:ext cx="1099954" cy="485719"/>
          </a:xfrm>
          <a:prstGeom prst="ellipse">
            <a:avLst/>
          </a:prstGeom>
          <a:solidFill>
            <a:srgbClr val="FFABAB"/>
          </a:solidFill>
          <a:ln>
            <a:solidFill>
              <a:srgbClr val="FF1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t>
            </a:r>
            <a:r>
              <a:rPr lang="en-US" sz="2400" baseline="-25000" dirty="0"/>
              <a:t>L</a:t>
            </a:r>
            <a:endParaRPr lang="en-US" sz="2400" dirty="0"/>
          </a:p>
        </p:txBody>
      </p:sp>
      <p:sp>
        <p:nvSpPr>
          <p:cNvPr id="60" name="Cloud 59">
            <a:extLst>
              <a:ext uri="{FF2B5EF4-FFF2-40B4-BE49-F238E27FC236}">
                <a16:creationId xmlns:a16="http://schemas.microsoft.com/office/drawing/2014/main" id="{39926C6C-D630-4E14-BA6F-B8D65356EB98}"/>
              </a:ext>
            </a:extLst>
          </p:cNvPr>
          <p:cNvSpPr/>
          <p:nvPr/>
        </p:nvSpPr>
        <p:spPr>
          <a:xfrm rot="18601863">
            <a:off x="2785506" y="1553911"/>
            <a:ext cx="1206668" cy="808480"/>
          </a:xfrm>
          <a:prstGeom prst="flowChartPreparat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Rectangle 9">
            <a:extLst>
              <a:ext uri="{FF2B5EF4-FFF2-40B4-BE49-F238E27FC236}">
                <a16:creationId xmlns:a16="http://schemas.microsoft.com/office/drawing/2014/main" id="{929E5A31-90AC-464F-A7C1-93352798E5F3}"/>
              </a:ext>
            </a:extLst>
          </p:cNvPr>
          <p:cNvSpPr/>
          <p:nvPr/>
        </p:nvSpPr>
        <p:spPr>
          <a:xfrm>
            <a:off x="2630289" y="1718136"/>
            <a:ext cx="1552492" cy="400110"/>
          </a:xfrm>
          <a:prstGeom prst="rect">
            <a:avLst/>
          </a:prstGeom>
        </p:spPr>
        <p:txBody>
          <a:bodyPr wrap="square">
            <a:spAutoFit/>
          </a:bodyPr>
          <a:lstStyle/>
          <a:p>
            <a:pPr lvl="0" algn="ctr"/>
            <a:r>
              <a:rPr lang="en-US" sz="2000" dirty="0">
                <a:solidFill>
                  <a:prstClr val="black"/>
                </a:solidFill>
              </a:rPr>
              <a:t>Antigen</a:t>
            </a:r>
          </a:p>
        </p:txBody>
      </p:sp>
      <p:sp>
        <p:nvSpPr>
          <p:cNvPr id="61" name="TextBox 60">
            <a:extLst>
              <a:ext uri="{FF2B5EF4-FFF2-40B4-BE49-F238E27FC236}">
                <a16:creationId xmlns:a16="http://schemas.microsoft.com/office/drawing/2014/main" id="{35C1ED0E-0021-4F2E-97F0-FEB16190512F}"/>
              </a:ext>
            </a:extLst>
          </p:cNvPr>
          <p:cNvSpPr txBox="1"/>
          <p:nvPr/>
        </p:nvSpPr>
        <p:spPr>
          <a:xfrm>
            <a:off x="81191" y="-31718"/>
            <a:ext cx="11757473" cy="646331"/>
          </a:xfrm>
          <a:prstGeom prst="rect">
            <a:avLst/>
          </a:prstGeom>
          <a:noFill/>
        </p:spPr>
        <p:txBody>
          <a:bodyPr wrap="square" rtlCol="0">
            <a:spAutoFit/>
          </a:bodyPr>
          <a:lstStyle/>
          <a:p>
            <a:r>
              <a:rPr lang="en-US" sz="3600" dirty="0">
                <a:solidFill>
                  <a:schemeClr val="bg1"/>
                </a:solidFill>
              </a:rPr>
              <a:t>What is yeast surface display?</a:t>
            </a:r>
          </a:p>
        </p:txBody>
      </p:sp>
      <p:sp>
        <p:nvSpPr>
          <p:cNvPr id="63" name="Rectangle 62">
            <a:extLst>
              <a:ext uri="{FF2B5EF4-FFF2-40B4-BE49-F238E27FC236}">
                <a16:creationId xmlns:a16="http://schemas.microsoft.com/office/drawing/2014/main" id="{863515F7-67F1-44D4-9F20-0FB06C5C3C3D}"/>
              </a:ext>
            </a:extLst>
          </p:cNvPr>
          <p:cNvSpPr/>
          <p:nvPr/>
        </p:nvSpPr>
        <p:spPr>
          <a:xfrm>
            <a:off x="1100891" y="4925576"/>
            <a:ext cx="3180715" cy="400110"/>
          </a:xfrm>
          <a:prstGeom prst="rect">
            <a:avLst/>
          </a:prstGeom>
        </p:spPr>
        <p:txBody>
          <a:bodyPr wrap="square">
            <a:spAutoFit/>
          </a:bodyPr>
          <a:lstStyle/>
          <a:p>
            <a:pPr lvl="0" algn="ctr"/>
            <a:r>
              <a:rPr lang="en-US" sz="2000" dirty="0">
                <a:solidFill>
                  <a:prstClr val="black"/>
                </a:solidFill>
              </a:rPr>
              <a:t>Yeast cell surface</a:t>
            </a:r>
          </a:p>
        </p:txBody>
      </p:sp>
      <p:pic>
        <p:nvPicPr>
          <p:cNvPr id="64" name="Picture 63">
            <a:extLst>
              <a:ext uri="{FF2B5EF4-FFF2-40B4-BE49-F238E27FC236}">
                <a16:creationId xmlns:a16="http://schemas.microsoft.com/office/drawing/2014/main" id="{C3F25B17-E019-4674-8D27-D7F14AE7260A}"/>
              </a:ext>
            </a:extLst>
          </p:cNvPr>
          <p:cNvPicPr>
            <a:picLocks noChangeAspect="1"/>
          </p:cNvPicPr>
          <p:nvPr/>
        </p:nvPicPr>
        <p:blipFill rotWithShape="1">
          <a:blip r:embed="rId4">
            <a:extLst>
              <a:ext uri="{28A0092B-C50C-407E-A947-70E740481C1C}">
                <a14:useLocalDpi xmlns:a14="http://schemas.microsoft.com/office/drawing/2010/main" val="0"/>
              </a:ext>
            </a:extLst>
          </a:blip>
          <a:srcRect l="23565" r="65534"/>
          <a:stretch/>
        </p:blipFill>
        <p:spPr>
          <a:xfrm>
            <a:off x="6427723" y="818625"/>
            <a:ext cx="4530822" cy="5424387"/>
          </a:xfrm>
          <a:prstGeom prst="rect">
            <a:avLst/>
          </a:prstGeom>
        </p:spPr>
      </p:pic>
      <p:sp>
        <p:nvSpPr>
          <p:cNvPr id="65" name="Rectangle 64">
            <a:extLst>
              <a:ext uri="{FF2B5EF4-FFF2-40B4-BE49-F238E27FC236}">
                <a16:creationId xmlns:a16="http://schemas.microsoft.com/office/drawing/2014/main" id="{FD9BB8AB-4659-468A-BDC8-016013C76E2D}"/>
              </a:ext>
            </a:extLst>
          </p:cNvPr>
          <p:cNvSpPr/>
          <p:nvPr/>
        </p:nvSpPr>
        <p:spPr>
          <a:xfrm>
            <a:off x="7009061" y="5368667"/>
            <a:ext cx="3072060" cy="461665"/>
          </a:xfrm>
          <a:prstGeom prst="rect">
            <a:avLst/>
          </a:prstGeom>
          <a:solidFill>
            <a:schemeClr val="bg1"/>
          </a:solidFill>
        </p:spPr>
        <p:txBody>
          <a:bodyPr wrap="square">
            <a:spAutoFit/>
          </a:bodyPr>
          <a:lstStyle/>
          <a:p>
            <a:r>
              <a:rPr lang="en-US" sz="2400" dirty="0">
                <a:solidFill>
                  <a:srgbClr val="002060"/>
                </a:solidFill>
              </a:rPr>
              <a:t>Display (C-</a:t>
            </a:r>
            <a:r>
              <a:rPr lang="en-US" sz="2400" dirty="0" err="1">
                <a:solidFill>
                  <a:srgbClr val="002060"/>
                </a:solidFill>
              </a:rPr>
              <a:t>myc</a:t>
            </a:r>
            <a:r>
              <a:rPr lang="en-US" sz="2400" dirty="0">
                <a:solidFill>
                  <a:srgbClr val="002060"/>
                </a:solidFill>
              </a:rPr>
              <a:t> Tag)</a:t>
            </a:r>
            <a:endParaRPr lang="en-US" sz="2800" dirty="0">
              <a:solidFill>
                <a:srgbClr val="002060"/>
              </a:solidFill>
            </a:endParaRPr>
          </a:p>
        </p:txBody>
      </p:sp>
      <p:sp>
        <p:nvSpPr>
          <p:cNvPr id="66" name="Rectangle 65">
            <a:extLst>
              <a:ext uri="{FF2B5EF4-FFF2-40B4-BE49-F238E27FC236}">
                <a16:creationId xmlns:a16="http://schemas.microsoft.com/office/drawing/2014/main" id="{B8CDA6F5-9B72-4DC9-B0A7-3170200BB192}"/>
              </a:ext>
            </a:extLst>
          </p:cNvPr>
          <p:cNvSpPr/>
          <p:nvPr/>
        </p:nvSpPr>
        <p:spPr>
          <a:xfrm rot="16200000">
            <a:off x="5198359" y="3635994"/>
            <a:ext cx="2652496" cy="461665"/>
          </a:xfrm>
          <a:prstGeom prst="rect">
            <a:avLst/>
          </a:prstGeom>
          <a:solidFill>
            <a:schemeClr val="bg1"/>
          </a:solidFill>
        </p:spPr>
        <p:txBody>
          <a:bodyPr wrap="square">
            <a:spAutoFit/>
          </a:bodyPr>
          <a:lstStyle/>
          <a:p>
            <a:r>
              <a:rPr lang="en-US" sz="2400" dirty="0">
                <a:solidFill>
                  <a:srgbClr val="FF0000"/>
                </a:solidFill>
              </a:rPr>
              <a:t>Antigen Binding</a:t>
            </a:r>
          </a:p>
        </p:txBody>
      </p:sp>
      <p:cxnSp>
        <p:nvCxnSpPr>
          <p:cNvPr id="68" name="Straight Arrow Connector 67">
            <a:extLst>
              <a:ext uri="{FF2B5EF4-FFF2-40B4-BE49-F238E27FC236}">
                <a16:creationId xmlns:a16="http://schemas.microsoft.com/office/drawing/2014/main" id="{D3A71416-F634-48BF-A81F-55DFCC4B46F0}"/>
              </a:ext>
            </a:extLst>
          </p:cNvPr>
          <p:cNvCxnSpPr/>
          <p:nvPr/>
        </p:nvCxnSpPr>
        <p:spPr>
          <a:xfrm flipH="1" flipV="1">
            <a:off x="6921872" y="4291688"/>
            <a:ext cx="0" cy="10972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2851F91-CEC6-4EEA-909B-58CD75E8D45F}"/>
              </a:ext>
            </a:extLst>
          </p:cNvPr>
          <p:cNvCxnSpPr/>
          <p:nvPr/>
        </p:nvCxnSpPr>
        <p:spPr>
          <a:xfrm rot="5400000" flipH="1" flipV="1">
            <a:off x="7317863" y="4669943"/>
            <a:ext cx="0" cy="10972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22DE569-B47C-4BB5-867C-994613DD1749}"/>
              </a:ext>
            </a:extLst>
          </p:cNvPr>
          <p:cNvSpPr txBox="1"/>
          <p:nvPr/>
        </p:nvSpPr>
        <p:spPr>
          <a:xfrm rot="17867837">
            <a:off x="3495091" y="2418958"/>
            <a:ext cx="801504" cy="1323439"/>
          </a:xfrm>
          <a:prstGeom prst="rect">
            <a:avLst/>
          </a:prstGeom>
          <a:noFill/>
        </p:spPr>
        <p:txBody>
          <a:bodyPr wrap="square" rtlCol="0">
            <a:spAutoFit/>
          </a:bodyPr>
          <a:lstStyle/>
          <a:p>
            <a:r>
              <a:rPr lang="en-US" sz="8000" dirty="0">
                <a:solidFill>
                  <a:srgbClr val="7030A0"/>
                </a:solidFill>
                <a:latin typeface="Arial Rounded MT Bold" panose="020F0704030504030204" pitchFamily="34" charset="0"/>
                <a:cs typeface="Arial" panose="020B0604020202020204" pitchFamily="34" charset="0"/>
              </a:rPr>
              <a:t>Y</a:t>
            </a:r>
          </a:p>
        </p:txBody>
      </p:sp>
      <p:sp>
        <p:nvSpPr>
          <p:cNvPr id="71" name="TextBox 70">
            <a:extLst>
              <a:ext uri="{FF2B5EF4-FFF2-40B4-BE49-F238E27FC236}">
                <a16:creationId xmlns:a16="http://schemas.microsoft.com/office/drawing/2014/main" id="{2B3101B7-DC15-40E8-B93A-C325980AF0B0}"/>
              </a:ext>
            </a:extLst>
          </p:cNvPr>
          <p:cNvSpPr txBox="1"/>
          <p:nvPr/>
        </p:nvSpPr>
        <p:spPr>
          <a:xfrm rot="14981153">
            <a:off x="4185023" y="2550040"/>
            <a:ext cx="801504" cy="1323439"/>
          </a:xfrm>
          <a:prstGeom prst="rect">
            <a:avLst/>
          </a:prstGeom>
          <a:noFill/>
        </p:spPr>
        <p:txBody>
          <a:bodyPr wrap="square" rtlCol="0">
            <a:spAutoFit/>
          </a:bodyPr>
          <a:lstStyle/>
          <a:p>
            <a:r>
              <a:rPr lang="en-US" sz="8000" dirty="0">
                <a:solidFill>
                  <a:srgbClr val="002060"/>
                </a:solidFill>
                <a:latin typeface="Arial Rounded MT Bold" panose="020F0704030504030204" pitchFamily="34" charset="0"/>
                <a:cs typeface="Arial" panose="020B0604020202020204" pitchFamily="34" charset="0"/>
              </a:rPr>
              <a:t>Y</a:t>
            </a:r>
          </a:p>
        </p:txBody>
      </p:sp>
      <p:sp>
        <p:nvSpPr>
          <p:cNvPr id="72" name="Star: 5 Points 71">
            <a:extLst>
              <a:ext uri="{FF2B5EF4-FFF2-40B4-BE49-F238E27FC236}">
                <a16:creationId xmlns:a16="http://schemas.microsoft.com/office/drawing/2014/main" id="{AEA6689C-2BA9-4D72-951A-3BE9E97A31D1}"/>
              </a:ext>
            </a:extLst>
          </p:cNvPr>
          <p:cNvSpPr/>
          <p:nvPr/>
        </p:nvSpPr>
        <p:spPr>
          <a:xfrm rot="16365417">
            <a:off x="4740625" y="2716972"/>
            <a:ext cx="384898" cy="389518"/>
          </a:xfrm>
          <a:prstGeom prst="star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6" name="Arrow: Pentagon 25">
            <a:extLst>
              <a:ext uri="{FF2B5EF4-FFF2-40B4-BE49-F238E27FC236}">
                <a16:creationId xmlns:a16="http://schemas.microsoft.com/office/drawing/2014/main" id="{BF49B2A1-F53C-4CBE-9501-E4FBB3D2112E}"/>
              </a:ext>
            </a:extLst>
          </p:cNvPr>
          <p:cNvSpPr/>
          <p:nvPr/>
        </p:nvSpPr>
        <p:spPr>
          <a:xfrm rot="18774297">
            <a:off x="3173466" y="1229578"/>
            <a:ext cx="388403" cy="2537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hevron 26">
            <a:extLst>
              <a:ext uri="{FF2B5EF4-FFF2-40B4-BE49-F238E27FC236}">
                <a16:creationId xmlns:a16="http://schemas.microsoft.com/office/drawing/2014/main" id="{90466B08-1BEA-4E59-9173-B439F9C2AE67}"/>
              </a:ext>
            </a:extLst>
          </p:cNvPr>
          <p:cNvSpPr/>
          <p:nvPr/>
        </p:nvSpPr>
        <p:spPr>
          <a:xfrm rot="18737560">
            <a:off x="3363764" y="971737"/>
            <a:ext cx="457200" cy="264895"/>
          </a:xfrm>
          <a:prstGeom prst="chevron">
            <a:avLst>
              <a:gd name="adj" fmla="val 50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Star: 5 Points 72">
            <a:extLst>
              <a:ext uri="{FF2B5EF4-FFF2-40B4-BE49-F238E27FC236}">
                <a16:creationId xmlns:a16="http://schemas.microsoft.com/office/drawing/2014/main" id="{6A19228A-0EAC-4E2A-9665-EA7836AC727F}"/>
              </a:ext>
            </a:extLst>
          </p:cNvPr>
          <p:cNvSpPr/>
          <p:nvPr/>
        </p:nvSpPr>
        <p:spPr>
          <a:xfrm rot="16365417">
            <a:off x="3690191" y="859355"/>
            <a:ext cx="384898" cy="38951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0BEB985-2A75-4086-902C-843EBECD6275}"/>
              </a:ext>
            </a:extLst>
          </p:cNvPr>
          <p:cNvSpPr/>
          <p:nvPr/>
        </p:nvSpPr>
        <p:spPr>
          <a:xfrm>
            <a:off x="2406664" y="1181354"/>
            <a:ext cx="736099" cy="369332"/>
          </a:xfrm>
          <a:prstGeom prst="rect">
            <a:avLst/>
          </a:prstGeom>
        </p:spPr>
        <p:txBody>
          <a:bodyPr wrap="none">
            <a:spAutoFit/>
          </a:bodyPr>
          <a:lstStyle/>
          <a:p>
            <a:r>
              <a:rPr lang="en-US" dirty="0">
                <a:solidFill>
                  <a:prstClr val="black"/>
                </a:solidFill>
              </a:rPr>
              <a:t>Biotin</a:t>
            </a:r>
            <a:endParaRPr lang="en-US" dirty="0"/>
          </a:p>
        </p:txBody>
      </p:sp>
      <p:sp>
        <p:nvSpPr>
          <p:cNvPr id="74" name="Rectangle 73">
            <a:extLst>
              <a:ext uri="{FF2B5EF4-FFF2-40B4-BE49-F238E27FC236}">
                <a16:creationId xmlns:a16="http://schemas.microsoft.com/office/drawing/2014/main" id="{76A634A3-92B1-4802-8AA5-B7AE0A9B516F}"/>
              </a:ext>
            </a:extLst>
          </p:cNvPr>
          <p:cNvSpPr/>
          <p:nvPr/>
        </p:nvSpPr>
        <p:spPr>
          <a:xfrm>
            <a:off x="2258827" y="744901"/>
            <a:ext cx="1242200" cy="369332"/>
          </a:xfrm>
          <a:prstGeom prst="rect">
            <a:avLst/>
          </a:prstGeom>
        </p:spPr>
        <p:txBody>
          <a:bodyPr wrap="none">
            <a:spAutoFit/>
          </a:bodyPr>
          <a:lstStyle/>
          <a:p>
            <a:r>
              <a:rPr lang="en-US" dirty="0" err="1">
                <a:solidFill>
                  <a:prstClr val="black"/>
                </a:solidFill>
              </a:rPr>
              <a:t>Strepavidin</a:t>
            </a:r>
            <a:endParaRPr lang="en-US" dirty="0"/>
          </a:p>
        </p:txBody>
      </p:sp>
      <p:sp>
        <p:nvSpPr>
          <p:cNvPr id="47" name="Rectangle 46">
            <a:extLst>
              <a:ext uri="{FF2B5EF4-FFF2-40B4-BE49-F238E27FC236}">
                <a16:creationId xmlns:a16="http://schemas.microsoft.com/office/drawing/2014/main" id="{987C68D4-51B0-479F-B778-498F61422EF8}"/>
              </a:ext>
            </a:extLst>
          </p:cNvPr>
          <p:cNvSpPr/>
          <p:nvPr/>
        </p:nvSpPr>
        <p:spPr>
          <a:xfrm>
            <a:off x="10549529" y="6622905"/>
            <a:ext cx="1289135" cy="261610"/>
          </a:xfrm>
          <a:prstGeom prst="rect">
            <a:avLst/>
          </a:prstGeom>
        </p:spPr>
        <p:txBody>
          <a:bodyPr wrap="none">
            <a:spAutoFit/>
          </a:bodyPr>
          <a:lstStyle/>
          <a:p>
            <a:r>
              <a:rPr lang="en-US" sz="1100" dirty="0"/>
              <a:t>Figures not to scale</a:t>
            </a:r>
          </a:p>
        </p:txBody>
      </p:sp>
    </p:spTree>
    <p:extLst>
      <p:ext uri="{BB962C8B-B14F-4D97-AF65-F5344CB8AC3E}">
        <p14:creationId xmlns:p14="http://schemas.microsoft.com/office/powerpoint/2010/main" val="278549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25" grpId="0"/>
      <p:bldP spid="71" grpId="0"/>
      <p:bldP spid="72" grpId="0" animBg="1"/>
      <p:bldP spid="27" grpId="0" animBg="1"/>
      <p:bldP spid="73" grpId="0" animBg="1"/>
      <p:bldP spid="7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52026</TotalTime>
  <Words>6344</Words>
  <Application>Microsoft Office PowerPoint</Application>
  <PresentationFormat>Widescreen</PresentationFormat>
  <Paragraphs>1009</Paragraphs>
  <Slides>67</Slides>
  <Notes>67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-apple-system</vt:lpstr>
      <vt:lpstr>Arial</vt:lpstr>
      <vt:lpstr>Arial Black</vt:lpstr>
      <vt:lpstr>Arial Rounded MT Bold</vt:lpstr>
      <vt:lpstr>Calibri</vt:lpstr>
      <vt:lpstr>Calibri Light</vt:lpstr>
      <vt:lpstr>Cambria Math</vt:lpstr>
      <vt:lpstr>open sans</vt:lpstr>
      <vt:lpstr>Roboto Slab</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Chemeng1</dc:creator>
  <cp:lastModifiedBy>chemegrad</cp:lastModifiedBy>
  <cp:revision>512</cp:revision>
  <dcterms:created xsi:type="dcterms:W3CDTF">2018-01-29T17:25:32Z</dcterms:created>
  <dcterms:modified xsi:type="dcterms:W3CDTF">2021-03-16T18:45:35Z</dcterms:modified>
</cp:coreProperties>
</file>