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4" r:id="rId3"/>
    <p:sldId id="298" r:id="rId4"/>
    <p:sldId id="300" r:id="rId5"/>
    <p:sldId id="301" r:id="rId6"/>
    <p:sldId id="302" r:id="rId7"/>
    <p:sldId id="277" r:id="rId8"/>
    <p:sldId id="280" r:id="rId9"/>
    <p:sldId id="279" r:id="rId10"/>
    <p:sldId id="281" r:id="rId11"/>
    <p:sldId id="283" r:id="rId12"/>
    <p:sldId id="286" r:id="rId13"/>
    <p:sldId id="295" r:id="rId14"/>
    <p:sldId id="288" r:id="rId15"/>
    <p:sldId id="284" r:id="rId16"/>
    <p:sldId id="289" r:id="rId17"/>
    <p:sldId id="287" r:id="rId18"/>
    <p:sldId id="297" r:id="rId19"/>
    <p:sldId id="296" r:id="rId20"/>
    <p:sldId id="291" r:id="rId21"/>
    <p:sldId id="292" r:id="rId22"/>
    <p:sldId id="293" r:id="rId23"/>
    <p:sldId id="304" r:id="rId24"/>
    <p:sldId id="29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3" autoAdjust="0"/>
    <p:restoredTop sz="88154" autoAdjust="0"/>
  </p:normalViewPr>
  <p:slideViewPr>
    <p:cSldViewPr>
      <p:cViewPr varScale="1">
        <p:scale>
          <a:sx n="100" d="100"/>
          <a:sy n="100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1" y="1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/>
          <a:lstStyle>
            <a:lvl1pPr algn="r">
              <a:defRPr sz="1200"/>
            </a:lvl1pPr>
          </a:lstStyle>
          <a:p>
            <a:fld id="{3ABC750B-5265-407C-99CD-61F8C08CD01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684926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1" y="8684926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 anchor="b"/>
          <a:lstStyle>
            <a:lvl1pPr algn="r">
              <a:defRPr sz="1200"/>
            </a:lvl1pPr>
          </a:lstStyle>
          <a:p>
            <a:fld id="{4F77A4B0-C05F-41F9-975A-C7BB379F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49EA1E89-205E-4FBB-9766-775B4816CA0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F79684CD-A5D7-489B-8CA6-12AB1EAA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3638-0225-4DB8-B02D-BC2900998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 reviewers will take the time to advocate for</a:t>
            </a:r>
            <a:r>
              <a:rPr lang="en-US" baseline="0" dirty="0" smtClean="0"/>
              <a:t> your proposal </a:t>
            </a:r>
          </a:p>
          <a:p>
            <a:r>
              <a:rPr lang="en-US" dirty="0" smtClean="0"/>
              <a:t>significance</a:t>
            </a:r>
            <a:r>
              <a:rPr lang="en-US" baseline="0" dirty="0" smtClean="0"/>
              <a:t> + achievability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Personal experience with grant-writing (NSF)</a:t>
            </a:r>
          </a:p>
          <a:p>
            <a:r>
              <a:rPr lang="en-US" baseline="0" dirty="0" smtClean="0"/>
              <a:t>And we’ll give you an opportunity to practice: articulating a research question, turning into actionable 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5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instructors what the point</a:t>
            </a:r>
            <a:r>
              <a:rPr lang="en-US" baseline="0" dirty="0" smtClean="0"/>
              <a:t> distributions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D43-32CF-47B7-AB1B-B4529CBBCAD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unding/r03.htm" TargetMode="External"/><Relationship Id="rId4" Type="http://schemas.openxmlformats.org/officeDocument/2006/relationships/hyperlink" Target="http://www.niaid.nih.gov/researchfunding/grant/pages/appsamples.aspx" TargetMode="External"/><Relationship Id="rId5" Type="http://schemas.openxmlformats.org/officeDocument/2006/relationships/hyperlink" Target="http://libguides.mit.edu/bioleng" TargetMode="External"/><Relationship Id="rId6" Type="http://schemas.openxmlformats.org/officeDocument/2006/relationships/hyperlink" Target="mailto:hsilver@mit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.mit.edu/becommunicationla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lAOGtr0pM6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id.nih.gov/researchfunding/grant/pages/appsamples.aspx" TargetMode="External"/><Relationship Id="rId4" Type="http://schemas.openxmlformats.org/officeDocument/2006/relationships/hyperlink" Target="http://libguides.mit.edu/bioleng" TargetMode="External"/><Relationship Id="rId5" Type="http://schemas.openxmlformats.org/officeDocument/2006/relationships/hyperlink" Target="mailto:hsilver@mit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funding/r03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3997"/>
            <a:ext cx="8001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+mj-lt"/>
              </a:rPr>
              <a:t>20.109 Communication Workshop 5: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Research Proposal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854382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+mj-lt"/>
              </a:rPr>
              <a:t>Dr. </a:t>
            </a: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ean Clarke</a:t>
            </a:r>
          </a:p>
          <a:p>
            <a:pPr algn="l"/>
            <a:r>
              <a:rPr lang="en-US" sz="2400" dirty="0" smtClean="0">
                <a:latin typeface="+mj-lt"/>
              </a:rPr>
              <a:t>Dr. Diana </a:t>
            </a:r>
            <a:r>
              <a:rPr lang="en-US" sz="2400" dirty="0" err="1" smtClean="0">
                <a:latin typeface="+mj-lt"/>
              </a:rPr>
              <a:t>Chien</a:t>
            </a:r>
            <a:endParaRPr lang="en-US" sz="2400" dirty="0" smtClean="0">
              <a:latin typeface="+mj-lt"/>
            </a:endParaRPr>
          </a:p>
          <a:p>
            <a:pPr algn="l"/>
            <a:endParaRPr lang="en-US" sz="2400" dirty="0">
              <a:latin typeface="+mj-lt"/>
            </a:endParaRPr>
          </a:p>
        </p:txBody>
      </p:sp>
      <p:pic>
        <p:nvPicPr>
          <p:cNvPr id="4" name="Picture 3" descr="communication-lab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0873"/>
            <a:ext cx="5291148" cy="961054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13714" y="5638800"/>
            <a:ext cx="5126468" cy="945470"/>
          </a:xfrm>
          <a:prstGeom prst="rect">
            <a:avLst/>
          </a:prstGeom>
        </p:spPr>
        <p:txBody>
          <a:bodyPr wrap="square" lIns="113366" tIns="56683" rIns="113366" bIns="56683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venir Book"/>
              </a:rPr>
              <a:t>Helping you communicate effectively.</a:t>
            </a:r>
          </a:p>
          <a:p>
            <a:pPr algn="r"/>
            <a:r>
              <a:rPr lang="en-US" b="1" dirty="0" smtClean="0">
                <a:solidFill>
                  <a:srgbClr val="86B73C"/>
                </a:solidFill>
                <a:latin typeface="+mj-lt"/>
                <a:cs typeface="Avenir Heavy"/>
              </a:rPr>
              <a:t>be.mit.edu/</a:t>
            </a:r>
            <a:r>
              <a:rPr lang="en-US" b="1" dirty="0" err="1" smtClean="0">
                <a:solidFill>
                  <a:srgbClr val="86B73C"/>
                </a:solidFill>
                <a:latin typeface="+mj-lt"/>
                <a:cs typeface="Avenir Heavy"/>
              </a:rPr>
              <a:t>communicationlab</a:t>
            </a:r>
            <a:r>
              <a:rPr lang="en-US" b="1" dirty="0">
                <a:solidFill>
                  <a:srgbClr val="86B73C"/>
                </a:solidFill>
                <a:latin typeface="+mj-lt"/>
                <a:cs typeface="Avenir Heavy"/>
              </a:rPr>
              <a:t/>
            </a:r>
            <a:br>
              <a:rPr lang="en-US" b="1" dirty="0">
                <a:solidFill>
                  <a:srgbClr val="86B73C"/>
                </a:solidFill>
                <a:latin typeface="+mj-lt"/>
                <a:cs typeface="Avenir Heavy"/>
              </a:rPr>
            </a:br>
            <a:endParaRPr lang="en-US" b="1" dirty="0">
              <a:solidFill>
                <a:srgbClr val="86B73C"/>
              </a:solidFill>
              <a:latin typeface="+mj-lt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2780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3048000"/>
            <a:ext cx="1371600" cy="641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86153"/>
            <a:ext cx="8229600" cy="5495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1. Overview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Brief statement of knowledge gap, research question, </a:t>
            </a:r>
            <a:r>
              <a:rPr lang="en-US" sz="2400" dirty="0" smtClean="0"/>
              <a:t>significance, like the first half of an Abstract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2. Background</a:t>
            </a:r>
          </a:p>
          <a:p>
            <a:pPr marL="0" indent="0">
              <a:buNone/>
            </a:pPr>
            <a:r>
              <a:rPr lang="en-US" sz="2400" dirty="0" smtClean="0"/>
              <a:t>Orients </a:t>
            </a:r>
            <a:r>
              <a:rPr lang="en-US" sz="2400" dirty="0"/>
              <a:t>us like an </a:t>
            </a:r>
            <a:r>
              <a:rPr lang="en-US" sz="2400" dirty="0" smtClean="0"/>
              <a:t>Introduction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3. Research Question + Specific Aims</a:t>
            </a:r>
          </a:p>
          <a:p>
            <a:pPr marL="0" indent="0">
              <a:buNone/>
            </a:pPr>
            <a:r>
              <a:rPr lang="en-US" sz="2400" dirty="0" smtClean="0"/>
              <a:t>Just like Results, posed to the future as an objective or hypothesis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743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maps-1 (dragged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3243123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08200"/>
            <a:ext cx="1936750" cy="1168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0512"/>
            <a:ext cx="8229600" cy="1143000"/>
          </a:xfrm>
        </p:spPr>
        <p:txBody>
          <a:bodyPr/>
          <a:lstStyle/>
          <a:p>
            <a:r>
              <a:rPr lang="en-US" dirty="0" smtClean="0"/>
              <a:t>Sections map to familiar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209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en-US" b="1" dirty="0"/>
              <a:t>Research Question </a:t>
            </a:r>
            <a:r>
              <a:rPr lang="en-US" dirty="0"/>
              <a:t>+</a:t>
            </a:r>
            <a:r>
              <a:rPr lang="en-US" b="1" dirty="0"/>
              <a:t> Specific </a:t>
            </a:r>
            <a:r>
              <a:rPr lang="en-US" b="1" dirty="0" smtClean="0"/>
              <a:t>Aims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Objective/Hypothesis:</a:t>
            </a:r>
            <a:r>
              <a:rPr lang="en-US" sz="2800" dirty="0"/>
              <a:t> Our objective is to obtain nanoparticles optimized for targeted drug delivery and imaging of prostate cancer.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hypothesize that polymer-based </a:t>
            </a:r>
            <a:r>
              <a:rPr lang="en-US" sz="2800" dirty="0" err="1"/>
              <a:t>nanosponges</a:t>
            </a:r>
            <a:r>
              <a:rPr lang="en-US" sz="2800" dirty="0"/>
              <a:t> developed using a step-wise, function-driven design format are an effective modality for simultaneous targeted drug delivery and imaging of prostate tumors.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61076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Dr. </a:t>
            </a:r>
            <a:r>
              <a:rPr lang="en-US" i="1" dirty="0" err="1"/>
              <a:t>Andries</a:t>
            </a:r>
            <a:r>
              <a:rPr lang="en-US" i="1" dirty="0"/>
              <a:t> </a:t>
            </a:r>
            <a:r>
              <a:rPr lang="en-US" i="1" dirty="0" err="1"/>
              <a:t>Zijlstra</a:t>
            </a:r>
            <a:r>
              <a:rPr lang="en-US" i="1" dirty="0" smtClean="0"/>
              <a:t>, Vanderbilt University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514754"/>
            <a:ext cx="8382000" cy="32858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4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en-US" b="1" dirty="0"/>
              <a:t>Research Question </a:t>
            </a:r>
            <a:r>
              <a:rPr lang="en-US" dirty="0"/>
              <a:t>+</a:t>
            </a:r>
            <a:r>
              <a:rPr lang="en-US" b="1" dirty="0"/>
              <a:t> Specific </a:t>
            </a:r>
            <a:r>
              <a:rPr lang="en-US" b="1" dirty="0" smtClean="0"/>
              <a:t>Aims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Aim #1.</a:t>
            </a:r>
            <a:r>
              <a:rPr lang="en-US" sz="2800" dirty="0"/>
              <a:t> Generating a panel of prostate cancer-targeting </a:t>
            </a:r>
            <a:r>
              <a:rPr lang="en-US" sz="2800" dirty="0" err="1"/>
              <a:t>nanosponges</a:t>
            </a:r>
            <a:r>
              <a:rPr lang="en-US" sz="2800" dirty="0"/>
              <a:t> optimized for tumor targeting, drug cargo loading, and drug release </a:t>
            </a:r>
            <a:r>
              <a:rPr lang="en-US" sz="2800" dirty="0" smtClean="0"/>
              <a:t>kinetics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Aim #2. </a:t>
            </a:r>
            <a:r>
              <a:rPr lang="en-US" sz="2800" dirty="0"/>
              <a:t>Identifying the most effective combination of tumor targeting </a:t>
            </a:r>
            <a:r>
              <a:rPr lang="en-US" sz="2800" dirty="0" err="1"/>
              <a:t>nanosponges</a:t>
            </a:r>
            <a:r>
              <a:rPr lang="en-US" sz="2800" dirty="0"/>
              <a:t> considering a </a:t>
            </a:r>
            <a:r>
              <a:rPr lang="en-US" sz="2800" dirty="0" smtClean="0"/>
              <a:t>combination </a:t>
            </a:r>
            <a:r>
              <a:rPr lang="en-US" sz="2800" dirty="0"/>
              <a:t>of different targeting peptides, drug cargo, and release </a:t>
            </a:r>
            <a:r>
              <a:rPr lang="en-US" sz="2800" dirty="0" smtClean="0"/>
              <a:t>kinetics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/>
              <a:t>Aim #3. </a:t>
            </a:r>
            <a:r>
              <a:rPr lang="en-US" sz="2800" dirty="0"/>
              <a:t>Evaluating the use of </a:t>
            </a:r>
            <a:r>
              <a:rPr lang="en-US" sz="2800" dirty="0" err="1"/>
              <a:t>nanosponge</a:t>
            </a:r>
            <a:r>
              <a:rPr lang="en-US" sz="2800" dirty="0"/>
              <a:t> therapy against human prostate cancer using human </a:t>
            </a:r>
            <a:r>
              <a:rPr lang="en-US" sz="2800" dirty="0" smtClean="0"/>
              <a:t>tissue </a:t>
            </a:r>
            <a:r>
              <a:rPr lang="en-US" sz="2800" dirty="0" err="1" smtClean="0"/>
              <a:t>xenografted</a:t>
            </a:r>
            <a:r>
              <a:rPr lang="en-US" sz="2800" dirty="0" smtClean="0"/>
              <a:t> </a:t>
            </a:r>
            <a:r>
              <a:rPr lang="en-US" sz="2800" dirty="0"/>
              <a:t>in SCID </a:t>
            </a:r>
            <a:r>
              <a:rPr lang="en-US" sz="2800" dirty="0" smtClean="0"/>
              <a:t>mice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1076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Dr. </a:t>
            </a:r>
            <a:r>
              <a:rPr lang="en-US" i="1" dirty="0" err="1"/>
              <a:t>Andries</a:t>
            </a:r>
            <a:r>
              <a:rPr lang="en-US" i="1" dirty="0"/>
              <a:t> </a:t>
            </a:r>
            <a:r>
              <a:rPr lang="en-US" i="1" dirty="0" err="1"/>
              <a:t>Zijlstra</a:t>
            </a:r>
            <a:r>
              <a:rPr lang="en-US" i="1" dirty="0" smtClean="0"/>
              <a:t>, Vanderbilt University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382000" cy="43526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Activity</a:t>
            </a:r>
            <a:r>
              <a:rPr lang="en-US" sz="3600" dirty="0" smtClean="0"/>
              <a:t>: Evaluate the example proposal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8 minutes</a:t>
            </a:r>
          </a:p>
          <a:p>
            <a:pPr marL="0" indent="0">
              <a:buNone/>
            </a:pPr>
            <a:r>
              <a:rPr lang="en-US" dirty="0" smtClean="0"/>
              <a:t>Answer the handout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</a:t>
            </a:r>
            <a:r>
              <a:rPr lang="en-US" dirty="0" smtClean="0"/>
              <a:t>: Frame a Research Question + Specific Aims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one of the fields that you and your partner are interested in. (This is just an exercise, not a commitment!)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 testable hypothesis or research question in that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Brainstorm 3-4 ways of testing that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7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Methods: </a:t>
            </a:r>
            <a:r>
              <a:rPr lang="en-US" dirty="0" smtClean="0"/>
              <a:t>lay out an experimental roadmap to meet aims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Include brief statement of overall approach: don’t just dump details</a:t>
            </a:r>
          </a:p>
          <a:p>
            <a:r>
              <a:rPr lang="en-US" dirty="0" smtClean="0"/>
              <a:t>Don’t just say “data analysis”</a:t>
            </a:r>
          </a:p>
          <a:p>
            <a:pPr lvl="1"/>
            <a:r>
              <a:rPr lang="en-US" dirty="0" smtClean="0"/>
              <a:t>Metrics, cutoffs, tests?</a:t>
            </a:r>
          </a:p>
          <a:p>
            <a:pPr lvl="1"/>
            <a:r>
              <a:rPr lang="en-US" dirty="0" smtClean="0"/>
              <a:t>What would tell you your hypothesis was true?</a:t>
            </a:r>
          </a:p>
          <a:p>
            <a:r>
              <a:rPr lang="en-US" dirty="0" smtClean="0"/>
              <a:t>You don’t have to develop this all on your own: talk to faculty, grad students</a:t>
            </a:r>
          </a:p>
          <a:p>
            <a:pPr lvl="1"/>
            <a:r>
              <a:rPr lang="en-US" i="1" dirty="0" smtClean="0"/>
              <a:t>How do people usually measure X? </a:t>
            </a:r>
          </a:p>
          <a:p>
            <a:pPr lvl="1"/>
            <a:r>
              <a:rPr lang="en-US" i="1" dirty="0" smtClean="0"/>
              <a:t>Is there an animal model for 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Methods: </a:t>
            </a:r>
            <a:r>
              <a:rPr lang="en-US" dirty="0" smtClean="0"/>
              <a:t>use schematics &amp; visuals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17182"/>
            <a:ext cx="3582314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7425"/>
            <a:ext cx="4219575" cy="33813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 your specific aims: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7774" y="1828800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Demonstrate a method: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Predicted Outcomes: </a:t>
            </a:r>
            <a:br>
              <a:rPr lang="en-US" b="1" dirty="0" smtClean="0"/>
            </a:br>
            <a:r>
              <a:rPr lang="en-US" dirty="0"/>
              <a:t>C</a:t>
            </a:r>
            <a:r>
              <a:rPr lang="en-US" dirty="0" smtClean="0"/>
              <a:t>reate representative visuals of expected data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1977231"/>
            <a:ext cx="34575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 Predicted Outcomes: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What </a:t>
            </a:r>
            <a:r>
              <a:rPr lang="en-US" dirty="0"/>
              <a:t>could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other ways you could test the same question?</a:t>
            </a:r>
          </a:p>
          <a:p>
            <a:r>
              <a:rPr lang="en-US" dirty="0" smtClean="0"/>
              <a:t>Demonstrates that some advance is likely</a:t>
            </a:r>
          </a:p>
          <a:p>
            <a:r>
              <a:rPr lang="en-US" dirty="0" smtClean="0"/>
              <a:t>You can think through potential pitfalls and prepare for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Predicted Outcomes: </a:t>
            </a:r>
            <a:r>
              <a:rPr lang="en-US" dirty="0" smtClean="0"/>
              <a:t>what could go wrong?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3.2.2.5. Potential problems and alternative approaches.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600" dirty="0" smtClean="0"/>
              <a:t>It </a:t>
            </a:r>
            <a:r>
              <a:rPr lang="en-US" sz="1600" dirty="0"/>
              <a:t>is possible that since </a:t>
            </a:r>
            <a:r>
              <a:rPr lang="en-US" sz="1600" dirty="0" err="1"/>
              <a:t>reovirus</a:t>
            </a:r>
            <a:r>
              <a:rPr lang="en-US" sz="1600" dirty="0"/>
              <a:t> T1L antagonizes innate immune responses via multiple mechanisms, as indicated by our preliminary data (Section 1.4.2) and </a:t>
            </a:r>
            <a:r>
              <a:rPr lang="en-US" sz="1600" dirty="0" err="1"/>
              <a:t>reassortant</a:t>
            </a:r>
            <a:r>
              <a:rPr lang="en-US" sz="1600" dirty="0"/>
              <a:t> experiments statistically linking the S2 and L2 genes to IFN antagonism (24</a:t>
            </a:r>
            <a:r>
              <a:rPr lang="en-US" sz="1600" dirty="0">
                <a:solidFill>
                  <a:srgbClr val="0070C0"/>
                </a:solidFill>
              </a:rPr>
              <a:t>), </a:t>
            </a:r>
            <a:r>
              <a:rPr lang="en-US" sz="1600" b="1" dirty="0">
                <a:solidFill>
                  <a:srgbClr val="0070C0"/>
                </a:solidFill>
              </a:rPr>
              <a:t>substitution of the T1L M1 gene into the T3D backbone may be insufficient to fully decouple the IFN response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from the apoptotic response following infection.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 </a:t>
            </a:r>
            <a:r>
              <a:rPr lang="en-US" sz="1600" dirty="0"/>
              <a:t>this case, we will use information derived from Specific Aim 1, to </a:t>
            </a:r>
            <a:r>
              <a:rPr lang="en-US" sz="1600" b="1" dirty="0">
                <a:solidFill>
                  <a:srgbClr val="0070C0"/>
                </a:solidFill>
              </a:rPr>
              <a:t>identify other genes associated with IFN antagonism, to generate an “IFN-dead” virus</a:t>
            </a:r>
            <a:r>
              <a:rPr lang="en-US" sz="1600" b="1" dirty="0"/>
              <a:t> </a:t>
            </a:r>
            <a:r>
              <a:rPr lang="en-US" sz="1600" dirty="0"/>
              <a:t>in the pro-apoptotic T3D backbone. The transcriptional networks induced by this virus would then be profiled, as above.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these approaches fail to segregate apoptosis induction from IFN signaling, we will </a:t>
            </a:r>
            <a:r>
              <a:rPr lang="en-US" sz="1600" b="1" dirty="0">
                <a:solidFill>
                  <a:srgbClr val="0070C0"/>
                </a:solidFill>
              </a:rPr>
              <a:t>profile changes in gene expression</a:t>
            </a:r>
            <a:r>
              <a:rPr lang="en-US" sz="1600" dirty="0"/>
              <a:t> induced by T1L and T3D in IFNAR-deficient MEFs.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It </a:t>
            </a:r>
            <a:r>
              <a:rPr lang="en-US" sz="1600" dirty="0"/>
              <a:t>is also possible that microarray slides or software provided through the GCAT consortium </a:t>
            </a:r>
            <a:r>
              <a:rPr lang="en-US" sz="1600" b="1" dirty="0">
                <a:solidFill>
                  <a:srgbClr val="0070C0"/>
                </a:solidFill>
              </a:rPr>
              <a:t>may not be sufficiently robust</a:t>
            </a:r>
            <a:r>
              <a:rPr lang="en-US" sz="1600" dirty="0"/>
              <a:t> to accommodate the level of depth of the proposed experiments. In this case, we would then use commercially available microarrays, such as the </a:t>
            </a:r>
            <a:r>
              <a:rPr lang="en-US" sz="1600" dirty="0" err="1"/>
              <a:t>GeneChip</a:t>
            </a:r>
            <a:r>
              <a:rPr lang="en-US" sz="1600" dirty="0"/>
              <a:t>® Human Gene 1.0 ST Array (</a:t>
            </a:r>
            <a:r>
              <a:rPr lang="en-US" sz="1600" dirty="0" err="1"/>
              <a:t>Affymetrix</a:t>
            </a:r>
            <a:r>
              <a:rPr lang="en-US" sz="1600" dirty="0"/>
              <a:t>), similar to those used previously (45).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4597" y="6172200"/>
            <a:ext cx="523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smtClean="0"/>
              <a:t>Geoffrey Holm, R15 application, via niaid.nih.gov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245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marL="57150" indent="0"/>
            <a:r>
              <a:rPr lang="en-US" sz="3600" dirty="0" smtClean="0"/>
              <a:t>A successful proposal must convince its readers that the proposed work is </a:t>
            </a:r>
            <a:r>
              <a:rPr lang="en-US" sz="3600" b="1" dirty="0" smtClean="0">
                <a:solidFill>
                  <a:schemeClr val="accent6"/>
                </a:solidFill>
              </a:rPr>
              <a:t>significant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chemeClr val="accent6"/>
                </a:solidFill>
              </a:rPr>
              <a:t>achievable</a:t>
            </a:r>
            <a:r>
              <a:rPr lang="en-US" sz="3600" b="1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43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Readers are busy and easily distracted</a:t>
            </a:r>
          </a:p>
          <a:p>
            <a:r>
              <a:rPr lang="en-US" sz="2800" dirty="0" smtClean="0"/>
              <a:t>Opportunities are limited </a:t>
            </a:r>
          </a:p>
          <a:p>
            <a:pPr marL="457200" lvl="1" indent="0">
              <a:buNone/>
            </a:pPr>
            <a:r>
              <a:rPr lang="en-US" sz="2400" dirty="0" smtClean="0"/>
              <a:t>Time limits on applying again</a:t>
            </a:r>
          </a:p>
          <a:p>
            <a:pPr marL="457200" lvl="1" indent="0">
              <a:buNone/>
            </a:pPr>
            <a:r>
              <a:rPr lang="en-US" sz="2400" dirty="0" smtClean="0"/>
              <a:t>(whereas there’s always another journal for your paper)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1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6. Resources: </a:t>
            </a:r>
            <a:r>
              <a:rPr lang="en-US" dirty="0" smtClean="0"/>
              <a:t>mention unique elements in Methods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32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don’t need a dedicated Resources slide.</a:t>
            </a:r>
          </a:p>
          <a:p>
            <a:pPr marL="0" indent="0">
              <a:buNone/>
            </a:pPr>
            <a:r>
              <a:rPr lang="en-US" dirty="0" smtClean="0"/>
              <a:t>Will you need a hospital, core facility, collaborators?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7. Impact: </a:t>
            </a:r>
            <a:r>
              <a:rPr lang="en-US" dirty="0" smtClean="0"/>
              <a:t>reiterate central question &amp; significance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97839"/>
            <a:ext cx="7848600" cy="3785652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Innovation and Impact: </a:t>
            </a:r>
            <a:r>
              <a:rPr lang="en-US" sz="2400" dirty="0"/>
              <a:t>The proposed work is highly innovative at two levels: </a:t>
            </a: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The </a:t>
            </a:r>
            <a:r>
              <a:rPr lang="en-US" sz="2400" dirty="0"/>
              <a:t>use of unique polymer chemistry in the design of a polymer-based nanoparticle, and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the </a:t>
            </a:r>
            <a:r>
              <a:rPr lang="en-US" sz="2400" dirty="0"/>
              <a:t>synergistic function-driven design approach implemented by integrating the expertise of three investigators.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proposed particle would greatly impact prostate cancer therapy as it would enable tumor specific delivery of established and newly design therapeutics.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1076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Dr. </a:t>
            </a:r>
            <a:r>
              <a:rPr lang="en-US" i="1" dirty="0" err="1"/>
              <a:t>Andries</a:t>
            </a:r>
            <a:r>
              <a:rPr lang="en-US" i="1" dirty="0"/>
              <a:t> </a:t>
            </a:r>
            <a:r>
              <a:rPr lang="en-US" i="1" dirty="0" err="1"/>
              <a:t>Zijlstra</a:t>
            </a:r>
            <a:r>
              <a:rPr lang="en-US" i="1" dirty="0" smtClean="0"/>
              <a:t>, Vanderbilt University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37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presentation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Don’t switch off too frequently </a:t>
            </a:r>
          </a:p>
          <a:p>
            <a:r>
              <a:rPr lang="en-US" dirty="0" smtClean="0"/>
              <a:t>Announce organization &amp; transitions between partners</a:t>
            </a:r>
          </a:p>
          <a:p>
            <a:pPr marL="457200" lvl="1" indent="0">
              <a:buNone/>
            </a:pPr>
            <a:r>
              <a:rPr lang="en-US" dirty="0" smtClean="0"/>
              <a:t>“Noreen will introduce the Question and the Aims, and then I’ll talk about the Methods…”</a:t>
            </a:r>
          </a:p>
          <a:p>
            <a:r>
              <a:rPr lang="en-US" dirty="0" smtClean="0"/>
              <a:t>Show your excitement! Modulate your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654248"/>
            <a:ext cx="4254500" cy="3225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61528"/>
            <a:ext cx="4267200" cy="32258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081536"/>
            <a:ext cx="4292600" cy="321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3486744"/>
            <a:ext cx="43942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the wiki for example slide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from the journal club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interact with your slides</a:t>
            </a:r>
          </a:p>
          <a:p>
            <a:r>
              <a:rPr lang="en-US" dirty="0" smtClean="0"/>
              <a:t>Excessive animations are distracting &amp; inconvenient</a:t>
            </a:r>
          </a:p>
          <a:p>
            <a:pPr lvl="1"/>
            <a:r>
              <a:rPr lang="en-US" dirty="0" smtClean="0"/>
              <a:t>Use simple styles</a:t>
            </a:r>
          </a:p>
          <a:p>
            <a:pPr lvl="1"/>
            <a:r>
              <a:rPr lang="en-US" dirty="0" smtClean="0"/>
              <a:t>Group content – not everything has to appear one-by-one</a:t>
            </a:r>
          </a:p>
        </p:txBody>
      </p:sp>
    </p:spTree>
    <p:extLst>
      <p:ext uri="{BB962C8B-B14F-4D97-AF65-F5344CB8AC3E}">
        <p14:creationId xmlns:p14="http://schemas.microsoft.com/office/powerpoint/2010/main" val="292521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additional help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be.mit.edu/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communicationlab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NIH Small Grant Program (R03): appropriate scale </a:t>
            </a:r>
            <a:r>
              <a:rPr lang="en-US" dirty="0">
                <a:hlinkClick r:id="rId3"/>
              </a:rPr>
              <a:t>http://grants.nih.gov/grants/funding/r03.htm</a:t>
            </a:r>
            <a:endParaRPr lang="en-US" dirty="0"/>
          </a:p>
          <a:p>
            <a:r>
              <a:rPr lang="en-US" dirty="0"/>
              <a:t>NIAID: includes alternate approaches if first approach doesn’t work</a:t>
            </a:r>
          </a:p>
          <a:p>
            <a:pPr marL="342900" lvl="1" indent="0">
              <a:buNone/>
            </a:pPr>
            <a:r>
              <a:rPr lang="en-US" sz="3200" dirty="0">
                <a:hlinkClick r:id="rId4"/>
              </a:rPr>
              <a:t>http://www.niaid.nih.gov/researchfunding/grant/pages/appsamples.aspx</a:t>
            </a:r>
            <a:endParaRPr lang="en-US" sz="3200" dirty="0"/>
          </a:p>
          <a:p>
            <a:pPr marL="400050" indent="-457200"/>
            <a:r>
              <a:rPr lang="en-US" dirty="0"/>
              <a:t>BE Research Guide: </a:t>
            </a:r>
            <a:r>
              <a:rPr lang="en-US" dirty="0">
                <a:hlinkClick r:id="rId5"/>
              </a:rPr>
              <a:t>http://libguides.mit.edu/bioleng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sz="2600" dirty="0"/>
              <a:t>(email Howard Silver </a:t>
            </a:r>
            <a:r>
              <a:rPr lang="en-US" sz="2600" dirty="0">
                <a:hlinkClick r:id="rId6"/>
              </a:rPr>
              <a:t>hsilver@mit.edu</a:t>
            </a:r>
            <a:r>
              <a:rPr lang="en-US" sz="2600" dirty="0"/>
              <a:t> with </a:t>
            </a:r>
            <a:r>
              <a:rPr lang="en-US" sz="2600" dirty="0" smtClean="0"/>
              <a:t>suggestions!)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81000"/>
            <a:ext cx="8686800" cy="1447800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Strategies are the same, from 109 to NIH.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900" y="6324600"/>
            <a:ext cx="61849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youtu.be/lAOGtr0pM6Q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01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81000"/>
            <a:ext cx="8686800" cy="1447800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The 109 proposal is a little different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716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 minutes + Q&amp;A</a:t>
            </a:r>
          </a:p>
          <a:p>
            <a:pPr marL="0" indent="0">
              <a:buNone/>
            </a:pPr>
            <a:r>
              <a:rPr lang="en-US" dirty="0" smtClean="0"/>
              <a:t>Slide-based</a:t>
            </a:r>
          </a:p>
        </p:txBody>
      </p:sp>
    </p:spTree>
    <p:extLst>
      <p:ext uri="{BB962C8B-B14F-4D97-AF65-F5344CB8AC3E}">
        <p14:creationId xmlns:p14="http://schemas.microsoft.com/office/powerpoint/2010/main" val="13332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70" t="-103661" r="-24275" b="-19508"/>
          <a:stretch/>
        </p:blipFill>
        <p:spPr>
          <a:xfrm>
            <a:off x="6324600" y="3117850"/>
            <a:ext cx="2146300" cy="214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29000"/>
            <a:ext cx="869950" cy="81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81000"/>
            <a:ext cx="8686800" cy="1447800"/>
          </a:xfrm>
        </p:spPr>
        <p:txBody>
          <a:bodyPr anchor="t">
            <a:normAutofit/>
          </a:bodyPr>
          <a:lstStyle/>
          <a:p>
            <a:r>
              <a:rPr lang="is-IS" sz="3600" dirty="0" smtClean="0"/>
              <a:t>…but it’s</a:t>
            </a:r>
            <a:r>
              <a:rPr lang="en-US" sz="3600" dirty="0" smtClean="0"/>
              <a:t> mostly the same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137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Tell </a:t>
            </a:r>
            <a:r>
              <a:rPr lang="en-US" dirty="0"/>
              <a:t>us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</a:rPr>
              <a:t>why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how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6"/>
                </a:solidFill>
              </a:rPr>
              <a:t>what</a:t>
            </a:r>
            <a:r>
              <a:rPr lang="en-US" dirty="0" smtClean="0"/>
              <a:t> will result</a:t>
            </a:r>
          </a:p>
          <a:p>
            <a:pPr marL="0" indent="0">
              <a:buNone/>
            </a:pPr>
            <a:r>
              <a:rPr lang="en-US" dirty="0" smtClean="0"/>
              <a:t>Identify the </a:t>
            </a:r>
            <a:r>
              <a:rPr lang="en-US" dirty="0" smtClean="0">
                <a:solidFill>
                  <a:schemeClr val="accent6"/>
                </a:solidFill>
              </a:rPr>
              <a:t>knowledge gap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care about the </a:t>
            </a:r>
            <a:r>
              <a:rPr lang="en-US" dirty="0">
                <a:solidFill>
                  <a:schemeClr val="accent6"/>
                </a:solidFill>
              </a:rPr>
              <a:t>methods</a:t>
            </a:r>
            <a:r>
              <a:rPr lang="en-US" dirty="0"/>
              <a:t>: specify </a:t>
            </a:r>
            <a:r>
              <a:rPr lang="en-US" i="1" dirty="0"/>
              <a:t>in vitro</a:t>
            </a:r>
            <a:r>
              <a:rPr lang="en-US" dirty="0"/>
              <a:t>, </a:t>
            </a:r>
            <a:r>
              <a:rPr lang="en-US" i="1" dirty="0"/>
              <a:t>in vivo</a:t>
            </a:r>
            <a:r>
              <a:rPr lang="en-US" dirty="0"/>
              <a:t>, what system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You can’t just shove things into a mouse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how </a:t>
            </a:r>
            <a:r>
              <a:rPr lang="en-US" dirty="0"/>
              <a:t>us </a:t>
            </a:r>
            <a:r>
              <a:rPr lang="en-US" dirty="0" smtClean="0"/>
              <a:t>what </a:t>
            </a:r>
            <a:r>
              <a:rPr lang="en-US" dirty="0" smtClean="0">
                <a:solidFill>
                  <a:schemeClr val="accent6"/>
                </a:solidFill>
              </a:rPr>
              <a:t>expected data</a:t>
            </a:r>
            <a:r>
              <a:rPr lang="en-US" dirty="0" smtClean="0"/>
              <a:t> will be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things don’t work, what will you do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chemeClr val="accent6"/>
                </a:solidFill>
              </a:rPr>
              <a:t>controls and work-arounds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Proposals are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</a:t>
            </a:r>
            <a:r>
              <a:rPr lang="en-US" dirty="0" smtClean="0"/>
              <a:t>apers </a:t>
            </a:r>
            <a:br>
              <a:rPr lang="en-US" dirty="0" smtClean="0"/>
            </a:br>
            <a:r>
              <a:rPr lang="en-US" dirty="0" smtClean="0"/>
              <a:t>(with little twists)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9144000" cy="29718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dirty="0" smtClean="0"/>
              <a:t>Papers: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Question</a:t>
            </a:r>
          </a:p>
          <a:p>
            <a:pPr marL="0" indent="0">
              <a:buNone/>
            </a:pPr>
            <a:r>
              <a:rPr lang="en-US" dirty="0" smtClean="0"/>
              <a:t>Outcome uncertain</a:t>
            </a:r>
          </a:p>
          <a:p>
            <a:pPr marL="0" indent="0">
              <a:buNone/>
            </a:pPr>
            <a:r>
              <a:rPr lang="en-US" dirty="0" smtClean="0"/>
              <a:t>Findings are exciting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Proposals: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Hypothesis</a:t>
            </a:r>
          </a:p>
          <a:p>
            <a:pPr marL="0" indent="0">
              <a:buNone/>
            </a:pPr>
            <a:r>
              <a:rPr lang="en-US" dirty="0" smtClean="0"/>
              <a:t>Outcome certain</a:t>
            </a:r>
          </a:p>
          <a:p>
            <a:pPr marL="0" indent="0">
              <a:buNone/>
            </a:pPr>
            <a:r>
              <a:rPr lang="en-US" dirty="0" smtClean="0"/>
              <a:t>Innovation is exciting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876800"/>
            <a:ext cx="73152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Both have sections, tell stories, argue for excitement and validity, methods, controls &amp; statistics</a:t>
            </a:r>
          </a:p>
        </p:txBody>
      </p:sp>
    </p:spTree>
    <p:extLst>
      <p:ext uri="{BB962C8B-B14F-4D97-AF65-F5344CB8AC3E}">
        <p14:creationId xmlns:p14="http://schemas.microsoft.com/office/powerpoint/2010/main" val="19529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701"/>
            <a:ext cx="8229600" cy="1143000"/>
          </a:xfrm>
        </p:spPr>
        <p:txBody>
          <a:bodyPr/>
          <a:lstStyle/>
          <a:p>
            <a:r>
              <a:rPr lang="en-US" dirty="0" smtClean="0"/>
              <a:t>Review assignment rubric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6701"/>
            <a:ext cx="4495800" cy="43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72000" y="1706164"/>
            <a:ext cx="4517136" cy="3825572"/>
            <a:chOff x="4572000" y="1706164"/>
            <a:chExt cx="4517136" cy="3825572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4572000" y="1706164"/>
              <a:ext cx="4517136" cy="3825572"/>
              <a:chOff x="4445331" y="1066800"/>
              <a:chExt cx="5991225" cy="5073981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1066800"/>
                <a:ext cx="59340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331" y="2854656"/>
                <a:ext cx="5991225" cy="32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4632788" y="3047310"/>
              <a:ext cx="1645920" cy="27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1187" y="3052209"/>
              <a:ext cx="2724912" cy="27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477000" y="4648200"/>
            <a:ext cx="12192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NIH Small Grant Program (R03): appropriate scale </a:t>
            </a:r>
            <a:r>
              <a:rPr lang="en-US" dirty="0">
                <a:hlinkClick r:id="rId2"/>
              </a:rPr>
              <a:t>http://grants.nih.gov/grants/funding/r03.htm</a:t>
            </a:r>
            <a:endParaRPr lang="en-US" dirty="0"/>
          </a:p>
          <a:p>
            <a:r>
              <a:rPr lang="en-US" dirty="0"/>
              <a:t>NIAID: includes alternate approaches if first approach doesn’t work</a:t>
            </a:r>
          </a:p>
          <a:p>
            <a:pPr marL="342900" lvl="1" indent="0">
              <a:buNone/>
            </a:pPr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www.niaid.nih.gov/researchfunding/grant/pages/appsamples.aspx</a:t>
            </a:r>
            <a:endParaRPr lang="en-US" sz="3200" dirty="0" smtClean="0"/>
          </a:p>
          <a:p>
            <a:pPr marL="400050" indent="-457200"/>
            <a:r>
              <a:rPr lang="en-US" dirty="0" smtClean="0"/>
              <a:t>BE Research Guide</a:t>
            </a:r>
            <a:r>
              <a:rPr lang="en-US" dirty="0"/>
              <a:t>: </a:t>
            </a:r>
            <a:r>
              <a:rPr lang="en-US" dirty="0" smtClean="0">
                <a:hlinkClick r:id="rId4"/>
              </a:rPr>
              <a:t>http://libguides.mit.edu/bioleng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r>
              <a:rPr lang="en-US" sz="2600" dirty="0" smtClean="0"/>
              <a:t>(email Howard Silver </a:t>
            </a:r>
            <a:r>
              <a:rPr lang="en-US" sz="2600" dirty="0" smtClean="0">
                <a:hlinkClick r:id="rId5"/>
              </a:rPr>
              <a:t>hsilver@mit.edu</a:t>
            </a:r>
            <a:r>
              <a:rPr lang="en-US" sz="2600" dirty="0" smtClean="0"/>
              <a:t> with suggestions!)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53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Sections balance two goals…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Overview</a:t>
            </a:r>
            <a:r>
              <a:rPr lang="en-US" sz="2000" dirty="0" smtClean="0"/>
              <a:t>: brief statement of knowledge gap, research question, and significance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Research Question </a:t>
            </a:r>
            <a:r>
              <a:rPr lang="en-US" sz="2000" dirty="0" smtClean="0"/>
              <a:t>+</a:t>
            </a:r>
            <a:r>
              <a:rPr lang="en-US" sz="2000" b="1" dirty="0" smtClean="0"/>
              <a:t> Specific Aims</a:t>
            </a:r>
            <a:endParaRPr lang="en-US" sz="2000" dirty="0" smtClean="0"/>
          </a:p>
          <a:p>
            <a:pPr marL="914400" lvl="1" indent="-395288">
              <a:buFont typeface="+mj-lt"/>
              <a:buAutoNum type="alphaLcParenR"/>
            </a:pPr>
            <a:r>
              <a:rPr lang="en-US" sz="2000" dirty="0" smtClean="0"/>
              <a:t>well-defined, testable hypothesis </a:t>
            </a:r>
          </a:p>
          <a:p>
            <a:pPr marL="914400" lvl="1" indent="-395288">
              <a:buFont typeface="+mj-lt"/>
              <a:buAutoNum type="alphaLcParenR"/>
            </a:pPr>
            <a:r>
              <a:rPr lang="en-US" sz="2000" dirty="0" smtClean="0"/>
              <a:t>3-4 tests of that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Methods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Outcomes</a:t>
            </a:r>
            <a:r>
              <a:rPr lang="en-US" sz="2000" dirty="0" smtClean="0"/>
              <a:t> predicted if </a:t>
            </a:r>
            <a:r>
              <a:rPr lang="en-US" sz="2000" dirty="0"/>
              <a:t>everything goes according to </a:t>
            </a:r>
            <a:r>
              <a:rPr lang="en-US" sz="2000" dirty="0" smtClean="0"/>
              <a:t>plan, </a:t>
            </a:r>
            <a:r>
              <a:rPr lang="en-US" sz="2000" dirty="0"/>
              <a:t>and if nothing does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Resources</a:t>
            </a:r>
            <a:r>
              <a:rPr lang="en-US" sz="2000" dirty="0" smtClean="0"/>
              <a:t> needed to </a:t>
            </a:r>
            <a:r>
              <a:rPr lang="en-US" sz="2000" dirty="0"/>
              <a:t>complete the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Impact</a:t>
            </a:r>
            <a:r>
              <a:rPr lang="en-US" sz="2000" dirty="0" smtClean="0"/>
              <a:t> on science, society</a:t>
            </a: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934200" y="1600200"/>
            <a:ext cx="1600200" cy="990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4200" y="2690018"/>
            <a:ext cx="1600200" cy="233918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5135563"/>
            <a:ext cx="1600200" cy="4270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190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SIGNIFICANT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8960" y="517980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SIGNIFICANT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8960" y="367178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ACHIEVABLE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enir LT Std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1162</Words>
  <Application>Microsoft Macintosh PowerPoint</Application>
  <PresentationFormat>On-screen Show (4:3)</PresentationFormat>
  <Paragraphs>145</Paragraphs>
  <Slides>25</Slides>
  <Notes>5</Notes>
  <HiddenSlides>7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Book</vt:lpstr>
      <vt:lpstr>Avenir Heavy</vt:lpstr>
      <vt:lpstr>Avenir LT Std 45 Book</vt:lpstr>
      <vt:lpstr>Calibri</vt:lpstr>
      <vt:lpstr>Office Theme</vt:lpstr>
      <vt:lpstr>20.109 Communication Workshop 5: Research Proposal  </vt:lpstr>
      <vt:lpstr>A successful proposal must convince its readers that the proposed work is significant and achievable.</vt:lpstr>
      <vt:lpstr>Strategies are the same, from 109 to NIH. </vt:lpstr>
      <vt:lpstr>The 109 proposal is a little different</vt:lpstr>
      <vt:lpstr>…but it’s mostly the same</vt:lpstr>
      <vt:lpstr>Proposals are future papers  (with little twists)</vt:lpstr>
      <vt:lpstr>Review assignment rubric</vt:lpstr>
      <vt:lpstr>Examples &amp; resources</vt:lpstr>
      <vt:lpstr>Sections balance two goals…</vt:lpstr>
      <vt:lpstr>Sections map to familiar ones</vt:lpstr>
      <vt:lpstr>3. Research Question + Specific Aims</vt:lpstr>
      <vt:lpstr>3. Research Question + Specific Aims</vt:lpstr>
      <vt:lpstr>Activity: Evaluate the example proposal </vt:lpstr>
      <vt:lpstr>Activity: Frame a Research Question + Specific Aims </vt:lpstr>
      <vt:lpstr>4. Methods: lay out an experimental roadmap to meet aims</vt:lpstr>
      <vt:lpstr>4. Methods: use schematics &amp; visuals</vt:lpstr>
      <vt:lpstr>5. Predicted Outcomes:  Create representative visuals of expected data</vt:lpstr>
      <vt:lpstr>5. Predicted Outcomes:  What could go wrong?</vt:lpstr>
      <vt:lpstr>5. Predicted Outcomes: what could go wrong?</vt:lpstr>
      <vt:lpstr>6. Resources: mention unique elements in Methods</vt:lpstr>
      <vt:lpstr>7. Impact: reiterate central question &amp; significance</vt:lpstr>
      <vt:lpstr>Group presentation skills</vt:lpstr>
      <vt:lpstr>See the wiki for example slide deck</vt:lpstr>
      <vt:lpstr>Feedback from the journal club presentations</vt:lpstr>
      <vt:lpstr>There’s additional help </vt:lpstr>
    </vt:vector>
  </TitlesOfParts>
  <Company>MIT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20.109 Communication Workshop 3: Journal Club Presentation</dc:title>
  <dc:creator>Diana</dc:creator>
  <cp:lastModifiedBy>Microsoft Office User</cp:lastModifiedBy>
  <cp:revision>387</cp:revision>
  <cp:lastPrinted>2016-11-16T22:05:18Z</cp:lastPrinted>
  <dcterms:created xsi:type="dcterms:W3CDTF">2015-10-08T18:50:29Z</dcterms:created>
  <dcterms:modified xsi:type="dcterms:W3CDTF">2016-11-30T21:57:16Z</dcterms:modified>
</cp:coreProperties>
</file>