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9" r:id="rId2"/>
    <p:sldId id="269" r:id="rId3"/>
    <p:sldId id="273" r:id="rId4"/>
    <p:sldId id="272" r:id="rId5"/>
    <p:sldId id="271" r:id="rId6"/>
    <p:sldId id="274" r:id="rId7"/>
    <p:sldId id="266" r:id="rId8"/>
    <p:sldId id="267" r:id="rId9"/>
    <p:sldId id="268" r:id="rId10"/>
    <p:sldId id="262" r:id="rId11"/>
    <p:sldId id="260" r:id="rId12"/>
    <p:sldId id="281" r:id="rId13"/>
    <p:sldId id="282" r:id="rId14"/>
    <p:sldId id="276" r:id="rId15"/>
    <p:sldId id="263" r:id="rId16"/>
    <p:sldId id="270" r:id="rId17"/>
    <p:sldId id="258" r:id="rId18"/>
    <p:sldId id="277" r:id="rId19"/>
    <p:sldId id="278" r:id="rId20"/>
    <p:sldId id="279" r:id="rId21"/>
    <p:sldId id="284" r:id="rId22"/>
    <p:sldId id="285" r:id="rId23"/>
    <p:sldId id="287" r:id="rId24"/>
    <p:sldId id="291" r:id="rId25"/>
    <p:sldId id="288" r:id="rId26"/>
    <p:sldId id="289" r:id="rId27"/>
    <p:sldId id="257" r:id="rId28"/>
    <p:sldId id="275" r:id="rId29"/>
    <p:sldId id="280" r:id="rId3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12"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D1977570-67E5-D648-A614-FEBC6F49EB91}" type="datetimeFigureOut">
              <a:rPr lang="en-US" smtClean="0"/>
              <a:t>4/5/18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F3955D0-C593-704B-87BC-2675BD91C0EB}" type="slidenum">
              <a:rPr lang="en-US" smtClean="0"/>
              <a:t>‹#›</a:t>
            </a:fld>
            <a:endParaRPr lang="en-US"/>
          </a:p>
        </p:txBody>
      </p:sp>
    </p:spTree>
    <p:extLst>
      <p:ext uri="{BB962C8B-B14F-4D97-AF65-F5344CB8AC3E}">
        <p14:creationId xmlns:p14="http://schemas.microsoft.com/office/powerpoint/2010/main" val="786370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E6E5D69-EE77-A542-A8B5-3ADC2B8C2919}" type="datetimeFigureOut">
              <a:rPr lang="en-US" smtClean="0"/>
              <a:t>4/5/18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134B678E-C74A-6845-8888-25F8937D18FB}" type="slidenum">
              <a:rPr lang="en-US" smtClean="0"/>
              <a:t>‹#›</a:t>
            </a:fld>
            <a:endParaRPr lang="en-US"/>
          </a:p>
        </p:txBody>
      </p:sp>
    </p:spTree>
    <p:extLst>
      <p:ext uri="{BB962C8B-B14F-4D97-AF65-F5344CB8AC3E}">
        <p14:creationId xmlns:p14="http://schemas.microsoft.com/office/powerpoint/2010/main" val="10089109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Cells reliant on NHEJ</a:t>
            </a:r>
            <a:r>
              <a:rPr lang="en-US" baseline="0" dirty="0" smtClean="0"/>
              <a:t> which is error prone and leads to mutations / cell death</a:t>
            </a:r>
            <a:endParaRPr lang="en-US" dirty="0"/>
          </a:p>
        </p:txBody>
      </p:sp>
      <p:sp>
        <p:nvSpPr>
          <p:cNvPr id="4" name="Slide Number Placeholder 3"/>
          <p:cNvSpPr>
            <a:spLocks noGrp="1"/>
          </p:cNvSpPr>
          <p:nvPr>
            <p:ph type="sldNum" sz="quarter" idx="10"/>
          </p:nvPr>
        </p:nvSpPr>
        <p:spPr/>
        <p:txBody>
          <a:bodyPr/>
          <a:lstStyle/>
          <a:p>
            <a:fld id="{134B678E-C74A-6845-8888-25F8937D18FB}" type="slidenum">
              <a:rPr lang="en-US" smtClean="0"/>
              <a:t>6</a:t>
            </a:fld>
            <a:endParaRPr lang="en-US"/>
          </a:p>
        </p:txBody>
      </p:sp>
    </p:spTree>
    <p:extLst>
      <p:ext uri="{BB962C8B-B14F-4D97-AF65-F5344CB8AC3E}">
        <p14:creationId xmlns:p14="http://schemas.microsoft.com/office/powerpoint/2010/main" val="1868468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 not tell me about tubes (or removing caps from tubes), putting things in the centrifuge, </a:t>
            </a:r>
          </a:p>
          <a:p>
            <a:endParaRPr lang="en-US" baseline="0" dirty="0" smtClean="0"/>
          </a:p>
          <a:p>
            <a:r>
              <a:rPr lang="en-US" baseline="0" dirty="0" smtClean="0"/>
              <a:t>Be sure to give final reactions concentrations of reagents</a:t>
            </a:r>
          </a:p>
          <a:p>
            <a:r>
              <a:rPr lang="en-US" baseline="0" dirty="0" smtClean="0"/>
              <a:t>		(100 </a:t>
            </a:r>
            <a:r>
              <a:rPr lang="en-US" baseline="0" dirty="0" err="1" smtClean="0"/>
              <a:t>pmol</a:t>
            </a:r>
            <a:r>
              <a:rPr lang="en-US" baseline="0" dirty="0" smtClean="0"/>
              <a:t> primer)(1 </a:t>
            </a:r>
            <a:r>
              <a:rPr lang="en-US" baseline="0" dirty="0" err="1" smtClean="0"/>
              <a:t>uL</a:t>
            </a:r>
            <a:r>
              <a:rPr lang="en-US" baseline="0" dirty="0" smtClean="0"/>
              <a:t>) = (X </a:t>
            </a:r>
            <a:r>
              <a:rPr lang="en-US" baseline="0" dirty="0" err="1" smtClean="0"/>
              <a:t>pmol</a:t>
            </a:r>
            <a:r>
              <a:rPr lang="en-US" baseline="0" dirty="0" smtClean="0"/>
              <a:t> primer)(20 </a:t>
            </a:r>
            <a:r>
              <a:rPr lang="en-US" baseline="0" dirty="0" err="1" smtClean="0"/>
              <a:t>uL</a:t>
            </a:r>
            <a:r>
              <a:rPr lang="en-US" baseline="0" dirty="0" smtClean="0"/>
              <a:t>)</a:t>
            </a:r>
          </a:p>
          <a:p>
            <a:r>
              <a:rPr lang="en-US" baseline="0" dirty="0" smtClean="0"/>
              <a:t>		= 5 </a:t>
            </a:r>
            <a:r>
              <a:rPr lang="en-US" baseline="0" dirty="0" err="1" smtClean="0"/>
              <a:t>pmol</a:t>
            </a:r>
            <a:r>
              <a:rPr lang="en-US" baseline="0" dirty="0" smtClean="0"/>
              <a:t> final concentration in reaction!!</a:t>
            </a:r>
          </a:p>
          <a:p>
            <a:r>
              <a:rPr lang="en-US" baseline="0" dirty="0" smtClean="0"/>
              <a:t>	Exceptions…when concentrations are not known (KLD reaction), transformation </a:t>
            </a:r>
            <a:endParaRPr lang="en-US" dirty="0"/>
          </a:p>
        </p:txBody>
      </p:sp>
      <p:sp>
        <p:nvSpPr>
          <p:cNvPr id="4" name="Slide Number Placeholder 3"/>
          <p:cNvSpPr>
            <a:spLocks noGrp="1"/>
          </p:cNvSpPr>
          <p:nvPr>
            <p:ph type="sldNum" sz="quarter" idx="10"/>
          </p:nvPr>
        </p:nvSpPr>
        <p:spPr/>
        <p:txBody>
          <a:bodyPr/>
          <a:lstStyle/>
          <a:p>
            <a:fld id="{E36AFF5A-01D4-B743-95F2-D03EC22079CB}" type="slidenum">
              <a:rPr lang="en-US" smtClean="0"/>
              <a:t>23</a:t>
            </a:fld>
            <a:endParaRPr lang="en-US"/>
          </a:p>
        </p:txBody>
      </p:sp>
    </p:spTree>
    <p:extLst>
      <p:ext uri="{BB962C8B-B14F-4D97-AF65-F5344CB8AC3E}">
        <p14:creationId xmlns:p14="http://schemas.microsoft.com/office/powerpoint/2010/main" val="870198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Namely, how cells were prepared for actual experiments!</a:t>
            </a:r>
            <a:endParaRPr lang="en-US" dirty="0"/>
          </a:p>
        </p:txBody>
      </p:sp>
      <p:sp>
        <p:nvSpPr>
          <p:cNvPr id="4" name="Slide Number Placeholder 3"/>
          <p:cNvSpPr>
            <a:spLocks noGrp="1"/>
          </p:cNvSpPr>
          <p:nvPr>
            <p:ph type="sldNum" sz="quarter" idx="10"/>
          </p:nvPr>
        </p:nvSpPr>
        <p:spPr/>
        <p:txBody>
          <a:bodyPr/>
          <a:lstStyle/>
          <a:p>
            <a:fld id="{134B678E-C74A-6845-8888-25F8937D18FB}" type="slidenum">
              <a:rPr lang="en-US" smtClean="0"/>
              <a:t>24</a:t>
            </a:fld>
            <a:endParaRPr lang="en-US"/>
          </a:p>
        </p:txBody>
      </p:sp>
    </p:spTree>
    <p:extLst>
      <p:ext uri="{BB962C8B-B14F-4D97-AF65-F5344CB8AC3E}">
        <p14:creationId xmlns:p14="http://schemas.microsoft.com/office/powerpoint/2010/main" val="3798591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pdCas9 was digested in reaction containing…</a:t>
            </a:r>
          </a:p>
          <a:p>
            <a:endParaRPr lang="en-US" baseline="0" dirty="0" smtClean="0"/>
          </a:p>
          <a:p>
            <a:r>
              <a:rPr lang="en-US" baseline="0" dirty="0" smtClean="0"/>
              <a:t>Resulting fragments were separated using gel electrophoresis (130 V for 45 min).</a:t>
            </a:r>
          </a:p>
          <a:p>
            <a:endParaRPr lang="en-US" baseline="0" dirty="0" smtClean="0"/>
          </a:p>
          <a:p>
            <a:r>
              <a:rPr lang="en-US" baseline="0" dirty="0" smtClean="0"/>
              <a:t>PUT THE SUBJECT FIRST!!!</a:t>
            </a:r>
          </a:p>
        </p:txBody>
      </p:sp>
      <p:sp>
        <p:nvSpPr>
          <p:cNvPr id="4" name="Slide Number Placeholder 3"/>
          <p:cNvSpPr>
            <a:spLocks noGrp="1"/>
          </p:cNvSpPr>
          <p:nvPr>
            <p:ph type="sldNum" sz="quarter" idx="10"/>
          </p:nvPr>
        </p:nvSpPr>
        <p:spPr/>
        <p:txBody>
          <a:bodyPr/>
          <a:lstStyle/>
          <a:p>
            <a:fld id="{E36AFF5A-01D4-B743-95F2-D03EC22079CB}" type="slidenum">
              <a:rPr lang="en-US" smtClean="0"/>
              <a:t>25</a:t>
            </a:fld>
            <a:endParaRPr lang="en-US"/>
          </a:p>
        </p:txBody>
      </p:sp>
    </p:spTree>
    <p:extLst>
      <p:ext uri="{BB962C8B-B14F-4D97-AF65-F5344CB8AC3E}">
        <p14:creationId xmlns:p14="http://schemas.microsoft.com/office/powerpoint/2010/main" val="4062127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FF5A-01D4-B743-95F2-D03EC22079CB}" type="slidenum">
              <a:rPr lang="en-US" smtClean="0"/>
              <a:t>28</a:t>
            </a:fld>
            <a:endParaRPr lang="en-US"/>
          </a:p>
        </p:txBody>
      </p:sp>
    </p:spTree>
    <p:extLst>
      <p:ext uri="{BB962C8B-B14F-4D97-AF65-F5344CB8AC3E}">
        <p14:creationId xmlns:p14="http://schemas.microsoft.com/office/powerpoint/2010/main" val="1573094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Though mutations in DNA repair pathways lead to cancer, this can be exploited in treatment</a:t>
            </a:r>
          </a:p>
          <a:p>
            <a:endParaRPr lang="en-US" dirty="0"/>
          </a:p>
        </p:txBody>
      </p:sp>
      <p:sp>
        <p:nvSpPr>
          <p:cNvPr id="4" name="Slide Number Placeholder 3"/>
          <p:cNvSpPr>
            <a:spLocks noGrp="1"/>
          </p:cNvSpPr>
          <p:nvPr>
            <p:ph type="sldNum" sz="quarter" idx="10"/>
          </p:nvPr>
        </p:nvSpPr>
        <p:spPr/>
        <p:txBody>
          <a:bodyPr/>
          <a:lstStyle/>
          <a:p>
            <a:fld id="{134B678E-C74A-6845-8888-25F8937D18FB}" type="slidenum">
              <a:rPr lang="en-US" smtClean="0"/>
              <a:t>10</a:t>
            </a:fld>
            <a:endParaRPr lang="en-US"/>
          </a:p>
        </p:txBody>
      </p:sp>
    </p:spTree>
    <p:extLst>
      <p:ext uri="{BB962C8B-B14F-4D97-AF65-F5344CB8AC3E}">
        <p14:creationId xmlns:p14="http://schemas.microsoft.com/office/powerpoint/2010/main" val="1516618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mNHEJ</a:t>
            </a:r>
            <a:r>
              <a:rPr lang="en-US" dirty="0" smtClean="0"/>
              <a:t> = mutagenic NHEJ</a:t>
            </a:r>
            <a:endParaRPr lang="en-US" dirty="0"/>
          </a:p>
        </p:txBody>
      </p:sp>
      <p:sp>
        <p:nvSpPr>
          <p:cNvPr id="4" name="Slide Number Placeholder 3"/>
          <p:cNvSpPr>
            <a:spLocks noGrp="1"/>
          </p:cNvSpPr>
          <p:nvPr>
            <p:ph type="sldNum" sz="quarter" idx="10"/>
          </p:nvPr>
        </p:nvSpPr>
        <p:spPr/>
        <p:txBody>
          <a:bodyPr/>
          <a:lstStyle/>
          <a:p>
            <a:fld id="{134B678E-C74A-6845-8888-25F8937D18FB}" type="slidenum">
              <a:rPr lang="en-US" smtClean="0"/>
              <a:t>11</a:t>
            </a:fld>
            <a:endParaRPr lang="en-US"/>
          </a:p>
        </p:txBody>
      </p:sp>
    </p:spTree>
    <p:extLst>
      <p:ext uri="{BB962C8B-B14F-4D97-AF65-F5344CB8AC3E}">
        <p14:creationId xmlns:p14="http://schemas.microsoft.com/office/powerpoint/2010/main" val="65783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Points in lower left corner represent cells without activated fluorescence</a:t>
            </a:r>
            <a:r>
              <a:rPr lang="en-US" baseline="0" dirty="0" smtClean="0"/>
              <a:t> reporters</a:t>
            </a:r>
            <a:endParaRPr lang="en-US" dirty="0"/>
          </a:p>
        </p:txBody>
      </p:sp>
      <p:sp>
        <p:nvSpPr>
          <p:cNvPr id="4" name="Slide Number Placeholder 3"/>
          <p:cNvSpPr>
            <a:spLocks noGrp="1"/>
          </p:cNvSpPr>
          <p:nvPr>
            <p:ph type="sldNum" sz="quarter" idx="10"/>
          </p:nvPr>
        </p:nvSpPr>
        <p:spPr/>
        <p:txBody>
          <a:bodyPr/>
          <a:lstStyle/>
          <a:p>
            <a:fld id="{134B678E-C74A-6845-8888-25F8937D18FB}" type="slidenum">
              <a:rPr lang="en-US" smtClean="0"/>
              <a:t>12</a:t>
            </a:fld>
            <a:endParaRPr lang="en-US"/>
          </a:p>
        </p:txBody>
      </p:sp>
    </p:spTree>
    <p:extLst>
      <p:ext uri="{BB962C8B-B14F-4D97-AF65-F5344CB8AC3E}">
        <p14:creationId xmlns:p14="http://schemas.microsoft.com/office/powerpoint/2010/main" val="2545977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anything else on this list?  </a:t>
            </a:r>
            <a:r>
              <a:rPr lang="en-US" dirty="0" err="1" smtClean="0"/>
              <a:t>Etoposide</a:t>
            </a:r>
            <a:r>
              <a:rPr lang="en-US" dirty="0" smtClean="0"/>
              <a:t>!  How are we mediating</a:t>
            </a:r>
            <a:r>
              <a:rPr lang="en-US" baseline="0" dirty="0" smtClean="0"/>
              <a:t> unintended results from </a:t>
            </a:r>
            <a:r>
              <a:rPr lang="en-US" baseline="0" dirty="0" err="1" smtClean="0"/>
              <a:t>etoposide</a:t>
            </a:r>
            <a:r>
              <a:rPr lang="en-US" baseline="0" dirty="0" smtClean="0"/>
              <a:t>?  Using pulse rather than incubation.</a:t>
            </a:r>
          </a:p>
          <a:p>
            <a:endParaRPr lang="en-US" baseline="0" dirty="0" smtClean="0"/>
          </a:p>
          <a:p>
            <a:r>
              <a:rPr lang="en-US" baseline="0" dirty="0" smtClean="0"/>
              <a:t>Hypertension (high blood pressure) and angina (chronic chest pain)</a:t>
            </a:r>
          </a:p>
          <a:p>
            <a:endParaRPr lang="en-US" baseline="0" dirty="0" smtClean="0"/>
          </a:p>
          <a:p>
            <a:r>
              <a:rPr lang="en-US" dirty="0" smtClean="0"/>
              <a:t>work by slowing the movement of calcium into the cells of the heart and blood vessel walls, which makes it easier for the heart to pump and widens blood vessels. As a result, the heart doesn't have to work as hard, and blood pressure lowers.</a:t>
            </a:r>
            <a:endParaRPr lang="en-US" dirty="0"/>
          </a:p>
        </p:txBody>
      </p:sp>
      <p:sp>
        <p:nvSpPr>
          <p:cNvPr id="4" name="Slide Number Placeholder 3"/>
          <p:cNvSpPr>
            <a:spLocks noGrp="1"/>
          </p:cNvSpPr>
          <p:nvPr>
            <p:ph type="sldNum" sz="quarter" idx="10"/>
          </p:nvPr>
        </p:nvSpPr>
        <p:spPr/>
        <p:txBody>
          <a:bodyPr/>
          <a:lstStyle/>
          <a:p>
            <a:fld id="{134B678E-C74A-6845-8888-25F8937D18FB}" type="slidenum">
              <a:rPr lang="en-US" smtClean="0"/>
              <a:t>14</a:t>
            </a:fld>
            <a:endParaRPr lang="en-US"/>
          </a:p>
        </p:txBody>
      </p:sp>
    </p:spTree>
    <p:extLst>
      <p:ext uri="{BB962C8B-B14F-4D97-AF65-F5344CB8AC3E}">
        <p14:creationId xmlns:p14="http://schemas.microsoft.com/office/powerpoint/2010/main" val="3222512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FF5A-01D4-B743-95F2-D03EC22079CB}" type="slidenum">
              <a:rPr lang="en-US" smtClean="0"/>
              <a:t>18</a:t>
            </a:fld>
            <a:endParaRPr lang="en-US"/>
          </a:p>
        </p:txBody>
      </p:sp>
    </p:spTree>
    <p:extLst>
      <p:ext uri="{BB962C8B-B14F-4D97-AF65-F5344CB8AC3E}">
        <p14:creationId xmlns:p14="http://schemas.microsoft.com/office/powerpoint/2010/main" val="135548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on </a:t>
            </a:r>
            <a:r>
              <a:rPr lang="en-US" smtClean="0"/>
              <a:t>methods homework: </a:t>
            </a:r>
            <a:endParaRPr lang="en-US"/>
          </a:p>
        </p:txBody>
      </p:sp>
      <p:sp>
        <p:nvSpPr>
          <p:cNvPr id="4" name="Slide Number Placeholder 3"/>
          <p:cNvSpPr>
            <a:spLocks noGrp="1"/>
          </p:cNvSpPr>
          <p:nvPr>
            <p:ph type="sldNum" sz="quarter" idx="10"/>
          </p:nvPr>
        </p:nvSpPr>
        <p:spPr/>
        <p:txBody>
          <a:bodyPr/>
          <a:lstStyle/>
          <a:p>
            <a:fld id="{E36AFF5A-01D4-B743-95F2-D03EC22079CB}" type="slidenum">
              <a:rPr lang="en-US" smtClean="0"/>
              <a:t>20</a:t>
            </a:fld>
            <a:endParaRPr lang="en-US"/>
          </a:p>
        </p:txBody>
      </p:sp>
    </p:spTree>
    <p:extLst>
      <p:ext uri="{BB962C8B-B14F-4D97-AF65-F5344CB8AC3E}">
        <p14:creationId xmlns:p14="http://schemas.microsoft.com/office/powerpoint/2010/main" val="988916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FF5A-01D4-B743-95F2-D03EC22079CB}" type="slidenum">
              <a:rPr lang="en-US" smtClean="0"/>
              <a:t>21</a:t>
            </a:fld>
            <a:endParaRPr lang="en-US"/>
          </a:p>
        </p:txBody>
      </p:sp>
    </p:spTree>
    <p:extLst>
      <p:ext uri="{BB962C8B-B14F-4D97-AF65-F5344CB8AC3E}">
        <p14:creationId xmlns:p14="http://schemas.microsoft.com/office/powerpoint/2010/main" val="3591176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FF5A-01D4-B743-95F2-D03EC22079CB}" type="slidenum">
              <a:rPr lang="en-US" smtClean="0"/>
              <a:t>22</a:t>
            </a:fld>
            <a:endParaRPr lang="en-US"/>
          </a:p>
        </p:txBody>
      </p:sp>
    </p:spTree>
    <p:extLst>
      <p:ext uri="{BB962C8B-B14F-4D97-AF65-F5344CB8AC3E}">
        <p14:creationId xmlns:p14="http://schemas.microsoft.com/office/powerpoint/2010/main" val="3423029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2F9A25-3300-DA4B-9AA0-E8E75141911B}" type="datetimeFigureOut">
              <a:rPr lang="en-US" smtClean="0"/>
              <a:t>4/5/18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8BE4C-9C42-8647-93DD-F1BD68B48AF0}" type="slidenum">
              <a:rPr lang="en-US" smtClean="0"/>
              <a:t>‹#›</a:t>
            </a:fld>
            <a:endParaRPr lang="en-US"/>
          </a:p>
        </p:txBody>
      </p:sp>
    </p:spTree>
    <p:extLst>
      <p:ext uri="{BB962C8B-B14F-4D97-AF65-F5344CB8AC3E}">
        <p14:creationId xmlns:p14="http://schemas.microsoft.com/office/powerpoint/2010/main" val="3680864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2F9A25-3300-DA4B-9AA0-E8E75141911B}" type="datetimeFigureOut">
              <a:rPr lang="en-US" smtClean="0"/>
              <a:t>4/5/18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8BE4C-9C42-8647-93DD-F1BD68B48AF0}" type="slidenum">
              <a:rPr lang="en-US" smtClean="0"/>
              <a:t>‹#›</a:t>
            </a:fld>
            <a:endParaRPr lang="en-US"/>
          </a:p>
        </p:txBody>
      </p:sp>
    </p:spTree>
    <p:extLst>
      <p:ext uri="{BB962C8B-B14F-4D97-AF65-F5344CB8AC3E}">
        <p14:creationId xmlns:p14="http://schemas.microsoft.com/office/powerpoint/2010/main" val="405821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2F9A25-3300-DA4B-9AA0-E8E75141911B}" type="datetimeFigureOut">
              <a:rPr lang="en-US" smtClean="0"/>
              <a:t>4/5/18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8BE4C-9C42-8647-93DD-F1BD68B48AF0}" type="slidenum">
              <a:rPr lang="en-US" smtClean="0"/>
              <a:t>‹#›</a:t>
            </a:fld>
            <a:endParaRPr lang="en-US"/>
          </a:p>
        </p:txBody>
      </p:sp>
    </p:spTree>
    <p:extLst>
      <p:ext uri="{BB962C8B-B14F-4D97-AF65-F5344CB8AC3E}">
        <p14:creationId xmlns:p14="http://schemas.microsoft.com/office/powerpoint/2010/main" val="350182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2F9A25-3300-DA4B-9AA0-E8E75141911B}" type="datetimeFigureOut">
              <a:rPr lang="en-US" smtClean="0"/>
              <a:t>4/5/18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8BE4C-9C42-8647-93DD-F1BD68B48AF0}" type="slidenum">
              <a:rPr lang="en-US" smtClean="0"/>
              <a:t>‹#›</a:t>
            </a:fld>
            <a:endParaRPr lang="en-US"/>
          </a:p>
        </p:txBody>
      </p:sp>
    </p:spTree>
    <p:extLst>
      <p:ext uri="{BB962C8B-B14F-4D97-AF65-F5344CB8AC3E}">
        <p14:creationId xmlns:p14="http://schemas.microsoft.com/office/powerpoint/2010/main" val="215759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2F9A25-3300-DA4B-9AA0-E8E75141911B}" type="datetimeFigureOut">
              <a:rPr lang="en-US" smtClean="0"/>
              <a:t>4/5/18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8BE4C-9C42-8647-93DD-F1BD68B48AF0}" type="slidenum">
              <a:rPr lang="en-US" smtClean="0"/>
              <a:t>‹#›</a:t>
            </a:fld>
            <a:endParaRPr lang="en-US"/>
          </a:p>
        </p:txBody>
      </p:sp>
    </p:spTree>
    <p:extLst>
      <p:ext uri="{BB962C8B-B14F-4D97-AF65-F5344CB8AC3E}">
        <p14:creationId xmlns:p14="http://schemas.microsoft.com/office/powerpoint/2010/main" val="339643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2F9A25-3300-DA4B-9AA0-E8E75141911B}" type="datetimeFigureOut">
              <a:rPr lang="en-US" smtClean="0"/>
              <a:t>4/5/18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8BE4C-9C42-8647-93DD-F1BD68B48AF0}" type="slidenum">
              <a:rPr lang="en-US" smtClean="0"/>
              <a:t>‹#›</a:t>
            </a:fld>
            <a:endParaRPr lang="en-US"/>
          </a:p>
        </p:txBody>
      </p:sp>
    </p:spTree>
    <p:extLst>
      <p:ext uri="{BB962C8B-B14F-4D97-AF65-F5344CB8AC3E}">
        <p14:creationId xmlns:p14="http://schemas.microsoft.com/office/powerpoint/2010/main" val="369745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2F9A25-3300-DA4B-9AA0-E8E75141911B}" type="datetimeFigureOut">
              <a:rPr lang="en-US" smtClean="0"/>
              <a:t>4/5/18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8BE4C-9C42-8647-93DD-F1BD68B48AF0}" type="slidenum">
              <a:rPr lang="en-US" smtClean="0"/>
              <a:t>‹#›</a:t>
            </a:fld>
            <a:endParaRPr lang="en-US"/>
          </a:p>
        </p:txBody>
      </p:sp>
    </p:spTree>
    <p:extLst>
      <p:ext uri="{BB962C8B-B14F-4D97-AF65-F5344CB8AC3E}">
        <p14:creationId xmlns:p14="http://schemas.microsoft.com/office/powerpoint/2010/main" val="3419106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2F9A25-3300-DA4B-9AA0-E8E75141911B}" type="datetimeFigureOut">
              <a:rPr lang="en-US" smtClean="0"/>
              <a:t>4/5/18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8BE4C-9C42-8647-93DD-F1BD68B48AF0}" type="slidenum">
              <a:rPr lang="en-US" smtClean="0"/>
              <a:t>‹#›</a:t>
            </a:fld>
            <a:endParaRPr lang="en-US"/>
          </a:p>
        </p:txBody>
      </p:sp>
    </p:spTree>
    <p:extLst>
      <p:ext uri="{BB962C8B-B14F-4D97-AF65-F5344CB8AC3E}">
        <p14:creationId xmlns:p14="http://schemas.microsoft.com/office/powerpoint/2010/main" val="1242349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F9A25-3300-DA4B-9AA0-E8E75141911B}" type="datetimeFigureOut">
              <a:rPr lang="en-US" smtClean="0"/>
              <a:t>4/5/18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78BE4C-9C42-8647-93DD-F1BD68B48AF0}" type="slidenum">
              <a:rPr lang="en-US" smtClean="0"/>
              <a:t>‹#›</a:t>
            </a:fld>
            <a:endParaRPr lang="en-US"/>
          </a:p>
        </p:txBody>
      </p:sp>
    </p:spTree>
    <p:extLst>
      <p:ext uri="{BB962C8B-B14F-4D97-AF65-F5344CB8AC3E}">
        <p14:creationId xmlns:p14="http://schemas.microsoft.com/office/powerpoint/2010/main" val="348390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2F9A25-3300-DA4B-9AA0-E8E75141911B}" type="datetimeFigureOut">
              <a:rPr lang="en-US" smtClean="0"/>
              <a:t>4/5/18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8BE4C-9C42-8647-93DD-F1BD68B48AF0}" type="slidenum">
              <a:rPr lang="en-US" smtClean="0"/>
              <a:t>‹#›</a:t>
            </a:fld>
            <a:endParaRPr lang="en-US"/>
          </a:p>
        </p:txBody>
      </p:sp>
    </p:spTree>
    <p:extLst>
      <p:ext uri="{BB962C8B-B14F-4D97-AF65-F5344CB8AC3E}">
        <p14:creationId xmlns:p14="http://schemas.microsoft.com/office/powerpoint/2010/main" val="1430737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2F9A25-3300-DA4B-9AA0-E8E75141911B}" type="datetimeFigureOut">
              <a:rPr lang="en-US" smtClean="0"/>
              <a:t>4/5/18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8BE4C-9C42-8647-93DD-F1BD68B48AF0}" type="slidenum">
              <a:rPr lang="en-US" smtClean="0"/>
              <a:t>‹#›</a:t>
            </a:fld>
            <a:endParaRPr lang="en-US"/>
          </a:p>
        </p:txBody>
      </p:sp>
    </p:spTree>
    <p:extLst>
      <p:ext uri="{BB962C8B-B14F-4D97-AF65-F5344CB8AC3E}">
        <p14:creationId xmlns:p14="http://schemas.microsoft.com/office/powerpoint/2010/main" val="18504005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F9A25-3300-DA4B-9AA0-E8E75141911B}" type="datetimeFigureOut">
              <a:rPr lang="en-US" smtClean="0"/>
              <a:t>4/5/18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8BE4C-9C42-8647-93DD-F1BD68B48AF0}" type="slidenum">
              <a:rPr lang="en-US" smtClean="0"/>
              <a:t>‹#›</a:t>
            </a:fld>
            <a:endParaRPr lang="en-US"/>
          </a:p>
        </p:txBody>
      </p:sp>
    </p:spTree>
    <p:extLst>
      <p:ext uri="{BB962C8B-B14F-4D97-AF65-F5344CB8AC3E}">
        <p14:creationId xmlns:p14="http://schemas.microsoft.com/office/powerpoint/2010/main" val="1576679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7000"/>
          </a:blip>
          <a:stretch>
            <a:fillRect/>
          </a:stretch>
        </p:blipFill>
        <p:spPr>
          <a:xfrm>
            <a:off x="0" y="825486"/>
            <a:ext cx="9144000" cy="2603500"/>
          </a:xfrm>
          <a:prstGeom prst="rect">
            <a:avLst/>
          </a:prstGeom>
        </p:spPr>
      </p:pic>
      <p:sp>
        <p:nvSpPr>
          <p:cNvPr id="2" name="Title 1"/>
          <p:cNvSpPr>
            <a:spLocks noGrp="1"/>
          </p:cNvSpPr>
          <p:nvPr>
            <p:ph type="ctrTitle"/>
          </p:nvPr>
        </p:nvSpPr>
        <p:spPr>
          <a:xfrm>
            <a:off x="685800" y="1241411"/>
            <a:ext cx="7772400" cy="1470025"/>
          </a:xfrm>
        </p:spPr>
        <p:txBody>
          <a:bodyPr/>
          <a:lstStyle/>
          <a:p>
            <a:r>
              <a:rPr lang="en-US" b="1" dirty="0" smtClean="0"/>
              <a:t>Module 2: </a:t>
            </a:r>
            <a:br>
              <a:rPr lang="en-US" b="1" dirty="0" smtClean="0"/>
            </a:br>
            <a:r>
              <a:rPr lang="en-US" b="1" dirty="0" smtClean="0"/>
              <a:t>Measuring gene expression</a:t>
            </a:r>
            <a:endParaRPr lang="en-US" b="1" dirty="0"/>
          </a:p>
        </p:txBody>
      </p:sp>
      <p:sp>
        <p:nvSpPr>
          <p:cNvPr id="3" name="Subtitle 2"/>
          <p:cNvSpPr>
            <a:spLocks noGrp="1"/>
          </p:cNvSpPr>
          <p:nvPr>
            <p:ph type="subTitle" idx="1"/>
          </p:nvPr>
        </p:nvSpPr>
        <p:spPr/>
        <p:txBody>
          <a:bodyPr/>
          <a:lstStyle/>
          <a:p>
            <a:r>
              <a:rPr lang="en-US" dirty="0" smtClean="0">
                <a:solidFill>
                  <a:schemeClr val="tx1"/>
                </a:solidFill>
              </a:rPr>
              <a:t>BRCA2 and pathway dependency</a:t>
            </a:r>
          </a:p>
          <a:p>
            <a:endParaRPr lang="en-US" dirty="0"/>
          </a:p>
          <a:p>
            <a:r>
              <a:rPr lang="en-US" smtClean="0"/>
              <a:t>4/5/</a:t>
            </a:r>
            <a:r>
              <a:rPr lang="en-US" dirty="0" smtClean="0"/>
              <a:t>18</a:t>
            </a:r>
            <a:endParaRPr lang="en-US" dirty="0"/>
          </a:p>
        </p:txBody>
      </p:sp>
    </p:spTree>
    <p:extLst>
      <p:ext uri="{BB962C8B-B14F-4D97-AF65-F5344CB8AC3E}">
        <p14:creationId xmlns:p14="http://schemas.microsoft.com/office/powerpoint/2010/main" val="24427837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P</a:t>
            </a:r>
            <a:r>
              <a:rPr lang="en-US" dirty="0" smtClean="0"/>
              <a:t>aradoxical relationship exists between cancer occurrence and treatment</a:t>
            </a:r>
            <a:endParaRPr lang="en-US" dirty="0"/>
          </a:p>
        </p:txBody>
      </p:sp>
      <p:sp>
        <p:nvSpPr>
          <p:cNvPr id="4" name="TextBox 3"/>
          <p:cNvSpPr txBox="1"/>
          <p:nvPr/>
        </p:nvSpPr>
        <p:spPr>
          <a:xfrm>
            <a:off x="7094804" y="6578887"/>
            <a:ext cx="2049196" cy="307777"/>
          </a:xfrm>
          <a:prstGeom prst="rect">
            <a:avLst/>
          </a:prstGeom>
          <a:noFill/>
        </p:spPr>
        <p:txBody>
          <a:bodyPr wrap="none" rtlCol="0">
            <a:spAutoFit/>
          </a:bodyPr>
          <a:lstStyle/>
          <a:p>
            <a:r>
              <a:rPr lang="en-US" sz="1400" i="1" dirty="0" smtClean="0"/>
              <a:t>Nat Rev </a:t>
            </a:r>
            <a:r>
              <a:rPr lang="en-US" sz="1400" dirty="0" smtClean="0"/>
              <a:t>(2012) 9:144-155</a:t>
            </a:r>
            <a:endParaRPr lang="en-US" sz="1400" dirty="0"/>
          </a:p>
        </p:txBody>
      </p:sp>
      <p:pic>
        <p:nvPicPr>
          <p:cNvPr id="5" name="Picture 4" descr="Screen Shot 2018-03-07 at 10.57.1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554" y="2326219"/>
            <a:ext cx="3614357" cy="3738051"/>
          </a:xfrm>
          <a:prstGeom prst="rect">
            <a:avLst/>
          </a:prstGeom>
        </p:spPr>
      </p:pic>
      <p:sp>
        <p:nvSpPr>
          <p:cNvPr id="6" name="TextBox 5"/>
          <p:cNvSpPr txBox="1"/>
          <p:nvPr/>
        </p:nvSpPr>
        <p:spPr>
          <a:xfrm>
            <a:off x="2890162" y="1942302"/>
            <a:ext cx="1484923" cy="461665"/>
          </a:xfrm>
          <a:prstGeom prst="rect">
            <a:avLst/>
          </a:prstGeom>
          <a:noFill/>
        </p:spPr>
        <p:txBody>
          <a:bodyPr wrap="square" rtlCol="0">
            <a:spAutoFit/>
          </a:bodyPr>
          <a:lstStyle/>
          <a:p>
            <a:pPr algn="ctr"/>
            <a:r>
              <a:rPr lang="en-US" sz="2400" dirty="0" smtClean="0"/>
              <a:t>HR</a:t>
            </a:r>
            <a:endParaRPr lang="en-US" sz="2400" dirty="0"/>
          </a:p>
        </p:txBody>
      </p:sp>
      <p:sp>
        <p:nvSpPr>
          <p:cNvPr id="7" name="TextBox 6"/>
          <p:cNvSpPr txBox="1"/>
          <p:nvPr/>
        </p:nvSpPr>
        <p:spPr>
          <a:xfrm>
            <a:off x="4586064" y="1948167"/>
            <a:ext cx="1484923" cy="461665"/>
          </a:xfrm>
          <a:prstGeom prst="rect">
            <a:avLst/>
          </a:prstGeom>
          <a:noFill/>
        </p:spPr>
        <p:txBody>
          <a:bodyPr wrap="square" rtlCol="0">
            <a:spAutoFit/>
          </a:bodyPr>
          <a:lstStyle/>
          <a:p>
            <a:pPr algn="ctr"/>
            <a:r>
              <a:rPr lang="en-US" sz="2400" dirty="0" smtClean="0"/>
              <a:t>NHEJ</a:t>
            </a:r>
            <a:endParaRPr lang="en-US" sz="2400" dirty="0"/>
          </a:p>
        </p:txBody>
      </p:sp>
      <p:sp>
        <p:nvSpPr>
          <p:cNvPr id="16" name="Explosion 1 15"/>
          <p:cNvSpPr/>
          <p:nvPr/>
        </p:nvSpPr>
        <p:spPr>
          <a:xfrm>
            <a:off x="2683054" y="3358317"/>
            <a:ext cx="742461" cy="693615"/>
          </a:xfrm>
          <a:prstGeom prst="irregularSeal1">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14284" y="3127771"/>
            <a:ext cx="2102338" cy="1754327"/>
          </a:xfrm>
          <a:prstGeom prst="rect">
            <a:avLst/>
          </a:prstGeom>
          <a:noFill/>
        </p:spPr>
        <p:txBody>
          <a:bodyPr wrap="square" rtlCol="0">
            <a:spAutoFit/>
          </a:bodyPr>
          <a:lstStyle/>
          <a:p>
            <a:pPr algn="ctr"/>
            <a:r>
              <a:rPr lang="en-US" dirty="0" smtClean="0"/>
              <a:t>If cancer cells carry a mutation in </a:t>
            </a:r>
            <a:r>
              <a:rPr lang="en-US" i="1" dirty="0" smtClean="0"/>
              <a:t>BRCA2</a:t>
            </a:r>
            <a:r>
              <a:rPr lang="en-US" dirty="0" smtClean="0"/>
              <a:t>, then cells are dependent on NHEJ for double-strand break repair</a:t>
            </a:r>
            <a:endParaRPr lang="en-US" i="1" dirty="0"/>
          </a:p>
        </p:txBody>
      </p:sp>
      <p:sp>
        <p:nvSpPr>
          <p:cNvPr id="18" name="TextBox 17"/>
          <p:cNvSpPr txBox="1"/>
          <p:nvPr/>
        </p:nvSpPr>
        <p:spPr>
          <a:xfrm>
            <a:off x="6493053" y="2928989"/>
            <a:ext cx="2102338" cy="1754327"/>
          </a:xfrm>
          <a:prstGeom prst="rect">
            <a:avLst/>
          </a:prstGeom>
          <a:noFill/>
        </p:spPr>
        <p:txBody>
          <a:bodyPr wrap="square" rtlCol="0">
            <a:spAutoFit/>
          </a:bodyPr>
          <a:lstStyle/>
          <a:p>
            <a:pPr algn="ctr"/>
            <a:r>
              <a:rPr lang="en-US" dirty="0" smtClean="0"/>
              <a:t>If treatment targets DNA PKs, then cancer cells are unable to repair double-strand breaks</a:t>
            </a:r>
            <a:endParaRPr lang="en-US" i="1" dirty="0"/>
          </a:p>
        </p:txBody>
      </p:sp>
      <p:sp>
        <p:nvSpPr>
          <p:cNvPr id="19" name="Lightning Bolt 18"/>
          <p:cNvSpPr/>
          <p:nvPr/>
        </p:nvSpPr>
        <p:spPr>
          <a:xfrm flipH="1">
            <a:off x="5777910" y="2928989"/>
            <a:ext cx="586154" cy="791308"/>
          </a:xfrm>
          <a:prstGeom prst="lightningBolt">
            <a:avLst/>
          </a:prstGeom>
          <a:solidFill>
            <a:srgbClr val="FF66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1771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will test synthetic lethality using previously identified compounds</a:t>
            </a:r>
            <a:endParaRPr lang="en-US" dirty="0"/>
          </a:p>
        </p:txBody>
      </p:sp>
      <p:pic>
        <p:nvPicPr>
          <p:cNvPr id="4" name="Picture 3" descr="Screen Shot 2018-04-04 at 9.54.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064" y="1840604"/>
            <a:ext cx="4082048" cy="3817667"/>
          </a:xfrm>
          <a:prstGeom prst="rect">
            <a:avLst/>
          </a:prstGeom>
        </p:spPr>
      </p:pic>
      <p:sp>
        <p:nvSpPr>
          <p:cNvPr id="5" name="Content Placeholder 4"/>
          <p:cNvSpPr>
            <a:spLocks noGrp="1"/>
          </p:cNvSpPr>
          <p:nvPr>
            <p:ph idx="1"/>
          </p:nvPr>
        </p:nvSpPr>
        <p:spPr>
          <a:xfrm>
            <a:off x="457200" y="1920812"/>
            <a:ext cx="4449011" cy="4205351"/>
          </a:xfrm>
        </p:spPr>
        <p:txBody>
          <a:bodyPr/>
          <a:lstStyle/>
          <a:p>
            <a:r>
              <a:rPr lang="en-US" dirty="0" err="1" smtClean="0"/>
              <a:t>Flourescence</a:t>
            </a:r>
            <a:r>
              <a:rPr lang="en-US" dirty="0" smtClean="0"/>
              <a:t>-based reporters used to measure </a:t>
            </a:r>
            <a:r>
              <a:rPr lang="en-US" dirty="0" err="1" smtClean="0"/>
              <a:t>mNHEJ</a:t>
            </a:r>
            <a:r>
              <a:rPr lang="en-US" dirty="0" smtClean="0"/>
              <a:t> and HR activity</a:t>
            </a:r>
          </a:p>
          <a:p>
            <a:r>
              <a:rPr lang="en-US" dirty="0" smtClean="0"/>
              <a:t>Flow </a:t>
            </a:r>
            <a:r>
              <a:rPr lang="en-US" dirty="0" err="1" smtClean="0"/>
              <a:t>cytometry</a:t>
            </a:r>
            <a:r>
              <a:rPr lang="en-US" dirty="0" smtClean="0"/>
              <a:t> used to assess relative repair activity in cells</a:t>
            </a:r>
            <a:endParaRPr lang="en-US" dirty="0"/>
          </a:p>
        </p:txBody>
      </p:sp>
    </p:spTree>
    <p:extLst>
      <p:ext uri="{BB962C8B-B14F-4D97-AF65-F5344CB8AC3E}">
        <p14:creationId xmlns:p14="http://schemas.microsoft.com/office/powerpoint/2010/main" val="11349182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tested using DMSO control</a:t>
            </a:r>
            <a:endParaRPr lang="en-US" dirty="0"/>
          </a:p>
        </p:txBody>
      </p:sp>
      <p:pic>
        <p:nvPicPr>
          <p:cNvPr id="4" name="Picture 3" descr="Screen Shot 2018-04-04 at 9.59.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253" y="1473950"/>
            <a:ext cx="5005138" cy="4705685"/>
          </a:xfrm>
          <a:prstGeom prst="rect">
            <a:avLst/>
          </a:prstGeom>
        </p:spPr>
      </p:pic>
    </p:spTree>
    <p:extLst>
      <p:ext uri="{BB962C8B-B14F-4D97-AF65-F5344CB8AC3E}">
        <p14:creationId xmlns:p14="http://schemas.microsoft.com/office/powerpoint/2010/main" val="33028141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Next, 1280 compound library tested</a:t>
            </a:r>
            <a:endParaRPr lang="en-US" dirty="0"/>
          </a:p>
        </p:txBody>
      </p:sp>
      <p:pic>
        <p:nvPicPr>
          <p:cNvPr id="4" name="Picture 3" descr="Screen Shot 2018-04-04 at 9.59.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843" y="1524582"/>
            <a:ext cx="5060950" cy="4700211"/>
          </a:xfrm>
          <a:prstGeom prst="rect">
            <a:avLst/>
          </a:prstGeom>
        </p:spPr>
      </p:pic>
    </p:spTree>
    <p:extLst>
      <p:ext uri="{BB962C8B-B14F-4D97-AF65-F5344CB8AC3E}">
        <p14:creationId xmlns:p14="http://schemas.microsoft.com/office/powerpoint/2010/main" val="39489549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Six compounds identified that target </a:t>
            </a:r>
            <a:br>
              <a:rPr lang="en-US" dirty="0" smtClean="0"/>
            </a:br>
            <a:r>
              <a:rPr lang="en-US" dirty="0" smtClean="0"/>
              <a:t>NHEJ and / or HR</a:t>
            </a:r>
            <a:endParaRPr lang="en-US" dirty="0"/>
          </a:p>
        </p:txBody>
      </p:sp>
      <p:grpSp>
        <p:nvGrpSpPr>
          <p:cNvPr id="9" name="Group 8"/>
          <p:cNvGrpSpPr/>
          <p:nvPr/>
        </p:nvGrpSpPr>
        <p:grpSpPr>
          <a:xfrm>
            <a:off x="701312" y="1728117"/>
            <a:ext cx="7549629" cy="2292709"/>
            <a:chOff x="608024" y="2891133"/>
            <a:chExt cx="7549629" cy="2292709"/>
          </a:xfrm>
        </p:grpSpPr>
        <p:pic>
          <p:nvPicPr>
            <p:cNvPr id="4" name="Picture 3" descr="Screen Shot 2018-03-29 at 5.29.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20" y="2891133"/>
              <a:ext cx="7129233" cy="2292709"/>
            </a:xfrm>
            <a:prstGeom prst="rect">
              <a:avLst/>
            </a:prstGeom>
          </p:spPr>
        </p:pic>
        <p:cxnSp>
          <p:nvCxnSpPr>
            <p:cNvPr id="6" name="Straight Arrow Connector 5"/>
            <p:cNvCxnSpPr/>
            <p:nvPr/>
          </p:nvCxnSpPr>
          <p:spPr>
            <a:xfrm>
              <a:off x="608024" y="3836832"/>
              <a:ext cx="420396" cy="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611792" y="4097312"/>
              <a:ext cx="420396" cy="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4419204" y="6550223"/>
            <a:ext cx="4724796" cy="307777"/>
          </a:xfrm>
          <a:prstGeom prst="rect">
            <a:avLst/>
          </a:prstGeom>
          <a:noFill/>
        </p:spPr>
        <p:txBody>
          <a:bodyPr wrap="none" rtlCol="0">
            <a:spAutoFit/>
          </a:bodyPr>
          <a:lstStyle/>
          <a:p>
            <a:r>
              <a:rPr lang="en-US" sz="1400" dirty="0" err="1" smtClean="0"/>
              <a:t>Goglia</a:t>
            </a:r>
            <a:r>
              <a:rPr lang="en-US" sz="1400" dirty="0" smtClean="0"/>
              <a:t> et al. (2014) </a:t>
            </a:r>
            <a:r>
              <a:rPr lang="en-US" sz="1400" i="1" dirty="0" smtClean="0"/>
              <a:t>Molecular Cancer Therapeutics</a:t>
            </a:r>
            <a:r>
              <a:rPr lang="en-US" sz="1400" dirty="0" smtClean="0"/>
              <a:t> 14:326-342</a:t>
            </a:r>
            <a:endParaRPr lang="en-US" sz="1400" dirty="0"/>
          </a:p>
        </p:txBody>
      </p:sp>
      <p:sp>
        <p:nvSpPr>
          <p:cNvPr id="10" name="Content Placeholder 2"/>
          <p:cNvSpPr>
            <a:spLocks noGrp="1"/>
          </p:cNvSpPr>
          <p:nvPr>
            <p:ph idx="1"/>
          </p:nvPr>
        </p:nvSpPr>
        <p:spPr>
          <a:xfrm>
            <a:off x="457200" y="4248082"/>
            <a:ext cx="8229600" cy="2155392"/>
          </a:xfrm>
        </p:spPr>
        <p:txBody>
          <a:bodyPr>
            <a:normAutofit/>
          </a:bodyPr>
          <a:lstStyle/>
          <a:p>
            <a:r>
              <a:rPr lang="en-US" dirty="0" err="1" smtClean="0"/>
              <a:t>Loperamide</a:t>
            </a:r>
            <a:r>
              <a:rPr lang="en-US" dirty="0" smtClean="0"/>
              <a:t> = slows contractions of intestines, treatment for gastrointestinal ailments</a:t>
            </a:r>
          </a:p>
          <a:p>
            <a:r>
              <a:rPr lang="en-US" dirty="0" err="1" smtClean="0"/>
              <a:t>Mibefradil</a:t>
            </a:r>
            <a:r>
              <a:rPr lang="en-US" dirty="0" smtClean="0"/>
              <a:t> = blocks calcium channels, treatment for heart conditions</a:t>
            </a:r>
            <a:endParaRPr lang="en-US" dirty="0"/>
          </a:p>
        </p:txBody>
      </p:sp>
    </p:spTree>
    <p:extLst>
      <p:ext uri="{BB962C8B-B14F-4D97-AF65-F5344CB8AC3E}">
        <p14:creationId xmlns:p14="http://schemas.microsoft.com/office/powerpoint/2010/main" val="11857285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 </a:t>
            </a:r>
            <a:r>
              <a:rPr lang="en-US" dirty="0" err="1" smtClean="0"/>
              <a:t>etoposide</a:t>
            </a:r>
            <a:r>
              <a:rPr lang="en-US" dirty="0" smtClean="0"/>
              <a:t> generates DSBs</a:t>
            </a:r>
            <a:endParaRPr lang="en-US" dirty="0"/>
          </a:p>
        </p:txBody>
      </p:sp>
      <p:sp>
        <p:nvSpPr>
          <p:cNvPr id="3" name="Content Placeholder 2"/>
          <p:cNvSpPr>
            <a:spLocks noGrp="1"/>
          </p:cNvSpPr>
          <p:nvPr>
            <p:ph idx="1"/>
          </p:nvPr>
        </p:nvSpPr>
        <p:spPr>
          <a:xfrm>
            <a:off x="1056104" y="4892842"/>
            <a:ext cx="7630695" cy="1768058"/>
          </a:xfrm>
        </p:spPr>
        <p:txBody>
          <a:bodyPr>
            <a:normAutofit/>
          </a:bodyPr>
          <a:lstStyle/>
          <a:p>
            <a:pPr marL="0" indent="0">
              <a:buNone/>
            </a:pPr>
            <a:r>
              <a:rPr lang="en-US" dirty="0" smtClean="0"/>
              <a:t>Forms </a:t>
            </a:r>
            <a:r>
              <a:rPr lang="en-US" dirty="0"/>
              <a:t>ternary </a:t>
            </a:r>
            <a:r>
              <a:rPr lang="en-US" dirty="0" smtClean="0"/>
              <a:t>complex with </a:t>
            </a:r>
            <a:r>
              <a:rPr lang="en-US" dirty="0"/>
              <a:t>DNA and topoisomerase </a:t>
            </a:r>
            <a:r>
              <a:rPr lang="en-US" dirty="0" smtClean="0"/>
              <a:t>II, prevents </a:t>
            </a:r>
            <a:r>
              <a:rPr lang="en-US" dirty="0"/>
              <a:t>re-ligation of </a:t>
            </a:r>
            <a:r>
              <a:rPr lang="en-US" dirty="0" smtClean="0"/>
              <a:t>DNA strands resulting in DSB</a:t>
            </a:r>
            <a:endParaRPr lang="en-US" dirty="0"/>
          </a:p>
        </p:txBody>
      </p:sp>
      <p:pic>
        <p:nvPicPr>
          <p:cNvPr id="4" name="Picture 3"/>
          <p:cNvPicPr>
            <a:picLocks noChangeAspect="1"/>
          </p:cNvPicPr>
          <p:nvPr/>
        </p:nvPicPr>
        <p:blipFill>
          <a:blip r:embed="rId2"/>
          <a:stretch>
            <a:fillRect/>
          </a:stretch>
        </p:blipFill>
        <p:spPr>
          <a:xfrm>
            <a:off x="1389458" y="1317401"/>
            <a:ext cx="6255528" cy="3569220"/>
          </a:xfrm>
          <a:prstGeom prst="rect">
            <a:avLst/>
          </a:prstGeom>
        </p:spPr>
      </p:pic>
    </p:spTree>
    <p:extLst>
      <p:ext uri="{BB962C8B-B14F-4D97-AF65-F5344CB8AC3E}">
        <p14:creationId xmlns:p14="http://schemas.microsoft.com/office/powerpoint/2010/main" val="39491246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we study in Mod 2?</a:t>
            </a:r>
            <a:endParaRPr lang="en-US" dirty="0"/>
          </a:p>
        </p:txBody>
      </p:sp>
      <p:sp>
        <p:nvSpPr>
          <p:cNvPr id="3" name="Content Placeholder 2"/>
          <p:cNvSpPr>
            <a:spLocks noGrp="1"/>
          </p:cNvSpPr>
          <p:nvPr>
            <p:ph idx="1"/>
          </p:nvPr>
        </p:nvSpPr>
        <p:spPr>
          <a:xfrm>
            <a:off x="457199" y="1600200"/>
            <a:ext cx="8411633" cy="4525963"/>
          </a:xfrm>
        </p:spPr>
        <p:txBody>
          <a:bodyPr/>
          <a:lstStyle/>
          <a:p>
            <a:pPr marL="514350" indent="-514350">
              <a:buFont typeface="+mj-lt"/>
              <a:buAutoNum type="arabicPeriod"/>
            </a:pPr>
            <a:r>
              <a:rPr lang="en-US" dirty="0" smtClean="0"/>
              <a:t>DNA damage and repair pathways</a:t>
            </a:r>
          </a:p>
          <a:p>
            <a:pPr marL="514350" indent="-514350">
              <a:buFont typeface="+mj-lt"/>
              <a:buAutoNum type="arabicPeriod"/>
            </a:pPr>
            <a:r>
              <a:rPr lang="en-US" dirty="0" smtClean="0"/>
              <a:t>Role of BRCA2 in DNA repair and cancer</a:t>
            </a:r>
          </a:p>
          <a:p>
            <a:pPr marL="514350" indent="-514350">
              <a:buFont typeface="+mj-lt"/>
              <a:buAutoNum type="arabicPeriod"/>
            </a:pPr>
            <a:r>
              <a:rPr lang="en-US" dirty="0" smtClean="0"/>
              <a:t>Pathway addiction in cancer treatment</a:t>
            </a:r>
          </a:p>
          <a:p>
            <a:pPr marL="514350" indent="-514350">
              <a:buFont typeface="+mj-lt"/>
              <a:buAutoNum type="arabicPeriod"/>
            </a:pPr>
            <a:r>
              <a:rPr lang="en-US" dirty="0" smtClean="0"/>
              <a:t>Differential gene expression in cancer cell lines</a:t>
            </a:r>
          </a:p>
          <a:p>
            <a:pPr marL="514350" indent="-514350">
              <a:buFont typeface="+mj-lt"/>
              <a:buAutoNum type="arabicPeriod"/>
            </a:pPr>
            <a:r>
              <a:rPr lang="en-US" dirty="0" smtClean="0"/>
              <a:t>Laboratory skills:</a:t>
            </a:r>
          </a:p>
          <a:p>
            <a:pPr marL="914400" lvl="1" indent="-514350"/>
            <a:r>
              <a:rPr lang="en-US" dirty="0" smtClean="0"/>
              <a:t>Mammalian cell tissue culture procedures</a:t>
            </a:r>
          </a:p>
          <a:p>
            <a:pPr marL="914400" lvl="1" indent="-514350"/>
            <a:r>
              <a:rPr lang="en-US" dirty="0" smtClean="0"/>
              <a:t>Big data analysis methods</a:t>
            </a:r>
          </a:p>
          <a:p>
            <a:pPr marL="914400" lvl="1" indent="-514350"/>
            <a:r>
              <a:rPr lang="en-US" dirty="0" smtClean="0"/>
              <a:t>Molecular biology techniques</a:t>
            </a:r>
          </a:p>
          <a:p>
            <a:pPr marL="914400" lvl="1" indent="-514350">
              <a:buFont typeface="+mj-lt"/>
              <a:buAutoNum type="arabicPeriod"/>
            </a:pPr>
            <a:endParaRPr lang="en-US" dirty="0"/>
          </a:p>
        </p:txBody>
      </p:sp>
    </p:spTree>
    <p:extLst>
      <p:ext uri="{BB962C8B-B14F-4D97-AF65-F5344CB8AC3E}">
        <p14:creationId xmlns:p14="http://schemas.microsoft.com/office/powerpoint/2010/main" val="33314474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Mod 2</a:t>
            </a:r>
            <a:endParaRPr lang="en-US" dirty="0"/>
          </a:p>
        </p:txBody>
      </p:sp>
      <p:sp>
        <p:nvSpPr>
          <p:cNvPr id="4" name="Content Placeholder 2"/>
          <p:cNvSpPr>
            <a:spLocks noGrp="1"/>
          </p:cNvSpPr>
          <p:nvPr>
            <p:ph idx="1"/>
          </p:nvPr>
        </p:nvSpPr>
        <p:spPr>
          <a:xfrm>
            <a:off x="457200" y="5142983"/>
            <a:ext cx="8229600" cy="1181630"/>
          </a:xfrm>
        </p:spPr>
        <p:txBody>
          <a:bodyPr/>
          <a:lstStyle/>
          <a:p>
            <a:pPr marL="0" indent="0" algn="ctr">
              <a:buNone/>
            </a:pPr>
            <a:r>
              <a:rPr lang="en-US" dirty="0" smtClean="0">
                <a:solidFill>
                  <a:srgbClr val="0000FF"/>
                </a:solidFill>
              </a:rPr>
              <a:t>Your goal is to synthesize the information / data into a single, coherent story</a:t>
            </a:r>
            <a:endParaRPr lang="en-US" dirty="0">
              <a:solidFill>
                <a:srgbClr val="0000FF"/>
              </a:solidFill>
            </a:endParaRPr>
          </a:p>
        </p:txBody>
      </p:sp>
      <p:grpSp>
        <p:nvGrpSpPr>
          <p:cNvPr id="17" name="Group 16"/>
          <p:cNvGrpSpPr/>
          <p:nvPr/>
        </p:nvGrpSpPr>
        <p:grpSpPr>
          <a:xfrm>
            <a:off x="368384" y="1622784"/>
            <a:ext cx="8463004" cy="3182269"/>
            <a:chOff x="368384" y="1622784"/>
            <a:chExt cx="8463004" cy="3182269"/>
          </a:xfrm>
        </p:grpSpPr>
        <p:pic>
          <p:nvPicPr>
            <p:cNvPr id="5" name="Picture 4" descr="Screen Shot 2018-03-07 at 11.07.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699" y="1632553"/>
              <a:ext cx="1779086" cy="1795587"/>
            </a:xfrm>
            <a:prstGeom prst="rect">
              <a:avLst/>
            </a:prstGeom>
            <a:ln>
              <a:solidFill>
                <a:srgbClr val="000000"/>
              </a:solidFill>
            </a:ln>
          </p:spPr>
        </p:pic>
        <p:pic>
          <p:nvPicPr>
            <p:cNvPr id="6" name="Picture 5" descr="Screen Shot 2018-03-07 at 11.09.4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2627" y="1632553"/>
              <a:ext cx="2621492" cy="1795587"/>
            </a:xfrm>
            <a:prstGeom prst="rect">
              <a:avLst/>
            </a:prstGeom>
            <a:ln>
              <a:solidFill>
                <a:srgbClr val="000000"/>
              </a:solidFill>
            </a:ln>
          </p:spPr>
        </p:pic>
        <p:sp>
          <p:nvSpPr>
            <p:cNvPr id="7" name="TextBox 6"/>
            <p:cNvSpPr txBox="1"/>
            <p:nvPr/>
          </p:nvSpPr>
          <p:spPr>
            <a:xfrm>
              <a:off x="4187468" y="3376337"/>
              <a:ext cx="1741432" cy="369332"/>
            </a:xfrm>
            <a:prstGeom prst="rect">
              <a:avLst/>
            </a:prstGeom>
            <a:noFill/>
          </p:spPr>
          <p:txBody>
            <a:bodyPr wrap="none" rtlCol="0">
              <a:spAutoFit/>
            </a:bodyPr>
            <a:lstStyle/>
            <a:p>
              <a:pPr algn="ctr"/>
              <a:r>
                <a:rPr lang="en-US" dirty="0" smtClean="0"/>
                <a:t>gene expression</a:t>
              </a:r>
              <a:endParaRPr lang="en-US" dirty="0"/>
            </a:p>
          </p:txBody>
        </p:sp>
        <p:sp>
          <p:nvSpPr>
            <p:cNvPr id="8" name="TextBox 7"/>
            <p:cNvSpPr txBox="1"/>
            <p:nvPr/>
          </p:nvSpPr>
          <p:spPr>
            <a:xfrm>
              <a:off x="6818319" y="3377196"/>
              <a:ext cx="1313180" cy="369332"/>
            </a:xfrm>
            <a:prstGeom prst="rect">
              <a:avLst/>
            </a:prstGeom>
            <a:noFill/>
          </p:spPr>
          <p:txBody>
            <a:bodyPr wrap="none" rtlCol="0">
              <a:spAutoFit/>
            </a:bodyPr>
            <a:lstStyle/>
            <a:p>
              <a:pPr algn="ctr"/>
              <a:r>
                <a:rPr lang="en-US" dirty="0" smtClean="0"/>
                <a:t>cell viability</a:t>
              </a:r>
              <a:endParaRPr lang="en-US" dirty="0"/>
            </a:p>
          </p:txBody>
        </p:sp>
        <p:pic>
          <p:nvPicPr>
            <p:cNvPr id="9" name="Picture 8"/>
            <p:cNvPicPr>
              <a:picLocks noChangeAspect="1"/>
            </p:cNvPicPr>
            <p:nvPr/>
          </p:nvPicPr>
          <p:blipFill>
            <a:blip r:embed="rId4"/>
            <a:stretch>
              <a:fillRect/>
            </a:stretch>
          </p:blipFill>
          <p:spPr>
            <a:xfrm>
              <a:off x="368384" y="1622784"/>
              <a:ext cx="1724269" cy="1797538"/>
            </a:xfrm>
            <a:prstGeom prst="rect">
              <a:avLst/>
            </a:prstGeom>
            <a:ln>
              <a:solidFill>
                <a:schemeClr val="tx1"/>
              </a:solidFill>
            </a:ln>
          </p:spPr>
        </p:pic>
        <p:sp>
          <p:nvSpPr>
            <p:cNvPr id="10" name="TextBox 9"/>
            <p:cNvSpPr txBox="1"/>
            <p:nvPr/>
          </p:nvSpPr>
          <p:spPr>
            <a:xfrm>
              <a:off x="444841" y="3369317"/>
              <a:ext cx="1569660" cy="369332"/>
            </a:xfrm>
            <a:prstGeom prst="rect">
              <a:avLst/>
            </a:prstGeom>
            <a:noFill/>
          </p:spPr>
          <p:txBody>
            <a:bodyPr wrap="none" rtlCol="0">
              <a:spAutoFit/>
            </a:bodyPr>
            <a:lstStyle/>
            <a:p>
              <a:pPr algn="ctr"/>
              <a:r>
                <a:rPr lang="en-US" dirty="0" smtClean="0"/>
                <a:t>cancer biology</a:t>
              </a:r>
              <a:endParaRPr lang="en-US" dirty="0"/>
            </a:p>
          </p:txBody>
        </p:sp>
        <p:pic>
          <p:nvPicPr>
            <p:cNvPr id="11" name="Picture 10"/>
            <p:cNvPicPr>
              <a:picLocks noChangeAspect="1"/>
            </p:cNvPicPr>
            <p:nvPr/>
          </p:nvPicPr>
          <p:blipFill>
            <a:blip r:embed="rId5"/>
            <a:stretch>
              <a:fillRect/>
            </a:stretch>
          </p:blipFill>
          <p:spPr>
            <a:xfrm>
              <a:off x="2280138" y="1632554"/>
              <a:ext cx="1711950" cy="1787772"/>
            </a:xfrm>
            <a:prstGeom prst="rect">
              <a:avLst/>
            </a:prstGeom>
            <a:ln>
              <a:solidFill>
                <a:srgbClr val="000000"/>
              </a:solidFill>
            </a:ln>
          </p:spPr>
        </p:pic>
        <p:sp>
          <p:nvSpPr>
            <p:cNvPr id="12" name="TextBox 11"/>
            <p:cNvSpPr txBox="1"/>
            <p:nvPr/>
          </p:nvSpPr>
          <p:spPr>
            <a:xfrm>
              <a:off x="2529381" y="3381250"/>
              <a:ext cx="1223412" cy="369332"/>
            </a:xfrm>
            <a:prstGeom prst="rect">
              <a:avLst/>
            </a:prstGeom>
            <a:noFill/>
          </p:spPr>
          <p:txBody>
            <a:bodyPr wrap="none" rtlCol="0">
              <a:spAutoFit/>
            </a:bodyPr>
            <a:lstStyle/>
            <a:p>
              <a:pPr algn="ctr"/>
              <a:r>
                <a:rPr lang="en-US" dirty="0" smtClean="0"/>
                <a:t>DNA repair</a:t>
              </a:r>
              <a:endParaRPr lang="en-US" dirty="0"/>
            </a:p>
          </p:txBody>
        </p:sp>
        <p:sp>
          <p:nvSpPr>
            <p:cNvPr id="13" name="Left Brace 12"/>
            <p:cNvSpPr/>
            <p:nvPr/>
          </p:nvSpPr>
          <p:spPr>
            <a:xfrm rot="16200000">
              <a:off x="1997233" y="2131502"/>
              <a:ext cx="385544" cy="3623704"/>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Left Brace 13"/>
            <p:cNvSpPr/>
            <p:nvPr/>
          </p:nvSpPr>
          <p:spPr>
            <a:xfrm rot="16200000">
              <a:off x="6319886" y="1620720"/>
              <a:ext cx="385544" cy="4637460"/>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958504" y="4152857"/>
              <a:ext cx="2463685" cy="646331"/>
            </a:xfrm>
            <a:prstGeom prst="rect">
              <a:avLst/>
            </a:prstGeom>
            <a:noFill/>
          </p:spPr>
          <p:txBody>
            <a:bodyPr wrap="none" rtlCol="0">
              <a:spAutoFit/>
            </a:bodyPr>
            <a:lstStyle/>
            <a:p>
              <a:pPr algn="ctr"/>
              <a:r>
                <a:rPr lang="en-US" dirty="0" smtClean="0"/>
                <a:t>Background Information</a:t>
              </a:r>
            </a:p>
            <a:p>
              <a:pPr algn="ctr"/>
              <a:r>
                <a:rPr lang="en-US" dirty="0" smtClean="0"/>
                <a:t>(published literature)</a:t>
              </a:r>
              <a:endParaRPr lang="en-US" dirty="0"/>
            </a:p>
          </p:txBody>
        </p:sp>
        <p:sp>
          <p:nvSpPr>
            <p:cNvPr id="16" name="TextBox 15"/>
            <p:cNvSpPr txBox="1"/>
            <p:nvPr/>
          </p:nvSpPr>
          <p:spPr>
            <a:xfrm>
              <a:off x="5553619" y="4158722"/>
              <a:ext cx="1920981" cy="646331"/>
            </a:xfrm>
            <a:prstGeom prst="rect">
              <a:avLst/>
            </a:prstGeom>
            <a:noFill/>
          </p:spPr>
          <p:txBody>
            <a:bodyPr wrap="none" rtlCol="0">
              <a:spAutoFit/>
            </a:bodyPr>
            <a:lstStyle/>
            <a:p>
              <a:pPr algn="ctr"/>
              <a:r>
                <a:rPr lang="en-US" dirty="0" smtClean="0"/>
                <a:t>Experimental Data</a:t>
              </a:r>
            </a:p>
            <a:p>
              <a:pPr algn="ctr"/>
              <a:r>
                <a:rPr lang="en-US" dirty="0" smtClean="0"/>
                <a:t>(your results!)</a:t>
              </a:r>
              <a:endParaRPr lang="en-US" dirty="0"/>
            </a:p>
          </p:txBody>
        </p:sp>
      </p:grpSp>
    </p:spTree>
    <p:extLst>
      <p:ext uri="{BB962C8B-B14F-4D97-AF65-F5344CB8AC3E}">
        <p14:creationId xmlns:p14="http://schemas.microsoft.com/office/powerpoint/2010/main" val="12637874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1460500" y="1958598"/>
            <a:ext cx="6223000" cy="3492500"/>
          </a:xfrm>
          <a:prstGeom prst="rect">
            <a:avLst/>
          </a:prstGeom>
        </p:spPr>
      </p:pic>
    </p:spTree>
    <p:extLst>
      <p:ext uri="{BB962C8B-B14F-4D97-AF65-F5344CB8AC3E}">
        <p14:creationId xmlns:p14="http://schemas.microsoft.com/office/powerpoint/2010/main" val="10709456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Details for Research article</a:t>
            </a:r>
            <a:endParaRPr lang="en-US" dirty="0"/>
          </a:p>
        </p:txBody>
      </p:sp>
      <p:sp>
        <p:nvSpPr>
          <p:cNvPr id="3" name="Content Placeholder 2"/>
          <p:cNvSpPr>
            <a:spLocks noGrp="1"/>
          </p:cNvSpPr>
          <p:nvPr>
            <p:ph idx="1"/>
          </p:nvPr>
        </p:nvSpPr>
        <p:spPr/>
        <p:txBody>
          <a:bodyPr/>
          <a:lstStyle/>
          <a:p>
            <a:r>
              <a:rPr lang="en-US" dirty="0" smtClean="0"/>
              <a:t>Submission due: </a:t>
            </a:r>
            <a:r>
              <a:rPr lang="en-US" dirty="0" smtClean="0">
                <a:solidFill>
                  <a:srgbClr val="0000FF"/>
                </a:solidFill>
              </a:rPr>
              <a:t>Saturday, Apr 21</a:t>
            </a:r>
            <a:r>
              <a:rPr lang="en-US" baseline="30000" dirty="0" smtClean="0">
                <a:solidFill>
                  <a:srgbClr val="0000FF"/>
                </a:solidFill>
              </a:rPr>
              <a:t>st</a:t>
            </a:r>
            <a:r>
              <a:rPr lang="en-US" dirty="0" smtClean="0">
                <a:solidFill>
                  <a:srgbClr val="0000FF"/>
                </a:solidFill>
              </a:rPr>
              <a:t> by 10 pm</a:t>
            </a:r>
          </a:p>
          <a:p>
            <a:endParaRPr lang="en-US" dirty="0">
              <a:solidFill>
                <a:srgbClr val="FF0000"/>
              </a:solidFill>
            </a:endParaRPr>
          </a:p>
          <a:p>
            <a:r>
              <a:rPr lang="en-US" dirty="0" smtClean="0">
                <a:solidFill>
                  <a:srgbClr val="000000"/>
                </a:solidFill>
              </a:rPr>
              <a:t>Completed individually</a:t>
            </a:r>
          </a:p>
          <a:p>
            <a:r>
              <a:rPr lang="en-US" dirty="0" smtClean="0">
                <a:solidFill>
                  <a:srgbClr val="000000"/>
                </a:solidFill>
              </a:rPr>
              <a:t>Only one draft</a:t>
            </a:r>
            <a:endParaRPr lang="en-US" dirty="0">
              <a:solidFill>
                <a:srgbClr val="000000"/>
              </a:solidFill>
            </a:endParaRPr>
          </a:p>
          <a:p>
            <a:r>
              <a:rPr lang="en-US" dirty="0" smtClean="0">
                <a:solidFill>
                  <a:srgbClr val="000000"/>
                </a:solidFill>
              </a:rPr>
              <a:t>Formatting guidelines:</a:t>
            </a:r>
          </a:p>
          <a:p>
            <a:pPr lvl="1"/>
            <a:r>
              <a:rPr lang="en-US" dirty="0" smtClean="0">
                <a:solidFill>
                  <a:srgbClr val="000000"/>
                </a:solidFill>
              </a:rPr>
              <a:t>Prepare using WORD</a:t>
            </a:r>
          </a:p>
          <a:p>
            <a:pPr lvl="1"/>
            <a:r>
              <a:rPr lang="en-US" dirty="0" smtClean="0">
                <a:solidFill>
                  <a:srgbClr val="000000"/>
                </a:solidFill>
              </a:rPr>
              <a:t>Text and figures may be separate documents</a:t>
            </a:r>
            <a:endParaRPr lang="en-US" dirty="0">
              <a:solidFill>
                <a:srgbClr val="000000"/>
              </a:solidFill>
            </a:endParaRPr>
          </a:p>
        </p:txBody>
      </p:sp>
    </p:spTree>
    <p:extLst>
      <p:ext uri="{BB962C8B-B14F-4D97-AF65-F5344CB8AC3E}">
        <p14:creationId xmlns:p14="http://schemas.microsoft.com/office/powerpoint/2010/main" val="9982505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let’s review…</a:t>
            </a:r>
            <a:endParaRPr lang="en-US" dirty="0"/>
          </a:p>
        </p:txBody>
      </p:sp>
      <p:sp>
        <p:nvSpPr>
          <p:cNvPr id="3" name="Content Placeholder 2"/>
          <p:cNvSpPr>
            <a:spLocks noGrp="1"/>
          </p:cNvSpPr>
          <p:nvPr>
            <p:ph idx="1"/>
          </p:nvPr>
        </p:nvSpPr>
        <p:spPr>
          <a:xfrm>
            <a:off x="457200" y="1600201"/>
            <a:ext cx="8229600" cy="2844580"/>
          </a:xfrm>
        </p:spPr>
        <p:txBody>
          <a:bodyPr>
            <a:normAutofit fontScale="92500" lnSpcReduction="20000"/>
          </a:bodyPr>
          <a:lstStyle/>
          <a:p>
            <a:pPr marL="0" indent="0" algn="ctr">
              <a:buNone/>
            </a:pPr>
            <a:r>
              <a:rPr lang="en-US" dirty="0" smtClean="0">
                <a:solidFill>
                  <a:srgbClr val="0000FF"/>
                </a:solidFill>
              </a:rPr>
              <a:t>How is DNA damaged?</a:t>
            </a:r>
          </a:p>
          <a:p>
            <a:pPr marL="0" indent="0" algn="ctr">
              <a:buNone/>
            </a:pPr>
            <a:endParaRPr lang="en-US" dirty="0">
              <a:solidFill>
                <a:srgbClr val="0000FF"/>
              </a:solidFill>
            </a:endParaRPr>
          </a:p>
          <a:p>
            <a:pPr marL="0" indent="0" algn="ctr">
              <a:buNone/>
            </a:pPr>
            <a:r>
              <a:rPr lang="en-US" dirty="0" smtClean="0">
                <a:solidFill>
                  <a:srgbClr val="0000FF"/>
                </a:solidFill>
              </a:rPr>
              <a:t>What is the relationship between DNA damage and mutations?</a:t>
            </a:r>
          </a:p>
          <a:p>
            <a:pPr marL="0" indent="0" algn="ctr">
              <a:buNone/>
            </a:pPr>
            <a:endParaRPr lang="en-US" dirty="0" smtClean="0">
              <a:solidFill>
                <a:srgbClr val="0000FF"/>
              </a:solidFill>
            </a:endParaRPr>
          </a:p>
          <a:p>
            <a:pPr marL="0" indent="0" algn="ctr">
              <a:buNone/>
            </a:pPr>
            <a:r>
              <a:rPr lang="en-US" dirty="0" smtClean="0">
                <a:solidFill>
                  <a:srgbClr val="0000FF"/>
                </a:solidFill>
              </a:rPr>
              <a:t>How is DNA repaired?</a:t>
            </a:r>
            <a:endParaRPr lang="en-US" dirty="0">
              <a:solidFill>
                <a:srgbClr val="0000FF"/>
              </a:solidFill>
            </a:endParaRPr>
          </a:p>
        </p:txBody>
      </p:sp>
      <p:pic>
        <p:nvPicPr>
          <p:cNvPr id="6" name="Picture 5" descr="Screen Shot 2018-03-29 at 5.11.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4501083"/>
            <a:ext cx="6756400" cy="2057400"/>
          </a:xfrm>
          <a:prstGeom prst="rect">
            <a:avLst/>
          </a:prstGeom>
        </p:spPr>
      </p:pic>
    </p:spTree>
    <p:extLst>
      <p:ext uri="{BB962C8B-B14F-4D97-AF65-F5344CB8AC3E}">
        <p14:creationId xmlns:p14="http://schemas.microsoft.com/office/powerpoint/2010/main" val="1497117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53" y="274638"/>
            <a:ext cx="8890401" cy="1143000"/>
          </a:xfrm>
        </p:spPr>
        <p:txBody>
          <a:bodyPr>
            <a:normAutofit fontScale="90000"/>
          </a:bodyPr>
          <a:lstStyle/>
          <a:p>
            <a:r>
              <a:rPr lang="en-US" dirty="0" smtClean="0"/>
              <a:t>How will we communicate our science?</a:t>
            </a:r>
            <a:endParaRPr lang="en-US" dirty="0"/>
          </a:p>
        </p:txBody>
      </p:sp>
      <p:sp>
        <p:nvSpPr>
          <p:cNvPr id="3" name="Content Placeholder 2"/>
          <p:cNvSpPr>
            <a:spLocks noGrp="1"/>
          </p:cNvSpPr>
          <p:nvPr>
            <p:ph idx="1"/>
          </p:nvPr>
        </p:nvSpPr>
        <p:spPr>
          <a:xfrm>
            <a:off x="457200" y="1600200"/>
            <a:ext cx="8565154" cy="4525963"/>
          </a:xfrm>
        </p:spPr>
        <p:txBody>
          <a:bodyPr>
            <a:normAutofit/>
          </a:bodyPr>
          <a:lstStyle/>
          <a:p>
            <a:r>
              <a:rPr lang="en-US" dirty="0" smtClean="0"/>
              <a:t>Research article structure is more formal</a:t>
            </a:r>
          </a:p>
          <a:p>
            <a:pPr lvl="1"/>
            <a:r>
              <a:rPr lang="en-US" dirty="0" smtClean="0"/>
              <a:t>Title and Abstract</a:t>
            </a:r>
          </a:p>
          <a:p>
            <a:pPr lvl="1"/>
            <a:r>
              <a:rPr lang="en-US" dirty="0" smtClean="0"/>
              <a:t>Introduction</a:t>
            </a:r>
          </a:p>
          <a:p>
            <a:pPr lvl="1"/>
            <a:r>
              <a:rPr lang="en-US" dirty="0" smtClean="0"/>
              <a:t>Methods</a:t>
            </a:r>
          </a:p>
          <a:p>
            <a:pPr lvl="1"/>
            <a:r>
              <a:rPr lang="en-US" dirty="0" smtClean="0"/>
              <a:t>Results</a:t>
            </a:r>
          </a:p>
          <a:p>
            <a:pPr lvl="1"/>
            <a:r>
              <a:rPr lang="en-US" dirty="0" smtClean="0"/>
              <a:t>Discussion</a:t>
            </a:r>
          </a:p>
          <a:p>
            <a:r>
              <a:rPr lang="en-US" dirty="0" smtClean="0">
                <a:solidFill>
                  <a:srgbClr val="0000FF"/>
                </a:solidFill>
              </a:rPr>
              <a:t>Complete sentences and paragraphs</a:t>
            </a:r>
          </a:p>
          <a:p>
            <a:r>
              <a:rPr lang="en-US" dirty="0" smtClean="0">
                <a:solidFill>
                  <a:srgbClr val="0000FF"/>
                </a:solidFill>
              </a:rPr>
              <a:t>References</a:t>
            </a:r>
            <a:endParaRPr lang="en-US" dirty="0">
              <a:solidFill>
                <a:srgbClr val="0000FF"/>
              </a:solidFill>
            </a:endParaRPr>
          </a:p>
        </p:txBody>
      </p:sp>
    </p:spTree>
    <p:extLst>
      <p:ext uri="{BB962C8B-B14F-4D97-AF65-F5344CB8AC3E}">
        <p14:creationId xmlns:p14="http://schemas.microsoft.com/office/powerpoint/2010/main" val="42670886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will you </a:t>
            </a:r>
            <a:r>
              <a:rPr lang="en-US" dirty="0" smtClean="0"/>
              <a:t>report </a:t>
            </a:r>
            <a:r>
              <a:rPr lang="en-US" dirty="0" smtClean="0"/>
              <a:t>your methods?</a:t>
            </a:r>
            <a:endParaRPr lang="en-US" dirty="0"/>
          </a:p>
        </p:txBody>
      </p:sp>
      <p:sp>
        <p:nvSpPr>
          <p:cNvPr id="3" name="Content Placeholder 2"/>
          <p:cNvSpPr>
            <a:spLocks noGrp="1"/>
          </p:cNvSpPr>
          <p:nvPr>
            <p:ph idx="1"/>
          </p:nvPr>
        </p:nvSpPr>
        <p:spPr/>
        <p:txBody>
          <a:bodyPr/>
          <a:lstStyle/>
          <a:p>
            <a:pPr marL="0" indent="0" algn="ctr">
              <a:buNone/>
            </a:pPr>
            <a:r>
              <a:rPr lang="en-US" dirty="0" smtClean="0"/>
              <a:t>Let’s first review the methods lessons we learned from our homework…</a:t>
            </a:r>
          </a:p>
          <a:p>
            <a:pPr marL="0" indent="0" algn="ctr">
              <a:buNone/>
            </a:pPr>
            <a:endParaRPr lang="en-US" dirty="0"/>
          </a:p>
          <a:p>
            <a:pPr marL="514350" indent="-514350" algn="ctr">
              <a:buFont typeface="+mj-lt"/>
              <a:buAutoNum type="arabicPeriod"/>
            </a:pPr>
            <a:r>
              <a:rPr lang="en-US" dirty="0" smtClean="0"/>
              <a:t>Sub-sections</a:t>
            </a:r>
          </a:p>
          <a:p>
            <a:pPr marL="514350" indent="-514350" algn="ctr">
              <a:buFont typeface="+mj-lt"/>
              <a:buAutoNum type="arabicPeriod"/>
            </a:pPr>
            <a:r>
              <a:rPr lang="en-US" dirty="0" smtClean="0"/>
              <a:t>Level of detail</a:t>
            </a:r>
          </a:p>
          <a:p>
            <a:pPr marL="514350" indent="-514350" algn="ctr">
              <a:buFont typeface="+mj-lt"/>
              <a:buAutoNum type="arabicPeriod"/>
            </a:pPr>
            <a:r>
              <a:rPr lang="en-US" dirty="0" smtClean="0"/>
              <a:t>Word choices</a:t>
            </a:r>
          </a:p>
          <a:p>
            <a:pPr marL="514350" indent="-514350" algn="ctr">
              <a:buFont typeface="+mj-lt"/>
              <a:buAutoNum type="arabicPeriod"/>
            </a:pPr>
            <a:endParaRPr lang="en-US" dirty="0"/>
          </a:p>
        </p:txBody>
      </p:sp>
    </p:spTree>
    <p:extLst>
      <p:ext uri="{BB962C8B-B14F-4D97-AF65-F5344CB8AC3E}">
        <p14:creationId xmlns:p14="http://schemas.microsoft.com/office/powerpoint/2010/main" val="13587444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sub-sections</a:t>
            </a:r>
            <a:endParaRPr lang="en-US" dirty="0"/>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Use sub-sections to group procedures</a:t>
            </a:r>
          </a:p>
          <a:p>
            <a:pPr lvl="1"/>
            <a:r>
              <a:rPr lang="en-US" dirty="0" smtClean="0"/>
              <a:t>Include descriptive titles</a:t>
            </a:r>
          </a:p>
          <a:p>
            <a:pPr lvl="1"/>
            <a:r>
              <a:rPr lang="en-US" dirty="0" smtClean="0"/>
              <a:t>Use logical, rather than chronological order</a:t>
            </a:r>
          </a:p>
          <a:p>
            <a:r>
              <a:rPr lang="en-US" dirty="0" smtClean="0"/>
              <a:t>Separate sub-sections with titles</a:t>
            </a:r>
          </a:p>
          <a:p>
            <a:pPr lvl="1"/>
            <a:r>
              <a:rPr lang="en-US" dirty="0" smtClean="0"/>
              <a:t>Brief, but specific</a:t>
            </a:r>
          </a:p>
          <a:p>
            <a:r>
              <a:rPr lang="en-US" dirty="0" smtClean="0"/>
              <a:t>Include an introductory sentence</a:t>
            </a:r>
          </a:p>
          <a:p>
            <a:pPr lvl="1"/>
            <a:r>
              <a:rPr lang="en-US" dirty="0" smtClean="0"/>
              <a:t>State the purpose or goal of particular method / group of procedures</a:t>
            </a:r>
          </a:p>
          <a:p>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5396081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level of detail</a:t>
            </a:r>
            <a:endParaRPr lang="en-US" dirty="0"/>
          </a:p>
        </p:txBody>
      </p:sp>
      <p:pic>
        <p:nvPicPr>
          <p:cNvPr id="4" name="Picture 3"/>
          <p:cNvPicPr>
            <a:picLocks noChangeAspect="1"/>
          </p:cNvPicPr>
          <p:nvPr/>
        </p:nvPicPr>
        <p:blipFill>
          <a:blip r:embed="rId3"/>
          <a:stretch>
            <a:fillRect/>
          </a:stretch>
        </p:blipFill>
        <p:spPr>
          <a:xfrm>
            <a:off x="1278157" y="1921054"/>
            <a:ext cx="6585398" cy="3610870"/>
          </a:xfrm>
          <a:prstGeom prst="rect">
            <a:avLst/>
          </a:prstGeom>
        </p:spPr>
      </p:pic>
    </p:spTree>
    <p:extLst>
      <p:ext uri="{BB962C8B-B14F-4D97-AF65-F5344CB8AC3E}">
        <p14:creationId xmlns:p14="http://schemas.microsoft.com/office/powerpoint/2010/main" val="15097669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the steps you didn’t do</a:t>
            </a:r>
            <a:endParaRPr lang="en-US" dirty="0"/>
          </a:p>
        </p:txBody>
      </p:sp>
      <p:sp>
        <p:nvSpPr>
          <p:cNvPr id="3" name="Content Placeholder 2"/>
          <p:cNvSpPr>
            <a:spLocks noGrp="1"/>
          </p:cNvSpPr>
          <p:nvPr>
            <p:ph idx="1"/>
          </p:nvPr>
        </p:nvSpPr>
        <p:spPr/>
        <p:txBody>
          <a:bodyPr/>
          <a:lstStyle/>
          <a:p>
            <a:r>
              <a:rPr lang="en-US" dirty="0" smtClean="0"/>
              <a:t>For time reasons, the teaching faculty completed some procedures…</a:t>
            </a:r>
          </a:p>
          <a:p>
            <a:pPr lvl="1"/>
            <a:r>
              <a:rPr lang="en-US" dirty="0" smtClean="0"/>
              <a:t>You should still include these!</a:t>
            </a:r>
          </a:p>
          <a:p>
            <a:pPr lvl="1"/>
            <a:r>
              <a:rPr lang="en-US" dirty="0"/>
              <a:t>D</a:t>
            </a:r>
            <a:r>
              <a:rPr lang="en-US" dirty="0" smtClean="0"/>
              <a:t>etails are provided on the wiki</a:t>
            </a:r>
          </a:p>
          <a:p>
            <a:pPr marL="457200" lvl="1" indent="0">
              <a:buNone/>
            </a:pPr>
            <a:endParaRPr lang="en-US" dirty="0" smtClean="0"/>
          </a:p>
          <a:p>
            <a:pPr marL="57150" indent="0" algn="ctr">
              <a:buNone/>
            </a:pPr>
            <a:r>
              <a:rPr lang="en-US" dirty="0" smtClean="0">
                <a:solidFill>
                  <a:srgbClr val="0000FF"/>
                </a:solidFill>
              </a:rPr>
              <a:t>DO NOT WRITE THAT THESE STEPS WERE COMPLETED BY TEACHING FACULTY</a:t>
            </a:r>
            <a:endParaRPr lang="en-US" dirty="0">
              <a:solidFill>
                <a:srgbClr val="0000FF"/>
              </a:solidFill>
            </a:endParaRPr>
          </a:p>
        </p:txBody>
      </p:sp>
    </p:spTree>
    <p:extLst>
      <p:ext uri="{BB962C8B-B14F-4D97-AF65-F5344CB8AC3E}">
        <p14:creationId xmlns:p14="http://schemas.microsoft.com/office/powerpoint/2010/main" val="891652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word choices</a:t>
            </a:r>
            <a:endParaRPr lang="en-US" dirty="0"/>
          </a:p>
        </p:txBody>
      </p:sp>
      <p:sp>
        <p:nvSpPr>
          <p:cNvPr id="3" name="Content Placeholder 2"/>
          <p:cNvSpPr>
            <a:spLocks noGrp="1"/>
          </p:cNvSpPr>
          <p:nvPr>
            <p:ph idx="1"/>
          </p:nvPr>
        </p:nvSpPr>
        <p:spPr>
          <a:xfrm>
            <a:off x="457200" y="1472296"/>
            <a:ext cx="8229600" cy="5257800"/>
          </a:xfrm>
        </p:spPr>
        <p:txBody>
          <a:bodyPr>
            <a:normAutofit/>
          </a:bodyPr>
          <a:lstStyle/>
          <a:p>
            <a:r>
              <a:rPr lang="en-US" dirty="0" smtClean="0"/>
              <a:t>the  tube vs. the cell lysate</a:t>
            </a:r>
          </a:p>
          <a:p>
            <a:pPr lvl="1"/>
            <a:r>
              <a:rPr lang="en-US" dirty="0" smtClean="0"/>
              <a:t>Give more informative, specific information</a:t>
            </a:r>
          </a:p>
          <a:p>
            <a:r>
              <a:rPr lang="en-US" dirty="0" smtClean="0"/>
              <a:t>combined or mixed vs. digested</a:t>
            </a:r>
          </a:p>
          <a:p>
            <a:pPr lvl="1"/>
            <a:r>
              <a:rPr lang="en-US" dirty="0" smtClean="0"/>
              <a:t>Be precise about the procedure used</a:t>
            </a:r>
            <a:endParaRPr lang="en-US" dirty="0"/>
          </a:p>
          <a:p>
            <a:r>
              <a:rPr lang="en-US" dirty="0" smtClean="0"/>
              <a:t>cleaned vs. purified or isolated</a:t>
            </a:r>
          </a:p>
          <a:p>
            <a:pPr lvl="1"/>
            <a:r>
              <a:rPr lang="en-US" dirty="0" smtClean="0"/>
              <a:t>Use the more scientific terminology</a:t>
            </a:r>
          </a:p>
          <a:p>
            <a:r>
              <a:rPr lang="en-US" dirty="0" smtClean="0"/>
              <a:t>in order to vs. to</a:t>
            </a:r>
          </a:p>
          <a:p>
            <a:pPr lvl="1"/>
            <a:r>
              <a:rPr lang="en-US" dirty="0" smtClean="0"/>
              <a:t>Eliminate unnecessary wordiness</a:t>
            </a:r>
          </a:p>
          <a:p>
            <a:r>
              <a:rPr lang="en-US" dirty="0" smtClean="0"/>
              <a:t>avoid jargon and define all abbreviations</a:t>
            </a:r>
          </a:p>
          <a:p>
            <a:endParaRPr lang="en-US" dirty="0"/>
          </a:p>
        </p:txBody>
      </p:sp>
    </p:spTree>
    <p:extLst>
      <p:ext uri="{BB962C8B-B14F-4D97-AF65-F5344CB8AC3E}">
        <p14:creationId xmlns:p14="http://schemas.microsoft.com/office/powerpoint/2010/main" val="11210103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Consider sentence structure</a:t>
            </a:r>
            <a:endParaRPr lang="en-US" dirty="0">
              <a:solidFill>
                <a:srgbClr val="000000"/>
              </a:solidFill>
            </a:endParaRPr>
          </a:p>
        </p:txBody>
      </p:sp>
      <p:sp>
        <p:nvSpPr>
          <p:cNvPr id="3" name="Content Placeholder 2"/>
          <p:cNvSpPr>
            <a:spLocks noGrp="1"/>
          </p:cNvSpPr>
          <p:nvPr>
            <p:ph idx="1"/>
          </p:nvPr>
        </p:nvSpPr>
        <p:spPr/>
        <p:txBody>
          <a:bodyPr/>
          <a:lstStyle/>
          <a:p>
            <a:pPr marL="0" indent="0" algn="ctr">
              <a:buNone/>
            </a:pPr>
            <a:r>
              <a:rPr lang="en-US" dirty="0" smtClean="0"/>
              <a:t>“</a:t>
            </a:r>
            <a:r>
              <a:rPr lang="en-US" u="sng" dirty="0" smtClean="0"/>
              <a:t>cell lysate was </a:t>
            </a:r>
            <a:r>
              <a:rPr lang="en-US" dirty="0" smtClean="0"/>
              <a:t>prepared by adding … and </a:t>
            </a:r>
            <a:r>
              <a:rPr lang="en-US" u="sng" dirty="0" smtClean="0"/>
              <a:t>proteins were </a:t>
            </a:r>
            <a:r>
              <a:rPr lang="en-US" u="sng" dirty="0"/>
              <a:t>separated </a:t>
            </a:r>
            <a:r>
              <a:rPr lang="en-US" dirty="0"/>
              <a:t>using </a:t>
            </a:r>
            <a:r>
              <a:rPr lang="en-US" dirty="0" smtClean="0"/>
              <a:t>SDS polyacrylamide gel </a:t>
            </a:r>
            <a:r>
              <a:rPr lang="en-US" dirty="0"/>
              <a:t>electrophoresis (130 V for 45 min) </a:t>
            </a:r>
            <a:r>
              <a:rPr lang="en-US" dirty="0" smtClean="0"/>
              <a:t>in TGS buffer … .”</a:t>
            </a:r>
          </a:p>
          <a:p>
            <a:pPr marL="0" indent="0">
              <a:buNone/>
            </a:pPr>
            <a:endParaRPr lang="en-US" dirty="0"/>
          </a:p>
          <a:p>
            <a:pPr marL="514350" indent="-514350">
              <a:buFont typeface="+mj-lt"/>
              <a:buAutoNum type="arabicPeriod"/>
            </a:pPr>
            <a:r>
              <a:rPr lang="en-US" dirty="0" smtClean="0">
                <a:solidFill>
                  <a:srgbClr val="0000FF"/>
                </a:solidFill>
              </a:rPr>
              <a:t>PUT THE SUBJECT FIRST</a:t>
            </a:r>
          </a:p>
          <a:p>
            <a:pPr marL="514350" indent="-514350">
              <a:buFont typeface="+mj-lt"/>
              <a:buAutoNum type="arabicPeriod"/>
            </a:pPr>
            <a:r>
              <a:rPr lang="en-US" dirty="0" smtClean="0">
                <a:solidFill>
                  <a:srgbClr val="0000FF"/>
                </a:solidFill>
              </a:rPr>
              <a:t>BE SURE THE SUBJECT AND THE VERB MATCH</a:t>
            </a:r>
            <a:endParaRPr lang="en-US" dirty="0">
              <a:solidFill>
                <a:srgbClr val="0000FF"/>
              </a:solidFill>
            </a:endParaRPr>
          </a:p>
          <a:p>
            <a:endParaRPr lang="en-US" dirty="0"/>
          </a:p>
        </p:txBody>
      </p:sp>
    </p:spTree>
    <p:extLst>
      <p:ext uri="{BB962C8B-B14F-4D97-AF65-F5344CB8AC3E}">
        <p14:creationId xmlns:p14="http://schemas.microsoft.com/office/powerpoint/2010/main" val="18496645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data?</a:t>
            </a:r>
            <a:endParaRPr lang="en-US" dirty="0"/>
          </a:p>
        </p:txBody>
      </p:sp>
      <p:pic>
        <p:nvPicPr>
          <p:cNvPr id="4" name="Picture 3"/>
          <p:cNvPicPr>
            <a:picLocks noChangeAspect="1"/>
          </p:cNvPicPr>
          <p:nvPr/>
        </p:nvPicPr>
        <p:blipFill>
          <a:blip r:embed="rId2"/>
          <a:stretch>
            <a:fillRect/>
          </a:stretch>
        </p:blipFill>
        <p:spPr>
          <a:xfrm>
            <a:off x="1013370" y="1822768"/>
            <a:ext cx="7112561" cy="4064321"/>
          </a:xfrm>
          <a:prstGeom prst="rect">
            <a:avLst/>
          </a:prstGeom>
        </p:spPr>
      </p:pic>
    </p:spTree>
    <p:extLst>
      <p:ext uri="{BB962C8B-B14F-4D97-AF65-F5344CB8AC3E}">
        <p14:creationId xmlns:p14="http://schemas.microsoft.com/office/powerpoint/2010/main" val="7784315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Reporting and interpreting your data</a:t>
            </a:r>
            <a:endParaRPr lang="en-US" dirty="0"/>
          </a:p>
        </p:txBody>
      </p:sp>
      <p:sp>
        <p:nvSpPr>
          <p:cNvPr id="3" name="Content Placeholder 2"/>
          <p:cNvSpPr>
            <a:spLocks noGrp="1"/>
          </p:cNvSpPr>
          <p:nvPr>
            <p:ph idx="1"/>
          </p:nvPr>
        </p:nvSpPr>
        <p:spPr>
          <a:xfrm>
            <a:off x="64795" y="1600200"/>
            <a:ext cx="4522595" cy="5257800"/>
          </a:xfrm>
        </p:spPr>
        <p:txBody>
          <a:bodyPr>
            <a:normAutofit fontScale="85000" lnSpcReduction="20000"/>
          </a:bodyPr>
          <a:lstStyle/>
          <a:p>
            <a:pPr marL="0" indent="0" algn="ctr">
              <a:buNone/>
            </a:pPr>
            <a:r>
              <a:rPr lang="en-US" b="1" dirty="0" smtClean="0"/>
              <a:t>RESULTS</a:t>
            </a:r>
          </a:p>
          <a:p>
            <a:pPr marL="514350" indent="-514350">
              <a:buFont typeface="+mj-lt"/>
              <a:buAutoNum type="arabicPeriod"/>
            </a:pPr>
            <a:r>
              <a:rPr lang="en-US" dirty="0" smtClean="0"/>
              <a:t>What was the overall goal of these data? </a:t>
            </a:r>
          </a:p>
          <a:p>
            <a:pPr marL="914400" lvl="1" indent="-514350"/>
            <a:r>
              <a:rPr lang="en-US" dirty="0" smtClean="0"/>
              <a:t>State concisely as an introductory sentence.</a:t>
            </a:r>
          </a:p>
          <a:p>
            <a:pPr marL="514350" indent="-514350">
              <a:buFont typeface="+mj-lt"/>
              <a:buAutoNum type="arabicPeriod"/>
            </a:pPr>
            <a:r>
              <a:rPr lang="en-US" dirty="0" smtClean="0"/>
              <a:t>If applicable, what was the result of your control?</a:t>
            </a:r>
          </a:p>
          <a:p>
            <a:pPr marL="914400" lvl="1" indent="-514350"/>
            <a:r>
              <a:rPr lang="en-US" dirty="0" smtClean="0"/>
              <a:t>Was it expected?</a:t>
            </a:r>
          </a:p>
          <a:p>
            <a:pPr marL="514350" indent="-514350">
              <a:buFont typeface="+mj-lt"/>
              <a:buAutoNum type="arabicPeriod"/>
            </a:pPr>
            <a:r>
              <a:rPr lang="en-US" dirty="0" smtClean="0"/>
              <a:t>What was your result? </a:t>
            </a:r>
          </a:p>
          <a:p>
            <a:pPr marL="914400" lvl="1" indent="-514350"/>
            <a:r>
              <a:rPr lang="en-US" dirty="0" smtClean="0"/>
              <a:t>Was it expected?</a:t>
            </a:r>
          </a:p>
          <a:p>
            <a:pPr marL="514350" indent="-514350">
              <a:buFont typeface="+mj-lt"/>
              <a:buAutoNum type="arabicPeriod"/>
            </a:pPr>
            <a:r>
              <a:rPr lang="en-US" dirty="0" smtClean="0"/>
              <a:t>What does this motivate you to do next?</a:t>
            </a:r>
          </a:p>
          <a:p>
            <a:pPr marL="914400" lvl="1" indent="-514350"/>
            <a:r>
              <a:rPr lang="en-US" dirty="0" smtClean="0"/>
              <a:t>Specifically, what experiment follows?</a:t>
            </a:r>
            <a:endParaRPr lang="en-US" dirty="0"/>
          </a:p>
        </p:txBody>
      </p:sp>
      <p:sp>
        <p:nvSpPr>
          <p:cNvPr id="5" name="Content Placeholder 2"/>
          <p:cNvSpPr txBox="1">
            <a:spLocks/>
          </p:cNvSpPr>
          <p:nvPr/>
        </p:nvSpPr>
        <p:spPr>
          <a:xfrm>
            <a:off x="4674995" y="1600200"/>
            <a:ext cx="4522595" cy="525780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smtClean="0">
                <a:solidFill>
                  <a:srgbClr val="000000"/>
                </a:solidFill>
              </a:rPr>
              <a:t>DISCUSSION</a:t>
            </a:r>
          </a:p>
          <a:p>
            <a:pPr marL="514350" indent="-514350">
              <a:buFont typeface="+mj-lt"/>
              <a:buAutoNum type="arabicPeriod"/>
            </a:pPr>
            <a:r>
              <a:rPr lang="en-US" dirty="0" smtClean="0">
                <a:solidFill>
                  <a:srgbClr val="000000"/>
                </a:solidFill>
              </a:rPr>
              <a:t>What evidence do you have that your result is correct or incorrect?</a:t>
            </a:r>
          </a:p>
          <a:p>
            <a:pPr marL="914400" lvl="1" indent="-514350"/>
            <a:r>
              <a:rPr lang="en-US" dirty="0" smtClean="0">
                <a:solidFill>
                  <a:srgbClr val="000000"/>
                </a:solidFill>
              </a:rPr>
              <a:t>How do your controls support your data?</a:t>
            </a:r>
          </a:p>
          <a:p>
            <a:pPr marL="514350" indent="-514350">
              <a:buFont typeface="+mj-lt"/>
              <a:buAutoNum type="arabicPeriod"/>
            </a:pPr>
            <a:r>
              <a:rPr lang="en-US" dirty="0" smtClean="0">
                <a:solidFill>
                  <a:srgbClr val="000000"/>
                </a:solidFill>
              </a:rPr>
              <a:t>In sum, what do your data suggest or indicate? </a:t>
            </a:r>
          </a:p>
          <a:p>
            <a:pPr marL="914400" lvl="1" indent="-514350"/>
            <a:r>
              <a:rPr lang="en-US" dirty="0" smtClean="0">
                <a:solidFill>
                  <a:srgbClr val="000000"/>
                </a:solidFill>
              </a:rPr>
              <a:t>Do your data support your hypothesis?  Why?</a:t>
            </a:r>
          </a:p>
          <a:p>
            <a:pPr marL="514350" indent="-514350">
              <a:buFont typeface="+mj-lt"/>
              <a:buAutoNum type="arabicPeriod"/>
            </a:pPr>
            <a:r>
              <a:rPr lang="en-US" dirty="0" smtClean="0">
                <a:solidFill>
                  <a:srgbClr val="000000"/>
                </a:solidFill>
              </a:rPr>
              <a:t>What does this motivate you to do next?</a:t>
            </a:r>
          </a:p>
          <a:p>
            <a:pPr marL="914400" lvl="1" indent="-514350"/>
            <a:r>
              <a:rPr lang="en-US" dirty="0" smtClean="0">
                <a:solidFill>
                  <a:srgbClr val="000000"/>
                </a:solidFill>
              </a:rPr>
              <a:t>Specifically, what is the next research question?</a:t>
            </a:r>
            <a:endParaRPr lang="en-US" dirty="0">
              <a:solidFill>
                <a:srgbClr val="000000"/>
              </a:solidFill>
            </a:endParaRPr>
          </a:p>
        </p:txBody>
      </p:sp>
    </p:spTree>
    <p:extLst>
      <p:ext uri="{BB962C8B-B14F-4D97-AF65-F5344CB8AC3E}">
        <p14:creationId xmlns:p14="http://schemas.microsoft.com/office/powerpoint/2010/main" val="35231306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to tell a story</a:t>
            </a:r>
            <a:endParaRPr lang="en-US" dirty="0"/>
          </a:p>
        </p:txBody>
      </p:sp>
      <p:sp>
        <p:nvSpPr>
          <p:cNvPr id="3" name="Content Placeholder 2"/>
          <p:cNvSpPr>
            <a:spLocks noGrp="1"/>
          </p:cNvSpPr>
          <p:nvPr>
            <p:ph idx="1"/>
          </p:nvPr>
        </p:nvSpPr>
        <p:spPr/>
        <p:txBody>
          <a:bodyPr/>
          <a:lstStyle/>
          <a:p>
            <a:r>
              <a:rPr lang="en-US" dirty="0" smtClean="0"/>
              <a:t>Introduction and Discussion should match</a:t>
            </a:r>
          </a:p>
          <a:p>
            <a:r>
              <a:rPr lang="en-US" dirty="0" smtClean="0"/>
              <a:t>Results should be connected with transitions</a:t>
            </a:r>
          </a:p>
          <a:p>
            <a:r>
              <a:rPr lang="en-US" dirty="0" smtClean="0"/>
              <a:t>Discussion should ‘tie’ the results together into a cohesive take-home message</a:t>
            </a:r>
          </a:p>
          <a:p>
            <a:r>
              <a:rPr lang="en-US" dirty="0" smtClean="0"/>
              <a:t>Effective redundancy serves a purpose</a:t>
            </a:r>
          </a:p>
          <a:p>
            <a:pPr lvl="1"/>
            <a:r>
              <a:rPr lang="en-US" dirty="0" smtClean="0"/>
              <a:t>Each section is crafted for a particular audience</a:t>
            </a:r>
            <a:endParaRPr lang="en-US" dirty="0"/>
          </a:p>
        </p:txBody>
      </p:sp>
    </p:spTree>
    <p:extLst>
      <p:ext uri="{BB962C8B-B14F-4D97-AF65-F5344CB8AC3E}">
        <p14:creationId xmlns:p14="http://schemas.microsoft.com/office/powerpoint/2010/main" val="15917139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HR and NHEJ repair double-strand breaks</a:t>
            </a:r>
            <a:endParaRPr lang="en-US" dirty="0"/>
          </a:p>
        </p:txBody>
      </p:sp>
      <p:pic>
        <p:nvPicPr>
          <p:cNvPr id="4" name="Picture 3"/>
          <p:cNvPicPr>
            <a:picLocks noChangeAspect="1"/>
          </p:cNvPicPr>
          <p:nvPr/>
        </p:nvPicPr>
        <p:blipFill>
          <a:blip r:embed="rId2"/>
          <a:stretch>
            <a:fillRect/>
          </a:stretch>
        </p:blipFill>
        <p:spPr>
          <a:xfrm>
            <a:off x="1707577" y="1254180"/>
            <a:ext cx="5687516" cy="5460411"/>
          </a:xfrm>
          <a:prstGeom prst="rect">
            <a:avLst/>
          </a:prstGeom>
        </p:spPr>
      </p:pic>
    </p:spTree>
    <p:extLst>
      <p:ext uri="{BB962C8B-B14F-4D97-AF65-F5344CB8AC3E}">
        <p14:creationId xmlns:p14="http://schemas.microsoft.com/office/powerpoint/2010/main" val="39367849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BRCA2 is important in HR</a:t>
            </a:r>
            <a:endParaRPr lang="en-US" dirty="0"/>
          </a:p>
        </p:txBody>
      </p:sp>
      <p:sp>
        <p:nvSpPr>
          <p:cNvPr id="3" name="Content Placeholder 2"/>
          <p:cNvSpPr>
            <a:spLocks noGrp="1"/>
          </p:cNvSpPr>
          <p:nvPr>
            <p:ph idx="1"/>
          </p:nvPr>
        </p:nvSpPr>
        <p:spPr>
          <a:xfrm>
            <a:off x="457200" y="5272177"/>
            <a:ext cx="8229600" cy="853985"/>
          </a:xfrm>
        </p:spPr>
        <p:txBody>
          <a:bodyPr>
            <a:normAutofit/>
          </a:bodyPr>
          <a:lstStyle/>
          <a:p>
            <a:pPr marL="0" indent="0" algn="ctr">
              <a:buNone/>
            </a:pPr>
            <a:r>
              <a:rPr lang="en-US" sz="2800" dirty="0"/>
              <a:t>https://</a:t>
            </a:r>
            <a:r>
              <a:rPr lang="en-US" sz="2800" dirty="0" err="1"/>
              <a:t>www.youtube.com</a:t>
            </a:r>
            <a:r>
              <a:rPr lang="en-US" sz="2800" dirty="0"/>
              <a:t>/</a:t>
            </a:r>
            <a:r>
              <a:rPr lang="en-US" sz="2800" dirty="0" err="1"/>
              <a:t>watch?v</a:t>
            </a:r>
            <a:r>
              <a:rPr lang="en-US" sz="2800" dirty="0"/>
              <a:t>=86JCMM5kb2A</a:t>
            </a:r>
          </a:p>
        </p:txBody>
      </p:sp>
      <p:pic>
        <p:nvPicPr>
          <p:cNvPr id="4" name="Picture 3" descr="Screen Shot 2018-03-29 at 4.33.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783" y="1508805"/>
            <a:ext cx="7127298" cy="3638534"/>
          </a:xfrm>
          <a:prstGeom prst="rect">
            <a:avLst/>
          </a:prstGeom>
        </p:spPr>
      </p:pic>
    </p:spTree>
    <p:extLst>
      <p:ext uri="{BB962C8B-B14F-4D97-AF65-F5344CB8AC3E}">
        <p14:creationId xmlns:p14="http://schemas.microsoft.com/office/powerpoint/2010/main" val="21089076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BRCA2 recruits Rad51 to DSBs</a:t>
            </a:r>
            <a:endParaRPr lang="en-US" dirty="0"/>
          </a:p>
        </p:txBody>
      </p:sp>
      <p:grpSp>
        <p:nvGrpSpPr>
          <p:cNvPr id="12" name="Group 11"/>
          <p:cNvGrpSpPr/>
          <p:nvPr/>
        </p:nvGrpSpPr>
        <p:grpSpPr>
          <a:xfrm>
            <a:off x="936899" y="1249622"/>
            <a:ext cx="7608782" cy="5415958"/>
            <a:chOff x="1090847" y="1442042"/>
            <a:chExt cx="7608782" cy="5415958"/>
          </a:xfrm>
        </p:grpSpPr>
        <p:pic>
          <p:nvPicPr>
            <p:cNvPr id="4" name="Picture 3"/>
            <p:cNvPicPr>
              <a:picLocks noChangeAspect="1"/>
            </p:cNvPicPr>
            <p:nvPr/>
          </p:nvPicPr>
          <p:blipFill>
            <a:blip r:embed="rId2"/>
            <a:stretch>
              <a:fillRect/>
            </a:stretch>
          </p:blipFill>
          <p:spPr>
            <a:xfrm>
              <a:off x="1090847" y="1442042"/>
              <a:ext cx="7030858" cy="5415958"/>
            </a:xfrm>
            <a:prstGeom prst="rect">
              <a:avLst/>
            </a:prstGeom>
          </p:spPr>
        </p:pic>
        <p:sp>
          <p:nvSpPr>
            <p:cNvPr id="6" name="Rectangle 5"/>
            <p:cNvSpPr/>
            <p:nvPr/>
          </p:nvSpPr>
          <p:spPr>
            <a:xfrm>
              <a:off x="6145179" y="1872842"/>
              <a:ext cx="2091156" cy="55159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030549" y="5936039"/>
              <a:ext cx="2091156" cy="77618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321789" y="4409398"/>
              <a:ext cx="855275" cy="22955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117973" y="2676174"/>
              <a:ext cx="2541621" cy="646331"/>
            </a:xfrm>
            <a:prstGeom prst="rect">
              <a:avLst/>
            </a:prstGeom>
            <a:solidFill>
              <a:srgbClr val="FFFFFF"/>
            </a:solidFill>
          </p:spPr>
          <p:txBody>
            <a:bodyPr wrap="square" rtlCol="0">
              <a:spAutoFit/>
            </a:bodyPr>
            <a:lstStyle/>
            <a:p>
              <a:pPr algn="ctr"/>
              <a:r>
                <a:rPr lang="en-US" dirty="0" smtClean="0"/>
                <a:t>1. Promotes nucleation of filament</a:t>
              </a:r>
              <a:endParaRPr lang="en-US" dirty="0"/>
            </a:p>
          </p:txBody>
        </p:sp>
        <p:sp>
          <p:nvSpPr>
            <p:cNvPr id="10" name="TextBox 9"/>
            <p:cNvSpPr txBox="1"/>
            <p:nvPr/>
          </p:nvSpPr>
          <p:spPr>
            <a:xfrm>
              <a:off x="6158008" y="5331787"/>
              <a:ext cx="2541621" cy="923330"/>
            </a:xfrm>
            <a:prstGeom prst="rect">
              <a:avLst/>
            </a:prstGeom>
            <a:solidFill>
              <a:srgbClr val="FFFFFF"/>
            </a:solidFill>
          </p:spPr>
          <p:txBody>
            <a:bodyPr wrap="square" rtlCol="0">
              <a:spAutoFit/>
            </a:bodyPr>
            <a:lstStyle/>
            <a:p>
              <a:pPr algn="ctr"/>
              <a:r>
                <a:rPr lang="en-US" dirty="0" smtClean="0"/>
                <a:t>2. Mediates strand exchange and D-loop formation</a:t>
              </a:r>
              <a:endParaRPr lang="en-US" dirty="0"/>
            </a:p>
          </p:txBody>
        </p:sp>
        <p:sp>
          <p:nvSpPr>
            <p:cNvPr id="11" name="Rectangle 10"/>
            <p:cNvSpPr/>
            <p:nvPr/>
          </p:nvSpPr>
          <p:spPr>
            <a:xfrm>
              <a:off x="6297579" y="3295183"/>
              <a:ext cx="2091156" cy="55159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77112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What happens when BRCA2 is mutated?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483255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BRCA1</a:t>
            </a:r>
            <a:r>
              <a:rPr lang="en-US" dirty="0" smtClean="0"/>
              <a:t>/</a:t>
            </a:r>
            <a:r>
              <a:rPr lang="en-US" i="1" dirty="0" smtClean="0"/>
              <a:t>2</a:t>
            </a:r>
            <a:r>
              <a:rPr lang="en-US" dirty="0" smtClean="0"/>
              <a:t> mutations predispose individuals to malignancy</a:t>
            </a:r>
            <a:endParaRPr lang="en-US" dirty="0"/>
          </a:p>
        </p:txBody>
      </p:sp>
      <p:sp>
        <p:nvSpPr>
          <p:cNvPr id="3" name="Content Placeholder 2"/>
          <p:cNvSpPr>
            <a:spLocks noGrp="1"/>
          </p:cNvSpPr>
          <p:nvPr>
            <p:ph idx="1"/>
          </p:nvPr>
        </p:nvSpPr>
        <p:spPr/>
        <p:txBody>
          <a:bodyPr/>
          <a:lstStyle/>
          <a:p>
            <a:r>
              <a:rPr lang="en-US" dirty="0" smtClean="0"/>
              <a:t>Role identified in mid 1990’s</a:t>
            </a:r>
          </a:p>
          <a:p>
            <a:r>
              <a:rPr lang="en-US" dirty="0" smtClean="0"/>
              <a:t>Mutation carriers as much as 84% and 39% more likely to develop breast and ovarian cancer, respectively</a:t>
            </a:r>
            <a:endParaRPr lang="en-US" dirty="0"/>
          </a:p>
        </p:txBody>
      </p:sp>
      <p:pic>
        <p:nvPicPr>
          <p:cNvPr id="4" name="Picture 3"/>
          <p:cNvPicPr>
            <a:picLocks noChangeAspect="1"/>
          </p:cNvPicPr>
          <p:nvPr/>
        </p:nvPicPr>
        <p:blipFill>
          <a:blip r:embed="rId2"/>
          <a:stretch>
            <a:fillRect/>
          </a:stretch>
        </p:blipFill>
        <p:spPr>
          <a:xfrm>
            <a:off x="1253665" y="4286659"/>
            <a:ext cx="6586373" cy="2021450"/>
          </a:xfrm>
          <a:prstGeom prst="rect">
            <a:avLst/>
          </a:prstGeom>
        </p:spPr>
      </p:pic>
    </p:spTree>
    <p:extLst>
      <p:ext uri="{BB962C8B-B14F-4D97-AF65-F5344CB8AC3E}">
        <p14:creationId xmlns:p14="http://schemas.microsoft.com/office/powerpoint/2010/main" val="31494445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BRCA1</a:t>
            </a:r>
            <a:r>
              <a:rPr lang="en-US" dirty="0" smtClean="0"/>
              <a:t>/</a:t>
            </a:r>
            <a:r>
              <a:rPr lang="en-US" i="1" dirty="0" smtClean="0"/>
              <a:t>2</a:t>
            </a:r>
            <a:r>
              <a:rPr lang="en-US" dirty="0" smtClean="0"/>
              <a:t> mutations not specific to breast and ovarian cancers</a:t>
            </a:r>
            <a:endParaRPr lang="en-US" dirty="0"/>
          </a:p>
        </p:txBody>
      </p:sp>
      <p:pic>
        <p:nvPicPr>
          <p:cNvPr id="4" name="Picture 3" descr="Screen Shot 2018-03-11 at 5.28.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718" y="1460367"/>
            <a:ext cx="7270358" cy="4815835"/>
          </a:xfrm>
          <a:prstGeom prst="rect">
            <a:avLst/>
          </a:prstGeom>
        </p:spPr>
      </p:pic>
      <p:sp>
        <p:nvSpPr>
          <p:cNvPr id="5" name="TextBox 4"/>
          <p:cNvSpPr txBox="1"/>
          <p:nvPr/>
        </p:nvSpPr>
        <p:spPr>
          <a:xfrm>
            <a:off x="3431947" y="4404251"/>
            <a:ext cx="635047" cy="769441"/>
          </a:xfrm>
          <a:prstGeom prst="rect">
            <a:avLst/>
          </a:prstGeom>
          <a:noFill/>
        </p:spPr>
        <p:txBody>
          <a:bodyPr wrap="square" rtlCol="0">
            <a:spAutoFit/>
          </a:bodyPr>
          <a:lstStyle/>
          <a:p>
            <a:pPr algn="ctr"/>
            <a:r>
              <a:rPr lang="en-US" sz="4400" dirty="0" smtClean="0">
                <a:solidFill>
                  <a:srgbClr val="FF0000"/>
                </a:solidFill>
              </a:rPr>
              <a:t>*</a:t>
            </a:r>
            <a:endParaRPr lang="en-US" sz="4400" dirty="0">
              <a:solidFill>
                <a:srgbClr val="FF0000"/>
              </a:solidFill>
            </a:endParaRPr>
          </a:p>
        </p:txBody>
      </p:sp>
      <p:sp>
        <p:nvSpPr>
          <p:cNvPr id="6" name="TextBox 5"/>
          <p:cNvSpPr txBox="1"/>
          <p:nvPr/>
        </p:nvSpPr>
        <p:spPr>
          <a:xfrm>
            <a:off x="7124491" y="4394531"/>
            <a:ext cx="635047" cy="769441"/>
          </a:xfrm>
          <a:prstGeom prst="rect">
            <a:avLst/>
          </a:prstGeom>
          <a:noFill/>
        </p:spPr>
        <p:txBody>
          <a:bodyPr wrap="square" rtlCol="0">
            <a:spAutoFit/>
          </a:bodyPr>
          <a:lstStyle/>
          <a:p>
            <a:pPr algn="ctr"/>
            <a:r>
              <a:rPr lang="en-US" sz="4400" dirty="0" smtClean="0">
                <a:solidFill>
                  <a:srgbClr val="FF0000"/>
                </a:solidFill>
              </a:rPr>
              <a:t>*</a:t>
            </a:r>
            <a:endParaRPr lang="en-US" sz="4400" dirty="0">
              <a:solidFill>
                <a:srgbClr val="FF0000"/>
              </a:solidFill>
            </a:endParaRPr>
          </a:p>
        </p:txBody>
      </p:sp>
      <p:sp>
        <p:nvSpPr>
          <p:cNvPr id="7" name="TextBox 6"/>
          <p:cNvSpPr txBox="1"/>
          <p:nvPr/>
        </p:nvSpPr>
        <p:spPr>
          <a:xfrm>
            <a:off x="5993303" y="6550223"/>
            <a:ext cx="3150697" cy="307777"/>
          </a:xfrm>
          <a:prstGeom prst="rect">
            <a:avLst/>
          </a:prstGeom>
          <a:noFill/>
        </p:spPr>
        <p:txBody>
          <a:bodyPr wrap="none" rtlCol="0">
            <a:spAutoFit/>
          </a:bodyPr>
          <a:lstStyle/>
          <a:p>
            <a:r>
              <a:rPr lang="en-US" sz="1400" dirty="0" err="1" smtClean="0"/>
              <a:t>Mersch</a:t>
            </a:r>
            <a:r>
              <a:rPr lang="en-US" sz="1400" dirty="0" smtClean="0"/>
              <a:t> et al. (2015) </a:t>
            </a:r>
            <a:r>
              <a:rPr lang="en-US" sz="1400" i="1" dirty="0" smtClean="0"/>
              <a:t>Cancer</a:t>
            </a:r>
            <a:r>
              <a:rPr lang="en-US" sz="1400" dirty="0" smtClean="0"/>
              <a:t> 121:269-275 </a:t>
            </a:r>
            <a:endParaRPr lang="en-US" sz="1400" dirty="0"/>
          </a:p>
        </p:txBody>
      </p:sp>
    </p:spTree>
    <p:extLst>
      <p:ext uri="{BB962C8B-B14F-4D97-AF65-F5344CB8AC3E}">
        <p14:creationId xmlns:p14="http://schemas.microsoft.com/office/powerpoint/2010/main" val="6938820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dirty="0" smtClean="0"/>
              <a:t>Role of BRCA1 &amp; 2 in cancer prevalence</a:t>
            </a:r>
            <a:endParaRPr lang="en-US" sz="4000" dirty="0"/>
          </a:p>
        </p:txBody>
      </p:sp>
      <p:sp>
        <p:nvSpPr>
          <p:cNvPr id="4" name="TextBox 3"/>
          <p:cNvSpPr txBox="1"/>
          <p:nvPr/>
        </p:nvSpPr>
        <p:spPr>
          <a:xfrm>
            <a:off x="5993303" y="6550223"/>
            <a:ext cx="3150697" cy="307777"/>
          </a:xfrm>
          <a:prstGeom prst="rect">
            <a:avLst/>
          </a:prstGeom>
          <a:noFill/>
        </p:spPr>
        <p:txBody>
          <a:bodyPr wrap="none" rtlCol="0">
            <a:spAutoFit/>
          </a:bodyPr>
          <a:lstStyle/>
          <a:p>
            <a:r>
              <a:rPr lang="en-US" sz="1400" dirty="0" err="1" smtClean="0"/>
              <a:t>Mersch</a:t>
            </a:r>
            <a:r>
              <a:rPr lang="en-US" sz="1400" dirty="0" smtClean="0"/>
              <a:t> et al. (2015) </a:t>
            </a:r>
            <a:r>
              <a:rPr lang="en-US" sz="1400" i="1" dirty="0" smtClean="0"/>
              <a:t>Cancer</a:t>
            </a:r>
            <a:r>
              <a:rPr lang="en-US" sz="1400" dirty="0" smtClean="0"/>
              <a:t> 121:269-275 </a:t>
            </a:r>
            <a:endParaRPr lang="en-US" sz="1400" dirty="0"/>
          </a:p>
        </p:txBody>
      </p:sp>
      <p:sp>
        <p:nvSpPr>
          <p:cNvPr id="6" name="TextBox 5"/>
          <p:cNvSpPr txBox="1"/>
          <p:nvPr/>
        </p:nvSpPr>
        <p:spPr>
          <a:xfrm>
            <a:off x="1479174" y="1538943"/>
            <a:ext cx="1613647" cy="584776"/>
          </a:xfrm>
          <a:prstGeom prst="rect">
            <a:avLst/>
          </a:prstGeom>
          <a:noFill/>
        </p:spPr>
        <p:txBody>
          <a:bodyPr wrap="square" rtlCol="0">
            <a:spAutoFit/>
          </a:bodyPr>
          <a:lstStyle/>
          <a:p>
            <a:pPr algn="ctr"/>
            <a:r>
              <a:rPr lang="en-US" sz="3200" dirty="0" smtClean="0"/>
              <a:t>BRCA1</a:t>
            </a:r>
            <a:endParaRPr lang="en-US" sz="3200" dirty="0"/>
          </a:p>
        </p:txBody>
      </p:sp>
      <p:sp>
        <p:nvSpPr>
          <p:cNvPr id="7" name="TextBox 6"/>
          <p:cNvSpPr txBox="1"/>
          <p:nvPr/>
        </p:nvSpPr>
        <p:spPr>
          <a:xfrm>
            <a:off x="5800113" y="1541933"/>
            <a:ext cx="1613647" cy="584776"/>
          </a:xfrm>
          <a:prstGeom prst="rect">
            <a:avLst/>
          </a:prstGeom>
          <a:noFill/>
        </p:spPr>
        <p:txBody>
          <a:bodyPr wrap="square" rtlCol="0">
            <a:spAutoFit/>
          </a:bodyPr>
          <a:lstStyle/>
          <a:p>
            <a:pPr algn="ctr"/>
            <a:r>
              <a:rPr lang="en-US" sz="3200" dirty="0" smtClean="0"/>
              <a:t>BRCA2</a:t>
            </a:r>
            <a:endParaRPr lang="en-US" sz="3200" dirty="0"/>
          </a:p>
        </p:txBody>
      </p:sp>
      <p:pic>
        <p:nvPicPr>
          <p:cNvPr id="8" name="Picture 7" descr="Screen Shot 2018-03-29 at 7.10.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0818" y="2184400"/>
            <a:ext cx="990600" cy="2235200"/>
          </a:xfrm>
          <a:prstGeom prst="rect">
            <a:avLst/>
          </a:prstGeom>
        </p:spPr>
      </p:pic>
      <p:pic>
        <p:nvPicPr>
          <p:cNvPr id="9" name="Picture 8" descr="Screen Shot 2018-03-29 at 7.10.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937" y="2184400"/>
            <a:ext cx="939800" cy="2146300"/>
          </a:xfrm>
          <a:prstGeom prst="rect">
            <a:avLst/>
          </a:prstGeom>
        </p:spPr>
      </p:pic>
      <p:pic>
        <p:nvPicPr>
          <p:cNvPr id="10" name="Picture 9" descr="Screen Shot 2018-03-29 at 7.10.0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1769" y="2720041"/>
            <a:ext cx="825500" cy="2209800"/>
          </a:xfrm>
          <a:prstGeom prst="rect">
            <a:avLst/>
          </a:prstGeom>
        </p:spPr>
      </p:pic>
      <p:pic>
        <p:nvPicPr>
          <p:cNvPr id="11" name="Picture 10" descr="Screen Shot 2018-03-29 at 7.10.1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4737" y="3957918"/>
            <a:ext cx="990600" cy="2184400"/>
          </a:xfrm>
          <a:prstGeom prst="rect">
            <a:avLst/>
          </a:prstGeom>
        </p:spPr>
      </p:pic>
      <p:sp>
        <p:nvSpPr>
          <p:cNvPr id="15" name="TextBox 14"/>
          <p:cNvSpPr txBox="1"/>
          <p:nvPr/>
        </p:nvSpPr>
        <p:spPr>
          <a:xfrm>
            <a:off x="687289" y="5030976"/>
            <a:ext cx="5000465" cy="523220"/>
          </a:xfrm>
          <a:prstGeom prst="rect">
            <a:avLst/>
          </a:prstGeom>
          <a:noFill/>
        </p:spPr>
        <p:txBody>
          <a:bodyPr wrap="square" rtlCol="0">
            <a:spAutoFit/>
          </a:bodyPr>
          <a:lstStyle/>
          <a:p>
            <a:pPr algn="ctr"/>
            <a:r>
              <a:rPr lang="en-US" sz="2800" dirty="0" smtClean="0">
                <a:solidFill>
                  <a:srgbClr val="0000FF"/>
                </a:solidFill>
              </a:rPr>
              <a:t>What about the DLD-1 cell line?</a:t>
            </a:r>
            <a:endParaRPr lang="en-US" sz="2800" dirty="0">
              <a:solidFill>
                <a:srgbClr val="0000FF"/>
              </a:solidFill>
            </a:endParaRPr>
          </a:p>
        </p:txBody>
      </p:sp>
    </p:spTree>
    <p:extLst>
      <p:ext uri="{BB962C8B-B14F-4D97-AF65-F5344CB8AC3E}">
        <p14:creationId xmlns:p14="http://schemas.microsoft.com/office/powerpoint/2010/main" val="5554919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11794</TotalTime>
  <Words>1100</Words>
  <Application>Microsoft Macintosh PowerPoint</Application>
  <PresentationFormat>On-screen Show (4:3)</PresentationFormat>
  <Paragraphs>179</Paragraphs>
  <Slides>29</Slides>
  <Notes>13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Module 2:  Measuring gene expression</vt:lpstr>
      <vt:lpstr>First, let’s review…</vt:lpstr>
      <vt:lpstr>HR and NHEJ repair double-strand breaks</vt:lpstr>
      <vt:lpstr>BRCA2 is important in HR</vt:lpstr>
      <vt:lpstr>BRCA2 recruits Rad51 to DSBs</vt:lpstr>
      <vt:lpstr>What happens when BRCA2 is mutated?</vt:lpstr>
      <vt:lpstr>BRCA1/2 mutations predispose individuals to malignancy</vt:lpstr>
      <vt:lpstr>BRCA1/2 mutations not specific to breast and ovarian cancers</vt:lpstr>
      <vt:lpstr>Role of BRCA1 &amp; 2 in cancer prevalence</vt:lpstr>
      <vt:lpstr>Paradoxical relationship exists between cancer occurrence and treatment</vt:lpstr>
      <vt:lpstr>We will test synthetic lethality using previously identified compounds</vt:lpstr>
      <vt:lpstr>Method tested using DMSO control</vt:lpstr>
      <vt:lpstr>Next, 1280 compound library tested</vt:lpstr>
      <vt:lpstr>Six compounds identified that target  NHEJ and / or HR</vt:lpstr>
      <vt:lpstr>Remember, etoposide generates DSBs</vt:lpstr>
      <vt:lpstr>What will we study in Mod 2?</vt:lpstr>
      <vt:lpstr>Overview of Mod 2</vt:lpstr>
      <vt:lpstr>PowerPoint Presentation</vt:lpstr>
      <vt:lpstr>Details for Research article</vt:lpstr>
      <vt:lpstr>How will we communicate our science?</vt:lpstr>
      <vt:lpstr>How will you report your methods?</vt:lpstr>
      <vt:lpstr>Methods: sub-sections</vt:lpstr>
      <vt:lpstr>Methods: level of detail</vt:lpstr>
      <vt:lpstr>Remember the steps you didn’t do</vt:lpstr>
      <vt:lpstr>Methods: word choices</vt:lpstr>
      <vt:lpstr>Consider sentence structure</vt:lpstr>
      <vt:lpstr>What are your data?</vt:lpstr>
      <vt:lpstr>Reporting and interpreting your data</vt:lpstr>
      <vt:lpstr>Remember to tell a story</vt:lpstr>
    </vt:vector>
  </TitlesOfParts>
  <Company>MIT BE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Noreen Lyell</dc:creator>
  <cp:lastModifiedBy>Noreen Lyell</cp:lastModifiedBy>
  <cp:revision>47</cp:revision>
  <cp:lastPrinted>2018-04-05T13:13:26Z</cp:lastPrinted>
  <dcterms:created xsi:type="dcterms:W3CDTF">2018-03-05T19:01:31Z</dcterms:created>
  <dcterms:modified xsi:type="dcterms:W3CDTF">2018-04-05T15:57:14Z</dcterms:modified>
</cp:coreProperties>
</file>