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66" r:id="rId4"/>
    <p:sldId id="265" r:id="rId5"/>
    <p:sldId id="256" r:id="rId6"/>
    <p:sldId id="259" r:id="rId7"/>
    <p:sldId id="263" r:id="rId8"/>
    <p:sldId id="260" r:id="rId9"/>
    <p:sldId id="262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734" autoAdjust="0"/>
    <p:restoredTop sz="94660"/>
  </p:normalViewPr>
  <p:slideViewPr>
    <p:cSldViewPr snapToGrid="0">
      <p:cViewPr varScale="1">
        <p:scale>
          <a:sx n="99" d="100"/>
          <a:sy n="99" d="100"/>
        </p:scale>
        <p:origin x="18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B9FB-FC33-41C0-A5C9-A04EA2987F13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5D13-06B9-4992-81CC-1D89F1E5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2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B9FB-FC33-41C0-A5C9-A04EA2987F13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5D13-06B9-4992-81CC-1D89F1E5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7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B9FB-FC33-41C0-A5C9-A04EA2987F13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5D13-06B9-4992-81CC-1D89F1E5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4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B9FB-FC33-41C0-A5C9-A04EA2987F13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5D13-06B9-4992-81CC-1D89F1E5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B9FB-FC33-41C0-A5C9-A04EA2987F13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5D13-06B9-4992-81CC-1D89F1E5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2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B9FB-FC33-41C0-A5C9-A04EA2987F13}" type="datetimeFigureOut">
              <a:rPr lang="en-US" smtClean="0"/>
              <a:t>3/21/24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5D13-06B9-4992-81CC-1D89F1E5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2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B9FB-FC33-41C0-A5C9-A04EA2987F13}" type="datetimeFigureOut">
              <a:rPr lang="en-US" smtClean="0"/>
              <a:t>3/21/24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5D13-06B9-4992-81CC-1D89F1E5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4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B9FB-FC33-41C0-A5C9-A04EA2987F13}" type="datetimeFigureOut">
              <a:rPr lang="en-US" smtClean="0"/>
              <a:t>3/21/24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5D13-06B9-4992-81CC-1D89F1E5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6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B9FB-FC33-41C0-A5C9-A04EA2987F13}" type="datetimeFigureOut">
              <a:rPr lang="en-US" smtClean="0"/>
              <a:t>3/21/24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5D13-06B9-4992-81CC-1D89F1E5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5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B9FB-FC33-41C0-A5C9-A04EA2987F13}" type="datetimeFigureOut">
              <a:rPr lang="en-US" smtClean="0"/>
              <a:t>3/21/24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5D13-06B9-4992-81CC-1D89F1E5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6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B9FB-FC33-41C0-A5C9-A04EA2987F13}" type="datetimeFigureOut">
              <a:rPr lang="en-US" smtClean="0"/>
              <a:t>3/21/24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5D13-06B9-4992-81CC-1D89F1E5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0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BB9FB-FC33-41C0-A5C9-A04EA2987F13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F5D13-06B9-4992-81CC-1D89F1E5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nk.springer.com/article/10.1007/s41061-020-0296-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dots.com/live/upload_documents/xwusbsposter.pd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15402" y="2450921"/>
            <a:ext cx="3768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2023 Noble prize winner Prof. </a:t>
            </a:r>
            <a:r>
              <a:rPr lang="en-US" dirty="0" err="1"/>
              <a:t>Bawendi</a:t>
            </a:r>
            <a:r>
              <a:rPr lang="en-US" dirty="0"/>
              <a:t> and his II-VI QDs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44294" y="2789475"/>
            <a:ext cx="20970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i="0" dirty="0">
                <a:solidFill>
                  <a:srgbClr val="FF0000"/>
                </a:solidFill>
                <a:effectLst/>
                <a:latin typeface="sohne"/>
              </a:rPr>
              <a:t>by Samsung Display Co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Ultrasonic Spray of Quantum D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124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8638" y="576689"/>
            <a:ext cx="233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Quantum Dot (QD)</a:t>
            </a:r>
          </a:p>
        </p:txBody>
      </p:sp>
      <p:sp>
        <p:nvSpPr>
          <p:cNvPr id="15" name="AutoShape 6" descr="MIT Professor Moungi Bawendi shares Nobel Prize in Chemistry | MIT News |  Massachusetts Institute of Techn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19" y="263512"/>
            <a:ext cx="2985242" cy="1990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46" y="3051488"/>
            <a:ext cx="4146610" cy="31891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90DCC8-3134-A41A-676C-8169E184F9D2}"/>
              </a:ext>
            </a:extLst>
          </p:cNvPr>
          <p:cNvSpPr txBox="1"/>
          <p:nvPr/>
        </p:nvSpPr>
        <p:spPr>
          <a:xfrm>
            <a:off x="5883843" y="189166"/>
            <a:ext cx="61525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*Semiconductor nanocrystals tunable electro-optical properties</a:t>
            </a:r>
          </a:p>
          <a:p>
            <a:endParaRPr lang="en-US" dirty="0"/>
          </a:p>
          <a:p>
            <a:r>
              <a:rPr lang="en-US" dirty="0"/>
              <a:t>*Broad absorption, narrow emission UV-NIR</a:t>
            </a:r>
          </a:p>
          <a:p>
            <a:endParaRPr lang="en-US" dirty="0"/>
          </a:p>
          <a:p>
            <a:r>
              <a:rPr lang="en-US" dirty="0"/>
              <a:t>*Resistance to photobleaching</a:t>
            </a:r>
          </a:p>
          <a:p>
            <a:endParaRPr lang="en-US" dirty="0"/>
          </a:p>
          <a:p>
            <a:r>
              <a:rPr lang="en-US" dirty="0"/>
              <a:t>* Usually 2-10 nm diameter </a:t>
            </a:r>
          </a:p>
          <a:p>
            <a:endParaRPr lang="en-US" dirty="0"/>
          </a:p>
          <a:p>
            <a:r>
              <a:rPr lang="en-US" dirty="0"/>
              <a:t>*3D quantum confinement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83B9B7-0377-E853-8AC5-08B44825D117}"/>
              </a:ext>
            </a:extLst>
          </p:cNvPr>
          <p:cNvSpPr/>
          <p:nvPr/>
        </p:nvSpPr>
        <p:spPr>
          <a:xfrm>
            <a:off x="9544294" y="2789475"/>
            <a:ext cx="1936506" cy="262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2D6892-1C6E-F760-F0F6-36096F97D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943" y="3294500"/>
            <a:ext cx="6215387" cy="294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0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997"/>
            <a:ext cx="11122152" cy="585851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Synthesis of nearly monodisperse </a:t>
            </a:r>
            <a:r>
              <a:rPr lang="en-US" sz="2700" dirty="0" err="1"/>
              <a:t>CdE</a:t>
            </a:r>
            <a:r>
              <a:rPr lang="en-US" sz="2700" dirty="0"/>
              <a:t> (E = sulfur, selenium, tellurium) QDs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654" y="2370570"/>
            <a:ext cx="10984346" cy="2663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All </a:t>
            </a:r>
            <a:r>
              <a:rPr lang="en-US" sz="1400" dirty="0" err="1"/>
              <a:t>manipulationsinvolving</a:t>
            </a:r>
            <a:r>
              <a:rPr lang="en-US" sz="1400" dirty="0"/>
              <a:t> </a:t>
            </a:r>
            <a:r>
              <a:rPr lang="en-US" sz="1400" dirty="0" err="1"/>
              <a:t>alkylcadmium,silylchalconides,phosphines,and</a:t>
            </a:r>
            <a:r>
              <a:rPr lang="en-US" sz="1400" dirty="0"/>
              <a:t> phosphine </a:t>
            </a:r>
            <a:r>
              <a:rPr lang="en-US" sz="1400" dirty="0" err="1"/>
              <a:t>chalconides</a:t>
            </a:r>
            <a:r>
              <a:rPr lang="en-US" sz="1400" dirty="0"/>
              <a:t> were carried out using standard airless procedures. Tri-n-</a:t>
            </a:r>
            <a:r>
              <a:rPr lang="en-US" sz="1400" dirty="0" err="1"/>
              <a:t>octylphosphine</a:t>
            </a:r>
            <a:r>
              <a:rPr lang="en-US" sz="1400" dirty="0"/>
              <a:t>[TOP] and </a:t>
            </a:r>
            <a:r>
              <a:rPr lang="en-US" sz="1400" dirty="0" err="1"/>
              <a:t>bis</a:t>
            </a:r>
            <a:r>
              <a:rPr lang="en-US" sz="1400" dirty="0"/>
              <a:t>(</a:t>
            </a:r>
            <a:r>
              <a:rPr lang="en-US" sz="1400" dirty="0" err="1"/>
              <a:t>trimethylsilyl</a:t>
            </a:r>
            <a:r>
              <a:rPr lang="en-US" sz="1400" dirty="0"/>
              <a:t>)sulfide[(TMS)2S] </a:t>
            </a:r>
          </a:p>
          <a:p>
            <a:pPr marL="0" indent="0">
              <a:buNone/>
            </a:pPr>
            <a:r>
              <a:rPr lang="en-US" sz="1400" dirty="0"/>
              <a:t>Method1.The typical preparation of TOP/TOPO capped </a:t>
            </a:r>
            <a:r>
              <a:rPr lang="en-US" sz="1400" dirty="0" err="1"/>
              <a:t>CdSe</a:t>
            </a:r>
            <a:r>
              <a:rPr lang="en-US" sz="1400" dirty="0"/>
              <a:t> </a:t>
            </a:r>
            <a:r>
              <a:rPr lang="en-US" sz="1400" dirty="0" err="1"/>
              <a:t>nanocrystallites</a:t>
            </a:r>
            <a:r>
              <a:rPr lang="en-US" sz="1400" dirty="0"/>
              <a:t> follows: Fifty grams of TOPO is dried and degassed in the reaction vessel by heating to ~200°C at ~1Torr for ~20min, flushing periodically with argon. The temperature of the reaction flask is then stabilized at ~300 °C under ~1 </a:t>
            </a:r>
            <a:r>
              <a:rPr lang="en-US" sz="1400" dirty="0" err="1"/>
              <a:t>atm</a:t>
            </a:r>
            <a:r>
              <a:rPr lang="en-US" sz="1400" dirty="0"/>
              <a:t> of argon. Solution A is prepared by adding 1.00mL (13.35mmol) of Me2Cd to 25.0 mL of TOP in the </a:t>
            </a:r>
            <a:r>
              <a:rPr lang="en-US" sz="1400" dirty="0" err="1"/>
              <a:t>drybox</a:t>
            </a:r>
            <a:r>
              <a:rPr lang="en-US" sz="1400" dirty="0"/>
              <a:t>. Solution B is prepared by adding 10.0mL of the 1.0 M </a:t>
            </a:r>
            <a:r>
              <a:rPr lang="en-US" sz="1400" dirty="0" err="1"/>
              <a:t>TOPSe</a:t>
            </a:r>
            <a:r>
              <a:rPr lang="en-US" sz="1400" dirty="0"/>
              <a:t> stock solution (10.00mmol) to 15.0mL of TOP. Solutions A and B are combined and loaded into a 50-mL syringe in the </a:t>
            </a:r>
            <a:r>
              <a:rPr lang="en-US" sz="1400" dirty="0" err="1"/>
              <a:t>drybox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/>
              <a:t>The heat is removed from the reaction vessel. The syringe containing the reagent mixture is quickly removed from the </a:t>
            </a:r>
            <a:r>
              <a:rPr lang="en-US" sz="1400" dirty="0" err="1"/>
              <a:t>drybox</a:t>
            </a:r>
            <a:r>
              <a:rPr lang="en-US" sz="1400" dirty="0"/>
              <a:t> and its contents delivered to the vigorously stirring reaction flask in a single injection through a rubber septum. The rapid introduction of the reagent mixture produces a deep yellow/orange solution with an absorption feature at 440-460 nm. This is also accompanied by a sudden decrease in temperature to —180°C. Heating is restored to the reaction flask and the temperature is gradually raised to 230-260°C.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3200" y="129392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C. B. Murray, D. J. Norris, and M. G. </a:t>
            </a:r>
            <a:r>
              <a:rPr lang="en-US" sz="1200" dirty="0" err="1"/>
              <a:t>Bawendi</a:t>
            </a:r>
            <a:r>
              <a:rPr lang="en-US" sz="1200" dirty="0"/>
              <a:t>, </a:t>
            </a:r>
            <a:r>
              <a:rPr lang="de-DE" sz="1200" i="1" dirty="0"/>
              <a:t>J. Am. Chem. Soc.</a:t>
            </a:r>
            <a:r>
              <a:rPr lang="de-DE" sz="1200" dirty="0"/>
              <a:t> 1993, 115, 19, 8706–8715</a:t>
            </a:r>
          </a:p>
          <a:p>
            <a:r>
              <a:rPr lang="en-US" sz="1200" dirty="0"/>
              <a:t>cited by 7773 publications</a:t>
            </a:r>
          </a:p>
        </p:txBody>
      </p:sp>
    </p:spTree>
    <p:extLst>
      <p:ext uri="{BB962C8B-B14F-4D97-AF65-F5344CB8AC3E}">
        <p14:creationId xmlns:p14="http://schemas.microsoft.com/office/powerpoint/2010/main" val="213144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96A4D1-A1C3-9E4C-9D96-C4F48EA51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6" y="1242274"/>
            <a:ext cx="5345499" cy="3741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24EFF7-F8A9-1592-CF06-C6A0282BD2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t="-2313" r="-306" b="23616"/>
          <a:stretch/>
        </p:blipFill>
        <p:spPr>
          <a:xfrm>
            <a:off x="6473017" y="1242275"/>
            <a:ext cx="5148612" cy="3741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FDC9C8-305E-6AF1-9166-D65E25585EA2}"/>
              </a:ext>
            </a:extLst>
          </p:cNvPr>
          <p:cNvSpPr txBox="1"/>
          <p:nvPr/>
        </p:nvSpPr>
        <p:spPr>
          <a:xfrm>
            <a:off x="6882853" y="5472742"/>
            <a:ext cx="497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tunable </a:t>
            </a:r>
            <a:r>
              <a:rPr lang="en-US" dirty="0" err="1"/>
              <a:t>CdSe</a:t>
            </a:r>
            <a:r>
              <a:rPr lang="en-US" dirty="0"/>
              <a:t> QDs’ fluorescence spectra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BD2D53-3CE2-8501-0CD6-A77CA2410F04}"/>
              </a:ext>
            </a:extLst>
          </p:cNvPr>
          <p:cNvSpPr/>
          <p:nvPr/>
        </p:nvSpPr>
        <p:spPr>
          <a:xfrm>
            <a:off x="7320606" y="6044553"/>
            <a:ext cx="40954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0" dirty="0">
                <a:effectLst/>
                <a:latin typeface="var(--nova-font-family-sans-serif)"/>
              </a:rPr>
              <a:t>Topics in Current Chemistry 378(2)</a:t>
            </a:r>
          </a:p>
          <a:p>
            <a:r>
              <a:rPr lang="en-US" sz="1100" b="0" i="0" dirty="0">
                <a:effectLst/>
                <a:latin typeface="Roboto"/>
              </a:rPr>
              <a:t>DOI:</a:t>
            </a:r>
            <a:r>
              <a:rPr lang="en-US" sz="1100" b="0" i="0" u="sng" dirty="0">
                <a:effectLst/>
                <a:latin typeface="inherit"/>
                <a:hlinkClick r:id="rId4"/>
              </a:rPr>
              <a:t>10.1007/s41061-020-0296-6</a:t>
            </a:r>
            <a:endParaRPr lang="en-US" sz="1100" b="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5662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7DCEF4-9D97-E213-1E3A-795245BF0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9618" y="490843"/>
            <a:ext cx="9012750" cy="5876314"/>
          </a:xfrm>
        </p:spPr>
      </p:pic>
    </p:spTree>
    <p:extLst>
      <p:ext uri="{BB962C8B-B14F-4D97-AF65-F5344CB8AC3E}">
        <p14:creationId xmlns:p14="http://schemas.microsoft.com/office/powerpoint/2010/main" val="246826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6" b="33283"/>
          <a:stretch/>
        </p:blipFill>
        <p:spPr>
          <a:xfrm>
            <a:off x="222498" y="989593"/>
            <a:ext cx="6132118" cy="31198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4100" y="4344929"/>
            <a:ext cx="55871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Both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Emission maxima and sizes of quantum dots of different composition. Quantum dots can be synthesized from various types of semiconductor materials (II-VI: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CdS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CdSe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CdTe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...; III-V: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InP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...; IV-VI: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PbSe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...) characterized by different bulk band gap energies. </a:t>
            </a:r>
          </a:p>
          <a:p>
            <a:pPr marL="342900" indent="-342900">
              <a:buAutoNum type="alphaUcParenBoth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Absorption (upper curves) and emission (lower curves) spectra of four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CdSe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qdot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samples. The blue vertical line indicates the 488-nm line of an argon-ion laser.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100" y="6396335"/>
            <a:ext cx="5323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S. Weiss, </a:t>
            </a:r>
            <a:r>
              <a:rPr lang="en-US" sz="1200" i="1" dirty="0"/>
              <a:t>et al</a:t>
            </a:r>
            <a:r>
              <a:rPr lang="en-US" sz="1200" cap="all" dirty="0"/>
              <a:t>. 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/>
              </a:rPr>
              <a:t>Quantum Dots for Live Cells, In Vivo Imaging, and Diagnostics, </a:t>
            </a:r>
            <a:r>
              <a:rPr lang="en-US" sz="1200" dirty="0"/>
              <a:t>Science 307:538-44, 2005. DOI:</a:t>
            </a:r>
            <a:r>
              <a:rPr lang="en-US" sz="1200" u="sng" dirty="0"/>
              <a:t>10.1126/science.1104274</a:t>
            </a:r>
            <a:endParaRPr lang="en-US" sz="1200" b="0" i="0" dirty="0">
              <a:solidFill>
                <a:srgbClr val="111111"/>
              </a:solidFill>
              <a:effectLst/>
              <a:latin typeface="Robot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09936" y="804927"/>
            <a:ext cx="4399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Helvetica" panose="020B0604020202020204" pitchFamily="34" charset="0"/>
              </a:rPr>
              <a:t>High-resolution TEM image of </a:t>
            </a:r>
            <a:r>
              <a:rPr lang="en-US" dirty="0" err="1">
                <a:solidFill>
                  <a:srgbClr val="231F20"/>
                </a:solidFill>
                <a:latin typeface="Helvetica" panose="020B0604020202020204" pitchFamily="34" charset="0"/>
              </a:rPr>
              <a:t>CdSe</a:t>
            </a:r>
            <a:r>
              <a:rPr lang="en-US" dirty="0">
                <a:solidFill>
                  <a:srgbClr val="231F20"/>
                </a:solidFill>
                <a:latin typeface="Helvetica" panose="020B0604020202020204" pitchFamily="34" charset="0"/>
              </a:rPr>
              <a:t> QDs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084290" y="622546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hlinkClick r:id="rId3"/>
              </a:rPr>
              <a:t>http://www.qdots.com/live/upload_documents/xwusbsposter.pdf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8" y="1600177"/>
            <a:ext cx="5307039" cy="2611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443" y="4363294"/>
            <a:ext cx="1753694" cy="13489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90" y="4543004"/>
            <a:ext cx="1128835" cy="98957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391900" y="5712289"/>
            <a:ext cx="2460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trioctyl</a:t>
            </a:r>
            <a:r>
              <a:rPr lang="en-US" dirty="0"/>
              <a:t> phosphine (TOP)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52702" y="5716383"/>
            <a:ext cx="3172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trioctyl</a:t>
            </a:r>
            <a:r>
              <a:rPr lang="en-US" dirty="0"/>
              <a:t> phosphine oxide (TOPO)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CD883F-4883-3A58-AEB1-EF01C12114E8}"/>
              </a:ext>
            </a:extLst>
          </p:cNvPr>
          <p:cNvSpPr txBox="1"/>
          <p:nvPr/>
        </p:nvSpPr>
        <p:spPr>
          <a:xfrm>
            <a:off x="3393440" y="355600"/>
            <a:ext cx="1403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Types of QDs</a:t>
            </a:r>
          </a:p>
        </p:txBody>
      </p:sp>
    </p:spTree>
    <p:extLst>
      <p:ext uri="{BB962C8B-B14F-4D97-AF65-F5344CB8AC3E}">
        <p14:creationId xmlns:p14="http://schemas.microsoft.com/office/powerpoint/2010/main" val="181320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242" y="703686"/>
            <a:ext cx="35371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400014"/>
                </a:solidFill>
                <a:effectLst/>
                <a:latin typeface="Google Sans"/>
              </a:rPr>
              <a:t>QDs are also used in commercial applications, including:</a:t>
            </a:r>
          </a:p>
          <a:p>
            <a:endParaRPr lang="en-US" b="1" i="0" dirty="0">
              <a:solidFill>
                <a:srgbClr val="400014"/>
              </a:solidFill>
              <a:effectLst/>
              <a:latin typeface="Googl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Photovoltaics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Light-emitting diodes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0014"/>
                </a:solidFill>
                <a:effectLst/>
                <a:latin typeface="Google Sans"/>
              </a:rPr>
              <a:t>Lasers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0014"/>
                </a:solidFill>
                <a:effectLst/>
                <a:latin typeface="Google Sans"/>
              </a:rPr>
              <a:t>Single-photon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0014"/>
                </a:solidFill>
                <a:effectLst/>
                <a:latin typeface="Google Sans"/>
              </a:rPr>
              <a:t>Second-harmonic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0014"/>
                </a:solidFill>
                <a:effectLst/>
                <a:latin typeface="Google Sans"/>
              </a:rPr>
              <a:t>Quantum 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0014"/>
                </a:solidFill>
                <a:effectLst/>
                <a:latin typeface="Google Sans"/>
              </a:rPr>
              <a:t>Cell biology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Biomedical Imaging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Photodetectors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Photodynamic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0014"/>
                </a:solidFill>
                <a:effectLst/>
                <a:latin typeface="Google Sans"/>
              </a:rPr>
              <a:t>Microscopy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0014"/>
                </a:solidFill>
                <a:effectLst/>
                <a:latin typeface="Google Sans"/>
              </a:rPr>
              <a:t>Wastewater treatment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53" y="363043"/>
            <a:ext cx="6080429" cy="50518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73443" y="5776060"/>
            <a:ext cx="56790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F. PELAYO GARCÍA DE ARQUER, et al, </a:t>
            </a:r>
            <a:r>
              <a:rPr lang="en-US" sz="1200" b="1" dirty="0"/>
              <a:t>Semiconductor quantum dots: Technological progress and future challenges, </a:t>
            </a:r>
            <a:r>
              <a:rPr lang="en-US" sz="1200" b="1" i="1" cap="all" dirty="0"/>
              <a:t>SCIENCE</a:t>
            </a:r>
            <a:r>
              <a:rPr lang="en-US" sz="1200" dirty="0"/>
              <a:t> 2021 Vol 373, </a:t>
            </a:r>
            <a:r>
              <a:rPr lang="en-US" sz="1200" u="sng" dirty="0"/>
              <a:t>DOI: 10.1126/science.aaz8541</a:t>
            </a:r>
            <a:r>
              <a:rPr lang="pt-BR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756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610" y="219774"/>
            <a:ext cx="10515600" cy="456911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Typical synthesis method for II-VI quantum dots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95653" y="6299111"/>
            <a:ext cx="38410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0" u="none" strike="noStrike" dirty="0">
                <a:solidFill>
                  <a:srgbClr val="0272B1"/>
                </a:solidFill>
                <a:effectLst/>
                <a:latin typeface="ElsevierSans"/>
              </a:rPr>
              <a:t>Figure after Y. Park, et al, JPPC, https://doi.org/10.1016/j.jphotochemrev.2017.01.002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3" y="1672824"/>
            <a:ext cx="3553165" cy="42376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610" y="696066"/>
            <a:ext cx="1131711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Hot injection synthesis: </a:t>
            </a:r>
            <a:r>
              <a:rPr lang="en-US" b="1" dirty="0">
                <a:solidFill>
                  <a:srgbClr val="0070C0"/>
                </a:solidFill>
              </a:rPr>
              <a:t>TOP/TOPO capped </a:t>
            </a:r>
            <a:r>
              <a:rPr lang="en-US" b="1" dirty="0" err="1">
                <a:solidFill>
                  <a:srgbClr val="0070C0"/>
                </a:solidFill>
              </a:rPr>
              <a:t>CdSe</a:t>
            </a:r>
            <a:r>
              <a:rPr lang="en-US" b="1" dirty="0">
                <a:solidFill>
                  <a:srgbClr val="0070C0"/>
                </a:solidFill>
              </a:rPr>
              <a:t> QDs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work by </a:t>
            </a:r>
            <a:r>
              <a:rPr lang="en-US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B. Murray, D. J. Norris, and M. G. </a:t>
            </a:r>
            <a:r>
              <a:rPr lang="en-US" sz="16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Bawendi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J. Am. Chem. Soc.</a:t>
            </a:r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1993, 115, 19, 8706,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cited by 7773 publications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714" y="1672824"/>
            <a:ext cx="3068826" cy="505717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935761" y="1602365"/>
            <a:ext cx="3240239" cy="4282799"/>
            <a:chOff x="7316925" y="1696055"/>
            <a:chExt cx="3240239" cy="428279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5487" y="1696055"/>
              <a:ext cx="2991677" cy="194366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925" y="3771735"/>
              <a:ext cx="3240239" cy="2207119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205540" y="6025091"/>
            <a:ext cx="437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Light absorption and emission spectra of </a:t>
            </a:r>
            <a:r>
              <a:rPr lang="en-US" sz="1200" dirty="0" err="1"/>
              <a:t>CdSe</a:t>
            </a:r>
            <a:r>
              <a:rPr lang="en-US" sz="1200" dirty="0"/>
              <a:t> QDs, numbers are the reaction time (particle size increases with the reaction time)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097343" y="6527007"/>
            <a:ext cx="3485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-Italic"/>
              </a:rPr>
              <a:t>After</a:t>
            </a:r>
            <a:r>
              <a:rPr lang="en-US" sz="1200" i="1" dirty="0">
                <a:latin typeface="Times-Italic"/>
              </a:rPr>
              <a:t> J. Phys. Chem. C </a:t>
            </a:r>
            <a:r>
              <a:rPr lang="en-US" sz="1200" b="1" dirty="0">
                <a:latin typeface="Times-Bold"/>
              </a:rPr>
              <a:t>2008, </a:t>
            </a:r>
            <a:r>
              <a:rPr lang="en-US" sz="1200" i="1" dirty="0">
                <a:latin typeface="Times-Italic"/>
              </a:rPr>
              <a:t>112, </a:t>
            </a:r>
            <a:r>
              <a:rPr lang="en-US" sz="1200" dirty="0">
                <a:latin typeface="Times-Roman"/>
              </a:rPr>
              <a:t>17849–17854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9750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D9B98E-2AE1-F03D-1880-09E587C4D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0" y="146050"/>
            <a:ext cx="41656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91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08522" y="4917080"/>
            <a:ext cx="47646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S. Weiss, </a:t>
            </a:r>
            <a:r>
              <a:rPr lang="en-US" sz="1400" i="1" dirty="0"/>
              <a:t>et al</a:t>
            </a:r>
            <a:r>
              <a:rPr lang="en-US" sz="1400" cap="all" dirty="0"/>
              <a:t>. </a:t>
            </a:r>
            <a:r>
              <a:rPr lang="en-US" sz="1400" b="0" i="0" dirty="0">
                <a:solidFill>
                  <a:srgbClr val="111111"/>
                </a:solidFill>
                <a:effectLst/>
                <a:latin typeface="Roboto"/>
              </a:rPr>
              <a:t>Quantum Dots for Live Cells, In Vivo Imaging, and Diagnostics, </a:t>
            </a:r>
            <a:r>
              <a:rPr lang="en-US" sz="1400" dirty="0"/>
              <a:t>Science 307:538-44, 2005. DOI:</a:t>
            </a:r>
            <a:r>
              <a:rPr lang="en-US" sz="1400" u="sng" dirty="0"/>
              <a:t>10.1126/science.1104274</a:t>
            </a:r>
            <a:endParaRPr lang="en-US" sz="1400" dirty="0"/>
          </a:p>
          <a:p>
            <a:endParaRPr lang="en-US" sz="1400" b="0" i="0" dirty="0">
              <a:solidFill>
                <a:srgbClr val="111111"/>
              </a:solidFill>
              <a:effectLst/>
              <a:latin typeface="Roboto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2" y="568325"/>
            <a:ext cx="6197598" cy="59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8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B48F8AB-2DF4-ED93-5EDA-F26E89287DED}"/>
              </a:ext>
            </a:extLst>
          </p:cNvPr>
          <p:cNvSpPr/>
          <p:nvPr/>
        </p:nvSpPr>
        <p:spPr>
          <a:xfrm>
            <a:off x="7357435" y="1266354"/>
            <a:ext cx="3232298" cy="28282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05C25-2849-4364-1D0B-84EF98DFA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750" y="728523"/>
            <a:ext cx="8570191" cy="4779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F2ADB0-39A9-61B6-0DC5-91B6E555C843}"/>
              </a:ext>
            </a:extLst>
          </p:cNvPr>
          <p:cNvSpPr txBox="1"/>
          <p:nvPr/>
        </p:nvSpPr>
        <p:spPr>
          <a:xfrm>
            <a:off x="634410" y="59738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Frontiers in Neuroscience 9(216):480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1218FF5-A06D-E32E-C9FA-F77E6A8A82C2}"/>
              </a:ext>
            </a:extLst>
          </p:cNvPr>
          <p:cNvSpPr/>
          <p:nvPr/>
        </p:nvSpPr>
        <p:spPr>
          <a:xfrm>
            <a:off x="7942521" y="1041991"/>
            <a:ext cx="3455581" cy="3052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05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745</Words>
  <Application>Microsoft Macintosh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Arial</vt:lpstr>
      <vt:lpstr>Calibri</vt:lpstr>
      <vt:lpstr>Calibri Light</vt:lpstr>
      <vt:lpstr>ElsevierSans</vt:lpstr>
      <vt:lpstr>Google Sans</vt:lpstr>
      <vt:lpstr>Helvetica</vt:lpstr>
      <vt:lpstr>inherit</vt:lpstr>
      <vt:lpstr>Roboto</vt:lpstr>
      <vt:lpstr>sohne</vt:lpstr>
      <vt:lpstr>Tahoma</vt:lpstr>
      <vt:lpstr>Times-Bold</vt:lpstr>
      <vt:lpstr>Times-Italic</vt:lpstr>
      <vt:lpstr>Times-Roman</vt:lpstr>
      <vt:lpstr>var(--nova-font-family-sans-serif)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synthesis method for II-VI quantum dots</vt:lpstr>
      <vt:lpstr>PowerPoint Presentation</vt:lpstr>
      <vt:lpstr>PowerPoint Presentation</vt:lpstr>
      <vt:lpstr>PowerPoint Presentation</vt:lpstr>
      <vt:lpstr>Synthesis of nearly monodisperse CdE (E = sulfur, selenium, tellurium) QDs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Jifa Qi</dc:creator>
  <cp:lastModifiedBy>Angela M Belcher</cp:lastModifiedBy>
  <cp:revision>23</cp:revision>
  <dcterms:created xsi:type="dcterms:W3CDTF">2024-03-19T20:15:14Z</dcterms:created>
  <dcterms:modified xsi:type="dcterms:W3CDTF">2024-03-21T15:07:02Z</dcterms:modified>
</cp:coreProperties>
</file>