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27" r:id="rId2"/>
    <p:sldId id="338" r:id="rId3"/>
    <p:sldId id="339" r:id="rId4"/>
    <p:sldId id="340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4"/>
    <p:restoredTop sz="80305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30ACA-DF68-3C49-A6BB-8C77CB313624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88407-DB90-DC43-8066-6CB287CE3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7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474C-01A6-5341-B61A-DF231F9A5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ECDBE-5949-FF42-A527-D55DE2D55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E8A06-451D-CC42-BB85-AC29127F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23B5F-4229-6F4D-86D7-EE0465A9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7EEF-A278-3D41-B191-F4A98A9B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D06A-368B-D147-81F7-E03A4FB1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5F8A0-56CD-AE4B-BDCE-933E755AB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450EA-29E5-2E40-AD7E-FDA67361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9D03-BB44-F14D-B44B-94B894CA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7CA5D-966A-1445-9126-0D7B6DBE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DC000-99D6-2B47-B6E4-1ABE21DAC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C8D19-9AA1-8546-9A12-001A67350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63F7E-9F5D-FB43-8252-FC1033E6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8022B-90C2-6A40-A765-CF2873C1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28763-E37F-DE4C-B605-9B924697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549F-18A6-FC4F-ACF4-39031387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3DA3-D131-F54A-A1F7-2896227E0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2D67C-73A5-4A4D-9D1E-A5AFF8C7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8131-63AD-B143-99C7-F6938422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07F8-F413-CB46-B325-FC88C299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A442-FFE6-074B-85F1-9318825B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8C200-A00F-4744-8A1F-2589A7AD8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B8066-4C57-4242-895A-9FBF8773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7B386-3114-2E44-AFA5-048A7771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589EC-35C2-D143-9EA8-74224351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3DB9-2336-8642-92A1-73F3B204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DDF8-6E40-8243-A772-4582F2768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395AE-7298-0D47-915D-967B1FFA8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EEE0A-C172-1E4F-8AF2-FD105F0D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09B7D-6CC4-C94B-8DEA-ED9A4173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AFECB-BCB7-0747-A14F-7C707BDC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31D6-F382-124A-AA98-81B128A3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AA724-1851-B54B-98C1-D422EFABD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5EFAC-5A8C-0148-9216-E1154515C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78C1F-6026-7F47-9132-D437A288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B3644-E029-2B4A-AF92-B72319F62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0D5BF-9F7F-424C-9EC9-EEFE6A5E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728519-D1B4-1444-A2E3-930CB1C9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6F44F5-63EE-8D41-BF87-DDE1B825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6541-162D-354F-87E1-A31BCF10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17EF2-9B34-7542-AD7B-FFB83C47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E7724-DE7A-EF4D-B817-42FD6541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1EC12-655A-174C-B136-9DDB64E1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18AEF2-06CF-0A4A-ADF0-5CC7BFB8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1CBAA-5F91-2646-A2CC-1F9C768B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8B34F-06B2-1643-9B85-E5901EC4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3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E410-4719-4D4D-99D7-53C07F894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57CC-0B01-5146-9A2B-EB1A90A20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6FBE4-ABD5-9849-A834-1A533972B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B6D69-8DE1-754C-862E-D73CA248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7ADAA-B674-574F-A1D0-452D3E07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CC0F6-521E-4947-A93A-17067BBE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C4F69-EFD3-8240-BF1C-09747817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E86A0-DC8D-9746-991C-E0C57F677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D965F-90CC-654E-AF6C-E8F643869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23F7-8E6D-8F49-9124-68271EF2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3708B-29E9-394C-AD23-F9D76258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E88AB-0521-B344-9BBF-1C10FE6C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32D24-BC23-2843-AD74-ED148346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CFAAC-B3A2-1A4B-A99F-B36DE273C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59127-60F0-AE42-95F4-5A2EDC191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1FB8-4921-3D45-85DD-B513B05781B3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590D6-5540-4945-B547-91E5C3DDC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7B7C0-F422-B847-A8C6-5AA69A15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ED3C-650F-6347-BDDA-10C03D08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0C8-9CCA-5945-824B-9CAE43E4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methods section…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0C79CF-8832-224F-B738-C88126A8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664"/>
            <a:ext cx="10515600" cy="52001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Include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enough information to replicate </a:t>
            </a:r>
            <a:r>
              <a:rPr lang="en-US" sz="3200" dirty="0">
                <a:latin typeface="+mj-lt"/>
              </a:rPr>
              <a:t>the experiment</a:t>
            </a:r>
          </a:p>
          <a:p>
            <a:pPr lvl="1"/>
            <a:r>
              <a:rPr lang="en-US" dirty="0">
                <a:latin typeface="+mj-lt"/>
              </a:rPr>
              <a:t>Cite manufacturer for supplies / equipment (Company)</a:t>
            </a:r>
          </a:p>
          <a:p>
            <a:pPr lvl="1"/>
            <a:r>
              <a:rPr lang="en-US" dirty="0">
                <a:latin typeface="+mj-lt"/>
              </a:rPr>
              <a:t>Be </a:t>
            </a:r>
            <a:r>
              <a:rPr lang="en-US" b="1" u="sng" dirty="0">
                <a:latin typeface="+mj-lt"/>
              </a:rPr>
              <a:t>concise and clear</a:t>
            </a:r>
            <a:r>
              <a:rPr lang="en-US" u="sng" dirty="0">
                <a:latin typeface="+mj-lt"/>
              </a:rPr>
              <a:t> </a:t>
            </a:r>
            <a:r>
              <a:rPr lang="en-US" dirty="0">
                <a:latin typeface="+mj-lt"/>
              </a:rPr>
              <a:t>in your description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Use subsections with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descriptive titles</a:t>
            </a:r>
          </a:p>
          <a:p>
            <a:pPr lvl="1"/>
            <a:r>
              <a:rPr lang="en-US" dirty="0">
                <a:latin typeface="+mj-lt"/>
              </a:rPr>
              <a:t>Put in </a:t>
            </a:r>
            <a:r>
              <a:rPr lang="en-US" b="1" u="sng" dirty="0">
                <a:latin typeface="+mj-lt"/>
              </a:rPr>
              <a:t>logical order</a:t>
            </a:r>
            <a:r>
              <a:rPr lang="en-US" dirty="0">
                <a:latin typeface="+mj-lt"/>
              </a:rPr>
              <a:t>, rather than chronological order</a:t>
            </a:r>
          </a:p>
          <a:p>
            <a:pPr lvl="1"/>
            <a:r>
              <a:rPr lang="en-US" dirty="0">
                <a:latin typeface="+mj-lt"/>
              </a:rPr>
              <a:t>Begin with topic sentence to introduce purpose / goal of each experimental procedure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Use clear and concise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full sentences</a:t>
            </a:r>
          </a:p>
          <a:p>
            <a:pPr lvl="1"/>
            <a:r>
              <a:rPr lang="en-US" dirty="0">
                <a:latin typeface="+mj-lt"/>
              </a:rPr>
              <a:t>NO tables or lists, all information should be provided in </a:t>
            </a:r>
            <a:r>
              <a:rPr lang="en-US" b="1" u="sng" dirty="0">
                <a:latin typeface="+mj-lt"/>
              </a:rPr>
              <a:t>full sentences </a:t>
            </a:r>
            <a:r>
              <a:rPr lang="en-US" dirty="0">
                <a:latin typeface="+mj-lt"/>
              </a:rPr>
              <a:t>and paragraphs</a:t>
            </a:r>
          </a:p>
          <a:p>
            <a:pPr lvl="1"/>
            <a:r>
              <a:rPr lang="en-US" dirty="0">
                <a:latin typeface="+mj-lt"/>
              </a:rPr>
              <a:t>Write in passive voice and use past tense</a:t>
            </a:r>
            <a:endParaRPr lang="en-US" sz="1333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Use the most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flexible units</a:t>
            </a:r>
          </a:p>
          <a:p>
            <a:pPr lvl="1"/>
            <a:r>
              <a:rPr lang="en-US" dirty="0">
                <a:latin typeface="+mj-lt"/>
              </a:rPr>
              <a:t>Write </a:t>
            </a:r>
            <a:r>
              <a:rPr lang="en-US" b="1" u="sng" dirty="0">
                <a:latin typeface="+mj-lt"/>
              </a:rPr>
              <a:t>concentrations</a:t>
            </a:r>
            <a:r>
              <a:rPr lang="en-US" dirty="0">
                <a:latin typeface="+mj-lt"/>
              </a:rPr>
              <a:t> (when known) rather than volumes</a:t>
            </a:r>
            <a:endParaRPr lang="en-US" sz="1333" dirty="0">
              <a:latin typeface="+mj-lt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Eliminate 20.109 specific language and obvious details</a:t>
            </a:r>
          </a:p>
          <a:p>
            <a:pPr lvl="1"/>
            <a:r>
              <a:rPr lang="en-US" dirty="0">
                <a:latin typeface="+mj-lt"/>
              </a:rPr>
              <a:t>Example “labeled Row A, Row B</a:t>
            </a:r>
            <a:r>
              <a:rPr lang="is-IS" dirty="0">
                <a:latin typeface="+mj-lt"/>
              </a:rPr>
              <a:t>…”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Do not include details about tubes and water!</a:t>
            </a:r>
          </a:p>
          <a:p>
            <a:pPr lvl="1"/>
            <a:r>
              <a:rPr lang="en-US" dirty="0">
                <a:latin typeface="+mj-lt"/>
              </a:rPr>
              <a:t>Assume reader has some biology experience</a:t>
            </a:r>
          </a:p>
          <a:p>
            <a:pPr lvl="1"/>
            <a:r>
              <a:rPr lang="en-US" dirty="0">
                <a:latin typeface="+mj-lt"/>
              </a:rPr>
              <a:t>Include parts of the protocol that the teaching faculty completed, but do not say “completed by teaching faculty.”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96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99DA-818E-1E45-B9C6-A92CDAA0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improve this example?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6906-FEAA-304E-BD3D-EB5DC8AC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DNA was cut to check insert.  Enzymes were used for single and double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digest then run on gel made by adding 1 g of agar to 100 mL of water.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Gel was imaged on a gel box.</a:t>
            </a:r>
          </a:p>
        </p:txBody>
      </p:sp>
    </p:spTree>
    <p:extLst>
      <p:ext uri="{BB962C8B-B14F-4D97-AF65-F5344CB8AC3E}">
        <p14:creationId xmlns:p14="http://schemas.microsoft.com/office/powerpoint/2010/main" val="422070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99DA-818E-1E45-B9C6-A92CDAA0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improve this example?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6906-FEAA-304E-BD3D-EB5DC8AC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DNA was cut to check insert.  Enzymes were used to cut DNA for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single and double digests then run on a gel made by adding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1 g of agar to 100 mL of water.  Gel was imaged on the gel box.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966AEA6A-1E29-6E49-8D30-06B47EB24F76}"/>
              </a:ext>
            </a:extLst>
          </p:cNvPr>
          <p:cNvSpPr/>
          <p:nvPr/>
        </p:nvSpPr>
        <p:spPr>
          <a:xfrm>
            <a:off x="175365" y="1265129"/>
            <a:ext cx="1515650" cy="518079"/>
          </a:xfrm>
          <a:prstGeom prst="wedgeRoundRectCallout">
            <a:avLst>
              <a:gd name="adj1" fmla="val 20420"/>
              <a:gd name="adj2" fmla="val 72171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DNA? How much?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9B9538B2-DE44-EF44-BD1C-4376E8F77536}"/>
              </a:ext>
            </a:extLst>
          </p:cNvPr>
          <p:cNvSpPr/>
          <p:nvPr/>
        </p:nvSpPr>
        <p:spPr>
          <a:xfrm>
            <a:off x="1816275" y="1265129"/>
            <a:ext cx="2254684" cy="547970"/>
          </a:xfrm>
          <a:prstGeom prst="wedgeRoundRectCallout">
            <a:avLst>
              <a:gd name="adj1" fmla="val -14947"/>
              <a:gd name="adj2" fmla="val 6935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Consider more specific language.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882DA1C-DFC6-FE42-97C5-FB8FCFBC1E08}"/>
              </a:ext>
            </a:extLst>
          </p:cNvPr>
          <p:cNvSpPr/>
          <p:nvPr/>
        </p:nvSpPr>
        <p:spPr>
          <a:xfrm>
            <a:off x="4196219" y="1280074"/>
            <a:ext cx="1515650" cy="518079"/>
          </a:xfrm>
          <a:prstGeom prst="wedgeRoundRectCallout">
            <a:avLst>
              <a:gd name="adj1" fmla="val -20902"/>
              <a:gd name="adj2" fmla="val 74589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insert?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DC5C0B36-F1E9-DC45-8B9B-101AA71E8A03}"/>
              </a:ext>
            </a:extLst>
          </p:cNvPr>
          <p:cNvSpPr/>
          <p:nvPr/>
        </p:nvSpPr>
        <p:spPr>
          <a:xfrm>
            <a:off x="5837128" y="1280074"/>
            <a:ext cx="3670127" cy="518079"/>
          </a:xfrm>
          <a:prstGeom prst="wedgeRoundRectCallout">
            <a:avLst>
              <a:gd name="adj1" fmla="val -38246"/>
              <a:gd name="adj2" fmla="val 7700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Which enzymes? From where were the enzymes acquired?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E7B6C037-1202-4D4B-8DE4-0F0D3D25A452}"/>
              </a:ext>
            </a:extLst>
          </p:cNvPr>
          <p:cNvSpPr/>
          <p:nvPr/>
        </p:nvSpPr>
        <p:spPr>
          <a:xfrm rot="16200000">
            <a:off x="2938675" y="358311"/>
            <a:ext cx="172723" cy="39958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EC6B274-F350-DA4E-9722-2EC74BE193BF}"/>
              </a:ext>
            </a:extLst>
          </p:cNvPr>
          <p:cNvSpPr/>
          <p:nvPr/>
        </p:nvSpPr>
        <p:spPr>
          <a:xfrm>
            <a:off x="1427967" y="2495322"/>
            <a:ext cx="3219189" cy="5605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Specifically, why was this done?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F45829DB-DAAD-CD44-AD86-8AC17EDF75BB}"/>
              </a:ext>
            </a:extLst>
          </p:cNvPr>
          <p:cNvSpPr/>
          <p:nvPr/>
        </p:nvSpPr>
        <p:spPr>
          <a:xfrm rot="16200000">
            <a:off x="8138020" y="760189"/>
            <a:ext cx="170636" cy="31941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E365E20-ED9B-5F4B-80C2-FAE8C574D124}"/>
              </a:ext>
            </a:extLst>
          </p:cNvPr>
          <p:cNvSpPr/>
          <p:nvPr/>
        </p:nvSpPr>
        <p:spPr>
          <a:xfrm>
            <a:off x="6628345" y="2497410"/>
            <a:ext cx="3219189" cy="5605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Redundant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DDDEE8DC-9FAE-754A-A575-9849706DAF92}"/>
              </a:ext>
            </a:extLst>
          </p:cNvPr>
          <p:cNvSpPr/>
          <p:nvPr/>
        </p:nvSpPr>
        <p:spPr>
          <a:xfrm rot="16200000">
            <a:off x="2606213" y="2499740"/>
            <a:ext cx="172725" cy="37087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135960B-D2E8-C849-A105-9BE0D4FDBB4C}"/>
              </a:ext>
            </a:extLst>
          </p:cNvPr>
          <p:cNvSpPr/>
          <p:nvPr/>
        </p:nvSpPr>
        <p:spPr>
          <a:xfrm>
            <a:off x="1082980" y="4484494"/>
            <a:ext cx="3219189" cy="5605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does this mean?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96FA17C9-03FC-7B45-986C-4ED138D7817C}"/>
              </a:ext>
            </a:extLst>
          </p:cNvPr>
          <p:cNvSpPr/>
          <p:nvPr/>
        </p:nvSpPr>
        <p:spPr>
          <a:xfrm>
            <a:off x="175365" y="3226008"/>
            <a:ext cx="4471791" cy="518079"/>
          </a:xfrm>
          <a:prstGeom prst="wedgeRoundRectCallout">
            <a:avLst>
              <a:gd name="adj1" fmla="val 33854"/>
              <a:gd name="adj2" fmla="val 7942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 details on how this was done.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9A7B2990-EAA1-E445-B1C2-A3C720B171ED}"/>
              </a:ext>
            </a:extLst>
          </p:cNvPr>
          <p:cNvSpPr/>
          <p:nvPr/>
        </p:nvSpPr>
        <p:spPr>
          <a:xfrm>
            <a:off x="4935255" y="3224963"/>
            <a:ext cx="3845490" cy="518079"/>
          </a:xfrm>
          <a:prstGeom prst="wedgeRoundRectCallout">
            <a:avLst>
              <a:gd name="adj1" fmla="val -31356"/>
              <a:gd name="adj2" fmla="val 9151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Colloquial…use more scientific language.  Also, include details.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31ECA039-856F-D347-B448-9C60A3AA4EC3}"/>
              </a:ext>
            </a:extLst>
          </p:cNvPr>
          <p:cNvSpPr/>
          <p:nvPr/>
        </p:nvSpPr>
        <p:spPr>
          <a:xfrm rot="16200000">
            <a:off x="7326871" y="2304108"/>
            <a:ext cx="214654" cy="41461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AD25CA1-2A0B-B946-A936-8A302E38646B}"/>
              </a:ext>
            </a:extLst>
          </p:cNvPr>
          <p:cNvSpPr/>
          <p:nvPr/>
        </p:nvSpPr>
        <p:spPr>
          <a:xfrm>
            <a:off x="4842866" y="4524160"/>
            <a:ext cx="5190482" cy="5605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 mindful of the order of information and of confusing sentence structure.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2C552678-291D-2942-8B23-B37E40B28C7D}"/>
              </a:ext>
            </a:extLst>
          </p:cNvPr>
          <p:cNvSpPr/>
          <p:nvPr/>
        </p:nvSpPr>
        <p:spPr>
          <a:xfrm rot="16200000">
            <a:off x="2987734" y="3635955"/>
            <a:ext cx="172723" cy="44717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24FAC2A-C101-1347-9B59-D2812C4D769E}"/>
              </a:ext>
            </a:extLst>
          </p:cNvPr>
          <p:cNvSpPr/>
          <p:nvPr/>
        </p:nvSpPr>
        <p:spPr>
          <a:xfrm>
            <a:off x="1085978" y="6031630"/>
            <a:ext cx="3978321" cy="5605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 the most flexible units / concise description.</a:t>
            </a:r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373CD333-6ACC-D240-BEB6-638A41AE883A}"/>
              </a:ext>
            </a:extLst>
          </p:cNvPr>
          <p:cNvSpPr/>
          <p:nvPr/>
        </p:nvSpPr>
        <p:spPr>
          <a:xfrm>
            <a:off x="5448822" y="6020567"/>
            <a:ext cx="2392471" cy="518079"/>
          </a:xfrm>
          <a:prstGeom prst="wedgeRoundRectCallout">
            <a:avLst>
              <a:gd name="adj1" fmla="val 17841"/>
              <a:gd name="adj2" fmla="val -8982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else was needed for imaging?</a:t>
            </a:r>
          </a:p>
        </p:txBody>
      </p: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B082A2A1-13CD-9E4E-A10B-636936D551B5}"/>
              </a:ext>
            </a:extLst>
          </p:cNvPr>
          <p:cNvSpPr/>
          <p:nvPr/>
        </p:nvSpPr>
        <p:spPr>
          <a:xfrm>
            <a:off x="8007460" y="6020567"/>
            <a:ext cx="773286" cy="518079"/>
          </a:xfrm>
          <a:prstGeom prst="wedgeRoundRectCallout">
            <a:avLst>
              <a:gd name="adj1" fmla="val 12542"/>
              <a:gd name="adj2" fmla="val -9223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The? </a:t>
            </a:r>
          </a:p>
        </p:txBody>
      </p:sp>
      <p:sp>
        <p:nvSpPr>
          <p:cNvPr id="23" name="Rounded Rectangular Callout 22">
            <a:extLst>
              <a:ext uri="{FF2B5EF4-FFF2-40B4-BE49-F238E27FC236}">
                <a16:creationId xmlns:a16="http://schemas.microsoft.com/office/drawing/2014/main" id="{5DD1A727-2361-ED42-8F2E-8FC22306DB41}"/>
              </a:ext>
            </a:extLst>
          </p:cNvPr>
          <p:cNvSpPr/>
          <p:nvPr/>
        </p:nvSpPr>
        <p:spPr>
          <a:xfrm>
            <a:off x="8958190" y="6022655"/>
            <a:ext cx="2392471" cy="518079"/>
          </a:xfrm>
          <a:prstGeom prst="wedgeRoundRectCallout">
            <a:avLst>
              <a:gd name="adj1" fmla="val -28756"/>
              <a:gd name="adj2" fmla="val -84984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would be more informative?</a:t>
            </a:r>
          </a:p>
        </p:txBody>
      </p:sp>
    </p:spTree>
    <p:extLst>
      <p:ext uri="{BB962C8B-B14F-4D97-AF65-F5344CB8AC3E}">
        <p14:creationId xmlns:p14="http://schemas.microsoft.com/office/powerpoint/2010/main" val="391538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02CB-DA04-D64F-A3B9-D5122A09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0CA95-60B0-E149-9CE1-4DDF23CF5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Confirmation digest of pET28a_MAX-6xHis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To confirm that MAX-6xHis was cloned into pET28a expression vector, a digest was completed.  Restriction enzymes </a:t>
            </a:r>
            <a:r>
              <a:rPr lang="en-US" dirty="0" err="1">
                <a:latin typeface="+mj-lt"/>
              </a:rPr>
              <a:t>AbcI</a:t>
            </a:r>
            <a:r>
              <a:rPr lang="en-US" dirty="0">
                <a:latin typeface="+mj-lt"/>
              </a:rPr>
              <a:t> and </a:t>
            </a:r>
            <a:r>
              <a:rPr lang="en-US" dirty="0" err="1">
                <a:latin typeface="+mj-lt"/>
              </a:rPr>
              <a:t>DefI</a:t>
            </a:r>
            <a:r>
              <a:rPr lang="en-US" dirty="0">
                <a:latin typeface="+mj-lt"/>
              </a:rPr>
              <a:t> were used to digest W ng of pET28a-MAX-6xHis in single digests (only one enzyme added) and in a double digest (both enzymes added) using X U / </a:t>
            </a:r>
            <a:r>
              <a:rPr lang="en-US" dirty="0" err="1">
                <a:latin typeface="+mj-lt"/>
              </a:rPr>
              <a:t>uL</a:t>
            </a:r>
            <a:r>
              <a:rPr lang="en-US" dirty="0">
                <a:latin typeface="+mj-lt"/>
              </a:rPr>
              <a:t> of each enzyme and Y buffer (NEB).  Digests were incubated at 37C for Z hrs.  [Include gel electrophoresis details].</a:t>
            </a:r>
          </a:p>
        </p:txBody>
      </p:sp>
    </p:spTree>
    <p:extLst>
      <p:ext uri="{BB962C8B-B14F-4D97-AF65-F5344CB8AC3E}">
        <p14:creationId xmlns:p14="http://schemas.microsoft.com/office/powerpoint/2010/main" val="5512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431</Words>
  <Application>Microsoft Macintosh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Notes on methods section…</vt:lpstr>
      <vt:lpstr>How can you improve this example?</vt:lpstr>
      <vt:lpstr>How can you improve this example?</vt:lpstr>
      <vt:lpstr>Edited example…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 Lyell</dc:creator>
  <cp:lastModifiedBy>Noreen L Lyell</cp:lastModifiedBy>
  <cp:revision>66</cp:revision>
  <cp:lastPrinted>2020-02-13T15:23:59Z</cp:lastPrinted>
  <dcterms:created xsi:type="dcterms:W3CDTF">2020-02-12T15:51:22Z</dcterms:created>
  <dcterms:modified xsi:type="dcterms:W3CDTF">2023-02-28T20:14:47Z</dcterms:modified>
</cp:coreProperties>
</file>