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37"/>
  </p:notesMasterIdLst>
  <p:handoutMasterIdLst>
    <p:handoutMasterId r:id="rId38"/>
  </p:handoutMasterIdLst>
  <p:sldIdLst>
    <p:sldId id="427" r:id="rId3"/>
    <p:sldId id="410" r:id="rId4"/>
    <p:sldId id="404" r:id="rId5"/>
    <p:sldId id="428" r:id="rId6"/>
    <p:sldId id="429" r:id="rId7"/>
    <p:sldId id="430" r:id="rId8"/>
    <p:sldId id="417" r:id="rId9"/>
    <p:sldId id="451" r:id="rId10"/>
    <p:sldId id="433" r:id="rId11"/>
    <p:sldId id="450" r:id="rId12"/>
    <p:sldId id="434" r:id="rId13"/>
    <p:sldId id="435" r:id="rId14"/>
    <p:sldId id="436" r:id="rId15"/>
    <p:sldId id="437" r:id="rId16"/>
    <p:sldId id="438" r:id="rId17"/>
    <p:sldId id="439" r:id="rId18"/>
    <p:sldId id="454" r:id="rId19"/>
    <p:sldId id="442" r:id="rId20"/>
    <p:sldId id="453" r:id="rId21"/>
    <p:sldId id="440" r:id="rId22"/>
    <p:sldId id="441" r:id="rId23"/>
    <p:sldId id="443" r:id="rId24"/>
    <p:sldId id="445" r:id="rId25"/>
    <p:sldId id="444" r:id="rId26"/>
    <p:sldId id="446" r:id="rId27"/>
    <p:sldId id="455" r:id="rId28"/>
    <p:sldId id="447" r:id="rId29"/>
    <p:sldId id="459" r:id="rId30"/>
    <p:sldId id="457" r:id="rId31"/>
    <p:sldId id="456" r:id="rId32"/>
    <p:sldId id="449" r:id="rId33"/>
    <p:sldId id="369" r:id="rId34"/>
    <p:sldId id="458" r:id="rId35"/>
    <p:sldId id="460"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by Pursley" initials="" lastIdx="2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E91CE"/>
    <a:srgbClr val="E5D5B8"/>
    <a:srgbClr val="C9C466"/>
    <a:srgbClr val="BAC673"/>
    <a:srgbClr val="9FC54A"/>
    <a:srgbClr val="AAC673"/>
    <a:srgbClr val="007633"/>
    <a:srgbClr val="C97128"/>
    <a:srgbClr val="FF8F33"/>
    <a:srgbClr val="BE72A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04"/>
    <p:restoredTop sz="69035" autoAdjust="0"/>
  </p:normalViewPr>
  <p:slideViewPr>
    <p:cSldViewPr snapToGrid="0" snapToObjects="1">
      <p:cViewPr>
        <p:scale>
          <a:sx n="64" d="100"/>
          <a:sy n="64" d="100"/>
        </p:scale>
        <p:origin x="-1640"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8" d="100"/>
        <a:sy n="68" d="100"/>
      </p:scale>
      <p:origin x="0" y="0"/>
    </p:cViewPr>
  </p:sorterViewPr>
  <p:notesViewPr>
    <p:cSldViewPr snapToGrid="0" snapToObjects="1">
      <p:cViewPr varScale="1">
        <p:scale>
          <a:sx n="138" d="100"/>
          <a:sy n="138" d="100"/>
        </p:scale>
        <p:origin x="3776" y="200"/>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commentAuthors" Target="commentAuthors.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5DD0230-4CE9-EA44-8993-84AC1D263AF3}" type="datetimeFigureOut">
              <a:rPr lang="en-US" smtClean="0"/>
              <a:t>3/1/18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1C46FB9-2576-2249-B8CD-FA45537EB6E5}" type="slidenum">
              <a:rPr lang="en-US" smtClean="0"/>
              <a:t>‹#›</a:t>
            </a:fld>
            <a:endParaRPr lang="en-US"/>
          </a:p>
        </p:txBody>
      </p:sp>
    </p:spTree>
    <p:extLst>
      <p:ext uri="{BB962C8B-B14F-4D97-AF65-F5344CB8AC3E}">
        <p14:creationId xmlns:p14="http://schemas.microsoft.com/office/powerpoint/2010/main" val="24257200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47EFB0-5823-FD49-B134-E3891A863056}" type="datetimeFigureOut">
              <a:rPr lang="en-US" smtClean="0"/>
              <a:t>3/1/18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52D4D3-0704-A149-86CD-B6B4BA468A63}" type="slidenum">
              <a:rPr lang="en-US" smtClean="0"/>
              <a:t>‹#›</a:t>
            </a:fld>
            <a:endParaRPr lang="en-US"/>
          </a:p>
        </p:txBody>
      </p:sp>
    </p:spTree>
    <p:extLst>
      <p:ext uri="{BB962C8B-B14F-4D97-AF65-F5344CB8AC3E}">
        <p14:creationId xmlns:p14="http://schemas.microsoft.com/office/powerpoint/2010/main" val="39039276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Hedgehog_signaling_pathway" TargetMode="External"/><Relationship Id="rId4" Type="http://schemas.openxmlformats.org/officeDocument/2006/relationships/hyperlink" Target="https://en.wikipedia.org/wiki/Smoothened" TargetMode="External"/><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Hedgehog_signaling_pathway" TargetMode="External"/><Relationship Id="rId4" Type="http://schemas.openxmlformats.org/officeDocument/2006/relationships/hyperlink" Target="https://en.wikipedia.org/wiki/Smoothened" TargetMode="External"/><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s://en.wikipedia.org/wiki/Gene"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s://en.wikipedia.org/wiki/Gene"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s://en.wikipedia.org/wiki/Gene"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s://en.wikipedia.org/wiki/Gene"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en.wikipedia.org/wiki/Gene" TargetMode="External"/></Relationships>
</file>

<file path=ppt/notesSlides/_rels/notesSlide7.xml.rels><?xml version="1.0" encoding="UTF-8" standalone="yes"?>
<Relationships xmlns="http://schemas.openxmlformats.org/package/2006/relationships"><Relationship Id="rId11" Type="http://schemas.openxmlformats.org/officeDocument/2006/relationships/hyperlink" Target="https://en.wikipedia.org/wiki/Forebrain" TargetMode="External"/><Relationship Id="rId12" Type="http://schemas.openxmlformats.org/officeDocument/2006/relationships/hyperlink" Target="https://en.wikipedia.org/wiki/Embryo" TargetMode="External"/><Relationship Id="rId13" Type="http://schemas.openxmlformats.org/officeDocument/2006/relationships/hyperlink" Target="https://en.wikipedia.org/wiki/Prenatal_development" TargetMode="External"/><Relationship Id="rId14" Type="http://schemas.openxmlformats.org/officeDocument/2006/relationships/hyperlink" Target="https://en.wikipedia.org/wiki/Cerebral_hemisphere" TargetMode="External"/><Relationship Id="rId15" Type="http://schemas.openxmlformats.org/officeDocument/2006/relationships/hyperlink" Target="https://en.wikipedia.org/wiki/Human_pregnancy" TargetMode="External"/><Relationship Id="rId16" Type="http://schemas.openxmlformats.org/officeDocument/2006/relationships/hyperlink" Target="https://en.wikipedia.org/wiki/Cyclopia" TargetMode="External"/><Relationship Id="rId17" Type="http://schemas.openxmlformats.org/officeDocument/2006/relationships/hyperlink" Target="https://en.wikipedia.org/wiki/Holoprosencephaly" TargetMode="External"/><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s://en.wikipedia.org/wiki/Knockout_mice" TargetMode="External"/><Relationship Id="rId4" Type="http://schemas.openxmlformats.org/officeDocument/2006/relationships/hyperlink" Target="https://en.wikipedia.org/wiki/Brain" TargetMode="External"/><Relationship Id="rId5" Type="http://schemas.openxmlformats.org/officeDocument/2006/relationships/hyperlink" Target="https://en.wikipedia.org/wiki/Skeleton" TargetMode="External"/><Relationship Id="rId6" Type="http://schemas.openxmlformats.org/officeDocument/2006/relationships/hyperlink" Target="https://en.wikipedia.org/wiki/Musculature" TargetMode="External"/><Relationship Id="rId7" Type="http://schemas.openxmlformats.org/officeDocument/2006/relationships/hyperlink" Target="https://en.wikipedia.org/wiki/Gastrointestinal_tract" TargetMode="External"/><Relationship Id="rId8" Type="http://schemas.openxmlformats.org/officeDocument/2006/relationships/hyperlink" Target="https://en.wikipedia.org/wiki/Lungs" TargetMode="External"/><Relationship Id="rId9" Type="http://schemas.openxmlformats.org/officeDocument/2006/relationships/hyperlink" Target="https://en.wikipedia.org/wiki/Cephalic_disorder" TargetMode="External"/><Relationship Id="rId10" Type="http://schemas.openxmlformats.org/officeDocument/2006/relationships/hyperlink" Target="https://en.wikipedia.org/wiki/Prosencephalon"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.Today, I’ll simply tell you a story about how a collaborative team of investigators used the small molecule microarray platform that we used in 20.109 to discover a chemical probe for a type of protein that has historically proven ‘</a:t>
            </a:r>
            <a:r>
              <a:rPr lang="en-US" baseline="0" dirty="0" err="1" smtClean="0"/>
              <a:t>undruggable</a:t>
            </a:r>
            <a:r>
              <a:rPr lang="en-US" baseline="0" dirty="0" smtClean="0"/>
              <a:t>.’</a:t>
            </a:r>
          </a:p>
        </p:txBody>
      </p:sp>
      <p:sp>
        <p:nvSpPr>
          <p:cNvPr id="4" name="Slide Number Placeholder 3"/>
          <p:cNvSpPr>
            <a:spLocks noGrp="1"/>
          </p:cNvSpPr>
          <p:nvPr>
            <p:ph type="sldNum" sz="quarter" idx="10"/>
          </p:nvPr>
        </p:nvSpPr>
        <p:spPr/>
        <p:txBody>
          <a:bodyPr/>
          <a:lstStyle/>
          <a:p>
            <a:fld id="{6552D4D3-0704-A149-86CD-B6B4BA468A63}" type="slidenum">
              <a:rPr lang="en-US" smtClean="0"/>
              <a:t>1</a:t>
            </a:fld>
            <a:endParaRPr lang="en-US"/>
          </a:p>
        </p:txBody>
      </p:sp>
    </p:spTree>
    <p:extLst>
      <p:ext uri="{BB962C8B-B14F-4D97-AF65-F5344CB8AC3E}">
        <p14:creationId xmlns:p14="http://schemas.microsoft.com/office/powerpoint/2010/main" val="360638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z="1200" kern="1200" dirty="0" smtClean="0">
                <a:solidFill>
                  <a:schemeClr val="tx1"/>
                </a:solidFill>
                <a:latin typeface="+mn-lt"/>
                <a:ea typeface="+mn-ea"/>
                <a:cs typeface="+mn-cs"/>
              </a:rPr>
              <a:t>Loss of </a:t>
            </a:r>
            <a:r>
              <a:rPr lang="en-US" sz="1200" i="1" kern="1200" dirty="0" smtClean="0">
                <a:solidFill>
                  <a:schemeClr val="tx1"/>
                </a:solidFill>
                <a:latin typeface="+mn-lt"/>
                <a:ea typeface="+mn-ea"/>
                <a:cs typeface="+mn-cs"/>
              </a:rPr>
              <a:t>PTCH1</a:t>
            </a:r>
            <a:r>
              <a:rPr lang="en-US" sz="1200" i="0" kern="1200" dirty="0" smtClean="0">
                <a:solidFill>
                  <a:schemeClr val="tx1"/>
                </a:solidFill>
                <a:latin typeface="+mn-lt"/>
                <a:ea typeface="+mn-ea"/>
                <a:cs typeface="+mn-cs"/>
              </a:rPr>
              <a:t> in patients with basal cell nevus syndrome predisposes them to basal cell carcinoma (BCC) development. Sporadic BCCs routinely carry mutations in </a:t>
            </a:r>
            <a:r>
              <a:rPr lang="en-US" sz="1200" i="1" kern="1200" dirty="0" smtClean="0">
                <a:solidFill>
                  <a:schemeClr val="tx1"/>
                </a:solidFill>
                <a:latin typeface="+mn-lt"/>
                <a:ea typeface="+mn-ea"/>
                <a:cs typeface="+mn-cs"/>
              </a:rPr>
              <a:t>PTCH1</a:t>
            </a:r>
            <a:r>
              <a:rPr lang="en-US" sz="1200" i="0" kern="1200" dirty="0" smtClean="0">
                <a:solidFill>
                  <a:schemeClr val="tx1"/>
                </a:solidFill>
                <a:latin typeface="+mn-lt"/>
                <a:ea typeface="+mn-ea"/>
                <a:cs typeface="+mn-cs"/>
              </a:rPr>
              <a:t> and </a:t>
            </a:r>
            <a:r>
              <a:rPr lang="en-US" sz="1200" i="1" kern="1200" dirty="0" smtClean="0">
                <a:solidFill>
                  <a:schemeClr val="tx1"/>
                </a:solidFill>
                <a:latin typeface="+mn-lt"/>
                <a:ea typeface="+mn-ea"/>
                <a:cs typeface="+mn-cs"/>
              </a:rPr>
              <a:t>TP53</a:t>
            </a:r>
            <a:r>
              <a:rPr lang="en-US" sz="1200" i="0" kern="1200" dirty="0" smtClean="0">
                <a:solidFill>
                  <a:schemeClr val="tx1"/>
                </a:solidFill>
                <a:latin typeface="+mn-lt"/>
                <a:ea typeface="+mn-ea"/>
                <a:cs typeface="+mn-cs"/>
              </a:rPr>
              <a:t>, consistent with their having been produced by ultraviolet radiation and, in 10% of instances, in </a:t>
            </a:r>
            <a:r>
              <a:rPr lang="en-US" sz="1200" i="1" kern="1200" dirty="0" smtClean="0">
                <a:solidFill>
                  <a:schemeClr val="tx1"/>
                </a:solidFill>
                <a:latin typeface="+mn-lt"/>
                <a:ea typeface="+mn-ea"/>
                <a:cs typeface="+mn-cs"/>
              </a:rPr>
              <a:t>SMO</a:t>
            </a:r>
            <a:r>
              <a:rPr lang="en-US" sz="1200" i="0" kern="1200" dirty="0" smtClean="0">
                <a:solidFill>
                  <a:schemeClr val="tx1"/>
                </a:solidFill>
                <a:latin typeface="+mn-lt"/>
                <a:ea typeface="+mn-ea"/>
                <a:cs typeface="+mn-cs"/>
              </a:rPr>
              <a:t>. </a:t>
            </a:r>
          </a:p>
          <a:p>
            <a:pPr eaLnBrk="1" hangingPunct="1">
              <a:spcBef>
                <a:spcPct val="0"/>
              </a:spcBef>
            </a:pPr>
            <a:endParaRPr lang="en-US" sz="1200" i="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sz="1200" baseline="0" dirty="0" smtClean="0">
                <a:latin typeface="Arial" pitchFamily="-112" charset="0"/>
                <a:ea typeface="ＭＳ Ｐゴシック" pitchFamily="-112" charset="-128"/>
                <a:cs typeface="ＭＳ Ｐゴシック" pitchFamily="-112" charset="-128"/>
              </a:rPr>
              <a:t>Pancreatic cancer (70% of tumors have aberrantly expressed </a:t>
            </a:r>
            <a:r>
              <a:rPr lang="en-US" sz="1200" baseline="0" dirty="0" err="1" smtClean="0">
                <a:latin typeface="Arial" pitchFamily="-112" charset="0"/>
                <a:ea typeface="ＭＳ Ｐゴシック" pitchFamily="-112" charset="-128"/>
                <a:cs typeface="ＭＳ Ｐゴシック" pitchFamily="-112" charset="-128"/>
              </a:rPr>
              <a:t>Shh</a:t>
            </a:r>
            <a:r>
              <a:rPr lang="en-US" sz="1200" baseline="0" dirty="0" smtClean="0">
                <a:latin typeface="Arial" pitchFamily="-112" charset="0"/>
                <a:ea typeface="ＭＳ Ｐゴシック" pitchFamily="-112" charset="-128"/>
                <a:cs typeface="ＭＳ Ｐゴシック" pitchFamily="-112" charset="-128"/>
              </a:rPr>
              <a:t>) studies involving combinations with gemcitabine (June Science paper), collaborations b/w academic and industrial scientists</a:t>
            </a: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baseline="0" dirty="0" smtClean="0">
              <a:latin typeface="Arial" pitchFamily="-112" charset="0"/>
              <a:ea typeface="ＭＳ Ｐゴシック" pitchFamily="-112" charset="-128"/>
              <a:cs typeface="ＭＳ Ｐゴシック" pitchFamily="-112" charset="-128"/>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sz="1200" b="1" baseline="0" dirty="0" smtClean="0">
                <a:latin typeface="Arial" pitchFamily="-112" charset="0"/>
                <a:ea typeface="ＭＳ Ｐゴシック" pitchFamily="-112" charset="-128"/>
                <a:cs typeface="ＭＳ Ｐゴシック" pitchFamily="-112" charset="-128"/>
              </a:rPr>
              <a:t>DOWNREG = CARDIOVASC, BALDNESS, Etc.</a:t>
            </a:r>
            <a:endParaRPr lang="en-US" sz="1200" b="1" dirty="0" smtClean="0">
              <a:latin typeface="Arial" pitchFamily="-112" charset="0"/>
              <a:ea typeface="ＭＳ Ｐゴシック" pitchFamily="-112" charset="-128"/>
              <a:cs typeface="ＭＳ Ｐゴシック" pitchFamily="-112" charset="-128"/>
            </a:endParaRPr>
          </a:p>
          <a:p>
            <a:pPr eaLnBrk="1" hangingPunct="1">
              <a:spcBef>
                <a:spcPct val="0"/>
              </a:spcBef>
            </a:pPr>
            <a:endParaRPr lang="en-US" sz="1200" dirty="0" smtClean="0">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90690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z="1200" dirty="0" smtClean="0">
                <a:latin typeface="Arial" pitchFamily="-112" charset="0"/>
                <a:ea typeface="ＭＳ Ｐゴシック" pitchFamily="-112" charset="-128"/>
                <a:cs typeface="ＭＳ Ｐゴシック" pitchFamily="-112" charset="-128"/>
              </a:rPr>
              <a:t>Smoothened</a:t>
            </a:r>
            <a:r>
              <a:rPr lang="en-US" sz="1200" baseline="0" dirty="0" smtClean="0">
                <a:latin typeface="Arial" pitchFamily="-112" charset="0"/>
                <a:ea typeface="ＭＳ Ｐゴシック" pitchFamily="-112" charset="-128"/>
                <a:cs typeface="ＭＳ Ｐゴシック" pitchFamily="-112" charset="-128"/>
              </a:rPr>
              <a:t> antagonists = </a:t>
            </a:r>
            <a:r>
              <a:rPr lang="en-US" sz="1200" baseline="0" dirty="0" err="1" smtClean="0">
                <a:latin typeface="Arial" pitchFamily="-112" charset="0"/>
                <a:ea typeface="ＭＳ Ｐゴシック" pitchFamily="-112" charset="-128"/>
                <a:cs typeface="ＭＳ Ｐゴシック" pitchFamily="-112" charset="-128"/>
              </a:rPr>
              <a:t>cyclopamine</a:t>
            </a:r>
            <a:r>
              <a:rPr lang="en-US" sz="1200" baseline="0" dirty="0" smtClean="0">
                <a:latin typeface="Arial" pitchFamily="-112" charset="0"/>
                <a:ea typeface="ＭＳ Ｐゴシック" pitchFamily="-112" charset="-128"/>
                <a:cs typeface="ＭＳ Ｐゴシック" pitchFamily="-112" charset="-128"/>
              </a:rPr>
              <a:t>, synthetics  Smoothened agonists = SAG, </a:t>
            </a:r>
            <a:r>
              <a:rPr lang="en-US" sz="1200" baseline="0" dirty="0" err="1" smtClean="0">
                <a:latin typeface="Arial" pitchFamily="-112" charset="0"/>
                <a:ea typeface="ＭＳ Ｐゴシック" pitchFamily="-112" charset="-128"/>
                <a:cs typeface="ＭＳ Ｐゴシック" pitchFamily="-112" charset="-128"/>
              </a:rPr>
              <a:t>purmorphamine</a:t>
            </a:r>
            <a:endParaRPr lang="en-US" sz="1200" baseline="0" dirty="0" smtClean="0">
              <a:latin typeface="Arial" pitchFamily="-112" charset="0"/>
              <a:ea typeface="ＭＳ Ｐゴシック" pitchFamily="-112" charset="-128"/>
              <a:cs typeface="ＭＳ Ｐゴシック" pitchFamily="-112" charset="-128"/>
            </a:endParaRPr>
          </a:p>
          <a:p>
            <a:pPr eaLnBrk="1" hangingPunct="1">
              <a:spcBef>
                <a:spcPct val="0"/>
              </a:spcBef>
            </a:pPr>
            <a:endParaRPr lang="en-US" sz="1200" baseline="0" dirty="0" smtClean="0">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695112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z="1200" kern="1200" dirty="0" err="1" smtClean="0">
                <a:solidFill>
                  <a:schemeClr val="tx1"/>
                </a:solidFill>
                <a:latin typeface="+mn-lt"/>
                <a:ea typeface="+mn-ea"/>
                <a:cs typeface="+mn-cs"/>
              </a:rPr>
              <a:t>Cyclopamine</a:t>
            </a:r>
            <a:r>
              <a:rPr lang="en-US" sz="1200" kern="1200" dirty="0" smtClean="0">
                <a:solidFill>
                  <a:schemeClr val="tx1"/>
                </a:solidFill>
                <a:latin typeface="+mn-lt"/>
                <a:ea typeface="+mn-ea"/>
                <a:cs typeface="+mn-cs"/>
              </a:rPr>
              <a:t> was named for one-eyed lambs which were born to sheep which grazed on wild corn lily at a farm in Idaho. </a:t>
            </a:r>
            <a:r>
              <a:rPr lang="en-US" sz="1200" b="1" kern="1200" dirty="0" smtClean="0">
                <a:solidFill>
                  <a:schemeClr val="tx1"/>
                </a:solidFill>
                <a:latin typeface="+mn-lt"/>
                <a:ea typeface="+mn-ea"/>
                <a:cs typeface="+mn-cs"/>
              </a:rPr>
              <a:t>In 1957 the US Department of Agriculture started an eleven-year investigation which led to the identification of </a:t>
            </a:r>
            <a:r>
              <a:rPr lang="en-US" sz="1200" b="1" kern="1200" dirty="0" err="1" smtClean="0">
                <a:solidFill>
                  <a:schemeClr val="tx1"/>
                </a:solidFill>
                <a:latin typeface="+mn-lt"/>
                <a:ea typeface="+mn-ea"/>
                <a:cs typeface="+mn-cs"/>
              </a:rPr>
              <a:t>cyclopamine</a:t>
            </a:r>
            <a:r>
              <a:rPr lang="en-US" sz="1200" b="1" kern="1200" dirty="0" smtClean="0">
                <a:solidFill>
                  <a:schemeClr val="tx1"/>
                </a:solidFill>
                <a:latin typeface="+mn-lt"/>
                <a:ea typeface="+mn-ea"/>
                <a:cs typeface="+mn-cs"/>
              </a:rPr>
              <a:t> as the cause of the birth defect.</a:t>
            </a: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r>
              <a:rPr lang="en-US" sz="1200" kern="1200" dirty="0" smtClean="0">
                <a:solidFill>
                  <a:schemeClr val="tx1"/>
                </a:solidFill>
                <a:latin typeface="+mn-lt"/>
                <a:ea typeface="+mn-ea"/>
                <a:cs typeface="+mn-cs"/>
              </a:rPr>
              <a:t>Beachy</a:t>
            </a:r>
            <a:r>
              <a:rPr lang="en-US" sz="1200" kern="1200" baseline="0" dirty="0" smtClean="0">
                <a:solidFill>
                  <a:schemeClr val="tx1"/>
                </a:solidFill>
                <a:latin typeface="+mn-lt"/>
                <a:ea typeface="+mn-ea"/>
                <a:cs typeface="+mn-cs"/>
              </a:rPr>
              <a:t> Lab (JHU, Stanford) - </a:t>
            </a:r>
            <a:r>
              <a:rPr lang="en-US" sz="1200" kern="1200" dirty="0" err="1" smtClean="0">
                <a:solidFill>
                  <a:schemeClr val="tx1"/>
                </a:solidFill>
                <a:latin typeface="+mn-lt"/>
                <a:ea typeface="+mn-ea"/>
                <a:cs typeface="+mn-cs"/>
              </a:rPr>
              <a:t>Cyclopamine</a:t>
            </a:r>
            <a:r>
              <a:rPr lang="en-US" sz="1200" kern="1200" dirty="0" smtClean="0">
                <a:solidFill>
                  <a:schemeClr val="tx1"/>
                </a:solidFill>
                <a:latin typeface="+mn-lt"/>
                <a:ea typeface="+mn-ea"/>
                <a:cs typeface="+mn-cs"/>
              </a:rPr>
              <a:t> inhibits the </a:t>
            </a:r>
            <a:r>
              <a:rPr lang="en-US" sz="1200" kern="1200" dirty="0" smtClean="0">
                <a:solidFill>
                  <a:schemeClr val="tx1"/>
                </a:solidFill>
                <a:latin typeface="+mn-lt"/>
                <a:ea typeface="+mn-ea"/>
                <a:cs typeface="+mn-cs"/>
                <a:hlinkClick r:id="rId3"/>
              </a:rPr>
              <a:t>hedgehog signaling pathway (Hh) by influencing the balance between the active and inactive forms of the </a:t>
            </a:r>
            <a:r>
              <a:rPr lang="en-US" sz="1200" kern="1200" dirty="0" smtClean="0">
                <a:solidFill>
                  <a:schemeClr val="tx1"/>
                </a:solidFill>
                <a:latin typeface="+mn-lt"/>
                <a:ea typeface="+mn-ea"/>
                <a:cs typeface="+mn-cs"/>
                <a:hlinkClick r:id="rId4"/>
              </a:rPr>
              <a:t>smoothened protein</a:t>
            </a:r>
            <a:r>
              <a:rPr lang="en-US" sz="1200" kern="1200" dirty="0" smtClean="0">
                <a:solidFill>
                  <a:schemeClr val="tx1"/>
                </a:solidFill>
                <a:latin typeface="+mn-lt"/>
                <a:ea typeface="+mn-ea"/>
                <a:cs typeface="+mn-cs"/>
              </a:rPr>
              <a:t>. They used the fishing technique in 2002</a:t>
            </a:r>
            <a:r>
              <a:rPr lang="en-US" sz="1200" kern="1200" baseline="0" dirty="0" smtClean="0">
                <a:solidFill>
                  <a:schemeClr val="tx1"/>
                </a:solidFill>
                <a:latin typeface="+mn-lt"/>
                <a:ea typeface="+mn-ea"/>
                <a:cs typeface="+mn-cs"/>
              </a:rPr>
              <a:t> to find </a:t>
            </a:r>
            <a:r>
              <a:rPr lang="en-US" sz="1200" kern="1200" baseline="0" dirty="0" err="1" smtClean="0">
                <a:solidFill>
                  <a:schemeClr val="tx1"/>
                </a:solidFill>
                <a:latin typeface="+mn-lt"/>
                <a:ea typeface="+mn-ea"/>
                <a:cs typeface="+mn-cs"/>
              </a:rPr>
              <a:t>Smo</a:t>
            </a:r>
            <a:r>
              <a:rPr lang="en-US" sz="1200" kern="1200" baseline="0" dirty="0" smtClean="0">
                <a:solidFill>
                  <a:schemeClr val="tx1"/>
                </a:solidFill>
                <a:latin typeface="+mn-lt"/>
                <a:ea typeface="+mn-ea"/>
                <a:cs typeface="+mn-cs"/>
              </a:rPr>
              <a:t> as target.</a:t>
            </a:r>
            <a:endParaRPr lang="en-US" sz="1200" dirty="0" smtClean="0">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029256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z="1200" kern="1200" dirty="0" err="1" smtClean="0">
                <a:solidFill>
                  <a:schemeClr val="tx1"/>
                </a:solidFill>
                <a:latin typeface="+mn-lt"/>
                <a:ea typeface="+mn-ea"/>
                <a:cs typeface="+mn-cs"/>
              </a:rPr>
              <a:t>Cyclopamine</a:t>
            </a:r>
            <a:r>
              <a:rPr lang="en-US" sz="1200" kern="1200" dirty="0" smtClean="0">
                <a:solidFill>
                  <a:schemeClr val="tx1"/>
                </a:solidFill>
                <a:latin typeface="+mn-lt"/>
                <a:ea typeface="+mn-ea"/>
                <a:cs typeface="+mn-cs"/>
              </a:rPr>
              <a:t> was named for one-eyed lambs which were born to sheep which grazed on wild corn lily at a farm in Idaho. In 1957 the US Department of Agriculture started an eleven-year investigation which led to the identification of </a:t>
            </a:r>
            <a:r>
              <a:rPr lang="en-US" sz="1200" kern="1200" dirty="0" err="1" smtClean="0">
                <a:solidFill>
                  <a:schemeClr val="tx1"/>
                </a:solidFill>
                <a:latin typeface="+mn-lt"/>
                <a:ea typeface="+mn-ea"/>
                <a:cs typeface="+mn-cs"/>
              </a:rPr>
              <a:t>cyclopamine</a:t>
            </a:r>
            <a:r>
              <a:rPr lang="en-US" sz="1200" kern="1200" dirty="0" smtClean="0">
                <a:solidFill>
                  <a:schemeClr val="tx1"/>
                </a:solidFill>
                <a:latin typeface="+mn-lt"/>
                <a:ea typeface="+mn-ea"/>
                <a:cs typeface="+mn-cs"/>
              </a:rPr>
              <a:t> as the cause of the birth defect.</a:t>
            </a: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r>
              <a:rPr lang="en-US" sz="1200" kern="1200" dirty="0" smtClean="0">
                <a:solidFill>
                  <a:schemeClr val="tx1"/>
                </a:solidFill>
                <a:latin typeface="+mn-lt"/>
                <a:ea typeface="+mn-ea"/>
                <a:cs typeface="+mn-cs"/>
              </a:rPr>
              <a:t>Beachy</a:t>
            </a:r>
            <a:r>
              <a:rPr lang="en-US" sz="1200" kern="1200" baseline="0" dirty="0" smtClean="0">
                <a:solidFill>
                  <a:schemeClr val="tx1"/>
                </a:solidFill>
                <a:latin typeface="+mn-lt"/>
                <a:ea typeface="+mn-ea"/>
                <a:cs typeface="+mn-cs"/>
              </a:rPr>
              <a:t> Lab (JHU, Stanford) - </a:t>
            </a:r>
            <a:r>
              <a:rPr lang="en-US" sz="1200" kern="1200" dirty="0" err="1" smtClean="0">
                <a:solidFill>
                  <a:schemeClr val="tx1"/>
                </a:solidFill>
                <a:latin typeface="+mn-lt"/>
                <a:ea typeface="+mn-ea"/>
                <a:cs typeface="+mn-cs"/>
              </a:rPr>
              <a:t>Cyclopamine</a:t>
            </a:r>
            <a:r>
              <a:rPr lang="en-US" sz="1200" kern="1200" dirty="0" smtClean="0">
                <a:solidFill>
                  <a:schemeClr val="tx1"/>
                </a:solidFill>
                <a:latin typeface="+mn-lt"/>
                <a:ea typeface="+mn-ea"/>
                <a:cs typeface="+mn-cs"/>
              </a:rPr>
              <a:t> inhibits the </a:t>
            </a:r>
            <a:r>
              <a:rPr lang="en-US" sz="1200" kern="1200" dirty="0" smtClean="0">
                <a:solidFill>
                  <a:schemeClr val="tx1"/>
                </a:solidFill>
                <a:latin typeface="+mn-lt"/>
                <a:ea typeface="+mn-ea"/>
                <a:cs typeface="+mn-cs"/>
                <a:hlinkClick r:id="rId3"/>
              </a:rPr>
              <a:t>hedgehog signaling pathway (Hh) by influencing the balance between the active and inactive forms of the </a:t>
            </a:r>
            <a:r>
              <a:rPr lang="en-US" sz="1200" kern="1200" dirty="0" smtClean="0">
                <a:solidFill>
                  <a:schemeClr val="tx1"/>
                </a:solidFill>
                <a:latin typeface="+mn-lt"/>
                <a:ea typeface="+mn-ea"/>
                <a:cs typeface="+mn-cs"/>
                <a:hlinkClick r:id="rId4"/>
              </a:rPr>
              <a:t>smoothened protein</a:t>
            </a:r>
            <a:r>
              <a:rPr lang="en-US" sz="1200" kern="1200" dirty="0" smtClean="0">
                <a:solidFill>
                  <a:schemeClr val="tx1"/>
                </a:solidFill>
                <a:latin typeface="+mn-lt"/>
                <a:ea typeface="+mn-ea"/>
                <a:cs typeface="+mn-cs"/>
              </a:rPr>
              <a:t>. They used the fishing technique in 2002</a:t>
            </a:r>
            <a:r>
              <a:rPr lang="en-US" sz="1200" kern="1200" baseline="0" dirty="0" smtClean="0">
                <a:solidFill>
                  <a:schemeClr val="tx1"/>
                </a:solidFill>
                <a:latin typeface="+mn-lt"/>
                <a:ea typeface="+mn-ea"/>
                <a:cs typeface="+mn-cs"/>
              </a:rPr>
              <a:t> to find </a:t>
            </a:r>
            <a:r>
              <a:rPr lang="en-US" sz="1200" kern="1200" baseline="0" dirty="0" err="1" smtClean="0">
                <a:solidFill>
                  <a:schemeClr val="tx1"/>
                </a:solidFill>
                <a:latin typeface="+mn-lt"/>
                <a:ea typeface="+mn-ea"/>
                <a:cs typeface="+mn-cs"/>
              </a:rPr>
              <a:t>Smo</a:t>
            </a:r>
            <a:r>
              <a:rPr lang="en-US" sz="1200" kern="1200" baseline="0" dirty="0" smtClean="0">
                <a:solidFill>
                  <a:schemeClr val="tx1"/>
                </a:solidFill>
                <a:latin typeface="+mn-lt"/>
                <a:ea typeface="+mn-ea"/>
                <a:cs typeface="+mn-cs"/>
              </a:rPr>
              <a:t> </a:t>
            </a:r>
            <a:r>
              <a:rPr lang="en-US" sz="1200" kern="1200" baseline="0" smtClean="0">
                <a:solidFill>
                  <a:schemeClr val="tx1"/>
                </a:solidFill>
                <a:latin typeface="+mn-lt"/>
                <a:ea typeface="+mn-ea"/>
                <a:cs typeface="+mn-cs"/>
              </a:rPr>
              <a:t>as target.</a:t>
            </a:r>
            <a:endParaRPr lang="en-US" sz="1200" dirty="0" smtClean="0">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928926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z="1200" b="1" dirty="0" smtClean="0">
                <a:latin typeface="Arial" pitchFamily="-112" charset="0"/>
                <a:ea typeface="ＭＳ Ｐゴシック" pitchFamily="-112" charset="-128"/>
                <a:cs typeface="ＭＳ Ｐゴシック" pitchFamily="-112" charset="-128"/>
              </a:rPr>
              <a:t>Interestingly,</a:t>
            </a:r>
            <a:r>
              <a:rPr lang="en-US" sz="1200" b="1" baseline="0" dirty="0" smtClean="0">
                <a:latin typeface="Arial" pitchFamily="-112" charset="0"/>
                <a:ea typeface="ＭＳ Ｐゴシック" pitchFamily="-112" charset="-128"/>
                <a:cs typeface="ＭＳ Ｐゴシック" pitchFamily="-112" charset="-128"/>
              </a:rPr>
              <a:t> there is still little known about the precise functional differences between the </a:t>
            </a:r>
            <a:r>
              <a:rPr lang="en-US" sz="1200" b="1" baseline="0" dirty="0" err="1" smtClean="0">
                <a:latin typeface="Arial" pitchFamily="-112" charset="0"/>
                <a:ea typeface="ＭＳ Ｐゴシック" pitchFamily="-112" charset="-128"/>
                <a:cs typeface="ＭＳ Ｐゴシック" pitchFamily="-112" charset="-128"/>
              </a:rPr>
              <a:t>Hh</a:t>
            </a:r>
            <a:r>
              <a:rPr lang="en-US" sz="1200" b="1" baseline="0" dirty="0" smtClean="0">
                <a:latin typeface="Arial" pitchFamily="-112" charset="0"/>
                <a:ea typeface="ＭＳ Ｐゴシック" pitchFamily="-112" charset="-128"/>
                <a:cs typeface="ＭＳ Ｐゴシック" pitchFamily="-112" charset="-128"/>
              </a:rPr>
              <a:t> </a:t>
            </a:r>
            <a:r>
              <a:rPr lang="en-US" sz="1200" b="1" baseline="0" dirty="0" err="1" smtClean="0">
                <a:latin typeface="Arial" pitchFamily="-112" charset="0"/>
                <a:ea typeface="ＭＳ Ｐゴシック" pitchFamily="-112" charset="-128"/>
                <a:cs typeface="ＭＳ Ｐゴシック" pitchFamily="-112" charset="-128"/>
              </a:rPr>
              <a:t>homolgs</a:t>
            </a:r>
            <a:r>
              <a:rPr lang="en-US" sz="1200" b="1" baseline="0" dirty="0" smtClean="0">
                <a:latin typeface="Arial" pitchFamily="-112" charset="0"/>
                <a:ea typeface="ＭＳ Ｐゴシック" pitchFamily="-112" charset="-128"/>
                <a:cs typeface="ＭＳ Ｐゴシック" pitchFamily="-112" charset="-128"/>
              </a:rPr>
              <a:t> in human biology. We know that they are expressed differentially in certain tissues. We understand that mutations lead to different developmental phenotypes, and as such, the thinking is that there may be different therapeutic opportunities for the homologs. </a:t>
            </a:r>
            <a:r>
              <a:rPr lang="en-US" sz="1200" baseline="0" dirty="0" smtClean="0">
                <a:latin typeface="Arial" pitchFamily="-112" charset="0"/>
                <a:ea typeface="ＭＳ Ｐゴシック" pitchFamily="-112" charset="-128"/>
                <a:cs typeface="ＭＳ Ｐゴシック" pitchFamily="-112" charset="-128"/>
              </a:rPr>
              <a:t>For example, as we saw, </a:t>
            </a:r>
            <a:r>
              <a:rPr lang="en-US" sz="1200" baseline="0" dirty="0" err="1" smtClean="0">
                <a:latin typeface="Arial" pitchFamily="-112" charset="0"/>
                <a:ea typeface="ＭＳ Ｐゴシック" pitchFamily="-112" charset="-128"/>
                <a:cs typeface="ＭＳ Ｐゴシック" pitchFamily="-112" charset="-128"/>
              </a:rPr>
              <a:t>overactivity</a:t>
            </a:r>
            <a:r>
              <a:rPr lang="en-US" sz="1200" baseline="0" dirty="0" smtClean="0">
                <a:latin typeface="Arial" pitchFamily="-112" charset="0"/>
                <a:ea typeface="ＭＳ Ｐゴシック" pitchFamily="-112" charset="-128"/>
                <a:cs typeface="ＭＳ Ｐゴシック" pitchFamily="-112" charset="-128"/>
              </a:rPr>
              <a:t> in SHH are associated with many cancers. Indian </a:t>
            </a:r>
            <a:r>
              <a:rPr lang="en-US" sz="1200" baseline="0" dirty="0" err="1" smtClean="0">
                <a:latin typeface="Arial" pitchFamily="-112" charset="0"/>
                <a:ea typeface="ＭＳ Ｐゴシック" pitchFamily="-112" charset="-128"/>
                <a:cs typeface="ＭＳ Ｐゴシック" pitchFamily="-112" charset="-128"/>
              </a:rPr>
              <a:t>hedghog</a:t>
            </a:r>
            <a:r>
              <a:rPr lang="en-US" sz="1200" baseline="0" dirty="0" smtClean="0">
                <a:latin typeface="Arial" pitchFamily="-112" charset="0"/>
                <a:ea typeface="ＭＳ Ｐゴシック" pitchFamily="-112" charset="-128"/>
                <a:cs typeface="ＭＳ Ｐゴシック" pitchFamily="-112" charset="-128"/>
              </a:rPr>
              <a:t> may be a target for cartilage degeneration and bone disorders.  </a:t>
            </a:r>
            <a:endParaRPr lang="en-US" sz="1200" dirty="0" smtClean="0">
              <a:latin typeface="Arial" pitchFamily="-112" charset="0"/>
              <a:ea typeface="ＭＳ Ｐゴシック" pitchFamily="-112" charset="-128"/>
              <a:cs typeface="ＭＳ Ｐゴシック" pitchFamily="-112" charset="-128"/>
            </a:endParaRPr>
          </a:p>
          <a:p>
            <a:pPr eaLnBrk="1" hangingPunct="1">
              <a:spcBef>
                <a:spcPct val="0"/>
              </a:spcBef>
            </a:pPr>
            <a:endParaRPr lang="en-US" sz="1200" dirty="0" smtClean="0">
              <a:latin typeface="Arial" pitchFamily="-112" charset="0"/>
              <a:ea typeface="ＭＳ Ｐゴシック" pitchFamily="-112" charset="-128"/>
              <a:cs typeface="ＭＳ Ｐゴシック" pitchFamily="-112" charset="-128"/>
            </a:endParaRPr>
          </a:p>
          <a:p>
            <a:pPr eaLnBrk="1" hangingPunct="1">
              <a:spcBef>
                <a:spcPct val="0"/>
              </a:spcBef>
            </a:pPr>
            <a:r>
              <a:rPr lang="en-US" sz="1200" b="1" dirty="0" smtClean="0">
                <a:latin typeface="Arial" pitchFamily="-112" charset="0"/>
                <a:ea typeface="ＭＳ Ｐゴシック" pitchFamily="-112" charset="-128"/>
                <a:cs typeface="ＭＳ Ｐゴシック" pitchFamily="-112" charset="-128"/>
              </a:rPr>
              <a:t>Also of note for therapeutic</a:t>
            </a:r>
            <a:r>
              <a:rPr lang="en-US" sz="1200" b="1" baseline="0" dirty="0" smtClean="0">
                <a:latin typeface="Arial" pitchFamily="-112" charset="0"/>
                <a:ea typeface="ＭＳ Ｐゴシック" pitchFamily="-112" charset="-128"/>
                <a:cs typeface="ＭＳ Ｐゴシック" pitchFamily="-112" charset="-128"/>
              </a:rPr>
              <a:t> development, UNDERACTIVITY of all homologs may have implications for cardiac disease as cardiac tissue is unable to regenerate appropriately. </a:t>
            </a:r>
            <a:r>
              <a:rPr lang="en-US" sz="1200" baseline="0" dirty="0" smtClean="0">
                <a:latin typeface="Arial" pitchFamily="-112" charset="0"/>
                <a:ea typeface="ＭＳ Ｐゴシック" pitchFamily="-112" charset="-128"/>
                <a:cs typeface="ＭＳ Ｐゴシック" pitchFamily="-112" charset="-128"/>
              </a:rPr>
              <a:t>This means that you have a limit in therapeutic window before you may have cardiac toxicity. Targeting </a:t>
            </a:r>
            <a:r>
              <a:rPr lang="en-US" sz="1200" baseline="0" dirty="0" err="1" smtClean="0">
                <a:latin typeface="Arial" pitchFamily="-112" charset="0"/>
                <a:ea typeface="ＭＳ Ｐゴシック" pitchFamily="-112" charset="-128"/>
                <a:cs typeface="ＭＳ Ｐゴシック" pitchFamily="-112" charset="-128"/>
              </a:rPr>
              <a:t>Shh</a:t>
            </a:r>
            <a:r>
              <a:rPr lang="en-US" sz="1200" baseline="0" dirty="0" smtClean="0">
                <a:latin typeface="Arial" pitchFamily="-112" charset="0"/>
                <a:ea typeface="ＭＳ Ｐゴシック" pitchFamily="-112" charset="-128"/>
                <a:cs typeface="ＭＳ Ｐゴシック" pitchFamily="-112" charset="-128"/>
              </a:rPr>
              <a:t> selectively in the context of cancer may help alleviate these off-target effects.</a:t>
            </a:r>
          </a:p>
          <a:p>
            <a:pPr eaLnBrk="1" hangingPunct="1">
              <a:spcBef>
                <a:spcPct val="0"/>
              </a:spcBef>
            </a:pPr>
            <a:endParaRPr lang="en-US" sz="1200" baseline="0" dirty="0" smtClean="0">
              <a:latin typeface="Arial" pitchFamily="-112" charset="0"/>
              <a:ea typeface="ＭＳ Ｐゴシック" pitchFamily="-112" charset="-128"/>
              <a:cs typeface="ＭＳ Ｐゴシック" pitchFamily="-112" charset="-128"/>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sz="1200" dirty="0" smtClean="0">
                <a:latin typeface="Arial" pitchFamily="-112" charset="0"/>
                <a:ea typeface="ＭＳ Ｐゴシック" pitchFamily="-112" charset="-128"/>
                <a:cs typeface="ＭＳ Ｐゴシック" pitchFamily="-112" charset="-128"/>
              </a:rPr>
              <a:t>Reduce side effects for </a:t>
            </a:r>
            <a:r>
              <a:rPr lang="en-US" sz="1200" dirty="0" err="1" smtClean="0">
                <a:latin typeface="Arial" pitchFamily="-112" charset="0"/>
                <a:ea typeface="ＭＳ Ｐゴシック" pitchFamily="-112" charset="-128"/>
                <a:cs typeface="ＭＳ Ｐゴシック" pitchFamily="-112" charset="-128"/>
              </a:rPr>
              <a:t>Ihh</a:t>
            </a:r>
            <a:r>
              <a:rPr lang="en-US" sz="1200" dirty="0" smtClean="0">
                <a:latin typeface="Arial" pitchFamily="-112" charset="0"/>
                <a:ea typeface="ＭＳ Ｐゴシック" pitchFamily="-112" charset="-128"/>
                <a:cs typeface="ＭＳ Ｐゴシック" pitchFamily="-112" charset="-128"/>
              </a:rPr>
              <a:t> and </a:t>
            </a:r>
            <a:r>
              <a:rPr lang="en-US" sz="1200" dirty="0" err="1" smtClean="0">
                <a:latin typeface="Arial" pitchFamily="-112" charset="0"/>
                <a:ea typeface="ＭＳ Ｐゴシック" pitchFamily="-112" charset="-128"/>
                <a:cs typeface="ＭＳ Ｐゴシック" pitchFamily="-112" charset="-128"/>
              </a:rPr>
              <a:t>Dhh</a:t>
            </a:r>
            <a:r>
              <a:rPr lang="en-US" sz="1200" dirty="0" smtClean="0">
                <a:latin typeface="Arial" pitchFamily="-112" charset="0"/>
                <a:ea typeface="ＭＳ Ｐゴシック" pitchFamily="-112" charset="-128"/>
                <a:cs typeface="ＭＳ Ｐゴシック" pitchFamily="-112" charset="-128"/>
              </a:rPr>
              <a:t>? </a:t>
            </a:r>
          </a:p>
          <a:p>
            <a:pPr eaLnBrk="1" hangingPunct="1">
              <a:spcBef>
                <a:spcPct val="0"/>
              </a:spcBef>
            </a:pPr>
            <a:endParaRPr lang="en-US" sz="1200" dirty="0" smtClean="0">
              <a:latin typeface="Arial" pitchFamily="-112" charset="0"/>
              <a:ea typeface="ＭＳ Ｐゴシック" pitchFamily="-112" charset="-128"/>
              <a:cs typeface="ＭＳ Ｐゴシック" pitchFamily="-112" charset="-128"/>
            </a:endParaRPr>
          </a:p>
          <a:p>
            <a:pPr eaLnBrk="1" hangingPunct="1">
              <a:spcBef>
                <a:spcPct val="0"/>
              </a:spcBef>
            </a:pPr>
            <a:endParaRPr lang="en-US" sz="1200" dirty="0" smtClean="0">
              <a:latin typeface="Arial" pitchFamily="-112" charset="0"/>
              <a:ea typeface="ＭＳ Ｐゴシック" pitchFamily="-112" charset="-128"/>
              <a:cs typeface="ＭＳ Ｐゴシック" pitchFamily="-112" charset="-128"/>
            </a:endParaRPr>
          </a:p>
          <a:p>
            <a:pPr eaLnBrk="1" hangingPunct="1">
              <a:spcBef>
                <a:spcPct val="0"/>
              </a:spcBef>
            </a:pPr>
            <a:endParaRPr lang="en-US" sz="1200" dirty="0" smtClean="0">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24168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z="1200" dirty="0" err="1" smtClean="0">
                <a:latin typeface="Arial" pitchFamily="-112" charset="0"/>
                <a:ea typeface="ＭＳ Ｐゴシック" pitchFamily="-112" charset="-128"/>
                <a:cs typeface="ＭＳ Ｐゴシック" pitchFamily="-112" charset="-128"/>
              </a:rPr>
              <a:t>Shh</a:t>
            </a:r>
            <a:r>
              <a:rPr lang="en-US" sz="1200" dirty="0" smtClean="0">
                <a:latin typeface="Arial" pitchFamily="-112" charset="0"/>
                <a:ea typeface="ＭＳ Ｐゴシック" pitchFamily="-112" charset="-128"/>
                <a:cs typeface="ＭＳ Ｐゴシック" pitchFamily="-112" charset="-128"/>
              </a:rPr>
              <a:t>-N is 20-kDa N-terminal fragment that engages </a:t>
            </a:r>
            <a:r>
              <a:rPr lang="en-US" sz="1200" dirty="0" err="1" smtClean="0">
                <a:latin typeface="Arial" pitchFamily="-112" charset="0"/>
                <a:ea typeface="ＭＳ Ｐゴシック" pitchFamily="-112" charset="-128"/>
                <a:cs typeface="ＭＳ Ｐゴシック" pitchFamily="-112" charset="-128"/>
              </a:rPr>
              <a:t>Smo</a:t>
            </a:r>
            <a:endParaRPr lang="en-US" sz="1200" dirty="0" smtClean="0">
              <a:latin typeface="Arial" pitchFamily="-112" charset="0"/>
              <a:ea typeface="ＭＳ Ｐゴシック" pitchFamily="-112" charset="-128"/>
              <a:cs typeface="ＭＳ Ｐゴシック" pitchFamily="-112" charset="-128"/>
            </a:endParaRPr>
          </a:p>
          <a:p>
            <a:pPr eaLnBrk="1" hangingPunct="1">
              <a:spcBef>
                <a:spcPct val="0"/>
              </a:spcBef>
            </a:pPr>
            <a:r>
              <a:rPr lang="en-US" sz="1200" dirty="0" smtClean="0">
                <a:latin typeface="Arial" pitchFamily="-112" charset="0"/>
                <a:ea typeface="ＭＳ Ｐゴシック" pitchFamily="-112" charset="-128"/>
                <a:cs typeface="ＭＳ Ｐゴシック" pitchFamily="-112" charset="-128"/>
              </a:rPr>
              <a:t>19 hits total,</a:t>
            </a:r>
            <a:r>
              <a:rPr lang="en-US" sz="1200" baseline="0" dirty="0" smtClean="0">
                <a:latin typeface="Arial" pitchFamily="-112" charset="0"/>
                <a:ea typeface="ＭＳ Ｐゴシック" pitchFamily="-112" charset="-128"/>
                <a:cs typeface="ＭＳ Ｐゴシック" pitchFamily="-112" charset="-128"/>
              </a:rPr>
              <a:t> 13 of which were selective versus other proteins screened against the same set of compounds.</a:t>
            </a:r>
            <a:endParaRPr lang="en-US" sz="1200" dirty="0" smtClean="0">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93908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z="1200" dirty="0" smtClean="0">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80009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z="1200" dirty="0" smtClean="0">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322068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z="1200" kern="1200" dirty="0" smtClean="0">
                <a:solidFill>
                  <a:schemeClr val="tx1"/>
                </a:solidFill>
                <a:latin typeface="+mn-lt"/>
                <a:ea typeface="+mn-ea"/>
                <a:cs typeface="+mn-cs"/>
              </a:rPr>
              <a:t>Cell line derived from the NIH/3T3 cell line transfected with GLI-responsive Firefly luciferase reporter from H. Sasaki and a constitutive </a:t>
            </a:r>
            <a:r>
              <a:rPr lang="en-US" sz="1200" kern="1200" dirty="0" err="1" smtClean="0">
                <a:solidFill>
                  <a:schemeClr val="tx1"/>
                </a:solidFill>
                <a:latin typeface="+mn-lt"/>
                <a:ea typeface="+mn-ea"/>
                <a:cs typeface="+mn-cs"/>
              </a:rPr>
              <a:t>Renilla</a:t>
            </a:r>
            <a:r>
              <a:rPr lang="en-US" sz="1200" kern="1200" dirty="0" smtClean="0">
                <a:solidFill>
                  <a:schemeClr val="tx1"/>
                </a:solidFill>
                <a:latin typeface="+mn-lt"/>
                <a:ea typeface="+mn-ea"/>
                <a:cs typeface="+mn-cs"/>
              </a:rPr>
              <a:t>-luciferase expression vector. Useful as a cell-based research tool for the quantitative assay of biologically active hedgehog proteins. These cells respond to the presence of hedgehog protein though a light-generating enzyme called luciferase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that can be measured with a </a:t>
            </a:r>
            <a:r>
              <a:rPr lang="en-US" sz="1200" kern="1200" dirty="0" err="1" smtClean="0">
                <a:solidFill>
                  <a:schemeClr val="tx1"/>
                </a:solidFill>
                <a:latin typeface="+mn-lt"/>
                <a:ea typeface="+mn-ea"/>
                <a:cs typeface="+mn-cs"/>
              </a:rPr>
              <a:t>luminometer</a:t>
            </a:r>
            <a:r>
              <a:rPr lang="en-US" sz="1200" kern="1200" dirty="0" smtClean="0">
                <a:solidFill>
                  <a:schemeClr val="tx1"/>
                </a:solidFill>
                <a:latin typeface="+mn-lt"/>
                <a:ea typeface="+mn-ea"/>
                <a:cs typeface="+mn-cs"/>
              </a:rPr>
              <a:t>.</a:t>
            </a:r>
            <a:endParaRPr lang="en-US" sz="1200" dirty="0" smtClean="0">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517679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z="1200" kern="1200" dirty="0" smtClean="0">
                <a:solidFill>
                  <a:schemeClr val="tx1"/>
                </a:solidFill>
                <a:latin typeface="+mn-lt"/>
                <a:ea typeface="+mn-ea"/>
                <a:cs typeface="+mn-cs"/>
              </a:rPr>
              <a:t>The team noticed a </a:t>
            </a:r>
            <a:r>
              <a:rPr lang="en-US" sz="1200" kern="1200" baseline="0" dirty="0" smtClean="0">
                <a:solidFill>
                  <a:schemeClr val="tx1"/>
                </a:solidFill>
                <a:latin typeface="+mn-lt"/>
                <a:ea typeface="+mn-ea"/>
                <a:cs typeface="+mn-cs"/>
              </a:rPr>
              <a:t>reduction in luciferase signal at concentrations near the affinity constant of the protein-ligand interaction. As you can see, the compound doesn’t reach the levels observed by the control where </a:t>
            </a:r>
            <a:r>
              <a:rPr lang="en-US" sz="1200" kern="1200" baseline="0" dirty="0" err="1" smtClean="0">
                <a:solidFill>
                  <a:schemeClr val="tx1"/>
                </a:solidFill>
                <a:latin typeface="+mn-lt"/>
                <a:ea typeface="+mn-ea"/>
                <a:cs typeface="+mn-cs"/>
              </a:rPr>
              <a:t>ShhN</a:t>
            </a:r>
            <a:r>
              <a:rPr lang="en-US" sz="1200" kern="1200" baseline="0" dirty="0" smtClean="0">
                <a:solidFill>
                  <a:schemeClr val="tx1"/>
                </a:solidFill>
                <a:latin typeface="+mn-lt"/>
                <a:ea typeface="+mn-ea"/>
                <a:cs typeface="+mn-cs"/>
              </a:rPr>
              <a:t> protein was not present.</a:t>
            </a:r>
            <a:endParaRPr lang="en-US" sz="1200" dirty="0" smtClean="0">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281163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smtClean="0">
                <a:solidFill>
                  <a:schemeClr val="tx1"/>
                </a:solidFill>
                <a:latin typeface="+mn-lt"/>
                <a:ea typeface="+mn-ea"/>
                <a:cs typeface="+mn-cs"/>
                <a:hlinkClick r:id="rId3"/>
              </a:rPr>
              <a:t>Just a reminder about the platform. We like SMMs because they are a quick and cheap tool that enables us to rapidly survey the binding profiles of small molecules to proteins of interest. Let’s simply review the process for you. This is a process that enables  chemical probe discovery for proteins for which we no nothing about their function or for which we have not been able to develop target-directed functional assays (reverse chemical genetics).</a:t>
            </a:r>
          </a:p>
        </p:txBody>
      </p:sp>
    </p:spTree>
    <p:extLst>
      <p:ext uri="{BB962C8B-B14F-4D97-AF65-F5344CB8AC3E}">
        <p14:creationId xmlns:p14="http://schemas.microsoft.com/office/powerpoint/2010/main" val="1768372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z="1200" dirty="0" smtClean="0">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073440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z="1200" dirty="0" smtClean="0">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488483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z="1200" dirty="0" smtClean="0">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154037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z="1200" dirty="0" smtClean="0">
                <a:latin typeface="Arial" pitchFamily="-112" charset="0"/>
                <a:ea typeface="ＭＳ Ｐゴシック" pitchFamily="-112" charset="-128"/>
                <a:cs typeface="ＭＳ Ｐゴシック" pitchFamily="-112" charset="-128"/>
              </a:rPr>
              <a:t>Even</a:t>
            </a:r>
            <a:r>
              <a:rPr lang="en-US" sz="1200" baseline="0" dirty="0" smtClean="0">
                <a:latin typeface="Arial" pitchFamily="-112" charset="0"/>
                <a:ea typeface="ＭＳ Ｐゴシック" pitchFamily="-112" charset="-128"/>
                <a:cs typeface="ＭＳ Ｐゴシック" pitchFamily="-112" charset="-128"/>
              </a:rPr>
              <a:t> going up to 25 </a:t>
            </a:r>
            <a:r>
              <a:rPr lang="en-US" sz="1200" baseline="0" dirty="0" err="1" smtClean="0">
                <a:latin typeface="Arial" pitchFamily="-112" charset="0"/>
                <a:ea typeface="ＭＳ Ｐゴシック" pitchFamily="-112" charset="-128"/>
                <a:cs typeface="ＭＳ Ｐゴシック" pitchFamily="-112" charset="-128"/>
              </a:rPr>
              <a:t>uM</a:t>
            </a:r>
            <a:r>
              <a:rPr lang="en-US" sz="1200" baseline="0" dirty="0" smtClean="0">
                <a:latin typeface="Arial" pitchFamily="-112" charset="0"/>
                <a:ea typeface="ＭＳ Ｐゴシック" pitchFamily="-112" charset="-128"/>
                <a:cs typeface="ＭＳ Ｐゴシック" pitchFamily="-112" charset="-128"/>
              </a:rPr>
              <a:t> there is not an effect</a:t>
            </a:r>
            <a:endParaRPr lang="en-US" sz="1200" dirty="0" smtClean="0">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639122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z="1200" dirty="0" smtClean="0">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85248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altLang="en-US" sz="1200" b="1" dirty="0" smtClean="0">
                <a:latin typeface="Arial" charset="0"/>
                <a:ea typeface="ＭＳ Ｐゴシック" charset="-128"/>
              </a:rPr>
              <a:t>Look in a more native</a:t>
            </a:r>
            <a:r>
              <a:rPr lang="en-US" altLang="en-US" sz="1200" b="1" baseline="0" dirty="0" smtClean="0">
                <a:latin typeface="Arial" charset="0"/>
                <a:ea typeface="ＭＳ Ｐゴシック" charset="-128"/>
              </a:rPr>
              <a:t> or relevant context </a:t>
            </a:r>
            <a:r>
              <a:rPr lang="en-US" altLang="en-US" sz="1200" baseline="0" dirty="0" smtClean="0">
                <a:latin typeface="Arial" charset="0"/>
                <a:ea typeface="ＭＳ Ｐゴシック" charset="-128"/>
              </a:rPr>
              <a:t>– cells from skin. </a:t>
            </a:r>
            <a:r>
              <a:rPr lang="en-US" altLang="en-US" sz="1200" baseline="0" dirty="0" err="1" smtClean="0">
                <a:latin typeface="Arial" charset="0"/>
                <a:ea typeface="ＭＳ Ｐゴシック" charset="-128"/>
              </a:rPr>
              <a:t>Shh</a:t>
            </a:r>
            <a:r>
              <a:rPr lang="en-US" altLang="en-US" sz="1200" baseline="0" dirty="0" smtClean="0">
                <a:latin typeface="Arial" charset="0"/>
                <a:ea typeface="ＭＳ Ｐゴシック" charset="-128"/>
              </a:rPr>
              <a:t> is known to be expressed in the basal cell layer</a:t>
            </a:r>
            <a:endParaRPr lang="en-US" altLang="en-US" sz="1200" dirty="0" smtClean="0">
              <a:latin typeface="Arial" charset="0"/>
              <a:ea typeface="ＭＳ Ｐゴシック" charset="-128"/>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altLang="en-US" sz="1200" dirty="0" smtClean="0">
                <a:latin typeface="Arial" charset="0"/>
                <a:ea typeface="ＭＳ Ｐゴシック" charset="-128"/>
              </a:rPr>
              <a:t>Primary keratinocytes are responsive to </a:t>
            </a:r>
            <a:r>
              <a:rPr lang="en-US" altLang="en-US" sz="1200" dirty="0" err="1" smtClean="0">
                <a:latin typeface="Arial" charset="0"/>
                <a:ea typeface="ＭＳ Ｐゴシック" charset="-128"/>
              </a:rPr>
              <a:t>Shh</a:t>
            </a:r>
            <a:r>
              <a:rPr lang="en-US" altLang="en-US" sz="1200" dirty="0" smtClean="0">
                <a:latin typeface="Arial" charset="0"/>
                <a:ea typeface="ＭＳ Ｐゴシック" charset="-128"/>
              </a:rPr>
              <a:t> (supplied in conditioned medium), expression of Gli1 is induced. </a:t>
            </a:r>
            <a:r>
              <a:rPr lang="en-US" altLang="en-US" sz="1200" dirty="0" err="1" smtClean="0">
                <a:latin typeface="Arial" charset="0"/>
                <a:ea typeface="ＭＳ Ｐゴシック" charset="-128"/>
              </a:rPr>
              <a:t>Rbk</a:t>
            </a:r>
            <a:r>
              <a:rPr lang="en-US" altLang="en-US" sz="1200" dirty="0" smtClean="0">
                <a:latin typeface="Arial" charset="0"/>
                <a:ea typeface="ＭＳ Ｐゴシック" charset="-128"/>
              </a:rPr>
              <a:t> inhibits expression, rescued by </a:t>
            </a:r>
            <a:r>
              <a:rPr lang="en-US" altLang="en-US" sz="1200" dirty="0" err="1" smtClean="0">
                <a:latin typeface="Arial" charset="0"/>
                <a:ea typeface="ＭＳ Ｐゴシック" charset="-128"/>
              </a:rPr>
              <a:t>Pur</a:t>
            </a:r>
            <a:r>
              <a:rPr lang="en-US" altLang="en-US" sz="1200" dirty="0" smtClean="0">
                <a:latin typeface="Arial" charset="0"/>
                <a:ea typeface="ＭＳ Ｐゴシック" charset="-128"/>
              </a:rPr>
              <a:t> or SAG. </a:t>
            </a:r>
          </a:p>
          <a:p>
            <a:pPr eaLnBrk="1" hangingPunct="1">
              <a:spcBef>
                <a:spcPct val="0"/>
              </a:spcBef>
            </a:pPr>
            <a:endParaRPr lang="en-US" sz="1200" dirty="0" smtClean="0">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738627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z="1200" dirty="0" smtClean="0">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5128925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z="1200" dirty="0" smtClean="0">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97272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z="1200" dirty="0" smtClean="0">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113056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altLang="en-US" sz="1200" dirty="0" smtClean="0">
                <a:latin typeface="Arial" charset="0"/>
                <a:ea typeface="ＭＳ Ｐゴシック" charset="-128"/>
              </a:rPr>
              <a:t>The histology at the end of the experiment confirms the failure of the hair follicles to enter efficiently </a:t>
            </a:r>
            <a:r>
              <a:rPr lang="en-US" altLang="en-US" sz="1200" dirty="0" err="1" smtClean="0">
                <a:latin typeface="Arial" charset="0"/>
                <a:ea typeface="ＭＳ Ｐゴシック" charset="-128"/>
              </a:rPr>
              <a:t>anagen</a:t>
            </a:r>
            <a:r>
              <a:rPr lang="en-US" altLang="en-US" sz="1200" dirty="0" smtClean="0">
                <a:latin typeface="Arial" charset="0"/>
                <a:ea typeface="ＭＳ Ｐゴシック" charset="-128"/>
              </a:rPr>
              <a:t>. I do not see signs of inflammation or differentiation problems in the skin. </a:t>
            </a:r>
            <a:endParaRPr lang="en-US" altLang="en-US" sz="1050" dirty="0" smtClean="0">
              <a:latin typeface="Arial" charset="0"/>
              <a:ea typeface="ＭＳ Ｐゴシック" charset="-128"/>
            </a:endParaRPr>
          </a:p>
          <a:p>
            <a:pPr eaLnBrk="1" hangingPunct="1">
              <a:spcBef>
                <a:spcPct val="0"/>
              </a:spcBef>
            </a:pPr>
            <a:endParaRPr lang="en-US" sz="1200" dirty="0" smtClean="0">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956589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smtClean="0">
                <a:solidFill>
                  <a:schemeClr val="tx1"/>
                </a:solidFill>
                <a:latin typeface="+mn-lt"/>
                <a:ea typeface="+mn-ea"/>
                <a:cs typeface="+mn-cs"/>
                <a:hlinkClick r:id="rId3"/>
              </a:rPr>
              <a:t>20.320 version of biology, very focused on:</a:t>
            </a:r>
          </a:p>
          <a:p>
            <a:pPr marL="228600" indent="-228600">
              <a:buAutoNum type="arabicPeriod"/>
            </a:pPr>
            <a:r>
              <a:rPr lang="en-US" sz="1200" b="0" i="0" kern="1200" baseline="0" dirty="0" smtClean="0">
                <a:solidFill>
                  <a:schemeClr val="tx1"/>
                </a:solidFill>
                <a:latin typeface="+mn-lt"/>
                <a:ea typeface="+mn-ea"/>
                <a:cs typeface="+mn-cs"/>
                <a:hlinkClick r:id="rId3"/>
              </a:rPr>
              <a:t>Stimulus at the cell membrane by something like an extracellular factor</a:t>
            </a:r>
          </a:p>
          <a:p>
            <a:pPr marL="228600" indent="-228600">
              <a:buAutoNum type="arabicPeriod"/>
            </a:pPr>
            <a:r>
              <a:rPr lang="en-US" sz="1200" b="0" i="0" kern="1200" baseline="0" dirty="0" smtClean="0">
                <a:solidFill>
                  <a:schemeClr val="tx1"/>
                </a:solidFill>
                <a:latin typeface="+mn-lt"/>
                <a:ea typeface="+mn-ea"/>
                <a:cs typeface="+mn-cs"/>
                <a:hlinkClick r:id="rId3"/>
              </a:rPr>
              <a:t>Transduction of signal via a receptor at the membrane</a:t>
            </a:r>
          </a:p>
          <a:p>
            <a:pPr marL="228600" indent="-228600">
              <a:buAutoNum type="arabicPeriod"/>
            </a:pPr>
            <a:r>
              <a:rPr lang="en-US" sz="1200" b="0" i="0" kern="1200" baseline="0" dirty="0" smtClean="0">
                <a:solidFill>
                  <a:schemeClr val="tx1"/>
                </a:solidFill>
                <a:latin typeface="+mn-lt"/>
                <a:ea typeface="+mn-ea"/>
                <a:cs typeface="+mn-cs"/>
                <a:hlinkClick r:id="rId3"/>
              </a:rPr>
              <a:t>Signaling cascades in the cytoplasm, often involving enzymes such as kinases</a:t>
            </a:r>
          </a:p>
          <a:p>
            <a:pPr marL="228600" indent="-228600">
              <a:buAutoNum type="arabicPeriod"/>
            </a:pPr>
            <a:r>
              <a:rPr lang="en-US" sz="1200" b="0" i="0" kern="1200" baseline="0" dirty="0" smtClean="0">
                <a:solidFill>
                  <a:schemeClr val="tx1"/>
                </a:solidFill>
                <a:latin typeface="+mn-lt"/>
                <a:ea typeface="+mn-ea"/>
                <a:cs typeface="+mn-cs"/>
                <a:hlinkClick r:id="rId3"/>
              </a:rPr>
              <a:t>The cascades make their way into the nucleus, often with some cofactor or cytoplasmic transcription factor translocating to impact binding of a transcriptional complex to DNA. This binding event drives transcription of selected genes which elicit the cellular response</a:t>
            </a:r>
          </a:p>
          <a:p>
            <a:r>
              <a:rPr lang="en-US" sz="1200" b="0" i="0" kern="1200" baseline="0" dirty="0" smtClean="0">
                <a:solidFill>
                  <a:schemeClr val="tx1"/>
                </a:solidFill>
                <a:latin typeface="+mn-lt"/>
                <a:ea typeface="+mn-ea"/>
                <a:cs typeface="+mn-cs"/>
                <a:hlinkClick r:id="rId3"/>
              </a:rPr>
              <a:t>You will learn the details surrounding the molecular interactions involved here in 20.320 and learn experimental methods to study these interactions as well as mathematical methods to model the signaling or transcriptional consequences. You may even learn how to modulate these pathways with drugs or antibodies.</a:t>
            </a:r>
          </a:p>
        </p:txBody>
      </p:sp>
    </p:spTree>
    <p:extLst>
      <p:ext uri="{BB962C8B-B14F-4D97-AF65-F5344CB8AC3E}">
        <p14:creationId xmlns:p14="http://schemas.microsoft.com/office/powerpoint/2010/main" val="156141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altLang="en-US" sz="1200" dirty="0" smtClean="0">
                <a:latin typeface="Arial" charset="0"/>
                <a:ea typeface="ＭＳ Ｐゴシック" charset="-128"/>
              </a:rPr>
              <a:t>The histology at the end of the experiment confirms the failure of the hair follicles to enter efficiently </a:t>
            </a:r>
            <a:r>
              <a:rPr lang="en-US" altLang="en-US" sz="1200" dirty="0" err="1" smtClean="0">
                <a:latin typeface="Arial" charset="0"/>
                <a:ea typeface="ＭＳ Ｐゴシック" charset="-128"/>
              </a:rPr>
              <a:t>anagen</a:t>
            </a:r>
            <a:r>
              <a:rPr lang="en-US" altLang="en-US" sz="1200" dirty="0" smtClean="0">
                <a:latin typeface="Arial" charset="0"/>
                <a:ea typeface="ＭＳ Ｐゴシック" charset="-128"/>
              </a:rPr>
              <a:t> phase. I do not see signs of inflammation or differentiation problems in the skin. </a:t>
            </a:r>
            <a:endParaRPr lang="en-US" altLang="en-US" sz="1050" dirty="0" smtClean="0">
              <a:latin typeface="Arial" charset="0"/>
              <a:ea typeface="ＭＳ Ｐゴシック" charset="-128"/>
            </a:endParaRPr>
          </a:p>
          <a:p>
            <a:pPr eaLnBrk="1" hangingPunct="1">
              <a:spcBef>
                <a:spcPct val="0"/>
              </a:spcBef>
            </a:pPr>
            <a:endParaRPr lang="en-US" sz="1200" dirty="0" smtClean="0">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5652098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z="1200" dirty="0" smtClean="0">
                <a:latin typeface="Arial" pitchFamily="-112" charset="0"/>
                <a:ea typeface="ＭＳ Ｐゴシック" pitchFamily="-112" charset="-128"/>
                <a:cs typeface="ＭＳ Ｐゴシック" pitchFamily="-112" charset="-128"/>
              </a:rPr>
              <a:t>Reduce side effects for </a:t>
            </a:r>
            <a:r>
              <a:rPr lang="en-US" sz="1200" dirty="0" err="1" smtClean="0">
                <a:latin typeface="Arial" pitchFamily="-112" charset="0"/>
                <a:ea typeface="ＭＳ Ｐゴシック" pitchFamily="-112" charset="-128"/>
                <a:cs typeface="ＭＳ Ｐゴシック" pitchFamily="-112" charset="-128"/>
              </a:rPr>
              <a:t>Ihh</a:t>
            </a:r>
            <a:r>
              <a:rPr lang="en-US" sz="1200" dirty="0" smtClean="0">
                <a:latin typeface="Arial" pitchFamily="-112" charset="0"/>
                <a:ea typeface="ＭＳ Ｐゴシック" pitchFamily="-112" charset="-128"/>
                <a:cs typeface="ＭＳ Ｐゴシック" pitchFamily="-112" charset="-128"/>
              </a:rPr>
              <a:t> and </a:t>
            </a:r>
            <a:r>
              <a:rPr lang="en-US" sz="1200" dirty="0" err="1" smtClean="0">
                <a:latin typeface="Arial" pitchFamily="-112" charset="0"/>
                <a:ea typeface="ＭＳ Ｐゴシック" pitchFamily="-112" charset="-128"/>
                <a:cs typeface="ＭＳ Ｐゴシック" pitchFamily="-112" charset="-128"/>
              </a:rPr>
              <a:t>Dhh</a:t>
            </a:r>
            <a:r>
              <a:rPr lang="en-US" sz="1200" dirty="0" smtClean="0">
                <a:latin typeface="Arial" pitchFamily="-112" charset="0"/>
                <a:ea typeface="ＭＳ Ｐゴシック" pitchFamily="-112" charset="-128"/>
                <a:cs typeface="ＭＳ Ｐゴシック" pitchFamily="-112" charset="-128"/>
              </a:rPr>
              <a:t>?</a:t>
            </a:r>
          </a:p>
          <a:p>
            <a:pPr eaLnBrk="1" hangingPunct="1">
              <a:spcBef>
                <a:spcPct val="0"/>
              </a:spcBef>
            </a:pPr>
            <a:endParaRPr lang="en-US" sz="1200" dirty="0" smtClean="0">
              <a:latin typeface="Arial" pitchFamily="-112" charset="0"/>
              <a:ea typeface="ＭＳ Ｐゴシック" pitchFamily="-112" charset="-128"/>
              <a:cs typeface="ＭＳ Ｐゴシック" pitchFamily="-112" charset="-128"/>
            </a:endParaRPr>
          </a:p>
          <a:p>
            <a:pPr eaLnBrk="1" hangingPunct="1">
              <a:spcBef>
                <a:spcPct val="0"/>
              </a:spcBef>
            </a:pPr>
            <a:r>
              <a:rPr lang="en-US" sz="1200" dirty="0" smtClean="0">
                <a:latin typeface="Arial" pitchFamily="-112" charset="0"/>
                <a:ea typeface="ＭＳ Ｐゴシック" pitchFamily="-112" charset="-128"/>
                <a:cs typeface="ＭＳ Ｐゴシック" pitchFamily="-112" charset="-128"/>
              </a:rPr>
              <a:t>HANDLING IN LAB - PREGNANCY</a:t>
            </a:r>
          </a:p>
        </p:txBody>
      </p:sp>
    </p:spTree>
    <p:extLst>
      <p:ext uri="{BB962C8B-B14F-4D97-AF65-F5344CB8AC3E}">
        <p14:creationId xmlns:p14="http://schemas.microsoft.com/office/powerpoint/2010/main" val="14135572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smtClean="0"/>
              <a:t>Quick flash slide</a:t>
            </a:r>
          </a:p>
        </p:txBody>
      </p:sp>
    </p:spTree>
    <p:extLst>
      <p:ext uri="{BB962C8B-B14F-4D97-AF65-F5344CB8AC3E}">
        <p14:creationId xmlns:p14="http://schemas.microsoft.com/office/powerpoint/2010/main" val="6156998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smtClean="0"/>
              <a:t>Quick flash slide</a:t>
            </a:r>
          </a:p>
        </p:txBody>
      </p:sp>
    </p:spTree>
    <p:extLst>
      <p:ext uri="{BB962C8B-B14F-4D97-AF65-F5344CB8AC3E}">
        <p14:creationId xmlns:p14="http://schemas.microsoft.com/office/powerpoint/2010/main" val="11555378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smtClean="0"/>
              <a:t>Quick flash slide</a:t>
            </a:r>
          </a:p>
        </p:txBody>
      </p:sp>
    </p:spTree>
    <p:extLst>
      <p:ext uri="{BB962C8B-B14F-4D97-AF65-F5344CB8AC3E}">
        <p14:creationId xmlns:p14="http://schemas.microsoft.com/office/powerpoint/2010/main" val="1320734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smtClean="0">
                <a:solidFill>
                  <a:schemeClr val="tx1"/>
                </a:solidFill>
                <a:latin typeface="+mn-lt"/>
                <a:ea typeface="+mn-ea"/>
                <a:cs typeface="+mn-cs"/>
                <a:hlinkClick r:id="rId3"/>
              </a:rPr>
              <a:t>Forest White and Dane Wittrup will probably talk mostly about modulating membrane-anchored receptors and a number of intracellular kinases, including kinases of keen interest to several labs in BE. </a:t>
            </a:r>
          </a:p>
          <a:p>
            <a:endParaRPr lang="en-US" sz="1200" b="0" i="0" kern="1200" baseline="0" dirty="0" smtClean="0">
              <a:solidFill>
                <a:schemeClr val="tx1"/>
              </a:solidFill>
              <a:latin typeface="+mn-lt"/>
              <a:ea typeface="+mn-ea"/>
              <a:cs typeface="+mn-cs"/>
              <a:hlinkClick r:id="rId3"/>
            </a:endParaRPr>
          </a:p>
          <a:p>
            <a:r>
              <a:rPr lang="en-US" sz="1200" b="0" i="0" kern="1200" baseline="0" dirty="0" smtClean="0">
                <a:solidFill>
                  <a:schemeClr val="tx1"/>
                </a:solidFill>
                <a:latin typeface="+mn-lt"/>
                <a:ea typeface="+mn-ea"/>
                <a:cs typeface="+mn-cs"/>
                <a:hlinkClick r:id="rId3"/>
              </a:rPr>
              <a:t>These targets happen to be the proteins for which the pharmaceutical industry has had the most success in making drugs, including drugs that target certain membrane-anchored kinases, ion channels and G-protein coupled receptors. Several of these targets have been useful for treating mood disorders or cancers.</a:t>
            </a:r>
          </a:p>
        </p:txBody>
      </p:sp>
    </p:spTree>
    <p:extLst>
      <p:ext uri="{BB962C8B-B14F-4D97-AF65-F5344CB8AC3E}">
        <p14:creationId xmlns:p14="http://schemas.microsoft.com/office/powerpoint/2010/main" val="203765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smtClean="0">
                <a:solidFill>
                  <a:schemeClr val="tx1"/>
                </a:solidFill>
                <a:latin typeface="+mn-lt"/>
                <a:ea typeface="+mn-ea"/>
                <a:cs typeface="+mn-cs"/>
                <a:hlinkClick r:id="rId3"/>
              </a:rPr>
              <a:t>There has been some therapeutic success for the other protein classes here. For example, clotting factors are typically extracellular enzymes and they have been one of the ‘best drugged’ target classes.</a:t>
            </a:r>
          </a:p>
          <a:p>
            <a:endParaRPr lang="en-US" sz="1200" b="0" i="0" kern="1200" baseline="0" dirty="0" smtClean="0">
              <a:solidFill>
                <a:schemeClr val="tx1"/>
              </a:solidFill>
              <a:latin typeface="+mn-lt"/>
              <a:ea typeface="+mn-ea"/>
              <a:cs typeface="+mn-cs"/>
              <a:hlinkClick r:id="rId3"/>
            </a:endParaRPr>
          </a:p>
          <a:p>
            <a:r>
              <a:rPr lang="en-US" sz="1200" b="0" i="0" kern="1200" baseline="0" dirty="0" smtClean="0">
                <a:solidFill>
                  <a:schemeClr val="tx1"/>
                </a:solidFill>
                <a:latin typeface="+mn-lt"/>
                <a:ea typeface="+mn-ea"/>
                <a:cs typeface="+mn-cs"/>
                <a:hlinkClick r:id="rId3"/>
              </a:rPr>
              <a:t>On the transcriptional side, there are several molecules that target nuclear hormone receptors, many of which have known secondary metabolite ligands that can be altered to make therapeutics. Synthetic androgens or synthetic estrogens are good examples of these types of drugs.</a:t>
            </a:r>
          </a:p>
          <a:p>
            <a:endParaRPr lang="en-US" sz="1200" b="0" i="0" kern="1200" baseline="0" dirty="0" smtClean="0">
              <a:solidFill>
                <a:schemeClr val="tx1"/>
              </a:solidFill>
              <a:latin typeface="+mn-lt"/>
              <a:ea typeface="+mn-ea"/>
              <a:cs typeface="+mn-cs"/>
              <a:hlinkClick r:id="rId3"/>
            </a:endParaRPr>
          </a:p>
          <a:p>
            <a:r>
              <a:rPr lang="en-US" sz="1200" b="0" i="0" kern="1200" baseline="0" dirty="0" smtClean="0">
                <a:solidFill>
                  <a:schemeClr val="tx1"/>
                </a:solidFill>
                <a:latin typeface="+mn-lt"/>
                <a:ea typeface="+mn-ea"/>
                <a:cs typeface="+mn-cs"/>
                <a:hlinkClick r:id="rId3"/>
              </a:rPr>
              <a:t>These are special examples, however, and the truth is that these two groups – extracellular factors, particularly those that lack enzymatic function, and transcription factors- are considered to be prototypical ‘undruggable’ targets.</a:t>
            </a:r>
          </a:p>
        </p:txBody>
      </p:sp>
    </p:spTree>
    <p:extLst>
      <p:ext uri="{BB962C8B-B14F-4D97-AF65-F5344CB8AC3E}">
        <p14:creationId xmlns:p14="http://schemas.microsoft.com/office/powerpoint/2010/main" val="810600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smtClean="0">
                <a:solidFill>
                  <a:schemeClr val="tx1"/>
                </a:solidFill>
                <a:latin typeface="+mn-lt"/>
                <a:ea typeface="+mn-ea"/>
                <a:cs typeface="+mn-cs"/>
                <a:hlinkClick r:id="rId3"/>
              </a:rPr>
              <a:t>Our lab has historically focused our chemical probe discovery efforts against these classes. We have executed discovery programs related to some of the key extracellular signaling or recognition classes, including cytokines, other chemokines, and growth factors. We also go after a number of transcriptional targets and have had success against many different types. In the next class, I’ll talk to you about how our lab is trying to modulate MYC-driven transcription via novel methods, including targeting it’s partner protein MAX. This is one of my favorite projects because MYC is deregulated in ~70% of human tumors and a probe can teach us a lot about how to go after this prolific oncoprotein. </a:t>
            </a:r>
          </a:p>
          <a:p>
            <a:endParaRPr lang="en-US" sz="1200" b="0" i="0" kern="1200" baseline="0" dirty="0" smtClean="0">
              <a:solidFill>
                <a:schemeClr val="tx1"/>
              </a:solidFill>
              <a:latin typeface="+mn-lt"/>
              <a:ea typeface="+mn-ea"/>
              <a:cs typeface="+mn-cs"/>
              <a:hlinkClick r:id="rId3"/>
            </a:endParaRPr>
          </a:p>
          <a:p>
            <a:r>
              <a:rPr lang="en-US" sz="1200" b="0" i="0" kern="1200" baseline="0" dirty="0" smtClean="0">
                <a:solidFill>
                  <a:schemeClr val="tx1"/>
                </a:solidFill>
                <a:latin typeface="+mn-lt"/>
                <a:ea typeface="+mn-ea"/>
                <a:cs typeface="+mn-cs"/>
                <a:hlinkClick r:id="rId3"/>
              </a:rPr>
              <a:t>Today, I am going to tell you a story about our efforts to target SHH, otherwise known as sonic hedgehog, because ths story is already published and provides a more normal picture of how you might follow up when you find a pinch of magic dust for your favorite target,</a:t>
            </a:r>
          </a:p>
        </p:txBody>
      </p:sp>
    </p:spTree>
    <p:extLst>
      <p:ext uri="{BB962C8B-B14F-4D97-AF65-F5344CB8AC3E}">
        <p14:creationId xmlns:p14="http://schemas.microsoft.com/office/powerpoint/2010/main" val="1165842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dirty="0" smtClean="0">
                <a:latin typeface="Arial" pitchFamily="-112" charset="0"/>
                <a:ea typeface="ＭＳ Ｐゴシック" pitchFamily="-112" charset="-128"/>
                <a:cs typeface="ＭＳ Ｐゴシック" pitchFamily="-112" charset="-128"/>
              </a:rPr>
              <a:t>The Sonic</a:t>
            </a:r>
            <a:r>
              <a:rPr lang="en-US" sz="1200" baseline="0" dirty="0" smtClean="0">
                <a:latin typeface="Arial" pitchFamily="-112" charset="0"/>
                <a:ea typeface="ＭＳ Ｐゴシック" pitchFamily="-112" charset="-128"/>
                <a:cs typeface="ＭＳ Ｐゴシック" pitchFamily="-112" charset="-128"/>
              </a:rPr>
              <a:t> hedgehog gene </a:t>
            </a:r>
            <a:r>
              <a:rPr lang="en-US" sz="1200" dirty="0" smtClean="0">
                <a:latin typeface="Arial" pitchFamily="-112" charset="0"/>
                <a:ea typeface="ＭＳ Ｐゴシック" pitchFamily="-112" charset="-128"/>
                <a:cs typeface="ＭＳ Ｐゴシック" pitchFamily="-112" charset="-128"/>
              </a:rPr>
              <a:t>was shown in 1978 to control the early development of fruit flies, whose bodies developed spiny protrusions when the protein was blocked. The team that discovered the</a:t>
            </a:r>
            <a:r>
              <a:rPr lang="en-US" sz="1200" baseline="0" dirty="0" smtClean="0">
                <a:latin typeface="Arial" pitchFamily="-112" charset="0"/>
                <a:ea typeface="ＭＳ Ｐゴシック" pitchFamily="-112" charset="-128"/>
                <a:cs typeface="ＭＳ Ｐゴシック" pitchFamily="-112" charset="-128"/>
              </a:rPr>
              <a:t> gene would go on to win a Nobel Prize in 1995 for their work studying mutations in Drosophila embryogenesis.</a:t>
            </a:r>
            <a:endParaRPr lang="en-US" sz="1200" dirty="0" smtClean="0">
              <a:latin typeface="Arial" pitchFamily="-112" charset="0"/>
              <a:ea typeface="ＭＳ Ｐゴシック" pitchFamily="-112" charset="-128"/>
              <a:cs typeface="ＭＳ Ｐゴシック" pitchFamily="-112" charset="-128"/>
            </a:endParaRP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dirty="0" smtClean="0">
              <a:latin typeface="Arial" pitchFamily="-112" charset="0"/>
              <a:ea typeface="ＭＳ Ｐゴシック" pitchFamily="-112" charset="-128"/>
              <a:cs typeface="ＭＳ Ｐゴシック" pitchFamily="-112" charset="-128"/>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sz="1200" dirty="0" smtClean="0">
                <a:latin typeface="Arial" pitchFamily="-112" charset="0"/>
                <a:ea typeface="ＭＳ Ｐゴシック" pitchFamily="-112" charset="-128"/>
                <a:cs typeface="ＭＳ Ｐゴシック" pitchFamily="-112" charset="-128"/>
              </a:rPr>
              <a:t>It is now known that Sonic Hedgehog plays an important developmental role in mammals, including humans, regulating limb and brain development in the embryo and controlling the division of adult stem cells.</a:t>
            </a:r>
            <a:r>
              <a:rPr lang="en-US" sz="1200" baseline="0" dirty="0" smtClean="0">
                <a:latin typeface="Arial" pitchFamily="-112" charset="0"/>
                <a:ea typeface="ＭＳ Ｐゴシック" pitchFamily="-112" charset="-128"/>
                <a:cs typeface="ＭＳ Ｐゴシック" pitchFamily="-112" charset="-128"/>
              </a:rPr>
              <a:t> </a:t>
            </a:r>
            <a:r>
              <a:rPr lang="en-US" sz="1200" b="1" dirty="0" smtClean="0">
                <a:latin typeface="Arial" pitchFamily="-112" charset="0"/>
                <a:ea typeface="ＭＳ Ｐゴシック" pitchFamily="-112" charset="-128"/>
                <a:cs typeface="ＭＳ Ｐゴシック" pitchFamily="-112" charset="-128"/>
              </a:rPr>
              <a:t>The first two genes discovered, desert hedgehog and Indian hedgehog, were named for species of hedgehogs, while sonic hedgehog was named after Sega's video game character Sonic the Hedgehog.</a:t>
            </a: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kern="1200" dirty="0" smtClean="0">
              <a:solidFill>
                <a:schemeClr val="tx1"/>
              </a:solidFill>
              <a:latin typeface="Arial" pitchFamily="-112" charset="0"/>
              <a:ea typeface="ＭＳ Ｐゴシック" pitchFamily="-112" charset="-128"/>
              <a:cs typeface="ＭＳ Ｐゴシック" pitchFamily="-112" charset="-128"/>
            </a:endParaRPr>
          </a:p>
          <a:p>
            <a:pPr eaLnBrk="1" hangingPunct="1">
              <a:spcBef>
                <a:spcPct val="0"/>
              </a:spcBef>
            </a:pPr>
            <a:r>
              <a:rPr lang="en-US" sz="1200" kern="1200" dirty="0" smtClean="0">
                <a:solidFill>
                  <a:schemeClr val="tx1"/>
                </a:solidFill>
                <a:latin typeface="+mn-lt"/>
                <a:ea typeface="+mn-ea"/>
                <a:cs typeface="+mn-cs"/>
              </a:rPr>
              <a:t>In </a:t>
            </a:r>
            <a:r>
              <a:rPr lang="en-US" sz="1200" kern="1200" dirty="0" smtClean="0">
                <a:solidFill>
                  <a:schemeClr val="tx1"/>
                </a:solidFill>
                <a:latin typeface="+mn-lt"/>
                <a:ea typeface="+mn-ea"/>
                <a:cs typeface="+mn-cs"/>
                <a:hlinkClick r:id="rId3"/>
              </a:rPr>
              <a:t>knockout mice lacking components of the hedgehog pathway, the </a:t>
            </a:r>
            <a:r>
              <a:rPr lang="en-US" sz="1200" kern="1200" dirty="0" smtClean="0">
                <a:solidFill>
                  <a:schemeClr val="tx1"/>
                </a:solidFill>
                <a:latin typeface="+mn-lt"/>
                <a:ea typeface="+mn-ea"/>
                <a:cs typeface="+mn-cs"/>
                <a:hlinkClick r:id="rId4"/>
              </a:rPr>
              <a:t>brain, </a:t>
            </a:r>
            <a:r>
              <a:rPr lang="en-US" sz="1200" kern="1200" dirty="0" smtClean="0">
                <a:solidFill>
                  <a:schemeClr val="tx1"/>
                </a:solidFill>
                <a:latin typeface="+mn-lt"/>
                <a:ea typeface="+mn-ea"/>
                <a:cs typeface="+mn-cs"/>
                <a:hlinkClick r:id="rId5"/>
              </a:rPr>
              <a:t>skeleton, </a:t>
            </a:r>
            <a:r>
              <a:rPr lang="en-US" sz="1200" kern="1200" dirty="0" smtClean="0">
                <a:solidFill>
                  <a:schemeClr val="tx1"/>
                </a:solidFill>
                <a:latin typeface="+mn-lt"/>
                <a:ea typeface="+mn-ea"/>
                <a:cs typeface="+mn-cs"/>
                <a:hlinkClick r:id="rId6"/>
              </a:rPr>
              <a:t>musculature, </a:t>
            </a:r>
            <a:r>
              <a:rPr lang="en-US" sz="1200" kern="1200" dirty="0" smtClean="0">
                <a:solidFill>
                  <a:schemeClr val="tx1"/>
                </a:solidFill>
                <a:latin typeface="+mn-lt"/>
                <a:ea typeface="+mn-ea"/>
                <a:cs typeface="+mn-cs"/>
                <a:hlinkClick r:id="rId7"/>
              </a:rPr>
              <a:t>gastrointestinal tract and </a:t>
            </a:r>
            <a:r>
              <a:rPr lang="en-US" sz="1200" kern="1200" dirty="0" smtClean="0">
                <a:solidFill>
                  <a:schemeClr val="tx1"/>
                </a:solidFill>
                <a:latin typeface="+mn-lt"/>
                <a:ea typeface="+mn-ea"/>
                <a:cs typeface="+mn-cs"/>
                <a:hlinkClick r:id="rId8"/>
              </a:rPr>
              <a:t>lungs fail to develop correctly. </a:t>
            </a:r>
            <a:r>
              <a:rPr lang="en-US" sz="1200" b="1" i="0" kern="1200" dirty="0" err="1" smtClean="0">
                <a:solidFill>
                  <a:schemeClr val="tx1"/>
                </a:solidFill>
                <a:effectLst/>
                <a:latin typeface="+mn-lt"/>
                <a:ea typeface="+mn-ea"/>
                <a:cs typeface="+mn-cs"/>
              </a:rPr>
              <a:t>Holoprosencephaly</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HPE</a:t>
            </a:r>
            <a:r>
              <a:rPr lang="en-US" sz="1200" b="0" i="0" kern="1200" dirty="0" smtClean="0">
                <a:solidFill>
                  <a:schemeClr val="tx1"/>
                </a:solidFill>
                <a:effectLst/>
                <a:latin typeface="+mn-lt"/>
                <a:ea typeface="+mn-ea"/>
                <a:cs typeface="+mn-cs"/>
              </a:rPr>
              <a:t>) is a </a:t>
            </a:r>
            <a:r>
              <a:rPr lang="en-US" sz="1200" b="0" i="0" u="none" strike="noStrike" kern="1200" dirty="0" smtClean="0">
                <a:solidFill>
                  <a:schemeClr val="tx1"/>
                </a:solidFill>
                <a:effectLst/>
                <a:latin typeface="+mn-lt"/>
                <a:ea typeface="+mn-ea"/>
                <a:cs typeface="+mn-cs"/>
                <a:hlinkClick r:id="rId9" tooltip="Cephalic disorder"/>
              </a:rPr>
              <a:t>cephalic disorder</a:t>
            </a:r>
            <a:r>
              <a:rPr lang="en-US" sz="1200" b="0" i="0" kern="1200" dirty="0" smtClean="0">
                <a:solidFill>
                  <a:schemeClr val="tx1"/>
                </a:solidFill>
                <a:effectLst/>
                <a:latin typeface="+mn-lt"/>
                <a:ea typeface="+mn-ea"/>
                <a:cs typeface="+mn-cs"/>
              </a:rPr>
              <a:t> in which the </a:t>
            </a:r>
            <a:r>
              <a:rPr lang="en-US" sz="1200" b="0" i="0" u="none" strike="noStrike" kern="1200" dirty="0" smtClean="0">
                <a:solidFill>
                  <a:schemeClr val="tx1"/>
                </a:solidFill>
                <a:effectLst/>
                <a:latin typeface="+mn-lt"/>
                <a:ea typeface="+mn-ea"/>
                <a:cs typeface="+mn-cs"/>
                <a:hlinkClick r:id="rId10" tooltip="Prosencephalon"/>
              </a:rPr>
              <a:t>prosencephalon</a:t>
            </a:r>
            <a:r>
              <a:rPr lang="en-US" sz="1200" b="0" i="0" kern="1200" dirty="0" smtClean="0">
                <a:solidFill>
                  <a:schemeClr val="tx1"/>
                </a:solidFill>
                <a:effectLst/>
                <a:latin typeface="+mn-lt"/>
                <a:ea typeface="+mn-ea"/>
                <a:cs typeface="+mn-cs"/>
              </a:rPr>
              <a:t> (the </a:t>
            </a:r>
            <a:r>
              <a:rPr lang="en-US" sz="1200" b="0" i="0" u="none" strike="noStrike" kern="1200" dirty="0" smtClean="0">
                <a:solidFill>
                  <a:schemeClr val="tx1"/>
                </a:solidFill>
                <a:effectLst/>
                <a:latin typeface="+mn-lt"/>
                <a:ea typeface="+mn-ea"/>
                <a:cs typeface="+mn-cs"/>
                <a:hlinkClick r:id="rId11" tooltip="Forebrain"/>
              </a:rPr>
              <a:t>forebrain</a:t>
            </a:r>
            <a:r>
              <a:rPr lang="en-US" sz="1200" b="0" i="0" u="none" strike="noStrike"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of the </a:t>
            </a:r>
            <a:r>
              <a:rPr lang="en-US" sz="1200" b="0" i="0" u="none" strike="noStrike" kern="1200" dirty="0" smtClean="0">
                <a:solidFill>
                  <a:schemeClr val="tx1"/>
                </a:solidFill>
                <a:effectLst/>
                <a:latin typeface="+mn-lt"/>
                <a:ea typeface="+mn-ea"/>
                <a:cs typeface="+mn-cs"/>
                <a:hlinkClick r:id="rId12" tooltip="Embryo"/>
              </a:rPr>
              <a:t>embryo</a:t>
            </a:r>
            <a:r>
              <a:rPr lang="en-US" sz="1200" b="0" i="0" kern="1200" dirty="0" smtClean="0">
                <a:solidFill>
                  <a:schemeClr val="tx1"/>
                </a:solidFill>
                <a:effectLst/>
                <a:latin typeface="+mn-lt"/>
                <a:ea typeface="+mn-ea"/>
                <a:cs typeface="+mn-cs"/>
              </a:rPr>
              <a:t>) fails to </a:t>
            </a:r>
            <a:r>
              <a:rPr lang="en-US" sz="1200" b="0" i="0" u="none" strike="noStrike" kern="1200" dirty="0" smtClean="0">
                <a:solidFill>
                  <a:schemeClr val="tx1"/>
                </a:solidFill>
                <a:effectLst/>
                <a:latin typeface="+mn-lt"/>
                <a:ea typeface="+mn-ea"/>
                <a:cs typeface="+mn-cs"/>
                <a:hlinkClick r:id="rId13" tooltip="Prenatal development"/>
              </a:rPr>
              <a:t>develop</a:t>
            </a:r>
            <a:r>
              <a:rPr lang="en-US" sz="1200" b="0" i="0" kern="1200" dirty="0" smtClean="0">
                <a:solidFill>
                  <a:schemeClr val="tx1"/>
                </a:solidFill>
                <a:effectLst/>
                <a:latin typeface="+mn-lt"/>
                <a:ea typeface="+mn-ea"/>
                <a:cs typeface="+mn-cs"/>
              </a:rPr>
              <a:t> into two </a:t>
            </a:r>
            <a:r>
              <a:rPr lang="en-US" sz="1200" b="0" i="0" u="none" strike="noStrike" kern="1200" dirty="0" smtClean="0">
                <a:solidFill>
                  <a:schemeClr val="tx1"/>
                </a:solidFill>
                <a:effectLst/>
                <a:latin typeface="+mn-lt"/>
                <a:ea typeface="+mn-ea"/>
                <a:cs typeface="+mn-cs"/>
                <a:hlinkClick r:id="rId14" tooltip="Cerebral hemisphere"/>
              </a:rPr>
              <a:t>hemispheres</a:t>
            </a:r>
            <a:r>
              <a:rPr lang="en-US" sz="1200" b="0" i="0" kern="1200" dirty="0" smtClean="0">
                <a:solidFill>
                  <a:schemeClr val="tx1"/>
                </a:solidFill>
                <a:effectLst/>
                <a:latin typeface="+mn-lt"/>
                <a:ea typeface="+mn-ea"/>
                <a:cs typeface="+mn-cs"/>
              </a:rPr>
              <a:t>. Normally, the forebrain is formed and the face begins to develop in the fifth and sixth weeks of </a:t>
            </a:r>
            <a:r>
              <a:rPr lang="en-US" sz="1200" b="0" i="0" u="none" strike="noStrike" kern="1200" dirty="0" smtClean="0">
                <a:solidFill>
                  <a:schemeClr val="tx1"/>
                </a:solidFill>
                <a:effectLst/>
                <a:latin typeface="+mn-lt"/>
                <a:ea typeface="+mn-ea"/>
                <a:cs typeface="+mn-cs"/>
                <a:hlinkClick r:id="rId15" tooltip="Human pregnancy"/>
              </a:rPr>
              <a:t>human pregnancy</a:t>
            </a:r>
            <a:r>
              <a:rPr lang="en-US" sz="1200" b="0" i="0" kern="1200" dirty="0" smtClean="0">
                <a:solidFill>
                  <a:schemeClr val="tx1"/>
                </a:solidFill>
                <a:effectLst/>
                <a:latin typeface="+mn-lt"/>
                <a:ea typeface="+mn-ea"/>
                <a:cs typeface="+mn-cs"/>
              </a:rPr>
              <a:t>. The condition also occurs in other species. </a:t>
            </a:r>
            <a:r>
              <a:rPr lang="en-US" sz="1200" kern="1200" dirty="0" smtClean="0">
                <a:solidFill>
                  <a:schemeClr val="tx1"/>
                </a:solidFill>
                <a:latin typeface="+mn-lt"/>
                <a:ea typeface="+mn-ea"/>
                <a:cs typeface="+mn-cs"/>
                <a:hlinkClick r:id="rId16"/>
              </a:rPr>
              <a:t>Cyclopia</a:t>
            </a:r>
            <a:r>
              <a:rPr lang="en-US" sz="1200" kern="1200" baseline="0" dirty="0" smtClean="0">
                <a:solidFill>
                  <a:schemeClr val="tx1"/>
                </a:solidFill>
                <a:latin typeface="+mn-lt"/>
                <a:ea typeface="+mn-ea"/>
                <a:cs typeface="+mn-cs"/>
                <a:hlinkClick r:id="rId16"/>
              </a:rPr>
              <a:t> is</a:t>
            </a:r>
            <a:r>
              <a:rPr lang="en-US" sz="1200" kern="1200" dirty="0" smtClean="0">
                <a:solidFill>
                  <a:schemeClr val="tx1"/>
                </a:solidFill>
                <a:latin typeface="+mn-lt"/>
                <a:ea typeface="+mn-ea"/>
                <a:cs typeface="+mn-cs"/>
                <a:hlinkClick r:id="rId16"/>
              </a:rPr>
              <a:t> one of the most severe defects of </a:t>
            </a:r>
            <a:r>
              <a:rPr lang="en-US" sz="1200" kern="1200" dirty="0" smtClean="0">
                <a:solidFill>
                  <a:schemeClr val="tx1"/>
                </a:solidFill>
                <a:latin typeface="+mn-lt"/>
                <a:ea typeface="+mn-ea"/>
                <a:cs typeface="+mn-cs"/>
                <a:hlinkClick r:id="rId17"/>
              </a:rPr>
              <a:t>holoprosencephaly</a:t>
            </a:r>
            <a:r>
              <a:rPr lang="en-US" sz="1200" kern="1200" dirty="0" smtClean="0">
                <a:solidFill>
                  <a:schemeClr val="tx1"/>
                </a:solidFill>
                <a:latin typeface="+mn-lt"/>
                <a:ea typeface="+mn-ea"/>
                <a:cs typeface="+mn-cs"/>
              </a:rPr>
              <a:t>. </a:t>
            </a:r>
          </a:p>
          <a:p>
            <a:pPr eaLnBrk="1" hangingPunct="1">
              <a:spcBef>
                <a:spcPct val="0"/>
              </a:spcBef>
            </a:pPr>
            <a:endParaRPr lang="en-US" sz="1200" dirty="0" smtClean="0">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632735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z="1200" kern="1200" dirty="0" smtClean="0">
                <a:solidFill>
                  <a:schemeClr val="tx1"/>
                </a:solidFill>
                <a:latin typeface="+mn-lt"/>
                <a:ea typeface="+mn-ea"/>
                <a:cs typeface="+mn-cs"/>
              </a:rPr>
              <a:t>Signaling pathways responsible for embryogenesis appear to play a critical role in the maintenance of stem cells in adult life and cellular responses to injury. </a:t>
            </a: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r>
              <a:rPr lang="en-US" sz="1200" kern="1200" dirty="0" smtClean="0">
                <a:solidFill>
                  <a:schemeClr val="tx1"/>
                </a:solidFill>
                <a:latin typeface="+mn-lt"/>
                <a:ea typeface="+mn-ea"/>
                <a:cs typeface="+mn-cs"/>
              </a:rPr>
              <a:t>Dysregulation of these signaling pathways during adult homeostasis can lead to various events resulting in the development of neoplasia.</a:t>
            </a:r>
            <a:endParaRPr lang="en-US" sz="1200" dirty="0" smtClean="0">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08379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lnSpc>
                <a:spcPct val="90000"/>
              </a:lnSpc>
              <a:spcBef>
                <a:spcPct val="0"/>
              </a:spcBef>
            </a:pPr>
            <a:r>
              <a:rPr lang="en-US" sz="1200" dirty="0" err="1" smtClean="0">
                <a:latin typeface="Arial" pitchFamily="-65" charset="0"/>
              </a:rPr>
              <a:t>Hh</a:t>
            </a:r>
            <a:r>
              <a:rPr lang="en-US" sz="1200" dirty="0" smtClean="0">
                <a:latin typeface="Arial" pitchFamily="-65" charset="0"/>
              </a:rPr>
              <a:t> is an extracellular protein that initiates signaling in the hedgehog pathway by binding to its receptor patched, a 12-TM pass protein.  </a:t>
            </a:r>
            <a:r>
              <a:rPr lang="en-US" sz="1200" b="1" dirty="0" smtClean="0">
                <a:latin typeface="Arial" pitchFamily="-65" charset="0"/>
              </a:rPr>
              <a:t>In the absence of hedgehog protein patched catalytically inhibits Smoothened, a 7-pass GPCR-like protein in the pathway. When </a:t>
            </a:r>
            <a:r>
              <a:rPr lang="en-US" sz="1200" b="1" dirty="0" err="1" smtClean="0">
                <a:latin typeface="Arial" pitchFamily="-65" charset="0"/>
              </a:rPr>
              <a:t>Smo</a:t>
            </a:r>
            <a:r>
              <a:rPr lang="en-US" sz="1200" b="1" dirty="0" smtClean="0">
                <a:latin typeface="Arial" pitchFamily="-65" charset="0"/>
              </a:rPr>
              <a:t> is inhibited, </a:t>
            </a:r>
            <a:r>
              <a:rPr lang="en-US" altLang="en-US" sz="1200" b="1" dirty="0" smtClean="0">
                <a:latin typeface="Arial" charset="0"/>
                <a:ea typeface="ＭＳ Ｐゴシック" charset="-128"/>
              </a:rPr>
              <a:t>the zinc finger glioma associated oncogene transcriptional activators, referred to here as </a:t>
            </a:r>
            <a:r>
              <a:rPr lang="en-US" altLang="en-US" sz="1200" b="1" dirty="0" err="1" smtClean="0">
                <a:latin typeface="Arial" charset="0"/>
                <a:ea typeface="ＭＳ Ｐゴシック" charset="-128"/>
              </a:rPr>
              <a:t>Gli</a:t>
            </a:r>
            <a:r>
              <a:rPr lang="en-US" altLang="en-US" sz="1200" b="1" dirty="0" smtClean="0">
                <a:latin typeface="Arial" charset="0"/>
                <a:ea typeface="ＭＳ Ｐゴシック" charset="-128"/>
              </a:rPr>
              <a:t> transcriptional activators, are partially degraded by the proteasome to yield </a:t>
            </a:r>
            <a:r>
              <a:rPr lang="en-US" altLang="en-US" sz="1200" b="1" dirty="0" err="1" smtClean="0">
                <a:latin typeface="Arial" charset="0"/>
                <a:ea typeface="ＭＳ Ｐゴシック" charset="-128"/>
              </a:rPr>
              <a:t>Gli</a:t>
            </a:r>
            <a:r>
              <a:rPr lang="en-US" altLang="en-US" sz="1200" b="1" dirty="0" smtClean="0">
                <a:latin typeface="Arial" charset="0"/>
                <a:ea typeface="ＭＳ Ｐゴシック" charset="-128"/>
              </a:rPr>
              <a:t> transcriptional repressors</a:t>
            </a:r>
            <a:r>
              <a:rPr lang="en-US" altLang="en-US" sz="1200" dirty="0" smtClean="0">
                <a:latin typeface="Arial" charset="0"/>
                <a:ea typeface="ＭＳ Ｐゴシック" charset="-128"/>
              </a:rPr>
              <a:t>. However binding of patched by hedgehog </a:t>
            </a:r>
            <a:r>
              <a:rPr lang="en-US" altLang="en-US" sz="1200" dirty="0" err="1" smtClean="0">
                <a:latin typeface="Arial" charset="0"/>
                <a:ea typeface="ＭＳ Ｐゴシック" charset="-128"/>
              </a:rPr>
              <a:t>derepresses</a:t>
            </a:r>
            <a:r>
              <a:rPr lang="en-US" altLang="en-US" sz="1200" dirty="0" smtClean="0">
                <a:latin typeface="Arial" charset="0"/>
                <a:ea typeface="ＭＳ Ｐゴシック" charset="-128"/>
              </a:rPr>
              <a:t> Smoothened which results in the </a:t>
            </a:r>
            <a:r>
              <a:rPr lang="en-US" altLang="en-US" sz="1200" dirty="0" err="1" smtClean="0">
                <a:latin typeface="Arial" charset="0"/>
                <a:ea typeface="ＭＳ Ｐゴシック" charset="-128"/>
              </a:rPr>
              <a:t>Gli</a:t>
            </a:r>
            <a:r>
              <a:rPr lang="en-US" altLang="en-US" sz="1200" dirty="0" smtClean="0">
                <a:latin typeface="Arial" charset="0"/>
                <a:ea typeface="ＭＳ Ｐゴシック" charset="-128"/>
              </a:rPr>
              <a:t> transcriptional activators trafficking to the nucleus and upregulating target genes.  Ubiquitously expressed target genes include hedgehog pathway components </a:t>
            </a:r>
            <a:r>
              <a:rPr lang="en-US" altLang="en-US" sz="1200" dirty="0" err="1" smtClean="0">
                <a:latin typeface="Arial" charset="0"/>
                <a:ea typeface="ＭＳ Ｐゴシック" charset="-128"/>
              </a:rPr>
              <a:t>Gli</a:t>
            </a:r>
            <a:r>
              <a:rPr lang="en-US" altLang="en-US" sz="1200" dirty="0" smtClean="0">
                <a:latin typeface="Arial" charset="0"/>
                <a:ea typeface="ＭＳ Ｐゴシック" charset="-128"/>
              </a:rPr>
              <a:t> and patched with additional gene products varying with cell or tissue type.   </a:t>
            </a:r>
            <a:endParaRPr lang="en-US" altLang="en-US" sz="1200" dirty="0">
              <a:latin typeface="Arial" charset="0"/>
              <a:ea typeface="ＭＳ Ｐゴシック" charset="-128"/>
            </a:endParaRPr>
          </a:p>
        </p:txBody>
      </p:sp>
    </p:spTree>
    <p:extLst>
      <p:ext uri="{BB962C8B-B14F-4D97-AF65-F5344CB8AC3E}">
        <p14:creationId xmlns:p14="http://schemas.microsoft.com/office/powerpoint/2010/main" val="832370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97C9C2-F0BC-1446-9DFF-ECDC3B83B615}" type="datetime1">
              <a:rPr lang="en-US" smtClean="0"/>
              <a:t>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431028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9C59EC-D291-2B40-8A57-DC81441B6236}" type="datetime1">
              <a:rPr lang="en-US" smtClean="0"/>
              <a:t>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3091850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6F9CBC-403B-5946-8211-55C008061161}" type="datetime1">
              <a:rPr lang="en-US" smtClean="0"/>
              <a:t>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603343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2404910"/>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1234738"/>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12"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6"/>
            </a:lvl1pPr>
            <a:lvl2pPr marL="321440" indent="0">
              <a:buNone/>
              <a:defRPr sz="1266"/>
            </a:lvl2pPr>
            <a:lvl3pPr marL="642882" indent="0">
              <a:buNone/>
              <a:defRPr sz="1125"/>
            </a:lvl3pPr>
            <a:lvl4pPr marL="964323" indent="0">
              <a:buNone/>
              <a:defRPr sz="984"/>
            </a:lvl4pPr>
            <a:lvl5pPr marL="1285763" indent="0">
              <a:buNone/>
              <a:defRPr sz="984"/>
            </a:lvl5pPr>
            <a:lvl6pPr marL="1607205" indent="0">
              <a:buNone/>
              <a:defRPr sz="984"/>
            </a:lvl6pPr>
            <a:lvl7pPr marL="1928645" indent="0">
              <a:buNone/>
              <a:defRPr sz="984"/>
            </a:lvl7pPr>
            <a:lvl8pPr marL="2250086" indent="0">
              <a:buNone/>
              <a:defRPr sz="984"/>
            </a:lvl8pPr>
            <a:lvl9pPr marL="2571527" indent="0">
              <a:buNone/>
              <a:defRPr sz="984"/>
            </a:lvl9pPr>
          </a:lstStyle>
          <a:p>
            <a:pPr lvl="0"/>
            <a:r>
              <a:rPr lang="en-US" smtClean="0"/>
              <a:t>Click to edit Master text styles</a:t>
            </a:r>
          </a:p>
        </p:txBody>
      </p:sp>
    </p:spTree>
    <p:extLst>
      <p:ext uri="{BB962C8B-B14F-4D97-AF65-F5344CB8AC3E}">
        <p14:creationId xmlns:p14="http://schemas.microsoft.com/office/powerpoint/2010/main" val="760680341"/>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414" y="1982392"/>
            <a:ext cx="4063008" cy="4875609"/>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982392"/>
            <a:ext cx="4063008" cy="4875609"/>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7771686"/>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687" b="1"/>
            </a:lvl1pPr>
            <a:lvl2pPr marL="321440" indent="0">
              <a:buNone/>
              <a:defRPr sz="1406" b="1"/>
            </a:lvl2pPr>
            <a:lvl3pPr marL="642882" indent="0">
              <a:buNone/>
              <a:defRPr sz="1266" b="1"/>
            </a:lvl3pPr>
            <a:lvl4pPr marL="964323" indent="0">
              <a:buNone/>
              <a:defRPr sz="1125" b="1"/>
            </a:lvl4pPr>
            <a:lvl5pPr marL="1285763" indent="0">
              <a:buNone/>
              <a:defRPr sz="1125" b="1"/>
            </a:lvl5pPr>
            <a:lvl6pPr marL="1607205" indent="0">
              <a:buNone/>
              <a:defRPr sz="1125" b="1"/>
            </a:lvl6pPr>
            <a:lvl7pPr marL="1928645" indent="0">
              <a:buNone/>
              <a:defRPr sz="1125" b="1"/>
            </a:lvl7pPr>
            <a:lvl8pPr marL="2250086" indent="0">
              <a:buNone/>
              <a:defRPr sz="1125" b="1"/>
            </a:lvl8pPr>
            <a:lvl9pPr marL="2571527" indent="0">
              <a:buNone/>
              <a:defRPr sz="1125"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687" b="1"/>
            </a:lvl1pPr>
            <a:lvl2pPr marL="321440" indent="0">
              <a:buNone/>
              <a:defRPr sz="1406" b="1"/>
            </a:lvl2pPr>
            <a:lvl3pPr marL="642882" indent="0">
              <a:buNone/>
              <a:defRPr sz="1266" b="1"/>
            </a:lvl3pPr>
            <a:lvl4pPr marL="964323" indent="0">
              <a:buNone/>
              <a:defRPr sz="1125" b="1"/>
            </a:lvl4pPr>
            <a:lvl5pPr marL="1285763" indent="0">
              <a:buNone/>
              <a:defRPr sz="1125" b="1"/>
            </a:lvl5pPr>
            <a:lvl6pPr marL="1607205" indent="0">
              <a:buNone/>
              <a:defRPr sz="1125" b="1"/>
            </a:lvl6pPr>
            <a:lvl7pPr marL="1928645" indent="0">
              <a:buNone/>
              <a:defRPr sz="1125" b="1"/>
            </a:lvl7pPr>
            <a:lvl8pPr marL="2250086" indent="0">
              <a:buNone/>
              <a:defRPr sz="1125" b="1"/>
            </a:lvl8pPr>
            <a:lvl9pPr marL="2571527" indent="0">
              <a:buNone/>
              <a:defRPr sz="1125"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3242092"/>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19127396"/>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755930"/>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nchor="b"/>
          <a:lstStyle>
            <a:lvl1pPr algn="l">
              <a:defRPr sz="1406"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18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8" y="1435448"/>
            <a:ext cx="3008189" cy="4690318"/>
          </a:xfrm>
        </p:spPr>
        <p:txBody>
          <a:bodyPr/>
          <a:lstStyle>
            <a:lvl1pPr marL="0" indent="0">
              <a:buNone/>
              <a:defRPr sz="984"/>
            </a:lvl1pPr>
            <a:lvl2pPr marL="321440" indent="0">
              <a:buNone/>
              <a:defRPr sz="773"/>
            </a:lvl2pPr>
            <a:lvl3pPr marL="642882" indent="0">
              <a:buNone/>
              <a:defRPr sz="703"/>
            </a:lvl3pPr>
            <a:lvl4pPr marL="964323" indent="0">
              <a:buNone/>
              <a:defRPr sz="633"/>
            </a:lvl4pPr>
            <a:lvl5pPr marL="1285763" indent="0">
              <a:buNone/>
              <a:defRPr sz="633"/>
            </a:lvl5pPr>
            <a:lvl6pPr marL="1607205" indent="0">
              <a:buNone/>
              <a:defRPr sz="633"/>
            </a:lvl6pPr>
            <a:lvl7pPr marL="1928645" indent="0">
              <a:buNone/>
              <a:defRPr sz="633"/>
            </a:lvl7pPr>
            <a:lvl8pPr marL="2250086" indent="0">
              <a:buNone/>
              <a:defRPr sz="633"/>
            </a:lvl8pPr>
            <a:lvl9pPr marL="2571527" indent="0">
              <a:buNone/>
              <a:defRPr sz="633"/>
            </a:lvl9pPr>
          </a:lstStyle>
          <a:p>
            <a:pPr lvl="0"/>
            <a:r>
              <a:rPr lang="en-US" smtClean="0"/>
              <a:t>Click to edit Master text styles</a:t>
            </a:r>
          </a:p>
        </p:txBody>
      </p:sp>
    </p:spTree>
    <p:extLst>
      <p:ext uri="{BB962C8B-B14F-4D97-AF65-F5344CB8AC3E}">
        <p14:creationId xmlns:p14="http://schemas.microsoft.com/office/powerpoint/2010/main" val="1749224799"/>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D10D35-55C1-784A-A1D1-FE333D364BDE}" type="datetime1">
              <a:rPr lang="en-US" smtClean="0"/>
              <a:t>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3072686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nchor="b"/>
          <a:lstStyle>
            <a:lvl1pPr algn="l">
              <a:defRPr sz="1406" b="1"/>
            </a:lvl1pPr>
          </a:lstStyle>
          <a:p>
            <a:r>
              <a:rPr lang="en-US" smtClean="0"/>
              <a:t>Click to edit Master title style</a:t>
            </a:r>
            <a:endParaRPr lang="en-US"/>
          </a:p>
        </p:txBody>
      </p:sp>
      <p:sp>
        <p:nvSpPr>
          <p:cNvPr id="3" name="Picture Placeholder 2"/>
          <p:cNvSpPr>
            <a:spLocks noGrp="1"/>
          </p:cNvSpPr>
          <p:nvPr>
            <p:ph type="pic" idx="1"/>
          </p:nvPr>
        </p:nvSpPr>
        <p:spPr>
          <a:xfrm>
            <a:off x="1792636" y="612800"/>
            <a:ext cx="5486177" cy="4114354"/>
          </a:xfrm>
        </p:spPr>
        <p:txBody>
          <a:bodyPr/>
          <a:lstStyle>
            <a:lvl1pPr marL="0" indent="0">
              <a:buNone/>
              <a:defRPr sz="2180"/>
            </a:lvl1pPr>
            <a:lvl2pPr marL="321440" indent="0">
              <a:buNone/>
              <a:defRPr sz="1969"/>
            </a:lvl2pPr>
            <a:lvl3pPr marL="642882" indent="0">
              <a:buNone/>
              <a:defRPr sz="1687"/>
            </a:lvl3pPr>
            <a:lvl4pPr marL="964323" indent="0">
              <a:buNone/>
              <a:defRPr sz="1406"/>
            </a:lvl4pPr>
            <a:lvl5pPr marL="1285763" indent="0">
              <a:buNone/>
              <a:defRPr sz="1406"/>
            </a:lvl5pPr>
            <a:lvl6pPr marL="1607205" indent="0">
              <a:buNone/>
              <a:defRPr sz="1406"/>
            </a:lvl6pPr>
            <a:lvl7pPr marL="1928645" indent="0">
              <a:buNone/>
              <a:defRPr sz="1406"/>
            </a:lvl7pPr>
            <a:lvl8pPr marL="2250086" indent="0">
              <a:buNone/>
              <a:defRPr sz="1406"/>
            </a:lvl8pPr>
            <a:lvl9pPr marL="2571527" indent="0">
              <a:buNone/>
              <a:defRPr sz="1406"/>
            </a:lvl9pPr>
          </a:lstStyle>
          <a:p>
            <a:pPr lvl="0"/>
            <a:endParaRPr lang="en-US" noProof="0" smtClean="0">
              <a:sym typeface="Arial" charset="0"/>
            </a:endParaRPr>
          </a:p>
        </p:txBody>
      </p:sp>
      <p:sp>
        <p:nvSpPr>
          <p:cNvPr id="4" name="Text Placeholder 3"/>
          <p:cNvSpPr>
            <a:spLocks noGrp="1"/>
          </p:cNvSpPr>
          <p:nvPr>
            <p:ph type="body" sz="half" idx="2"/>
          </p:nvPr>
        </p:nvSpPr>
        <p:spPr>
          <a:xfrm>
            <a:off x="1792636" y="5367860"/>
            <a:ext cx="5486177" cy="804788"/>
          </a:xfrm>
        </p:spPr>
        <p:txBody>
          <a:bodyPr/>
          <a:lstStyle>
            <a:lvl1pPr marL="0" indent="0">
              <a:buNone/>
              <a:defRPr sz="984"/>
            </a:lvl1pPr>
            <a:lvl2pPr marL="321440" indent="0">
              <a:buNone/>
              <a:defRPr sz="773"/>
            </a:lvl2pPr>
            <a:lvl3pPr marL="642882" indent="0">
              <a:buNone/>
              <a:defRPr sz="703"/>
            </a:lvl3pPr>
            <a:lvl4pPr marL="964323" indent="0">
              <a:buNone/>
              <a:defRPr sz="633"/>
            </a:lvl4pPr>
            <a:lvl5pPr marL="1285763" indent="0">
              <a:buNone/>
              <a:defRPr sz="633"/>
            </a:lvl5pPr>
            <a:lvl6pPr marL="1607205" indent="0">
              <a:buNone/>
              <a:defRPr sz="633"/>
            </a:lvl6pPr>
            <a:lvl7pPr marL="1928645" indent="0">
              <a:buNone/>
              <a:defRPr sz="633"/>
            </a:lvl7pPr>
            <a:lvl8pPr marL="2250086" indent="0">
              <a:buNone/>
              <a:defRPr sz="633"/>
            </a:lvl8pPr>
            <a:lvl9pPr marL="2571527" indent="0">
              <a:buNone/>
              <a:defRPr sz="633"/>
            </a:lvl9pPr>
          </a:lstStyle>
          <a:p>
            <a:pPr lvl="0"/>
            <a:r>
              <a:rPr lang="en-US" smtClean="0"/>
              <a:t>Click to edit Master text styles</a:t>
            </a:r>
          </a:p>
        </p:txBody>
      </p:sp>
    </p:spTree>
    <p:extLst>
      <p:ext uri="{BB962C8B-B14F-4D97-AF65-F5344CB8AC3E}">
        <p14:creationId xmlns:p14="http://schemas.microsoft.com/office/powerpoint/2010/main" val="55049784"/>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1929694"/>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294" y="303610"/>
            <a:ext cx="2058293" cy="655439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415" y="303610"/>
            <a:ext cx="6067723" cy="655439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0262142"/>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2380CE-9CB3-6F48-AF8D-779F24ADB796}" type="datetime1">
              <a:rPr lang="en-US" smtClean="0"/>
              <a:t>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3174922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3DB8C0-102F-7D4C-A8C8-1D8B13CD48C7}" type="datetime1">
              <a:rPr lang="en-US" smtClean="0"/>
              <a:t>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1296818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16FE42-795D-1A4E-9611-E7A91ED8E1D2}" type="datetime1">
              <a:rPr lang="en-US" smtClean="0"/>
              <a:t>3/1/18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1985070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0775BB-E9BB-C741-A9D5-F799B7C58BDD}" type="datetime1">
              <a:rPr lang="en-US" smtClean="0"/>
              <a:t>3/1/18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94181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507DD6-76C1-6843-BB3B-C563899B6AEA}" type="datetime1">
              <a:rPr lang="en-US" smtClean="0"/>
              <a:t>3/1/18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2487691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9041DC-EF41-8A47-BB87-45EA999B2532}" type="datetime1">
              <a:rPr lang="en-US" smtClean="0"/>
              <a:t>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2893286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876AA5-D477-CA4D-8A17-6452AAE46FB7}" type="datetime1">
              <a:rPr lang="en-US" smtClean="0"/>
              <a:t>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2807464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290A09-456C-064E-8BF8-5D81CABE0983}" type="datetime1">
              <a:rPr lang="en-US" smtClean="0"/>
              <a:t>3/1/18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B9C1B8-6D03-DD4E-B6F3-221F6741FCA2}" type="slidenum">
              <a:rPr lang="en-US" smtClean="0"/>
              <a:t>‹#›</a:t>
            </a:fld>
            <a:endParaRPr lang="en-US"/>
          </a:p>
        </p:txBody>
      </p:sp>
    </p:spTree>
    <p:extLst>
      <p:ext uri="{BB962C8B-B14F-4D97-AF65-F5344CB8AC3E}">
        <p14:creationId xmlns:p14="http://schemas.microsoft.com/office/powerpoint/2010/main" val="183546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455414" y="303610"/>
            <a:ext cx="8233172" cy="1678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797" tIns="50797" rIns="108594" bIns="50797" numCol="1" anchor="ctr" anchorCtr="0" compatLnSpc="1">
            <a:prstTxWarp prst="textNoShape">
              <a:avLst/>
            </a:prstTxWarp>
          </a:bodyPr>
          <a:lstStyle/>
          <a:p>
            <a:pPr lvl="0"/>
            <a:r>
              <a:rPr lang="en-US" altLang="en-US">
                <a:sym typeface="Arial" charset="0"/>
              </a:rPr>
              <a:t>Click to edit Master title style</a:t>
            </a:r>
          </a:p>
        </p:txBody>
      </p:sp>
      <p:sp>
        <p:nvSpPr>
          <p:cNvPr id="2051" name="Rectangle 2"/>
          <p:cNvSpPr>
            <a:spLocks noGrp="1" noChangeArrowheads="1"/>
          </p:cNvSpPr>
          <p:nvPr>
            <p:ph type="body" idx="1"/>
          </p:nvPr>
        </p:nvSpPr>
        <p:spPr bwMode="auto">
          <a:xfrm>
            <a:off x="455414" y="1982391"/>
            <a:ext cx="8233172" cy="487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797" tIns="50797" rIns="108594" bIns="50797" numCol="1" anchor="t" anchorCtr="0" compatLnSpc="1">
            <a:prstTxWarp prst="textNoShape">
              <a:avLst/>
            </a:prstTxWarp>
          </a:bodyPr>
          <a:lstStyle/>
          <a:p>
            <a:pPr lvl="0"/>
            <a:r>
              <a:rPr lang="en-US" altLang="en-US">
                <a:sym typeface="Arial" charset="0"/>
              </a:rPr>
              <a:t>Click to edit Master text styles</a:t>
            </a:r>
          </a:p>
          <a:p>
            <a:pPr lvl="1"/>
            <a:r>
              <a:rPr lang="en-US" altLang="en-US">
                <a:sym typeface="Arial" charset="0"/>
              </a:rPr>
              <a:t>Second level</a:t>
            </a:r>
          </a:p>
          <a:p>
            <a:pPr lvl="2"/>
            <a:r>
              <a:rPr lang="en-US" altLang="en-US">
                <a:sym typeface="Arial" charset="0"/>
              </a:rPr>
              <a:t>Third level</a:t>
            </a:r>
          </a:p>
          <a:p>
            <a:pPr lvl="3"/>
            <a:r>
              <a:rPr lang="en-US" altLang="en-US">
                <a:sym typeface="Arial" charset="0"/>
              </a:rPr>
              <a:t>Fourth level</a:t>
            </a:r>
          </a:p>
          <a:p>
            <a:pPr lvl="4"/>
            <a:r>
              <a:rPr lang="en-US" altLang="en-US">
                <a:sym typeface="Arial" charset="0"/>
              </a:rPr>
              <a:t>Fifth level</a:t>
            </a:r>
          </a:p>
        </p:txBody>
      </p:sp>
    </p:spTree>
    <p:extLst>
      <p:ext uri="{BB962C8B-B14F-4D97-AF65-F5344CB8AC3E}">
        <p14:creationId xmlns:p14="http://schemas.microsoft.com/office/powerpoint/2010/main" val="19166174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p:txStyles>
    <p:titleStyle>
      <a:lvl1pPr marL="4465" indent="-4465" algn="l" rtl="0" eaLnBrk="0" fontAlgn="base" hangingPunct="0">
        <a:spcBef>
          <a:spcPct val="0"/>
        </a:spcBef>
        <a:spcAft>
          <a:spcPct val="0"/>
        </a:spcAft>
        <a:defRPr sz="4430">
          <a:solidFill>
            <a:schemeClr val="tx1"/>
          </a:solidFill>
          <a:latin typeface="+mj-lt"/>
          <a:ea typeface="+mj-ea"/>
          <a:cs typeface="+mj-cs"/>
          <a:sym typeface="Arial" charset="0"/>
        </a:defRPr>
      </a:lvl1pPr>
      <a:lvl2pPr marL="4465" indent="-4465" algn="l" rtl="0" eaLnBrk="0" fontAlgn="base" hangingPunct="0">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2pPr>
      <a:lvl3pPr marL="4465" indent="-4465" algn="l" rtl="0" eaLnBrk="0" fontAlgn="base" hangingPunct="0">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3pPr>
      <a:lvl4pPr marL="4465" indent="-4465" algn="l" rtl="0" eaLnBrk="0" fontAlgn="base" hangingPunct="0">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4pPr>
      <a:lvl5pPr marL="4465" indent="-4465" algn="l" rtl="0" eaLnBrk="0" fontAlgn="base" hangingPunct="0">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5pPr>
      <a:lvl6pPr marL="325905" algn="l" rtl="0" fontAlgn="base">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6pPr>
      <a:lvl7pPr marL="647346" algn="l" rtl="0" fontAlgn="base">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7pPr>
      <a:lvl8pPr marL="968787" algn="l" rtl="0" fontAlgn="base">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8pPr>
      <a:lvl9pPr marL="1290228" algn="l" rtl="0" fontAlgn="base">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9pPr>
    </p:titleStyle>
    <p:bodyStyle>
      <a:lvl1pPr marL="267881" indent="-239977" algn="l" rtl="0" eaLnBrk="0" fontAlgn="base" hangingPunct="0">
        <a:spcBef>
          <a:spcPts val="773"/>
        </a:spcBef>
        <a:spcAft>
          <a:spcPct val="0"/>
        </a:spcAft>
        <a:buClr>
          <a:srgbClr val="00007D"/>
        </a:buClr>
        <a:buSzPct val="75000"/>
        <a:buFont typeface="Wingdings" charset="2"/>
        <a:buChar char="n"/>
        <a:defRPr sz="3094">
          <a:solidFill>
            <a:schemeClr val="tx1"/>
          </a:solidFill>
          <a:latin typeface="+mn-lt"/>
          <a:ea typeface="+mn-ea"/>
          <a:cs typeface="+mn-cs"/>
          <a:sym typeface="Arial" charset="0"/>
        </a:defRPr>
      </a:lvl1pPr>
      <a:lvl2pPr marL="513439" indent="-199795" algn="l" rtl="0" eaLnBrk="0" fontAlgn="base" hangingPunct="0">
        <a:spcBef>
          <a:spcPts val="633"/>
        </a:spcBef>
        <a:spcAft>
          <a:spcPct val="0"/>
        </a:spcAft>
        <a:buClr>
          <a:srgbClr val="9999CC"/>
        </a:buClr>
        <a:buSzPct val="80000"/>
        <a:buFont typeface="Wingdings" charset="2"/>
        <a:buChar char="¨"/>
        <a:defRPr sz="2672">
          <a:solidFill>
            <a:schemeClr val="tx1"/>
          </a:solidFill>
          <a:latin typeface="+mn-lt"/>
          <a:ea typeface="+mn-ea"/>
          <a:cs typeface="+mn-cs"/>
          <a:sym typeface="Arial" charset="0"/>
        </a:defRPr>
      </a:lvl2pPr>
      <a:lvl3pPr marL="794714" indent="-159613" algn="l" rtl="0" eaLnBrk="0" fontAlgn="base" hangingPunct="0">
        <a:spcBef>
          <a:spcPts val="562"/>
        </a:spcBef>
        <a:spcAft>
          <a:spcPct val="0"/>
        </a:spcAft>
        <a:buClr>
          <a:srgbClr val="00007D"/>
        </a:buClr>
        <a:buSzPct val="64000"/>
        <a:buFont typeface="Wingdings" charset="2"/>
        <a:buChar char="n"/>
        <a:defRPr sz="2391">
          <a:solidFill>
            <a:schemeClr val="tx1"/>
          </a:solidFill>
          <a:latin typeface="+mn-lt"/>
          <a:ea typeface="+mn-ea"/>
          <a:cs typeface="+mn-cs"/>
          <a:sym typeface="Arial" charset="0"/>
        </a:defRPr>
      </a:lvl3pPr>
      <a:lvl4pPr marL="1116171" indent="-159613" algn="l" rtl="0" eaLnBrk="0" fontAlgn="base" hangingPunct="0">
        <a:spcBef>
          <a:spcPts val="492"/>
        </a:spcBef>
        <a:spcAft>
          <a:spcPct val="0"/>
        </a:spcAft>
        <a:buClr>
          <a:srgbClr val="9999CC"/>
        </a:buClr>
        <a:buSzPct val="69000"/>
        <a:buFont typeface="Wingdings" charset="2"/>
        <a:buChar char="¨"/>
        <a:defRPr sz="1969">
          <a:solidFill>
            <a:schemeClr val="tx1"/>
          </a:solidFill>
          <a:latin typeface="+mn-lt"/>
          <a:ea typeface="+mn-ea"/>
          <a:cs typeface="+mn-cs"/>
          <a:sym typeface="Arial" charset="0"/>
        </a:defRPr>
      </a:lvl4pPr>
      <a:lvl5pPr marL="1437629" indent="-159613" algn="l" rtl="0" eaLnBrk="0" fontAlgn="base" hangingPunct="0">
        <a:spcBef>
          <a:spcPts val="492"/>
        </a:spcBef>
        <a:spcAft>
          <a:spcPct val="0"/>
        </a:spcAft>
        <a:buClr>
          <a:srgbClr val="00007D"/>
        </a:buClr>
        <a:buSzPct val="100000"/>
        <a:buFont typeface="Wingdings" charset="2"/>
        <a:buChar char="§"/>
        <a:defRPr sz="1969">
          <a:solidFill>
            <a:schemeClr val="tx1"/>
          </a:solidFill>
          <a:latin typeface="+mn-lt"/>
          <a:ea typeface="+mn-ea"/>
          <a:cs typeface="+mn-cs"/>
          <a:sym typeface="Arial" charset="0"/>
        </a:defRPr>
      </a:lvl5pPr>
      <a:lvl6pPr marL="1760112" indent="-160721" algn="l" rtl="0" fontAlgn="base">
        <a:spcBef>
          <a:spcPts val="492"/>
        </a:spcBef>
        <a:spcAft>
          <a:spcPct val="0"/>
        </a:spcAft>
        <a:buClr>
          <a:srgbClr val="00007D"/>
        </a:buClr>
        <a:buSzPct val="100000"/>
        <a:buFont typeface="Wingdings" charset="0"/>
        <a:buChar char="§"/>
        <a:defRPr sz="1969">
          <a:solidFill>
            <a:schemeClr val="tx1"/>
          </a:solidFill>
          <a:latin typeface="+mn-lt"/>
          <a:ea typeface="+mn-ea"/>
          <a:cs typeface="+mn-cs"/>
          <a:sym typeface="Arial" charset="0"/>
        </a:defRPr>
      </a:lvl6pPr>
      <a:lvl7pPr marL="2081554" indent="-160721" algn="l" rtl="0" fontAlgn="base">
        <a:spcBef>
          <a:spcPts val="492"/>
        </a:spcBef>
        <a:spcAft>
          <a:spcPct val="0"/>
        </a:spcAft>
        <a:buClr>
          <a:srgbClr val="00007D"/>
        </a:buClr>
        <a:buSzPct val="100000"/>
        <a:buFont typeface="Wingdings" charset="0"/>
        <a:buChar char="§"/>
        <a:defRPr sz="1969">
          <a:solidFill>
            <a:schemeClr val="tx1"/>
          </a:solidFill>
          <a:latin typeface="+mn-lt"/>
          <a:ea typeface="+mn-ea"/>
          <a:cs typeface="+mn-cs"/>
          <a:sym typeface="Arial" charset="0"/>
        </a:defRPr>
      </a:lvl7pPr>
      <a:lvl8pPr marL="2402994" indent="-160721" algn="l" rtl="0" fontAlgn="base">
        <a:spcBef>
          <a:spcPts val="492"/>
        </a:spcBef>
        <a:spcAft>
          <a:spcPct val="0"/>
        </a:spcAft>
        <a:buClr>
          <a:srgbClr val="00007D"/>
        </a:buClr>
        <a:buSzPct val="100000"/>
        <a:buFont typeface="Wingdings" charset="0"/>
        <a:buChar char="§"/>
        <a:defRPr sz="1969">
          <a:solidFill>
            <a:schemeClr val="tx1"/>
          </a:solidFill>
          <a:latin typeface="+mn-lt"/>
          <a:ea typeface="+mn-ea"/>
          <a:cs typeface="+mn-cs"/>
          <a:sym typeface="Arial" charset="0"/>
        </a:defRPr>
      </a:lvl8pPr>
      <a:lvl9pPr marL="2724434" indent="-160721" algn="l" rtl="0" fontAlgn="base">
        <a:spcBef>
          <a:spcPts val="492"/>
        </a:spcBef>
        <a:spcAft>
          <a:spcPct val="0"/>
        </a:spcAft>
        <a:buClr>
          <a:srgbClr val="00007D"/>
        </a:buClr>
        <a:buSzPct val="100000"/>
        <a:buFont typeface="Wingdings" charset="0"/>
        <a:buChar char="§"/>
        <a:defRPr sz="1969">
          <a:solidFill>
            <a:schemeClr val="tx1"/>
          </a:solidFill>
          <a:latin typeface="+mn-lt"/>
          <a:ea typeface="+mn-ea"/>
          <a:cs typeface="+mn-cs"/>
          <a:sym typeface="Arial" charset="0"/>
        </a:defRPr>
      </a:lvl9pPr>
    </p:bodyStyle>
    <p:otherStyle>
      <a:defPPr>
        <a:defRPr lang="en-US"/>
      </a:defPPr>
      <a:lvl1pPr marL="0" algn="l" defTabSz="321440" rtl="0" eaLnBrk="1" latinLnBrk="0" hangingPunct="1">
        <a:defRPr sz="1266" kern="1200">
          <a:solidFill>
            <a:schemeClr val="tx1"/>
          </a:solidFill>
          <a:latin typeface="+mn-lt"/>
          <a:ea typeface="+mn-ea"/>
          <a:cs typeface="+mn-cs"/>
        </a:defRPr>
      </a:lvl1pPr>
      <a:lvl2pPr marL="321440" algn="l" defTabSz="321440" rtl="0" eaLnBrk="1" latinLnBrk="0" hangingPunct="1">
        <a:defRPr sz="1266" kern="1200">
          <a:solidFill>
            <a:schemeClr val="tx1"/>
          </a:solidFill>
          <a:latin typeface="+mn-lt"/>
          <a:ea typeface="+mn-ea"/>
          <a:cs typeface="+mn-cs"/>
        </a:defRPr>
      </a:lvl2pPr>
      <a:lvl3pPr marL="642882" algn="l" defTabSz="321440" rtl="0" eaLnBrk="1" latinLnBrk="0" hangingPunct="1">
        <a:defRPr sz="1266" kern="1200">
          <a:solidFill>
            <a:schemeClr val="tx1"/>
          </a:solidFill>
          <a:latin typeface="+mn-lt"/>
          <a:ea typeface="+mn-ea"/>
          <a:cs typeface="+mn-cs"/>
        </a:defRPr>
      </a:lvl3pPr>
      <a:lvl4pPr marL="964323" algn="l" defTabSz="321440" rtl="0" eaLnBrk="1" latinLnBrk="0" hangingPunct="1">
        <a:defRPr sz="1266" kern="1200">
          <a:solidFill>
            <a:schemeClr val="tx1"/>
          </a:solidFill>
          <a:latin typeface="+mn-lt"/>
          <a:ea typeface="+mn-ea"/>
          <a:cs typeface="+mn-cs"/>
        </a:defRPr>
      </a:lvl4pPr>
      <a:lvl5pPr marL="1285763" algn="l" defTabSz="321440" rtl="0" eaLnBrk="1" latinLnBrk="0" hangingPunct="1">
        <a:defRPr sz="1266" kern="1200">
          <a:solidFill>
            <a:schemeClr val="tx1"/>
          </a:solidFill>
          <a:latin typeface="+mn-lt"/>
          <a:ea typeface="+mn-ea"/>
          <a:cs typeface="+mn-cs"/>
        </a:defRPr>
      </a:lvl5pPr>
      <a:lvl6pPr marL="1607205" algn="l" defTabSz="321440" rtl="0" eaLnBrk="1" latinLnBrk="0" hangingPunct="1">
        <a:defRPr sz="1266" kern="1200">
          <a:solidFill>
            <a:schemeClr val="tx1"/>
          </a:solidFill>
          <a:latin typeface="+mn-lt"/>
          <a:ea typeface="+mn-ea"/>
          <a:cs typeface="+mn-cs"/>
        </a:defRPr>
      </a:lvl6pPr>
      <a:lvl7pPr marL="1928645" algn="l" defTabSz="321440" rtl="0" eaLnBrk="1" latinLnBrk="0" hangingPunct="1">
        <a:defRPr sz="1266" kern="1200">
          <a:solidFill>
            <a:schemeClr val="tx1"/>
          </a:solidFill>
          <a:latin typeface="+mn-lt"/>
          <a:ea typeface="+mn-ea"/>
          <a:cs typeface="+mn-cs"/>
        </a:defRPr>
      </a:lvl7pPr>
      <a:lvl8pPr marL="2250086" algn="l" defTabSz="321440" rtl="0" eaLnBrk="1" latinLnBrk="0" hangingPunct="1">
        <a:defRPr sz="1266" kern="1200">
          <a:solidFill>
            <a:schemeClr val="tx1"/>
          </a:solidFill>
          <a:latin typeface="+mn-lt"/>
          <a:ea typeface="+mn-ea"/>
          <a:cs typeface="+mn-cs"/>
        </a:defRPr>
      </a:lvl8pPr>
      <a:lvl9pPr marL="2571527" algn="l" defTabSz="321440" rtl="0" eaLnBrk="1" latinLnBrk="0" hangingPunct="1">
        <a:defRPr sz="12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emf"/><Relationship Id="rId5" Type="http://schemas.openxmlformats.org/officeDocument/2006/relationships/image" Target="../media/image4.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6.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tiff"/><Relationship Id="rId5" Type="http://schemas.openxmlformats.org/officeDocument/2006/relationships/image" Target="../media/image19.tiff"/><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tiff"/><Relationship Id="rId5" Type="http://schemas.openxmlformats.org/officeDocument/2006/relationships/image" Target="../media/image19.tiff"/><Relationship Id="rId6" Type="http://schemas.openxmlformats.org/officeDocument/2006/relationships/image" Target="../media/image20.tiff"/><Relationship Id="rId7" Type="http://schemas.openxmlformats.org/officeDocument/2006/relationships/image" Target="../media/image21.tiff"/><Relationship Id="rId8" Type="http://schemas.openxmlformats.org/officeDocument/2006/relationships/image" Target="../media/image22.tiff"/><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23.emf"/></Relationships>
</file>

<file path=ppt/slides/_rels/slide15.xml.rels><?xml version="1.0" encoding="UTF-8" standalone="yes"?>
<Relationships xmlns="http://schemas.openxmlformats.org/package/2006/relationships"><Relationship Id="rId11" Type="http://schemas.openxmlformats.org/officeDocument/2006/relationships/image" Target="../media/image32.emf"/><Relationship Id="rId12" Type="http://schemas.openxmlformats.org/officeDocument/2006/relationships/image" Target="../media/image33.tiff"/><Relationship Id="rId13" Type="http://schemas.openxmlformats.org/officeDocument/2006/relationships/image" Target="../media/image34.tiff"/><Relationship Id="rId14" Type="http://schemas.openxmlformats.org/officeDocument/2006/relationships/image" Target="../media/image35.png"/><Relationship Id="rId15" Type="http://schemas.microsoft.com/office/2007/relationships/hdphoto" Target="../media/hdphoto1.wdp"/><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25.jpeg"/><Relationship Id="rId5" Type="http://schemas.openxmlformats.org/officeDocument/2006/relationships/image" Target="../media/image26.png"/><Relationship Id="rId6" Type="http://schemas.openxmlformats.org/officeDocument/2006/relationships/image" Target="../media/image27.emf"/><Relationship Id="rId7" Type="http://schemas.openxmlformats.org/officeDocument/2006/relationships/image" Target="../media/image28.emf"/><Relationship Id="rId8" Type="http://schemas.openxmlformats.org/officeDocument/2006/relationships/image" Target="../media/image29.emf"/><Relationship Id="rId9" Type="http://schemas.openxmlformats.org/officeDocument/2006/relationships/image" Target="../media/image30.emf"/><Relationship Id="rId10" Type="http://schemas.openxmlformats.org/officeDocument/2006/relationships/image" Target="../media/image31.emf"/></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25.jpeg"/><Relationship Id="rId7" Type="http://schemas.openxmlformats.org/officeDocument/2006/relationships/image" Target="../media/image26.png"/><Relationship Id="rId8" Type="http://schemas.openxmlformats.org/officeDocument/2006/relationships/image" Target="../media/image39.jpeg"/><Relationship Id="rId9" Type="http://schemas.openxmlformats.org/officeDocument/2006/relationships/image" Target="../media/image40.jpeg"/><Relationship Id="rId10" Type="http://schemas.openxmlformats.org/officeDocument/2006/relationships/image" Target="../media/image41.png"/><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1.jpe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46.tiff"/><Relationship Id="rId5" Type="http://schemas.openxmlformats.org/officeDocument/2006/relationships/image" Target="../media/image47.tiff"/><Relationship Id="rId6" Type="http://schemas.openxmlformats.org/officeDocument/2006/relationships/image" Target="../media/image48.tiff"/><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49.emf"/><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1.jpeg"/><Relationship Id="rId5" Type="http://schemas.openxmlformats.org/officeDocument/2006/relationships/image" Target="../media/image51.tiff"/><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52.tiff"/><Relationship Id="rId4" Type="http://schemas.openxmlformats.org/officeDocument/2006/relationships/image" Target="../media/image53.tiff"/><Relationship Id="rId5" Type="http://schemas.openxmlformats.org/officeDocument/2006/relationships/image" Target="../media/image54.png"/><Relationship Id="rId6" Type="http://schemas.openxmlformats.org/officeDocument/2006/relationships/image" Target="../media/image55.tiff"/><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emf"/><Relationship Id="rId5" Type="http://schemas.openxmlformats.org/officeDocument/2006/relationships/image" Target="../media/image58.tiff"/><Relationship Id="rId6" Type="http://schemas.openxmlformats.org/officeDocument/2006/relationships/image" Target="../media/image59.tiff"/><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6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emf"/><Relationship Id="rId5" Type="http://schemas.openxmlformats.org/officeDocument/2006/relationships/image" Target="../media/image1.jpeg"/><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image" Target="../media/image65.tiff"/><Relationship Id="rId5" Type="http://schemas.openxmlformats.org/officeDocument/2006/relationships/image" Target="../media/image66.tiff"/><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67.tiff"/><Relationship Id="rId4" Type="http://schemas.openxmlformats.org/officeDocument/2006/relationships/image" Target="../media/image68.tiff"/><Relationship Id="rId5" Type="http://schemas.openxmlformats.org/officeDocument/2006/relationships/image" Target="../media/image69.tiff"/><Relationship Id="rId6" Type="http://schemas.openxmlformats.org/officeDocument/2006/relationships/image" Target="../media/image1.jpeg"/><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70.tiff"/></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png"/><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8.tiff"/><Relationship Id="rId6" Type="http://schemas.openxmlformats.org/officeDocument/2006/relationships/image" Target="../media/image1.jpeg"/><Relationship Id="rId7" Type="http://schemas.openxmlformats.org/officeDocument/2006/relationships/image" Target="../media/image9.tiff"/><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3.jpeg"/><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74.emf"/></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tiff"/><Relationship Id="rId8" Type="http://schemas.openxmlformats.org/officeDocument/2006/relationships/image" Target="../media/image80.png"/><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81.jpg"/><Relationship Id="rId4" Type="http://schemas.openxmlformats.org/officeDocument/2006/relationships/image" Target="../media/image82.png"/><Relationship Id="rId5" Type="http://schemas.openxmlformats.org/officeDocument/2006/relationships/image" Target="../media/image83.tiff"/><Relationship Id="rId6" Type="http://schemas.openxmlformats.org/officeDocument/2006/relationships/image" Target="../media/image84.tiff"/><Relationship Id="rId7" Type="http://schemas.openxmlformats.org/officeDocument/2006/relationships/image" Target="../media/image85.tiff"/><Relationship Id="rId8" Type="http://schemas.openxmlformats.org/officeDocument/2006/relationships/image" Target="../media/image86.tiff"/><Relationship Id="rId9" Type="http://schemas.openxmlformats.org/officeDocument/2006/relationships/image" Target="../media/image87.tiff"/><Relationship Id="rId10" Type="http://schemas.openxmlformats.org/officeDocument/2006/relationships/image" Target="../media/image88.tiff"/><Relationship Id="rId11" Type="http://schemas.openxmlformats.org/officeDocument/2006/relationships/image" Target="../media/image89.tiff"/><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8.tiff"/><Relationship Id="rId6" Type="http://schemas.openxmlformats.org/officeDocument/2006/relationships/image" Target="../media/image1.jpeg"/><Relationship Id="rId7" Type="http://schemas.openxmlformats.org/officeDocument/2006/relationships/image" Target="../media/image9.tiff"/><Relationship Id="rId8" Type="http://schemas.openxmlformats.org/officeDocument/2006/relationships/image" Target="../media/image10.tiff"/><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8.tiff"/><Relationship Id="rId6" Type="http://schemas.openxmlformats.org/officeDocument/2006/relationships/image" Target="../media/image1.jpeg"/><Relationship Id="rId7" Type="http://schemas.openxmlformats.org/officeDocument/2006/relationships/image" Target="../media/image9.tiff"/><Relationship Id="rId8" Type="http://schemas.openxmlformats.org/officeDocument/2006/relationships/image" Target="../media/image10.tiff"/><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8.tiff"/><Relationship Id="rId6" Type="http://schemas.openxmlformats.org/officeDocument/2006/relationships/image" Target="../media/image1.jpeg"/><Relationship Id="rId7" Type="http://schemas.openxmlformats.org/officeDocument/2006/relationships/image" Target="../media/image9.tiff"/><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5.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7836" y="4351734"/>
            <a:ext cx="8588328" cy="1087693"/>
          </a:xfrm>
        </p:spPr>
        <p:txBody>
          <a:bodyPr>
            <a:noAutofit/>
          </a:bodyPr>
          <a:lstStyle/>
          <a:p>
            <a:r>
              <a:rPr lang="en-US" sz="4000" dirty="0" smtClean="0">
                <a:solidFill>
                  <a:schemeClr val="tx1"/>
                </a:solidFill>
                <a:latin typeface="Avenir Book" charset="0"/>
                <a:ea typeface="Avenir Book" charset="0"/>
                <a:cs typeface="Avenir Book" charset="0"/>
              </a:rPr>
              <a:t>L5 – A Probe Discovery Vignette</a:t>
            </a:r>
            <a:endParaRPr lang="en-US" sz="1800" dirty="0" smtClean="0">
              <a:solidFill>
                <a:schemeClr val="tx1"/>
              </a:solidFill>
              <a:latin typeface="Avenir Book"/>
              <a:cs typeface="Avenir Book"/>
            </a:endParaRPr>
          </a:p>
          <a:p>
            <a:endParaRPr lang="en-US" sz="1800" dirty="0">
              <a:solidFill>
                <a:schemeClr val="tx1"/>
              </a:solidFill>
              <a:latin typeface="Avenir Book"/>
              <a:cs typeface="Avenir Book"/>
            </a:endParaRPr>
          </a:p>
          <a:p>
            <a:endParaRPr lang="en-US" sz="1800" dirty="0" smtClean="0">
              <a:solidFill>
                <a:schemeClr val="tx1"/>
              </a:solidFill>
              <a:latin typeface="Avenir Book"/>
              <a:cs typeface="Avenir Book"/>
            </a:endParaRPr>
          </a:p>
          <a:p>
            <a:endParaRPr lang="en-US" sz="1800" dirty="0" smtClean="0">
              <a:solidFill>
                <a:schemeClr val="tx1"/>
              </a:solidFill>
              <a:latin typeface="Avenir Book"/>
              <a:cs typeface="Avenir Book"/>
            </a:endParaRPr>
          </a:p>
          <a:p>
            <a:r>
              <a:rPr lang="en-US" sz="1800" dirty="0" smtClean="0">
                <a:solidFill>
                  <a:schemeClr val="tx1"/>
                </a:solidFill>
                <a:latin typeface="Avenir Book"/>
                <a:cs typeface="Avenir Book"/>
              </a:rPr>
              <a:t>February 27, 2018</a:t>
            </a:r>
          </a:p>
          <a:p>
            <a:endParaRPr lang="en-US" sz="3600" dirty="0">
              <a:solidFill>
                <a:schemeClr val="tx1"/>
              </a:solidFill>
              <a:latin typeface="Avenir Book"/>
              <a:cs typeface="Avenir Book"/>
            </a:endParaRPr>
          </a:p>
        </p:txBody>
      </p:sp>
      <p:pic>
        <p:nvPicPr>
          <p:cNvPr id="5" name="Picture 4"/>
          <p:cNvPicPr>
            <a:picLocks noChangeAspect="1"/>
          </p:cNvPicPr>
          <p:nvPr/>
        </p:nvPicPr>
        <p:blipFill>
          <a:blip r:embed="rId3"/>
          <a:stretch>
            <a:fillRect/>
          </a:stretch>
        </p:blipFill>
        <p:spPr>
          <a:xfrm>
            <a:off x="0" y="1812473"/>
            <a:ext cx="9144000" cy="1937288"/>
          </a:xfrm>
          <a:prstGeom prst="rect">
            <a:avLst/>
          </a:prstGeom>
          <a:ln>
            <a:noFill/>
          </a:ln>
        </p:spPr>
      </p:pic>
      <p:pic>
        <p:nvPicPr>
          <p:cNvPr id="39" name="Picture 38"/>
          <p:cNvPicPr>
            <a:picLocks noChangeAspect="1"/>
          </p:cNvPicPr>
          <p:nvPr/>
        </p:nvPicPr>
        <p:blipFill>
          <a:blip r:embed="rId4"/>
          <a:stretch>
            <a:fillRect/>
          </a:stretch>
        </p:blipFill>
        <p:spPr>
          <a:xfrm>
            <a:off x="3862489" y="2130423"/>
            <a:ext cx="3962400" cy="533400"/>
          </a:xfrm>
          <a:prstGeom prst="rect">
            <a:avLst/>
          </a:prstGeom>
        </p:spPr>
      </p:pic>
      <p:cxnSp>
        <p:nvCxnSpPr>
          <p:cNvPr id="42" name="Straight Connector 41"/>
          <p:cNvCxnSpPr/>
          <p:nvPr/>
        </p:nvCxnSpPr>
        <p:spPr>
          <a:xfrm>
            <a:off x="0" y="1812473"/>
            <a:ext cx="9144000" cy="0"/>
          </a:xfrm>
          <a:prstGeom prst="line">
            <a:avLst/>
          </a:prstGeom>
          <a:ln>
            <a:solidFill>
              <a:srgbClr val="B2A936"/>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0" y="3749761"/>
            <a:ext cx="9144000" cy="0"/>
          </a:xfrm>
          <a:prstGeom prst="line">
            <a:avLst/>
          </a:prstGeom>
          <a:ln>
            <a:solidFill>
              <a:srgbClr val="B2A936"/>
            </a:solidFill>
          </a:ln>
        </p:spPr>
        <p:style>
          <a:lnRef idx="2">
            <a:schemeClr val="accent1"/>
          </a:lnRef>
          <a:fillRef idx="0">
            <a:schemeClr val="accent1"/>
          </a:fillRef>
          <a:effectRef idx="1">
            <a:schemeClr val="accent1"/>
          </a:effectRef>
          <a:fontRef idx="minor">
            <a:schemeClr val="tx1"/>
          </a:fontRef>
        </p:style>
      </p:cxnSp>
      <p:pic>
        <p:nvPicPr>
          <p:cNvPr id="44" name="Picture 43"/>
          <p:cNvPicPr>
            <a:picLocks noChangeAspect="1"/>
          </p:cNvPicPr>
          <p:nvPr/>
        </p:nvPicPr>
        <p:blipFill>
          <a:blip r:embed="rId5"/>
          <a:stretch>
            <a:fillRect/>
          </a:stretch>
        </p:blipFill>
        <p:spPr>
          <a:xfrm>
            <a:off x="277836" y="2042152"/>
            <a:ext cx="1667454" cy="856260"/>
          </a:xfrm>
          <a:prstGeom prst="rect">
            <a:avLst/>
          </a:prstGeom>
        </p:spPr>
      </p:pic>
    </p:spTree>
    <p:extLst>
      <p:ext uri="{BB962C8B-B14F-4D97-AF65-F5344CB8AC3E}">
        <p14:creationId xmlns:p14="http://schemas.microsoft.com/office/powerpoint/2010/main" val="164650651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 name="Rectangle 184"/>
          <p:cNvSpPr/>
          <p:nvPr/>
        </p:nvSpPr>
        <p:spPr>
          <a:xfrm>
            <a:off x="1075519" y="5314829"/>
            <a:ext cx="3187091" cy="1138773"/>
          </a:xfrm>
          <a:prstGeom prst="rect">
            <a:avLst/>
          </a:prstGeom>
          <a:solidFill>
            <a:srgbClr val="E5D5B8"/>
          </a:solidFill>
        </p:spPr>
        <p:txBody>
          <a:bodyPr wrap="none">
            <a:spAutoFit/>
          </a:bodyPr>
          <a:lstStyle/>
          <a:p>
            <a:r>
              <a:rPr lang="en-US" sz="2000" dirty="0" smtClean="0">
                <a:latin typeface="Avenir Book" charset="0"/>
                <a:ea typeface="Avenir Book" charset="0"/>
                <a:cs typeface="Avenir Book" charset="0"/>
              </a:rPr>
              <a:t>loss or mutation of </a:t>
            </a:r>
            <a:r>
              <a:rPr lang="en-US" sz="2000" b="1" i="1" dirty="0" smtClean="0">
                <a:latin typeface="Avenir Book" charset="0"/>
                <a:ea typeface="Avenir Book" charset="0"/>
                <a:cs typeface="Avenir Book" charset="0"/>
              </a:rPr>
              <a:t>PTCH1</a:t>
            </a:r>
          </a:p>
          <a:p>
            <a:r>
              <a:rPr lang="en-US" sz="1600" dirty="0" smtClean="0">
                <a:solidFill>
                  <a:srgbClr val="C97128"/>
                </a:solidFill>
                <a:latin typeface="Avenir Book" charset="0"/>
                <a:ea typeface="Avenir Book" charset="0"/>
                <a:cs typeface="Avenir Book" charset="0"/>
              </a:rPr>
              <a:t>Basal Cell Carcinoma</a:t>
            </a:r>
          </a:p>
          <a:p>
            <a:r>
              <a:rPr lang="en-US" sz="1600" dirty="0" err="1" smtClean="0">
                <a:solidFill>
                  <a:srgbClr val="0070C0"/>
                </a:solidFill>
                <a:latin typeface="Avenir Book" charset="0"/>
                <a:ea typeface="Avenir Book" charset="0"/>
                <a:cs typeface="Avenir Book" charset="0"/>
              </a:rPr>
              <a:t>Medulloblastoma</a:t>
            </a:r>
            <a:endParaRPr lang="en-US" sz="1600" dirty="0" smtClean="0">
              <a:solidFill>
                <a:srgbClr val="0070C0"/>
              </a:solidFill>
              <a:latin typeface="Avenir Book" charset="0"/>
              <a:ea typeface="Avenir Book" charset="0"/>
              <a:cs typeface="Avenir Book" charset="0"/>
            </a:endParaRPr>
          </a:p>
          <a:p>
            <a:r>
              <a:rPr lang="en-US" sz="1600" dirty="0" smtClean="0">
                <a:solidFill>
                  <a:srgbClr val="C00000"/>
                </a:solidFill>
                <a:latin typeface="Avenir Book" charset="0"/>
                <a:ea typeface="Avenir Book" charset="0"/>
                <a:cs typeface="Avenir Book" charset="0"/>
              </a:rPr>
              <a:t>Rhabdomyosarcoma</a:t>
            </a:r>
            <a:endParaRPr lang="en-US" sz="1600" dirty="0">
              <a:solidFill>
                <a:srgbClr val="C00000"/>
              </a:solidFill>
              <a:latin typeface="Avenir Book" charset="0"/>
              <a:ea typeface="Avenir Book" charset="0"/>
              <a:cs typeface="Avenir Book" charset="0"/>
            </a:endParaRPr>
          </a:p>
        </p:txBody>
      </p:sp>
      <p:sp>
        <p:nvSpPr>
          <p:cNvPr id="188" name="Rectangle 187"/>
          <p:cNvSpPr/>
          <p:nvPr/>
        </p:nvSpPr>
        <p:spPr>
          <a:xfrm>
            <a:off x="5412735" y="644102"/>
            <a:ext cx="3416320" cy="892552"/>
          </a:xfrm>
          <a:prstGeom prst="rect">
            <a:avLst/>
          </a:prstGeom>
          <a:solidFill>
            <a:srgbClr val="E5D5B8"/>
          </a:solidFill>
        </p:spPr>
        <p:txBody>
          <a:bodyPr wrap="none">
            <a:spAutoFit/>
          </a:bodyPr>
          <a:lstStyle/>
          <a:p>
            <a:r>
              <a:rPr lang="en-US" sz="2000" b="1" dirty="0" smtClean="0">
                <a:latin typeface="Avenir Book" charset="0"/>
                <a:ea typeface="Avenir Book" charset="0"/>
                <a:cs typeface="Avenir Book" charset="0"/>
              </a:rPr>
              <a:t>activating mutations in </a:t>
            </a:r>
            <a:r>
              <a:rPr lang="en-US" sz="2000" b="1" i="1" dirty="0" smtClean="0">
                <a:latin typeface="Avenir Book" charset="0"/>
                <a:ea typeface="Avenir Book" charset="0"/>
                <a:cs typeface="Avenir Book" charset="0"/>
              </a:rPr>
              <a:t>SMO</a:t>
            </a:r>
          </a:p>
          <a:p>
            <a:r>
              <a:rPr lang="en-US" sz="1600" dirty="0" smtClean="0">
                <a:solidFill>
                  <a:srgbClr val="C97128"/>
                </a:solidFill>
                <a:latin typeface="Avenir Book" charset="0"/>
                <a:ea typeface="Avenir Book" charset="0"/>
                <a:cs typeface="Avenir Book" charset="0"/>
              </a:rPr>
              <a:t>Basal Cell Carcinoma</a:t>
            </a:r>
          </a:p>
          <a:p>
            <a:r>
              <a:rPr lang="en-US" sz="1600" dirty="0" smtClean="0">
                <a:solidFill>
                  <a:schemeClr val="accent1">
                    <a:lumMod val="75000"/>
                  </a:schemeClr>
                </a:solidFill>
                <a:latin typeface="Avenir Book" charset="0"/>
                <a:ea typeface="Avenir Book" charset="0"/>
                <a:cs typeface="Avenir Book" charset="0"/>
              </a:rPr>
              <a:t>Ovarian Cancer</a:t>
            </a:r>
            <a:endParaRPr lang="en-US" sz="1600" dirty="0">
              <a:solidFill>
                <a:schemeClr val="accent1">
                  <a:lumMod val="75000"/>
                </a:schemeClr>
              </a:solidFill>
              <a:latin typeface="Avenir Book" charset="0"/>
              <a:ea typeface="Avenir Book" charset="0"/>
              <a:cs typeface="Avenir Book" charset="0"/>
            </a:endParaRPr>
          </a:p>
        </p:txBody>
      </p:sp>
      <p:sp>
        <p:nvSpPr>
          <p:cNvPr id="189" name="Rectangle 188"/>
          <p:cNvSpPr/>
          <p:nvPr/>
        </p:nvSpPr>
        <p:spPr>
          <a:xfrm>
            <a:off x="282542" y="397881"/>
            <a:ext cx="3980068" cy="1138773"/>
          </a:xfrm>
          <a:prstGeom prst="rect">
            <a:avLst/>
          </a:prstGeom>
          <a:solidFill>
            <a:srgbClr val="E5D5B8"/>
          </a:solidFill>
        </p:spPr>
        <p:txBody>
          <a:bodyPr wrap="square">
            <a:spAutoFit/>
          </a:bodyPr>
          <a:lstStyle/>
          <a:p>
            <a:r>
              <a:rPr lang="en-US" sz="2000" b="1" dirty="0" smtClean="0">
                <a:latin typeface="Avenir Book" charset="0"/>
                <a:ea typeface="Avenir Book" charset="0"/>
                <a:cs typeface="Avenir Book" charset="0"/>
              </a:rPr>
              <a:t>overexpression of </a:t>
            </a:r>
            <a:r>
              <a:rPr lang="en-US" sz="2000" b="1" i="1" dirty="0" smtClean="0">
                <a:latin typeface="Avenir Book" charset="0"/>
                <a:ea typeface="Avenir Book" charset="0"/>
                <a:cs typeface="Avenir Book" charset="0"/>
              </a:rPr>
              <a:t>SHH</a:t>
            </a:r>
          </a:p>
          <a:p>
            <a:r>
              <a:rPr lang="en-US" sz="1600" b="1" dirty="0" smtClean="0">
                <a:solidFill>
                  <a:srgbClr val="7030A0"/>
                </a:solidFill>
                <a:latin typeface="Avenir Book" charset="0"/>
                <a:ea typeface="Avenir Book" charset="0"/>
                <a:cs typeface="Avenir Book" charset="0"/>
              </a:rPr>
              <a:t>Pancreatic Cancer (70%)</a:t>
            </a:r>
            <a:r>
              <a:rPr lang="en-US" sz="1600" dirty="0" smtClean="0">
                <a:solidFill>
                  <a:srgbClr val="7030A0"/>
                </a:solidFill>
                <a:latin typeface="Avenir Book" charset="0"/>
                <a:ea typeface="Avenir Book" charset="0"/>
                <a:cs typeface="Avenir Book" charset="0"/>
              </a:rPr>
              <a:t>	</a:t>
            </a:r>
            <a:r>
              <a:rPr lang="en-US" sz="1600" dirty="0" smtClean="0">
                <a:solidFill>
                  <a:schemeClr val="bg2">
                    <a:lumMod val="75000"/>
                  </a:schemeClr>
                </a:solidFill>
                <a:latin typeface="Avenir Book" charset="0"/>
                <a:ea typeface="Avenir Book" charset="0"/>
                <a:cs typeface="Avenir Book" charset="0"/>
              </a:rPr>
              <a:t>Prostate Cancer</a:t>
            </a:r>
          </a:p>
          <a:p>
            <a:r>
              <a:rPr lang="en-US" sz="1600" dirty="0" smtClean="0">
                <a:solidFill>
                  <a:srgbClr val="00B050"/>
                </a:solidFill>
                <a:latin typeface="Avenir Book" charset="0"/>
                <a:ea typeface="Avenir Book" charset="0"/>
                <a:cs typeface="Avenir Book" charset="0"/>
              </a:rPr>
              <a:t>Gastric Cancer			</a:t>
            </a:r>
            <a:r>
              <a:rPr lang="en-US" sz="1600" dirty="0" smtClean="0">
                <a:solidFill>
                  <a:srgbClr val="EE91CE"/>
                </a:solidFill>
                <a:latin typeface="Avenir Book" charset="0"/>
                <a:ea typeface="Avenir Book" charset="0"/>
                <a:cs typeface="Avenir Book" charset="0"/>
              </a:rPr>
              <a:t>Lung Cancer</a:t>
            </a:r>
            <a:endParaRPr lang="en-US" sz="1600" dirty="0">
              <a:solidFill>
                <a:srgbClr val="EE91CE"/>
              </a:solidFill>
              <a:latin typeface="Avenir Book" charset="0"/>
              <a:ea typeface="Avenir Book" charset="0"/>
              <a:cs typeface="Avenir Book" charset="0"/>
            </a:endParaRPr>
          </a:p>
          <a:p>
            <a:r>
              <a:rPr lang="en-US" sz="1600" dirty="0" err="1" smtClean="0">
                <a:solidFill>
                  <a:srgbClr val="0070C0"/>
                </a:solidFill>
                <a:latin typeface="Avenir Book" charset="0"/>
                <a:ea typeface="Avenir Book" charset="0"/>
                <a:cs typeface="Avenir Book" charset="0"/>
              </a:rPr>
              <a:t>Medulloblastoma</a:t>
            </a:r>
            <a:r>
              <a:rPr lang="en-US" sz="1600" dirty="0" smtClean="0">
                <a:solidFill>
                  <a:srgbClr val="0070C0"/>
                </a:solidFill>
                <a:latin typeface="Avenir Book" charset="0"/>
                <a:ea typeface="Avenir Book" charset="0"/>
                <a:cs typeface="Avenir Book" charset="0"/>
              </a:rPr>
              <a:t>		</a:t>
            </a:r>
            <a:r>
              <a:rPr lang="en-US" sz="1600" dirty="0" smtClean="0">
                <a:solidFill>
                  <a:schemeClr val="accent1">
                    <a:lumMod val="75000"/>
                  </a:schemeClr>
                </a:solidFill>
                <a:latin typeface="Avenir Book" charset="0"/>
                <a:ea typeface="Avenir Book" charset="0"/>
                <a:cs typeface="Avenir Book" charset="0"/>
              </a:rPr>
              <a:t>Ovarian Cancer</a:t>
            </a:r>
            <a:endParaRPr lang="en-US" sz="1600" dirty="0">
              <a:solidFill>
                <a:schemeClr val="accent1">
                  <a:lumMod val="75000"/>
                </a:schemeClr>
              </a:solidFill>
              <a:latin typeface="Avenir Book" charset="0"/>
              <a:ea typeface="Avenir Book" charset="0"/>
              <a:cs typeface="Avenir Book" charset="0"/>
            </a:endParaRPr>
          </a:p>
        </p:txBody>
      </p:sp>
      <p:pic>
        <p:nvPicPr>
          <p:cNvPr id="2" name="Picture 1"/>
          <p:cNvPicPr>
            <a:picLocks noChangeAspect="1"/>
          </p:cNvPicPr>
          <p:nvPr/>
        </p:nvPicPr>
        <p:blipFill>
          <a:blip r:embed="rId3">
            <a:alphaModFix amt="68000"/>
            <a:grayscl/>
          </a:blip>
          <a:stretch>
            <a:fillRect/>
          </a:stretch>
        </p:blipFill>
        <p:spPr>
          <a:xfrm>
            <a:off x="36576" y="1831357"/>
            <a:ext cx="9205389" cy="4898627"/>
          </a:xfrm>
          <a:prstGeom prst="rect">
            <a:avLst/>
          </a:prstGeom>
        </p:spPr>
      </p:pic>
    </p:spTree>
    <p:extLst>
      <p:ext uri="{BB962C8B-B14F-4D97-AF65-F5344CB8AC3E}">
        <p14:creationId xmlns:p14="http://schemas.microsoft.com/office/powerpoint/2010/main" val="6331273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Drugs targeting Hedgehog pathway</a:t>
            </a:r>
            <a:endParaRPr lang="en-US" sz="1800" dirty="0" smtClean="0">
              <a:solidFill>
                <a:schemeClr val="tx1">
                  <a:lumMod val="50000"/>
                  <a:lumOff val="50000"/>
                </a:schemeClr>
              </a:solidFill>
              <a:latin typeface="Avenir Book" charset="0"/>
              <a:ea typeface="Avenir Book" charset="0"/>
              <a:cs typeface="Avenir Book" charset="0"/>
            </a:endParaRPr>
          </a:p>
        </p:txBody>
      </p:sp>
      <p:sp>
        <p:nvSpPr>
          <p:cNvPr id="3" name="TextBox 98"/>
          <p:cNvSpPr txBox="1">
            <a:spLocks noChangeArrowheads="1"/>
          </p:cNvSpPr>
          <p:nvPr/>
        </p:nvSpPr>
        <p:spPr bwMode="auto">
          <a:xfrm>
            <a:off x="4354050" y="4141164"/>
            <a:ext cx="1534394" cy="861774"/>
          </a:xfrm>
          <a:prstGeom prst="rect">
            <a:avLst/>
          </a:prstGeom>
          <a:noFill/>
          <a:ln w="9525">
            <a:noFill/>
            <a:miter lim="800000"/>
            <a:headEnd/>
            <a:tailEnd/>
          </a:ln>
        </p:spPr>
        <p:txBody>
          <a:bodyPr wrap="none">
            <a:prstTxWarp prst="textNoShape">
              <a:avLst/>
            </a:prstTxWarp>
            <a:spAutoFit/>
          </a:bodyPr>
          <a:lstStyle/>
          <a:p>
            <a:pPr algn="ctr"/>
            <a:r>
              <a:rPr lang="en-US" b="1" dirty="0">
                <a:latin typeface="Avenir Book" charset="0"/>
                <a:ea typeface="Avenir Book" charset="0"/>
                <a:cs typeface="Avenir Book" charset="0"/>
              </a:rPr>
              <a:t>Gli</a:t>
            </a:r>
            <a:endParaRPr lang="en-US" b="1" dirty="0" smtClean="0">
              <a:latin typeface="Avenir Book" charset="0"/>
              <a:ea typeface="Avenir Book" charset="0"/>
              <a:cs typeface="Avenir Book" charset="0"/>
            </a:endParaRPr>
          </a:p>
          <a:p>
            <a:pPr algn="ctr"/>
            <a:r>
              <a:rPr lang="en-US" sz="1600" dirty="0" smtClean="0">
                <a:latin typeface="Avenir Book" charset="0"/>
                <a:ea typeface="Avenir Book" charset="0"/>
                <a:cs typeface="Avenir Book" charset="0"/>
              </a:rPr>
              <a:t>transcriptional </a:t>
            </a:r>
          </a:p>
          <a:p>
            <a:pPr algn="ctr"/>
            <a:r>
              <a:rPr lang="en-US" sz="1600" dirty="0" smtClean="0">
                <a:latin typeface="Avenir Book" charset="0"/>
                <a:ea typeface="Avenir Book" charset="0"/>
                <a:cs typeface="Avenir Book" charset="0"/>
              </a:rPr>
              <a:t>activator</a:t>
            </a:r>
            <a:endParaRPr lang="en-US" sz="1600" dirty="0">
              <a:latin typeface="Avenir Book" charset="0"/>
              <a:ea typeface="Avenir Book" charset="0"/>
              <a:cs typeface="Avenir Book" charset="0"/>
            </a:endParaRPr>
          </a:p>
        </p:txBody>
      </p:sp>
      <p:sp>
        <p:nvSpPr>
          <p:cNvPr id="4" name="Block Arc 3"/>
          <p:cNvSpPr/>
          <p:nvPr/>
        </p:nvSpPr>
        <p:spPr>
          <a:xfrm rot="19411524" flipV="1">
            <a:off x="1862138" y="4596037"/>
            <a:ext cx="163512" cy="320675"/>
          </a:xfrm>
          <a:prstGeom prst="blockArc">
            <a:avLst/>
          </a:prstGeom>
          <a:solidFill>
            <a:srgbClr val="C3D6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5" name="Block Arc 4"/>
          <p:cNvSpPr/>
          <p:nvPr/>
        </p:nvSpPr>
        <p:spPr>
          <a:xfrm rot="19411524" flipV="1">
            <a:off x="2119313" y="4405537"/>
            <a:ext cx="161925" cy="320675"/>
          </a:xfrm>
          <a:prstGeom prst="blockArc">
            <a:avLst/>
          </a:prstGeom>
          <a:solidFill>
            <a:srgbClr val="C3D6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6" name="Block Arc 5"/>
          <p:cNvSpPr/>
          <p:nvPr/>
        </p:nvSpPr>
        <p:spPr>
          <a:xfrm rot="19411524" flipV="1">
            <a:off x="2376488" y="4216625"/>
            <a:ext cx="161925" cy="319087"/>
          </a:xfrm>
          <a:prstGeom prst="blockArc">
            <a:avLst/>
          </a:prstGeom>
          <a:solidFill>
            <a:srgbClr val="C3D6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7" name="Block Arc 6"/>
          <p:cNvSpPr/>
          <p:nvPr/>
        </p:nvSpPr>
        <p:spPr>
          <a:xfrm rot="19411524" flipV="1">
            <a:off x="1606550" y="4784950"/>
            <a:ext cx="161925" cy="320675"/>
          </a:xfrm>
          <a:prstGeom prst="blockArc">
            <a:avLst/>
          </a:prstGeom>
          <a:solidFill>
            <a:srgbClr val="C3D6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8" name="Block Arc 7"/>
          <p:cNvSpPr/>
          <p:nvPr/>
        </p:nvSpPr>
        <p:spPr>
          <a:xfrm rot="19411524" flipV="1">
            <a:off x="2873375" y="3813400"/>
            <a:ext cx="161925" cy="320675"/>
          </a:xfrm>
          <a:prstGeom prst="blockArc">
            <a:avLst/>
          </a:prstGeom>
          <a:solidFill>
            <a:srgbClr val="C3D6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9" name="Block Arc 8"/>
          <p:cNvSpPr/>
          <p:nvPr/>
        </p:nvSpPr>
        <p:spPr>
          <a:xfrm rot="19411524" flipV="1">
            <a:off x="3138488" y="3618137"/>
            <a:ext cx="161925" cy="319088"/>
          </a:xfrm>
          <a:prstGeom prst="blockArc">
            <a:avLst/>
          </a:prstGeom>
          <a:solidFill>
            <a:srgbClr val="C3D6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10" name="Block Arc 9"/>
          <p:cNvSpPr/>
          <p:nvPr/>
        </p:nvSpPr>
        <p:spPr>
          <a:xfrm rot="19411524" flipV="1">
            <a:off x="2616200" y="4003900"/>
            <a:ext cx="161925" cy="320675"/>
          </a:xfrm>
          <a:prstGeom prst="blockArc">
            <a:avLst/>
          </a:prstGeom>
          <a:solidFill>
            <a:srgbClr val="C3D6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11" name="Block Arc 10"/>
          <p:cNvSpPr/>
          <p:nvPr/>
        </p:nvSpPr>
        <p:spPr>
          <a:xfrm rot="19411524">
            <a:off x="1343025" y="4157887"/>
            <a:ext cx="161925" cy="320675"/>
          </a:xfrm>
          <a:prstGeom prst="blockArc">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12" name="Block Arc 11"/>
          <p:cNvSpPr/>
          <p:nvPr/>
        </p:nvSpPr>
        <p:spPr>
          <a:xfrm rot="19411524">
            <a:off x="1601788" y="3965800"/>
            <a:ext cx="161925" cy="320675"/>
          </a:xfrm>
          <a:prstGeom prst="blockArc">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13" name="Block Arc 12"/>
          <p:cNvSpPr/>
          <p:nvPr/>
        </p:nvSpPr>
        <p:spPr>
          <a:xfrm rot="19411524">
            <a:off x="1862138" y="3775300"/>
            <a:ext cx="161925" cy="319087"/>
          </a:xfrm>
          <a:prstGeom prst="blockArc">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14" name="Block Arc 13"/>
          <p:cNvSpPr/>
          <p:nvPr/>
        </p:nvSpPr>
        <p:spPr>
          <a:xfrm rot="19411524">
            <a:off x="2120900" y="3583212"/>
            <a:ext cx="161925" cy="319088"/>
          </a:xfrm>
          <a:prstGeom prst="blockArc">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15" name="Block Arc 14"/>
          <p:cNvSpPr/>
          <p:nvPr/>
        </p:nvSpPr>
        <p:spPr>
          <a:xfrm rot="19411524">
            <a:off x="2398713" y="3414937"/>
            <a:ext cx="163512" cy="320675"/>
          </a:xfrm>
          <a:prstGeom prst="blockArc">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16" name="Block Arc 15"/>
          <p:cNvSpPr/>
          <p:nvPr/>
        </p:nvSpPr>
        <p:spPr>
          <a:xfrm rot="19411524">
            <a:off x="2640013" y="3199037"/>
            <a:ext cx="163512" cy="320675"/>
          </a:xfrm>
          <a:prstGeom prst="blockArc">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17" name="Oval 16"/>
          <p:cNvSpPr/>
          <p:nvPr/>
        </p:nvSpPr>
        <p:spPr>
          <a:xfrm>
            <a:off x="4495800" y="4916712"/>
            <a:ext cx="4114800" cy="1828800"/>
          </a:xfrm>
          <a:prstGeom prst="ellipse">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venir Book" charset="0"/>
              <a:ea typeface="Avenir Book" charset="0"/>
              <a:cs typeface="Avenir Book" charset="0"/>
            </a:endParaRPr>
          </a:p>
        </p:txBody>
      </p:sp>
      <p:sp>
        <p:nvSpPr>
          <p:cNvPr id="18" name="Freeform 17"/>
          <p:cNvSpPr/>
          <p:nvPr/>
        </p:nvSpPr>
        <p:spPr>
          <a:xfrm>
            <a:off x="0" y="1871887"/>
            <a:ext cx="9091613" cy="4279900"/>
          </a:xfrm>
          <a:custGeom>
            <a:avLst/>
            <a:gdLst>
              <a:gd name="connsiteX0" fmla="*/ 0 w 9341115"/>
              <a:gd name="connsiteY0" fmla="*/ 4279757 h 4279757"/>
              <a:gd name="connsiteX1" fmla="*/ 3751982 w 9341115"/>
              <a:gd name="connsiteY1" fmla="*/ 1320433 h 4279757"/>
              <a:gd name="connsiteX2" fmla="*/ 9181869 w 9341115"/>
              <a:gd name="connsiteY2" fmla="*/ 27185 h 4279757"/>
              <a:gd name="connsiteX3" fmla="*/ 9181869 w 9341115"/>
              <a:gd name="connsiteY3" fmla="*/ 27185 h 4279757"/>
              <a:gd name="connsiteX4" fmla="*/ 9321695 w 9341115"/>
              <a:gd name="connsiteY4" fmla="*/ 27185 h 4279757"/>
              <a:gd name="connsiteX5" fmla="*/ 9298391 w 9341115"/>
              <a:gd name="connsiteY5" fmla="*/ 190297 h 427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1115" h="4279757">
                <a:moveTo>
                  <a:pt x="0" y="4279757"/>
                </a:moveTo>
                <a:cubicBezTo>
                  <a:pt x="1110835" y="3154476"/>
                  <a:pt x="2221671" y="2029195"/>
                  <a:pt x="3751982" y="1320433"/>
                </a:cubicBezTo>
                <a:cubicBezTo>
                  <a:pt x="5282293" y="611671"/>
                  <a:pt x="9181869" y="27185"/>
                  <a:pt x="9181869" y="27185"/>
                </a:cubicBezTo>
                <a:lnTo>
                  <a:pt x="9181869" y="27185"/>
                </a:lnTo>
                <a:cubicBezTo>
                  <a:pt x="9205173" y="27185"/>
                  <a:pt x="9302275" y="0"/>
                  <a:pt x="9321695" y="27185"/>
                </a:cubicBezTo>
                <a:cubicBezTo>
                  <a:pt x="9341115" y="54370"/>
                  <a:pt x="9298391" y="190297"/>
                  <a:pt x="9298391" y="190297"/>
                </a:cubicBezTo>
              </a:path>
            </a:pathLst>
          </a:custGeom>
          <a:ln w="38100" cap="flat" cmpd="sng" algn="ctr">
            <a:solidFill>
              <a:schemeClr val="tx1">
                <a:lumMod val="75000"/>
                <a:lumOff val="2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venir Book" charset="0"/>
              <a:ea typeface="Avenir Book" charset="0"/>
              <a:cs typeface="Avenir Book" charset="0"/>
            </a:endParaRPr>
          </a:p>
        </p:txBody>
      </p:sp>
      <p:cxnSp>
        <p:nvCxnSpPr>
          <p:cNvPr id="19" name="Straight Connector 18"/>
          <p:cNvCxnSpPr/>
          <p:nvPr/>
        </p:nvCxnSpPr>
        <p:spPr>
          <a:xfrm rot="4615262">
            <a:off x="5127625" y="2605312"/>
            <a:ext cx="738188" cy="1588"/>
          </a:xfrm>
          <a:prstGeom prst="line">
            <a:avLst/>
          </a:prstGeom>
          <a:ln w="69850" cap="flat" cmpd="sng" algn="ctr">
            <a:solidFill>
              <a:srgbClr val="3366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4615262">
            <a:off x="5304632" y="2563243"/>
            <a:ext cx="738188" cy="3175"/>
          </a:xfrm>
          <a:prstGeom prst="line">
            <a:avLst/>
          </a:prstGeom>
          <a:ln w="69850" cap="flat" cmpd="sng" algn="ctr">
            <a:solidFill>
              <a:srgbClr val="3366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4615262">
            <a:off x="5481638" y="2522762"/>
            <a:ext cx="738188" cy="1587"/>
          </a:xfrm>
          <a:prstGeom prst="line">
            <a:avLst/>
          </a:prstGeom>
          <a:ln w="69850" cap="flat" cmpd="sng" algn="ctr">
            <a:solidFill>
              <a:srgbClr val="3366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4615262">
            <a:off x="5659438" y="2481487"/>
            <a:ext cx="738188" cy="1587"/>
          </a:xfrm>
          <a:prstGeom prst="line">
            <a:avLst/>
          </a:prstGeom>
          <a:ln w="69850" cap="flat" cmpd="sng" algn="ctr">
            <a:solidFill>
              <a:srgbClr val="3366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4615262">
            <a:off x="5837238" y="2440212"/>
            <a:ext cx="738188" cy="1587"/>
          </a:xfrm>
          <a:prstGeom prst="line">
            <a:avLst/>
          </a:prstGeom>
          <a:ln w="69850" cap="flat" cmpd="sng" algn="ctr">
            <a:solidFill>
              <a:srgbClr val="3366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4615262">
            <a:off x="6013450" y="2398937"/>
            <a:ext cx="738188" cy="1588"/>
          </a:xfrm>
          <a:prstGeom prst="line">
            <a:avLst/>
          </a:prstGeom>
          <a:ln w="69850" cap="flat" cmpd="sng" algn="ctr">
            <a:solidFill>
              <a:srgbClr val="3366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4615262">
            <a:off x="6191250" y="2357662"/>
            <a:ext cx="738188" cy="1588"/>
          </a:xfrm>
          <a:prstGeom prst="line">
            <a:avLst/>
          </a:prstGeom>
          <a:ln w="69850" cap="flat" cmpd="sng" algn="ctr">
            <a:solidFill>
              <a:srgbClr val="3366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7" name="Block Arc 26"/>
          <p:cNvSpPr/>
          <p:nvPr/>
        </p:nvSpPr>
        <p:spPr>
          <a:xfrm rot="20815262">
            <a:off x="5411788" y="2060800"/>
            <a:ext cx="184150" cy="347662"/>
          </a:xfrm>
          <a:prstGeom prst="blockArc">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28" name="Block Arc 27"/>
          <p:cNvSpPr/>
          <p:nvPr/>
        </p:nvSpPr>
        <p:spPr>
          <a:xfrm rot="20815262" flipV="1">
            <a:off x="5751513" y="2718025"/>
            <a:ext cx="184150" cy="347662"/>
          </a:xfrm>
          <a:prstGeom prst="blockArc">
            <a:avLst/>
          </a:prstGeom>
          <a:solidFill>
            <a:srgbClr val="95B3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29" name="Block Arc 28"/>
          <p:cNvSpPr/>
          <p:nvPr/>
        </p:nvSpPr>
        <p:spPr>
          <a:xfrm rot="20815262">
            <a:off x="5765800" y="1979837"/>
            <a:ext cx="184150" cy="346075"/>
          </a:xfrm>
          <a:prstGeom prst="blockArc">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30" name="Block Arc 29"/>
          <p:cNvSpPr/>
          <p:nvPr/>
        </p:nvSpPr>
        <p:spPr>
          <a:xfrm rot="20815262" flipV="1">
            <a:off x="6105525" y="2635475"/>
            <a:ext cx="184150" cy="347662"/>
          </a:xfrm>
          <a:prstGeom prst="blockArc">
            <a:avLst/>
          </a:prstGeom>
          <a:solidFill>
            <a:srgbClr val="95B3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31" name="Block Arc 30"/>
          <p:cNvSpPr/>
          <p:nvPr/>
        </p:nvSpPr>
        <p:spPr>
          <a:xfrm rot="20815262">
            <a:off x="6119813" y="1897287"/>
            <a:ext cx="184150" cy="347663"/>
          </a:xfrm>
          <a:prstGeom prst="blockArc">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32" name="Block Arc 31"/>
          <p:cNvSpPr/>
          <p:nvPr/>
        </p:nvSpPr>
        <p:spPr>
          <a:xfrm rot="20815262" flipV="1">
            <a:off x="6459538" y="2552925"/>
            <a:ext cx="184150" cy="347662"/>
          </a:xfrm>
          <a:prstGeom prst="blockArc">
            <a:avLst/>
          </a:prstGeom>
          <a:solidFill>
            <a:srgbClr val="95B3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33" name="Block Arc 32"/>
          <p:cNvSpPr/>
          <p:nvPr/>
        </p:nvSpPr>
        <p:spPr>
          <a:xfrm rot="20815262" flipV="1">
            <a:off x="5395913" y="2800575"/>
            <a:ext cx="184150" cy="347662"/>
          </a:xfrm>
          <a:prstGeom prst="blockArc">
            <a:avLst/>
          </a:prstGeom>
          <a:solidFill>
            <a:srgbClr val="95B3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34" name="Block Arc 33"/>
          <p:cNvSpPr/>
          <p:nvPr/>
        </p:nvSpPr>
        <p:spPr>
          <a:xfrm rot="20815262">
            <a:off x="6475413" y="1814737"/>
            <a:ext cx="184150" cy="347663"/>
          </a:xfrm>
          <a:prstGeom prst="blockArc">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cxnSp>
        <p:nvCxnSpPr>
          <p:cNvPr id="35" name="Straight Connector 34"/>
          <p:cNvCxnSpPr/>
          <p:nvPr/>
        </p:nvCxnSpPr>
        <p:spPr>
          <a:xfrm rot="3211524">
            <a:off x="1216025" y="4632550"/>
            <a:ext cx="681037" cy="1588"/>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3211524">
            <a:off x="1344613" y="4537300"/>
            <a:ext cx="681037" cy="1587"/>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3211524">
            <a:off x="1473200" y="4442050"/>
            <a:ext cx="681037" cy="1588"/>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3211524">
            <a:off x="1601788" y="4346800"/>
            <a:ext cx="681037" cy="1587"/>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3211524">
            <a:off x="1730375" y="4251550"/>
            <a:ext cx="681037" cy="1588"/>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3211524">
            <a:off x="1861344" y="4155506"/>
            <a:ext cx="679450" cy="1588"/>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3211524">
            <a:off x="1989932" y="4060256"/>
            <a:ext cx="679450" cy="1587"/>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3211524">
            <a:off x="2118519" y="3965006"/>
            <a:ext cx="679450" cy="1588"/>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3211524">
            <a:off x="2246313" y="3868962"/>
            <a:ext cx="681038" cy="1587"/>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3211524">
            <a:off x="2374900" y="3773712"/>
            <a:ext cx="681038" cy="1588"/>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3211524">
            <a:off x="2505075" y="3678462"/>
            <a:ext cx="681038" cy="1588"/>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3211524">
            <a:off x="2633663" y="3583212"/>
            <a:ext cx="681038" cy="1587"/>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47" name="Group 176"/>
          <p:cNvGrpSpPr>
            <a:grpSpLocks/>
          </p:cNvGrpSpPr>
          <p:nvPr/>
        </p:nvGrpSpPr>
        <p:grpSpPr bwMode="auto">
          <a:xfrm>
            <a:off x="5334000" y="5602512"/>
            <a:ext cx="2501900" cy="317500"/>
            <a:chOff x="5334000" y="5486400"/>
            <a:chExt cx="2501470" cy="316746"/>
          </a:xfrm>
        </p:grpSpPr>
        <p:cxnSp>
          <p:nvCxnSpPr>
            <p:cNvPr id="48" name="Straight Connector 47"/>
            <p:cNvCxnSpPr/>
            <p:nvPr/>
          </p:nvCxnSpPr>
          <p:spPr>
            <a:xfrm flipV="1">
              <a:off x="5334000" y="5793644"/>
              <a:ext cx="2501470" cy="791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400000" flipH="1" flipV="1">
              <a:off x="6965226" y="5643979"/>
              <a:ext cx="316746"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7122806" y="5486400"/>
              <a:ext cx="534895" cy="15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51" name="Hexagon 50"/>
          <p:cNvSpPr/>
          <p:nvPr/>
        </p:nvSpPr>
        <p:spPr>
          <a:xfrm>
            <a:off x="990600" y="2528001"/>
            <a:ext cx="688975" cy="687388"/>
          </a:xfrm>
          <a:prstGeom prst="hexagon">
            <a:avLst/>
          </a:prstGeom>
          <a:gradFill flip="none" rotWithShape="1">
            <a:gsLst>
              <a:gs pos="100000">
                <a:srgbClr val="80214B"/>
              </a:gs>
              <a:gs pos="0">
                <a:srgbClr val="FF0000"/>
              </a:gs>
              <a:gs pos="1000">
                <a:srgbClr val="FF0000"/>
              </a:gs>
            </a:gsLst>
            <a:path path="rect">
              <a:fillToRect l="100000" t="100000"/>
            </a:path>
            <a:tileRect r="-100000" b="-100000"/>
          </a:gra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latin typeface="Avenir Book" charset="0"/>
              <a:ea typeface="Avenir Book" charset="0"/>
              <a:cs typeface="Avenir Book" charset="0"/>
            </a:endParaRPr>
          </a:p>
        </p:txBody>
      </p:sp>
      <p:grpSp>
        <p:nvGrpSpPr>
          <p:cNvPr id="54" name="Group 187"/>
          <p:cNvGrpSpPr>
            <a:grpSpLocks/>
          </p:cNvGrpSpPr>
          <p:nvPr/>
        </p:nvGrpSpPr>
        <p:grpSpPr bwMode="auto">
          <a:xfrm rot="165577">
            <a:off x="3657600" y="2811687"/>
            <a:ext cx="1447800" cy="723900"/>
            <a:chOff x="3657600" y="2695246"/>
            <a:chExt cx="1447800" cy="724665"/>
          </a:xfrm>
        </p:grpSpPr>
        <p:cxnSp>
          <p:nvCxnSpPr>
            <p:cNvPr id="55" name="Straight Connector 54"/>
            <p:cNvCxnSpPr/>
            <p:nvPr/>
          </p:nvCxnSpPr>
          <p:spPr>
            <a:xfrm flipV="1">
              <a:off x="3628568" y="2830451"/>
              <a:ext cx="1371600" cy="57051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16200000" flipH="1">
              <a:off x="4860997" y="2739965"/>
              <a:ext cx="276517" cy="1524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 name="Group 202"/>
          <p:cNvGrpSpPr>
            <a:grpSpLocks/>
          </p:cNvGrpSpPr>
          <p:nvPr/>
        </p:nvGrpSpPr>
        <p:grpSpPr bwMode="auto">
          <a:xfrm>
            <a:off x="5837058" y="4333759"/>
            <a:ext cx="800100" cy="285750"/>
            <a:chOff x="5055789" y="4319645"/>
            <a:chExt cx="800100" cy="285912"/>
          </a:xfrm>
        </p:grpSpPr>
        <p:sp>
          <p:nvSpPr>
            <p:cNvPr id="58" name="Oval 57"/>
            <p:cNvSpPr/>
            <p:nvPr/>
          </p:nvSpPr>
          <p:spPr>
            <a:xfrm>
              <a:off x="5055789" y="4319645"/>
              <a:ext cx="533400" cy="285912"/>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venir Book" charset="0"/>
                <a:ea typeface="Avenir Book" charset="0"/>
                <a:cs typeface="Avenir Book" charset="0"/>
              </a:endParaRPr>
            </a:p>
          </p:txBody>
        </p:sp>
        <p:sp>
          <p:nvSpPr>
            <p:cNvPr id="59" name="Oval 58"/>
            <p:cNvSpPr/>
            <p:nvPr/>
          </p:nvSpPr>
          <p:spPr>
            <a:xfrm>
              <a:off x="5322489" y="4319645"/>
              <a:ext cx="533400" cy="285912"/>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venir Book" charset="0"/>
                <a:ea typeface="Avenir Book" charset="0"/>
                <a:cs typeface="Avenir Book" charset="0"/>
              </a:endParaRPr>
            </a:p>
          </p:txBody>
        </p:sp>
      </p:grpSp>
      <p:sp>
        <p:nvSpPr>
          <p:cNvPr id="60" name="Oval 59"/>
          <p:cNvSpPr/>
          <p:nvPr/>
        </p:nvSpPr>
        <p:spPr>
          <a:xfrm>
            <a:off x="7302500" y="4111266"/>
            <a:ext cx="533400" cy="287338"/>
          </a:xfrm>
          <a:prstGeom prst="ellipse">
            <a:avLst/>
          </a:prstGeom>
          <a:solidFill>
            <a:srgbClr val="FF666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venir Book" charset="0"/>
              <a:ea typeface="Avenir Book" charset="0"/>
              <a:cs typeface="Avenir Book" charset="0"/>
            </a:endParaRPr>
          </a:p>
        </p:txBody>
      </p:sp>
      <p:grpSp>
        <p:nvGrpSpPr>
          <p:cNvPr id="61" name="Group 203"/>
          <p:cNvGrpSpPr>
            <a:grpSpLocks/>
          </p:cNvGrpSpPr>
          <p:nvPr/>
        </p:nvGrpSpPr>
        <p:grpSpPr bwMode="auto">
          <a:xfrm rot="5400000">
            <a:off x="5705475" y="5365975"/>
            <a:ext cx="800100" cy="285750"/>
            <a:chOff x="5055789" y="4319645"/>
            <a:chExt cx="800100" cy="285912"/>
          </a:xfrm>
        </p:grpSpPr>
        <p:sp>
          <p:nvSpPr>
            <p:cNvPr id="62" name="Oval 61"/>
            <p:cNvSpPr/>
            <p:nvPr/>
          </p:nvSpPr>
          <p:spPr>
            <a:xfrm>
              <a:off x="5019276" y="4356178"/>
              <a:ext cx="533400" cy="285912"/>
            </a:xfrm>
            <a:prstGeom prst="ellipse">
              <a:avLst/>
            </a:prstGeom>
            <a:solidFill>
              <a:srgbClr val="9FC54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venir Book" charset="0"/>
                <a:ea typeface="Avenir Book" charset="0"/>
                <a:cs typeface="Avenir Book" charset="0"/>
              </a:endParaRPr>
            </a:p>
          </p:txBody>
        </p:sp>
        <p:sp>
          <p:nvSpPr>
            <p:cNvPr id="63" name="Oval 62"/>
            <p:cNvSpPr/>
            <p:nvPr/>
          </p:nvSpPr>
          <p:spPr>
            <a:xfrm>
              <a:off x="5285976" y="4356178"/>
              <a:ext cx="533400" cy="285912"/>
            </a:xfrm>
            <a:prstGeom prst="ellipse">
              <a:avLst/>
            </a:prstGeom>
            <a:solidFill>
              <a:srgbClr val="9FC54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venir Book" charset="0"/>
                <a:ea typeface="Avenir Book" charset="0"/>
                <a:cs typeface="Avenir Book" charset="0"/>
              </a:endParaRPr>
            </a:p>
          </p:txBody>
        </p:sp>
      </p:grpSp>
      <p:cxnSp>
        <p:nvCxnSpPr>
          <p:cNvPr id="64" name="Straight Arrow Connector 63"/>
          <p:cNvCxnSpPr/>
          <p:nvPr/>
        </p:nvCxnSpPr>
        <p:spPr>
          <a:xfrm flipV="1">
            <a:off x="6767333" y="4388814"/>
            <a:ext cx="377012" cy="3543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65" name="Group 220"/>
          <p:cNvGrpSpPr>
            <a:grpSpLocks/>
          </p:cNvGrpSpPr>
          <p:nvPr/>
        </p:nvGrpSpPr>
        <p:grpSpPr bwMode="auto">
          <a:xfrm rot="-585761">
            <a:off x="5986463" y="3213325"/>
            <a:ext cx="419100" cy="990600"/>
            <a:chOff x="6438092" y="2966377"/>
            <a:chExt cx="418623" cy="990230"/>
          </a:xfrm>
        </p:grpSpPr>
        <p:cxnSp>
          <p:nvCxnSpPr>
            <p:cNvPr id="66" name="Straight Connector 65"/>
            <p:cNvCxnSpPr/>
            <p:nvPr/>
          </p:nvCxnSpPr>
          <p:spPr>
            <a:xfrm rot="5400000">
              <a:off x="6146114" y="3425518"/>
              <a:ext cx="968013" cy="158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6419281" y="3906059"/>
              <a:ext cx="418623" cy="2221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68" name="TextBox 224"/>
          <p:cNvSpPr txBox="1">
            <a:spLocks noChangeArrowheads="1"/>
          </p:cNvSpPr>
          <p:nvPr/>
        </p:nvSpPr>
        <p:spPr bwMode="auto">
          <a:xfrm>
            <a:off x="5935663" y="5920012"/>
            <a:ext cx="2908300" cy="523875"/>
          </a:xfrm>
          <a:prstGeom prst="rect">
            <a:avLst/>
          </a:prstGeom>
          <a:noFill/>
          <a:ln w="9525">
            <a:noFill/>
            <a:miter lim="800000"/>
            <a:headEnd/>
            <a:tailEnd/>
          </a:ln>
        </p:spPr>
        <p:txBody>
          <a:bodyPr>
            <a:prstTxWarp prst="textNoShape">
              <a:avLst/>
            </a:prstTxWarp>
            <a:spAutoFit/>
          </a:bodyPr>
          <a:lstStyle/>
          <a:p>
            <a:r>
              <a:rPr lang="en-US" sz="1400" dirty="0">
                <a:latin typeface="Avenir Book" charset="0"/>
                <a:ea typeface="Avenir Book" charset="0"/>
                <a:cs typeface="Avenir Book" charset="0"/>
              </a:rPr>
              <a:t>Target genes: Gli1, Ptc </a:t>
            </a:r>
          </a:p>
          <a:p>
            <a:endParaRPr lang="en-US" sz="1400" dirty="0">
              <a:latin typeface="Avenir Book" charset="0"/>
              <a:ea typeface="Avenir Book" charset="0"/>
              <a:cs typeface="Avenir Book" charset="0"/>
            </a:endParaRPr>
          </a:p>
        </p:txBody>
      </p:sp>
      <p:sp>
        <p:nvSpPr>
          <p:cNvPr id="69" name="TextBox 99"/>
          <p:cNvSpPr txBox="1">
            <a:spLocks noChangeArrowheads="1"/>
          </p:cNvSpPr>
          <p:nvPr/>
        </p:nvSpPr>
        <p:spPr bwMode="auto">
          <a:xfrm>
            <a:off x="7720348" y="4111266"/>
            <a:ext cx="1534394" cy="861774"/>
          </a:xfrm>
          <a:prstGeom prst="rect">
            <a:avLst/>
          </a:prstGeom>
          <a:noFill/>
          <a:ln w="9525">
            <a:noFill/>
            <a:miter lim="800000"/>
            <a:headEnd/>
            <a:tailEnd/>
          </a:ln>
        </p:spPr>
        <p:txBody>
          <a:bodyPr wrap="none">
            <a:prstTxWarp prst="textNoShape">
              <a:avLst/>
            </a:prstTxWarp>
            <a:spAutoFit/>
          </a:bodyPr>
          <a:lstStyle/>
          <a:p>
            <a:pPr algn="ctr"/>
            <a:r>
              <a:rPr lang="en-US" b="1" dirty="0">
                <a:latin typeface="Avenir Book" charset="0"/>
                <a:ea typeface="Avenir Book" charset="0"/>
                <a:cs typeface="Avenir Book" charset="0"/>
              </a:rPr>
              <a:t>Gli</a:t>
            </a:r>
          </a:p>
          <a:p>
            <a:pPr algn="ctr"/>
            <a:r>
              <a:rPr lang="en-US" sz="1600" dirty="0">
                <a:latin typeface="Avenir Book" charset="0"/>
                <a:ea typeface="Avenir Book" charset="0"/>
                <a:cs typeface="Avenir Book" charset="0"/>
              </a:rPr>
              <a:t>transcriptional </a:t>
            </a:r>
            <a:endParaRPr lang="en-US" sz="1600" dirty="0" smtClean="0">
              <a:latin typeface="Avenir Book" charset="0"/>
              <a:ea typeface="Avenir Book" charset="0"/>
              <a:cs typeface="Avenir Book" charset="0"/>
            </a:endParaRPr>
          </a:p>
          <a:p>
            <a:pPr algn="ctr"/>
            <a:r>
              <a:rPr lang="en-US" sz="1600" dirty="0" smtClean="0">
                <a:latin typeface="Avenir Book" charset="0"/>
                <a:ea typeface="Avenir Book" charset="0"/>
                <a:cs typeface="Avenir Book" charset="0"/>
              </a:rPr>
              <a:t>repressor</a:t>
            </a:r>
            <a:endParaRPr lang="en-US" sz="1600" dirty="0">
              <a:latin typeface="Avenir Book" charset="0"/>
              <a:ea typeface="Avenir Book" charset="0"/>
              <a:cs typeface="Avenir Book" charset="0"/>
            </a:endParaRPr>
          </a:p>
        </p:txBody>
      </p:sp>
      <p:cxnSp>
        <p:nvCxnSpPr>
          <p:cNvPr id="71" name="Straight Connector 70"/>
          <p:cNvCxnSpPr/>
          <p:nvPr/>
        </p:nvCxnSpPr>
        <p:spPr bwMode="auto">
          <a:xfrm rot="3359925">
            <a:off x="1478112" y="3478868"/>
            <a:ext cx="566738" cy="1587"/>
          </a:xfrm>
          <a:prstGeom prst="line">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74" name="Pie 73"/>
          <p:cNvSpPr/>
          <p:nvPr/>
        </p:nvSpPr>
        <p:spPr bwMode="auto">
          <a:xfrm>
            <a:off x="6248400" y="3392712"/>
            <a:ext cx="381000" cy="381000"/>
          </a:xfrm>
          <a:prstGeom prst="pie">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venir Book" charset="0"/>
              <a:ea typeface="Avenir Book" charset="0"/>
              <a:cs typeface="Avenir Book" charset="0"/>
            </a:endParaRPr>
          </a:p>
        </p:txBody>
      </p:sp>
      <p:sp>
        <p:nvSpPr>
          <p:cNvPr id="75" name="Moon 74"/>
          <p:cNvSpPr/>
          <p:nvPr/>
        </p:nvSpPr>
        <p:spPr bwMode="auto">
          <a:xfrm rot="10800000">
            <a:off x="6553200" y="3164112"/>
            <a:ext cx="304800" cy="304800"/>
          </a:xfrm>
          <a:prstGeom prst="moon">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venir Book" charset="0"/>
              <a:ea typeface="Avenir Book" charset="0"/>
              <a:cs typeface="Avenir Book" charset="0"/>
            </a:endParaRPr>
          </a:p>
        </p:txBody>
      </p:sp>
      <p:sp>
        <p:nvSpPr>
          <p:cNvPr id="76" name="Rectangle 75"/>
          <p:cNvSpPr/>
          <p:nvPr/>
        </p:nvSpPr>
        <p:spPr>
          <a:xfrm>
            <a:off x="6841164" y="3263549"/>
            <a:ext cx="1063112" cy="584775"/>
          </a:xfrm>
          <a:prstGeom prst="rect">
            <a:avLst/>
          </a:prstGeom>
        </p:spPr>
        <p:txBody>
          <a:bodyPr wrap="none">
            <a:spAutoFit/>
          </a:bodyPr>
          <a:lstStyle/>
          <a:p>
            <a:r>
              <a:rPr lang="en-US" sz="1600" dirty="0" smtClean="0">
                <a:latin typeface="Avenir Book" charset="0"/>
                <a:ea typeface="Avenir Book" charset="0"/>
                <a:cs typeface="Avenir Book" charset="0"/>
              </a:rPr>
              <a:t>signaling </a:t>
            </a:r>
          </a:p>
          <a:p>
            <a:r>
              <a:rPr lang="en-US" sz="1600" dirty="0" smtClean="0">
                <a:latin typeface="Avenir Book" charset="0"/>
                <a:ea typeface="Avenir Book" charset="0"/>
                <a:cs typeface="Avenir Book" charset="0"/>
              </a:rPr>
              <a:t>enzymes</a:t>
            </a:r>
            <a:endParaRPr lang="en-US" sz="1600" dirty="0">
              <a:latin typeface="Avenir Book" charset="0"/>
              <a:ea typeface="Avenir Book" charset="0"/>
              <a:cs typeface="Avenir Book" charset="0"/>
            </a:endParaRPr>
          </a:p>
        </p:txBody>
      </p:sp>
      <p:sp>
        <p:nvSpPr>
          <p:cNvPr id="78" name="TextBox 93"/>
          <p:cNvSpPr txBox="1">
            <a:spLocks noChangeArrowheads="1"/>
          </p:cNvSpPr>
          <p:nvPr/>
        </p:nvSpPr>
        <p:spPr bwMode="auto">
          <a:xfrm>
            <a:off x="7438600" y="1379296"/>
            <a:ext cx="1130438" cy="523220"/>
          </a:xfrm>
          <a:prstGeom prst="rect">
            <a:avLst/>
          </a:prstGeom>
          <a:noFill/>
          <a:ln w="9525">
            <a:noFill/>
            <a:miter lim="800000"/>
            <a:headEnd/>
            <a:tailEnd/>
          </a:ln>
        </p:spPr>
        <p:txBody>
          <a:bodyPr wrap="none">
            <a:prstTxWarp prst="textNoShape">
              <a:avLst/>
            </a:prstTxWarp>
            <a:spAutoFit/>
          </a:bodyPr>
          <a:lstStyle/>
          <a:p>
            <a:r>
              <a:rPr lang="en-US" sz="1400" dirty="0" smtClean="0">
                <a:solidFill>
                  <a:srgbClr val="FF0000"/>
                </a:solidFill>
                <a:latin typeface="Avenir Book" charset="0"/>
                <a:ea typeface="Avenir Book" charset="0"/>
                <a:cs typeface="Avenir Book" charset="0"/>
              </a:rPr>
              <a:t>antagonists</a:t>
            </a:r>
            <a:endParaRPr lang="en-US" sz="1400" dirty="0">
              <a:solidFill>
                <a:srgbClr val="FF0000"/>
              </a:solidFill>
              <a:latin typeface="Avenir Book" charset="0"/>
              <a:ea typeface="Avenir Book" charset="0"/>
              <a:cs typeface="Avenir Book" charset="0"/>
            </a:endParaRPr>
          </a:p>
          <a:p>
            <a:r>
              <a:rPr lang="en-US" sz="1400" dirty="0" smtClean="0">
                <a:solidFill>
                  <a:srgbClr val="00B050"/>
                </a:solidFill>
                <a:latin typeface="Avenir Book" charset="0"/>
                <a:ea typeface="Avenir Book" charset="0"/>
                <a:cs typeface="Avenir Book" charset="0"/>
              </a:rPr>
              <a:t>agonists</a:t>
            </a:r>
            <a:endParaRPr lang="en-US" sz="1400" dirty="0">
              <a:solidFill>
                <a:srgbClr val="00B050"/>
              </a:solidFill>
              <a:latin typeface="Avenir Book" charset="0"/>
              <a:ea typeface="Avenir Book" charset="0"/>
              <a:cs typeface="Avenir Book" charset="0"/>
            </a:endParaRPr>
          </a:p>
        </p:txBody>
      </p:sp>
      <p:grpSp>
        <p:nvGrpSpPr>
          <p:cNvPr id="79" name="Group 73"/>
          <p:cNvGrpSpPr>
            <a:grpSpLocks/>
          </p:cNvGrpSpPr>
          <p:nvPr/>
        </p:nvGrpSpPr>
        <p:grpSpPr bwMode="auto">
          <a:xfrm rot="5400000">
            <a:off x="6972301" y="1446212"/>
            <a:ext cx="317500" cy="568325"/>
            <a:chOff x="1681221" y="2852946"/>
            <a:chExt cx="317128" cy="567088"/>
          </a:xfrm>
        </p:grpSpPr>
        <p:cxnSp>
          <p:nvCxnSpPr>
            <p:cNvPr id="80" name="Straight Connector 79"/>
            <p:cNvCxnSpPr/>
            <p:nvPr/>
          </p:nvCxnSpPr>
          <p:spPr>
            <a:xfrm rot="4400923">
              <a:off x="1461896" y="3148370"/>
              <a:ext cx="567088" cy="158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20600923">
              <a:off x="1666950" y="3431123"/>
              <a:ext cx="317128" cy="158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82" name="Straight Arrow Connector 81"/>
          <p:cNvCxnSpPr/>
          <p:nvPr/>
        </p:nvCxnSpPr>
        <p:spPr bwMode="auto">
          <a:xfrm rot="10800000" flipV="1">
            <a:off x="6781800" y="1828800"/>
            <a:ext cx="685800" cy="228600"/>
          </a:xfrm>
          <a:prstGeom prst="straightConnector1">
            <a:avLst/>
          </a:prstGeom>
          <a:solidFill>
            <a:schemeClr val="accent1"/>
          </a:solidFill>
          <a:ln w="44450" cap="flat" cmpd="sng" algn="ctr">
            <a:solidFill>
              <a:srgbClr val="008000"/>
            </a:solidFill>
            <a:prstDash val="solid"/>
            <a:round/>
            <a:headEnd type="none" w="med" len="med"/>
            <a:tailEnd type="triangle"/>
          </a:ln>
          <a:effectLst/>
        </p:spPr>
      </p:cxnSp>
      <p:sp>
        <p:nvSpPr>
          <p:cNvPr id="83" name="TextBox 93"/>
          <p:cNvSpPr txBox="1">
            <a:spLocks noChangeArrowheads="1"/>
          </p:cNvSpPr>
          <p:nvPr/>
        </p:nvSpPr>
        <p:spPr bwMode="auto">
          <a:xfrm>
            <a:off x="8019047" y="3027953"/>
            <a:ext cx="1099981" cy="307777"/>
          </a:xfrm>
          <a:prstGeom prst="rect">
            <a:avLst/>
          </a:prstGeom>
          <a:noFill/>
          <a:ln w="9525">
            <a:noFill/>
            <a:miter lim="800000"/>
            <a:headEnd/>
            <a:tailEnd/>
          </a:ln>
        </p:spPr>
        <p:txBody>
          <a:bodyPr wrap="none">
            <a:prstTxWarp prst="textNoShape">
              <a:avLst/>
            </a:prstTxWarp>
            <a:spAutoFit/>
          </a:bodyPr>
          <a:lstStyle/>
          <a:p>
            <a:r>
              <a:rPr lang="en-US" sz="1400" dirty="0" smtClean="0">
                <a:solidFill>
                  <a:srgbClr val="FF0000"/>
                </a:solidFill>
                <a:latin typeface="Avenir Book" charset="0"/>
                <a:ea typeface="Avenir Book" charset="0"/>
                <a:cs typeface="Avenir Book" charset="0"/>
              </a:rPr>
              <a:t>antagonists</a:t>
            </a:r>
            <a:endParaRPr lang="en-US" sz="1400" dirty="0">
              <a:solidFill>
                <a:srgbClr val="FF0000"/>
              </a:solidFill>
              <a:latin typeface="Avenir Book" charset="0"/>
              <a:ea typeface="Avenir Book" charset="0"/>
              <a:cs typeface="Avenir Book" charset="0"/>
            </a:endParaRPr>
          </a:p>
        </p:txBody>
      </p:sp>
      <p:grpSp>
        <p:nvGrpSpPr>
          <p:cNvPr id="88" name="Group 73"/>
          <p:cNvGrpSpPr>
            <a:grpSpLocks/>
          </p:cNvGrpSpPr>
          <p:nvPr/>
        </p:nvGrpSpPr>
        <p:grpSpPr bwMode="auto">
          <a:xfrm rot="5400000">
            <a:off x="7957289" y="3252745"/>
            <a:ext cx="317500" cy="568325"/>
            <a:chOff x="1681221" y="2852946"/>
            <a:chExt cx="317128" cy="567088"/>
          </a:xfrm>
        </p:grpSpPr>
        <p:cxnSp>
          <p:nvCxnSpPr>
            <p:cNvPr id="89" name="Straight Connector 88"/>
            <p:cNvCxnSpPr/>
            <p:nvPr/>
          </p:nvCxnSpPr>
          <p:spPr>
            <a:xfrm rot="4400923">
              <a:off x="1461896" y="3148370"/>
              <a:ext cx="567088" cy="158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20600923">
              <a:off x="1666950" y="3431123"/>
              <a:ext cx="317128" cy="158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85" name="TextBox 180"/>
          <p:cNvSpPr txBox="1">
            <a:spLocks noChangeArrowheads="1"/>
          </p:cNvSpPr>
          <p:nvPr/>
        </p:nvSpPr>
        <p:spPr bwMode="auto">
          <a:xfrm>
            <a:off x="228600" y="4230912"/>
            <a:ext cx="1055738" cy="646331"/>
          </a:xfrm>
          <a:prstGeom prst="rect">
            <a:avLst/>
          </a:prstGeom>
          <a:noFill/>
          <a:ln w="9525">
            <a:noFill/>
            <a:miter lim="800000"/>
            <a:headEnd/>
            <a:tailEnd/>
          </a:ln>
        </p:spPr>
        <p:txBody>
          <a:bodyPr wrap="none">
            <a:prstTxWarp prst="textNoShape">
              <a:avLst/>
            </a:prstTxWarp>
            <a:spAutoFit/>
          </a:bodyPr>
          <a:lstStyle/>
          <a:p>
            <a:r>
              <a:rPr lang="en-US" sz="1800" b="1" dirty="0" smtClean="0">
                <a:solidFill>
                  <a:srgbClr val="00B050"/>
                </a:solidFill>
                <a:latin typeface="Avenir Book" charset="0"/>
                <a:ea typeface="Avenir Book" charset="0"/>
                <a:cs typeface="Avenir Book" charset="0"/>
              </a:rPr>
              <a:t>Patched</a:t>
            </a:r>
          </a:p>
          <a:p>
            <a:r>
              <a:rPr lang="en-US" sz="1800" b="1" dirty="0" smtClean="0">
                <a:solidFill>
                  <a:srgbClr val="00B050"/>
                </a:solidFill>
                <a:latin typeface="Avenir Book" charset="0"/>
                <a:ea typeface="Avenir Book" charset="0"/>
                <a:cs typeface="Avenir Book" charset="0"/>
              </a:rPr>
              <a:t>receptor</a:t>
            </a:r>
            <a:endParaRPr lang="en-US" sz="1800" b="1" dirty="0">
              <a:solidFill>
                <a:srgbClr val="00B050"/>
              </a:solidFill>
              <a:latin typeface="Avenir Book" charset="0"/>
              <a:ea typeface="Avenir Book" charset="0"/>
              <a:cs typeface="Avenir Book" charset="0"/>
            </a:endParaRPr>
          </a:p>
        </p:txBody>
      </p:sp>
      <p:sp>
        <p:nvSpPr>
          <p:cNvPr id="86" name="TextBox 182"/>
          <p:cNvSpPr txBox="1">
            <a:spLocks noChangeArrowheads="1"/>
          </p:cNvSpPr>
          <p:nvPr/>
        </p:nvSpPr>
        <p:spPr bwMode="auto">
          <a:xfrm>
            <a:off x="130821" y="1864393"/>
            <a:ext cx="2584598" cy="553998"/>
          </a:xfrm>
          <a:prstGeom prst="rect">
            <a:avLst/>
          </a:prstGeom>
          <a:noFill/>
          <a:ln w="9525">
            <a:noFill/>
            <a:miter lim="800000"/>
            <a:headEnd/>
            <a:tailEnd/>
          </a:ln>
        </p:spPr>
        <p:txBody>
          <a:bodyPr wrap="square">
            <a:prstTxWarp prst="textNoShape">
              <a:avLst/>
            </a:prstTxWarp>
            <a:spAutoFit/>
          </a:bodyPr>
          <a:lstStyle/>
          <a:p>
            <a:pPr algn="ctr"/>
            <a:r>
              <a:rPr lang="en-US" sz="1800" b="1" dirty="0" smtClean="0">
                <a:solidFill>
                  <a:srgbClr val="C00000"/>
                </a:solidFill>
                <a:latin typeface="Avenir Book" charset="0"/>
                <a:ea typeface="Avenir Book" charset="0"/>
                <a:cs typeface="Avenir Book" charset="0"/>
              </a:rPr>
              <a:t>Hedgehog </a:t>
            </a:r>
            <a:r>
              <a:rPr lang="en-US" b="1" dirty="0" smtClean="0">
                <a:solidFill>
                  <a:srgbClr val="C00000"/>
                </a:solidFill>
                <a:latin typeface="Avenir Book" charset="0"/>
                <a:ea typeface="Avenir Book" charset="0"/>
                <a:cs typeface="Avenir Book" charset="0"/>
              </a:rPr>
              <a:t>proteins</a:t>
            </a:r>
          </a:p>
          <a:p>
            <a:pPr algn="ctr"/>
            <a:r>
              <a:rPr lang="en-US" sz="1200" dirty="0" smtClean="0">
                <a:latin typeface="Avenir Book" charset="0"/>
                <a:ea typeface="Avenir Book" charset="0"/>
                <a:cs typeface="Avenir Book" charset="0"/>
              </a:rPr>
              <a:t>(</a:t>
            </a:r>
            <a:r>
              <a:rPr lang="en-US" sz="1200" dirty="0" err="1" smtClean="0">
                <a:latin typeface="Avenir Book" charset="0"/>
                <a:ea typeface="Avenir Book" charset="0"/>
                <a:cs typeface="Avenir Book" charset="0"/>
              </a:rPr>
              <a:t>Shh</a:t>
            </a:r>
            <a:r>
              <a:rPr lang="en-US" sz="1200" dirty="0" smtClean="0">
                <a:latin typeface="Avenir Book" charset="0"/>
                <a:ea typeface="Avenir Book" charset="0"/>
                <a:cs typeface="Avenir Book" charset="0"/>
              </a:rPr>
              <a:t>, </a:t>
            </a:r>
            <a:r>
              <a:rPr lang="en-US" sz="1200" dirty="0" err="1" smtClean="0">
                <a:latin typeface="Avenir Book" charset="0"/>
                <a:ea typeface="Avenir Book" charset="0"/>
                <a:cs typeface="Avenir Book" charset="0"/>
              </a:rPr>
              <a:t>Ihh</a:t>
            </a:r>
            <a:r>
              <a:rPr lang="en-US" sz="1200" dirty="0" smtClean="0">
                <a:latin typeface="Avenir Book" charset="0"/>
                <a:ea typeface="Avenir Book" charset="0"/>
                <a:cs typeface="Avenir Book" charset="0"/>
              </a:rPr>
              <a:t>, </a:t>
            </a:r>
            <a:r>
              <a:rPr lang="en-US" sz="1200" dirty="0" err="1" smtClean="0">
                <a:latin typeface="Avenir Book" charset="0"/>
                <a:ea typeface="Avenir Book" charset="0"/>
                <a:cs typeface="Avenir Book" charset="0"/>
              </a:rPr>
              <a:t>Dhh</a:t>
            </a:r>
            <a:r>
              <a:rPr lang="en-US" sz="1200" dirty="0" smtClean="0">
                <a:latin typeface="Avenir Book" charset="0"/>
                <a:ea typeface="Avenir Book" charset="0"/>
                <a:cs typeface="Avenir Book" charset="0"/>
              </a:rPr>
              <a:t>)</a:t>
            </a:r>
            <a:endParaRPr lang="en-US" sz="1200" dirty="0">
              <a:latin typeface="Avenir Book" charset="0"/>
              <a:ea typeface="Avenir Book" charset="0"/>
              <a:cs typeface="Avenir Book" charset="0"/>
            </a:endParaRPr>
          </a:p>
        </p:txBody>
      </p:sp>
      <p:sp>
        <p:nvSpPr>
          <p:cNvPr id="87" name="TextBox 181"/>
          <p:cNvSpPr txBox="1">
            <a:spLocks noChangeArrowheads="1"/>
          </p:cNvSpPr>
          <p:nvPr/>
        </p:nvSpPr>
        <p:spPr bwMode="auto">
          <a:xfrm>
            <a:off x="6745143" y="2234631"/>
            <a:ext cx="2027157" cy="646331"/>
          </a:xfrm>
          <a:prstGeom prst="rect">
            <a:avLst/>
          </a:prstGeom>
          <a:noFill/>
          <a:ln w="9525">
            <a:noFill/>
            <a:miter lim="800000"/>
            <a:headEnd/>
            <a:tailEnd/>
          </a:ln>
        </p:spPr>
        <p:txBody>
          <a:bodyPr wrap="none">
            <a:prstTxWarp prst="textNoShape">
              <a:avLst/>
            </a:prstTxWarp>
            <a:spAutoFit/>
          </a:bodyPr>
          <a:lstStyle/>
          <a:p>
            <a:pPr algn="ctr"/>
            <a:r>
              <a:rPr lang="en-US" sz="1800" b="1" dirty="0" smtClean="0">
                <a:solidFill>
                  <a:schemeClr val="accent1">
                    <a:lumMod val="50000"/>
                  </a:schemeClr>
                </a:solidFill>
                <a:latin typeface="Avenir Book" charset="0"/>
                <a:ea typeface="Avenir Book" charset="0"/>
                <a:cs typeface="Avenir Book" charset="0"/>
              </a:rPr>
              <a:t>Smoothened</a:t>
            </a:r>
          </a:p>
          <a:p>
            <a:pPr algn="ctr"/>
            <a:r>
              <a:rPr lang="en-US" sz="1800" b="1" dirty="0" smtClean="0">
                <a:solidFill>
                  <a:schemeClr val="accent1">
                    <a:lumMod val="50000"/>
                  </a:schemeClr>
                </a:solidFill>
                <a:latin typeface="Avenir Book" charset="0"/>
                <a:ea typeface="Avenir Book" charset="0"/>
                <a:cs typeface="Avenir Book" charset="0"/>
              </a:rPr>
              <a:t>GPCR-like protein</a:t>
            </a:r>
          </a:p>
        </p:txBody>
      </p:sp>
      <p:sp>
        <p:nvSpPr>
          <p:cNvPr id="92" name="TextBox 182"/>
          <p:cNvSpPr txBox="1">
            <a:spLocks noChangeArrowheads="1"/>
          </p:cNvSpPr>
          <p:nvPr/>
        </p:nvSpPr>
        <p:spPr bwMode="auto">
          <a:xfrm>
            <a:off x="2832482" y="2252301"/>
            <a:ext cx="1992853" cy="523220"/>
          </a:xfrm>
          <a:prstGeom prst="rect">
            <a:avLst/>
          </a:prstGeom>
          <a:noFill/>
          <a:ln w="9525">
            <a:noFill/>
            <a:miter lim="800000"/>
            <a:headEnd/>
            <a:tailEnd/>
          </a:ln>
        </p:spPr>
        <p:txBody>
          <a:bodyPr wrap="none">
            <a:prstTxWarp prst="textNoShape">
              <a:avLst/>
            </a:prstTxWarp>
            <a:spAutoFit/>
          </a:bodyPr>
          <a:lstStyle/>
          <a:p>
            <a:pPr algn="ctr"/>
            <a:r>
              <a:rPr lang="en-US" sz="1400" i="1" dirty="0" err="1" smtClean="0">
                <a:solidFill>
                  <a:schemeClr val="tx2">
                    <a:lumMod val="65000"/>
                    <a:lumOff val="35000"/>
                  </a:schemeClr>
                </a:solidFill>
                <a:latin typeface="Avenir Book" charset="0"/>
                <a:ea typeface="Avenir Book" charset="0"/>
                <a:cs typeface="Avenir Book" charset="0"/>
              </a:rPr>
              <a:t>Ptch</a:t>
            </a:r>
            <a:r>
              <a:rPr lang="en-US" sz="1400" i="1" dirty="0" smtClean="0">
                <a:solidFill>
                  <a:schemeClr val="tx2">
                    <a:lumMod val="65000"/>
                    <a:lumOff val="35000"/>
                  </a:schemeClr>
                </a:solidFill>
                <a:latin typeface="Avenir Book" charset="0"/>
                <a:ea typeface="Avenir Book" charset="0"/>
                <a:cs typeface="Avenir Book" charset="0"/>
              </a:rPr>
              <a:t> inhibits </a:t>
            </a:r>
            <a:r>
              <a:rPr lang="en-US" sz="1400" i="1" dirty="0" err="1" smtClean="0">
                <a:solidFill>
                  <a:schemeClr val="tx2">
                    <a:lumMod val="65000"/>
                    <a:lumOff val="35000"/>
                  </a:schemeClr>
                </a:solidFill>
                <a:latin typeface="Avenir Book" charset="0"/>
                <a:ea typeface="Avenir Book" charset="0"/>
                <a:cs typeface="Avenir Book" charset="0"/>
              </a:rPr>
              <a:t>Smo</a:t>
            </a:r>
            <a:endParaRPr lang="en-US" sz="1400" i="1" dirty="0" smtClean="0">
              <a:solidFill>
                <a:schemeClr val="tx2">
                  <a:lumMod val="65000"/>
                  <a:lumOff val="35000"/>
                </a:schemeClr>
              </a:solidFill>
              <a:latin typeface="Avenir Book" charset="0"/>
              <a:ea typeface="Avenir Book" charset="0"/>
              <a:cs typeface="Avenir Book" charset="0"/>
            </a:endParaRPr>
          </a:p>
          <a:p>
            <a:pPr algn="ctr"/>
            <a:r>
              <a:rPr lang="en-US" sz="1400" i="1" dirty="0" smtClean="0">
                <a:solidFill>
                  <a:schemeClr val="tx2">
                    <a:lumMod val="65000"/>
                    <a:lumOff val="35000"/>
                  </a:schemeClr>
                </a:solidFill>
                <a:latin typeface="Avenir Book" charset="0"/>
                <a:ea typeface="Avenir Book" charset="0"/>
                <a:cs typeface="Avenir Book" charset="0"/>
              </a:rPr>
              <a:t>when not bound to </a:t>
            </a:r>
            <a:r>
              <a:rPr lang="en-US" sz="1400" i="1" dirty="0" err="1" smtClean="0">
                <a:solidFill>
                  <a:schemeClr val="tx2">
                    <a:lumMod val="65000"/>
                    <a:lumOff val="35000"/>
                  </a:schemeClr>
                </a:solidFill>
                <a:latin typeface="Avenir Book" charset="0"/>
                <a:ea typeface="Avenir Book" charset="0"/>
                <a:cs typeface="Avenir Book" charset="0"/>
              </a:rPr>
              <a:t>Hh</a:t>
            </a:r>
            <a:endParaRPr lang="en-US" sz="1400" i="1" dirty="0">
              <a:solidFill>
                <a:schemeClr val="tx2">
                  <a:lumMod val="65000"/>
                  <a:lumOff val="35000"/>
                </a:schemeClr>
              </a:solidFill>
              <a:latin typeface="Avenir Book" charset="0"/>
              <a:ea typeface="Avenir Book" charset="0"/>
              <a:cs typeface="Avenir Book" charset="0"/>
            </a:endParaRPr>
          </a:p>
        </p:txBody>
      </p:sp>
    </p:spTree>
    <p:extLst>
      <p:ext uri="{BB962C8B-B14F-4D97-AF65-F5344CB8AC3E}">
        <p14:creationId xmlns:p14="http://schemas.microsoft.com/office/powerpoint/2010/main" val="8083939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 name="TextBox 2"/>
          <p:cNvSpPr txBox="1">
            <a:spLocks noChangeArrowheads="1"/>
          </p:cNvSpPr>
          <p:nvPr/>
        </p:nvSpPr>
        <p:spPr bwMode="auto">
          <a:xfrm>
            <a:off x="0" y="1407"/>
            <a:ext cx="91440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err="1" smtClean="0">
                <a:solidFill>
                  <a:schemeClr val="tx1"/>
                </a:solidFill>
                <a:latin typeface="Avenir Book" charset="0"/>
                <a:ea typeface="Avenir Book" charset="0"/>
                <a:cs typeface="Avenir Book" charset="0"/>
              </a:rPr>
              <a:t>Cyclopamine</a:t>
            </a:r>
            <a:endParaRPr lang="en-US" altLang="en-US" sz="2800" dirty="0" smtClean="0">
              <a:solidFill>
                <a:schemeClr val="tx1"/>
              </a:solidFill>
              <a:latin typeface="Avenir Book" charset="0"/>
              <a:ea typeface="Avenir Book" charset="0"/>
              <a:cs typeface="Avenir Book" charset="0"/>
            </a:endParaRPr>
          </a:p>
          <a:p>
            <a:pPr algn="ctr"/>
            <a:r>
              <a:rPr lang="en-US" sz="1800" dirty="0" err="1" smtClean="0">
                <a:solidFill>
                  <a:schemeClr val="tx1">
                    <a:lumMod val="50000"/>
                    <a:lumOff val="50000"/>
                  </a:schemeClr>
                </a:solidFill>
                <a:latin typeface="Avenir Book" charset="0"/>
                <a:ea typeface="Avenir Book" charset="0"/>
                <a:cs typeface="Avenir Book" charset="0"/>
              </a:rPr>
              <a:t>Smo</a:t>
            </a:r>
            <a:r>
              <a:rPr lang="en-US" sz="1800" dirty="0" smtClean="0">
                <a:solidFill>
                  <a:schemeClr val="tx1">
                    <a:lumMod val="50000"/>
                    <a:lumOff val="50000"/>
                  </a:schemeClr>
                </a:solidFill>
                <a:latin typeface="Avenir Book" charset="0"/>
                <a:ea typeface="Avenir Book" charset="0"/>
                <a:cs typeface="Avenir Book" charset="0"/>
              </a:rPr>
              <a:t> antagonist and </a:t>
            </a:r>
            <a:r>
              <a:rPr lang="en-US" sz="1800" dirty="0" err="1" smtClean="0">
                <a:solidFill>
                  <a:schemeClr val="tx1">
                    <a:lumMod val="50000"/>
                    <a:lumOff val="50000"/>
                  </a:schemeClr>
                </a:solidFill>
                <a:latin typeface="Avenir Book" charset="0"/>
                <a:ea typeface="Avenir Book" charset="0"/>
                <a:cs typeface="Avenir Book" charset="0"/>
              </a:rPr>
              <a:t>Hh</a:t>
            </a:r>
            <a:r>
              <a:rPr lang="en-US" sz="1800" dirty="0" smtClean="0">
                <a:solidFill>
                  <a:schemeClr val="tx1">
                    <a:lumMod val="50000"/>
                    <a:lumOff val="50000"/>
                  </a:schemeClr>
                </a:solidFill>
                <a:latin typeface="Avenir Book" charset="0"/>
                <a:ea typeface="Avenir Book" charset="0"/>
                <a:cs typeface="Avenir Book" charset="0"/>
              </a:rPr>
              <a:t> pathway inhibitor</a:t>
            </a:r>
          </a:p>
        </p:txBody>
      </p:sp>
      <p:pic>
        <p:nvPicPr>
          <p:cNvPr id="70" name="Picture 69"/>
          <p:cNvPicPr>
            <a:picLocks noChangeAspect="1"/>
          </p:cNvPicPr>
          <p:nvPr/>
        </p:nvPicPr>
        <p:blipFill>
          <a:blip r:embed="rId3"/>
          <a:stretch>
            <a:fillRect/>
          </a:stretch>
        </p:blipFill>
        <p:spPr>
          <a:xfrm>
            <a:off x="6076042" y="1752600"/>
            <a:ext cx="1921329" cy="2463242"/>
          </a:xfrm>
          <a:prstGeom prst="rect">
            <a:avLst/>
          </a:prstGeom>
          <a:ln>
            <a:solidFill>
              <a:schemeClr val="bg2">
                <a:lumMod val="75000"/>
              </a:schemeClr>
            </a:solidFill>
          </a:ln>
        </p:spPr>
      </p:pic>
      <p:pic>
        <p:nvPicPr>
          <p:cNvPr id="72" name="Picture 71"/>
          <p:cNvPicPr>
            <a:picLocks noChangeAspect="1"/>
          </p:cNvPicPr>
          <p:nvPr/>
        </p:nvPicPr>
        <p:blipFill>
          <a:blip r:embed="rId4"/>
          <a:stretch>
            <a:fillRect/>
          </a:stretch>
        </p:blipFill>
        <p:spPr>
          <a:xfrm>
            <a:off x="1321850" y="1738442"/>
            <a:ext cx="1847706" cy="2463007"/>
          </a:xfrm>
          <a:prstGeom prst="rect">
            <a:avLst/>
          </a:prstGeom>
          <a:ln>
            <a:solidFill>
              <a:schemeClr val="bg2">
                <a:lumMod val="75000"/>
              </a:schemeClr>
            </a:solidFill>
          </a:ln>
        </p:spPr>
      </p:pic>
      <p:pic>
        <p:nvPicPr>
          <p:cNvPr id="92" name="Picture 91"/>
          <p:cNvPicPr>
            <a:picLocks noChangeAspect="1"/>
          </p:cNvPicPr>
          <p:nvPr/>
        </p:nvPicPr>
        <p:blipFill>
          <a:blip r:embed="rId5"/>
          <a:stretch>
            <a:fillRect/>
          </a:stretch>
        </p:blipFill>
        <p:spPr>
          <a:xfrm>
            <a:off x="3468141" y="1752600"/>
            <a:ext cx="2265775" cy="1586042"/>
          </a:xfrm>
          <a:prstGeom prst="rect">
            <a:avLst/>
          </a:prstGeom>
        </p:spPr>
      </p:pic>
      <p:cxnSp>
        <p:nvCxnSpPr>
          <p:cNvPr id="93" name="Straight Arrow Connector 92"/>
          <p:cNvCxnSpPr/>
          <p:nvPr/>
        </p:nvCxnSpPr>
        <p:spPr>
          <a:xfrm flipV="1">
            <a:off x="3468141" y="3497942"/>
            <a:ext cx="2265775" cy="9595"/>
          </a:xfrm>
          <a:prstGeom prst="straightConnector1">
            <a:avLst/>
          </a:prstGeom>
          <a:ln w="38100" cap="flat" cmpd="sng" algn="ctr">
            <a:solidFill>
              <a:schemeClr val="bg1">
                <a:lumMod val="85000"/>
              </a:schemeClr>
            </a:solidFill>
            <a:prstDash val="solid"/>
            <a:round/>
            <a:headEnd type="none" w="med" len="med"/>
            <a:tailEnd type="arrow" w="med" len="med"/>
          </a:ln>
          <a:effectLst>
            <a:outerShdw blurRad="40000" dist="20000" dir="3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1186714" y="4215842"/>
            <a:ext cx="2080762" cy="523220"/>
          </a:xfrm>
          <a:prstGeom prst="rect">
            <a:avLst/>
          </a:prstGeom>
          <a:noFill/>
        </p:spPr>
        <p:txBody>
          <a:bodyPr wrap="none" rtlCol="0">
            <a:spAutoFit/>
          </a:bodyPr>
          <a:lstStyle/>
          <a:p>
            <a:pPr algn="ctr"/>
            <a:r>
              <a:rPr lang="en-US" sz="1400" b="1" i="1" dirty="0" err="1"/>
              <a:t>Veratrum</a:t>
            </a:r>
            <a:r>
              <a:rPr lang="en-US" sz="1400" b="1" i="1" dirty="0"/>
              <a:t> </a:t>
            </a:r>
            <a:r>
              <a:rPr lang="en-US" sz="1400" b="1" i="1" dirty="0" err="1" smtClean="0"/>
              <a:t>californicum</a:t>
            </a:r>
            <a:endParaRPr lang="en-US" sz="1400" b="1" i="1" dirty="0" smtClean="0"/>
          </a:p>
          <a:p>
            <a:pPr algn="ctr"/>
            <a:r>
              <a:rPr lang="en-US" sz="1400" dirty="0" smtClean="0"/>
              <a:t>wild corn lily</a:t>
            </a:r>
            <a:endParaRPr lang="en-US" sz="1400" dirty="0"/>
          </a:p>
        </p:txBody>
      </p:sp>
      <p:sp>
        <p:nvSpPr>
          <p:cNvPr id="94" name="TextBox 93"/>
          <p:cNvSpPr txBox="1"/>
          <p:nvPr/>
        </p:nvSpPr>
        <p:spPr>
          <a:xfrm>
            <a:off x="5964938" y="4262009"/>
            <a:ext cx="2143536" cy="738664"/>
          </a:xfrm>
          <a:prstGeom prst="rect">
            <a:avLst/>
          </a:prstGeom>
          <a:noFill/>
        </p:spPr>
        <p:txBody>
          <a:bodyPr wrap="none" rtlCol="0">
            <a:spAutoFit/>
          </a:bodyPr>
          <a:lstStyle/>
          <a:p>
            <a:pPr algn="ctr"/>
            <a:r>
              <a:rPr lang="en-US" sz="1400" dirty="0" err="1" smtClean="0">
                <a:latin typeface="Avenir Book" charset="0"/>
                <a:ea typeface="Avenir Book" charset="0"/>
                <a:cs typeface="Avenir Book" charset="0"/>
              </a:rPr>
              <a:t>cyclopic</a:t>
            </a:r>
            <a:r>
              <a:rPr lang="en-US" sz="1400" dirty="0" smtClean="0">
                <a:latin typeface="Avenir Book" charset="0"/>
                <a:ea typeface="Avenir Book" charset="0"/>
                <a:cs typeface="Avenir Book" charset="0"/>
              </a:rPr>
              <a:t> lamb born of </a:t>
            </a:r>
          </a:p>
          <a:p>
            <a:pPr algn="ctr"/>
            <a:r>
              <a:rPr lang="en-US" sz="1400" dirty="0" smtClean="0">
                <a:latin typeface="Avenir Book" charset="0"/>
                <a:ea typeface="Avenir Book" charset="0"/>
                <a:cs typeface="Avenir Book" charset="0"/>
              </a:rPr>
              <a:t>a sheep that ate corn lily</a:t>
            </a:r>
          </a:p>
          <a:p>
            <a:pPr algn="ctr"/>
            <a:r>
              <a:rPr lang="en-US" sz="1400" dirty="0" smtClean="0">
                <a:latin typeface="Avenir Book" charset="0"/>
                <a:ea typeface="Avenir Book" charset="0"/>
                <a:cs typeface="Avenir Book" charset="0"/>
              </a:rPr>
              <a:t>(Idaho farm, 1957)</a:t>
            </a:r>
            <a:endParaRPr lang="en-US" sz="1400" dirty="0">
              <a:latin typeface="Avenir Book" charset="0"/>
              <a:ea typeface="Avenir Book" charset="0"/>
              <a:cs typeface="Avenir Book" charset="0"/>
            </a:endParaRPr>
          </a:p>
        </p:txBody>
      </p:sp>
    </p:spTree>
    <p:extLst>
      <p:ext uri="{BB962C8B-B14F-4D97-AF65-F5344CB8AC3E}">
        <p14:creationId xmlns:p14="http://schemas.microsoft.com/office/powerpoint/2010/main" val="11656675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 name="TextBox 2"/>
          <p:cNvSpPr txBox="1">
            <a:spLocks noChangeArrowheads="1"/>
          </p:cNvSpPr>
          <p:nvPr/>
        </p:nvSpPr>
        <p:spPr bwMode="auto">
          <a:xfrm>
            <a:off x="0" y="1407"/>
            <a:ext cx="91440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err="1" smtClean="0">
                <a:solidFill>
                  <a:schemeClr val="tx1"/>
                </a:solidFill>
                <a:latin typeface="Avenir Book" charset="0"/>
                <a:ea typeface="Avenir Book" charset="0"/>
                <a:cs typeface="Avenir Book" charset="0"/>
              </a:rPr>
              <a:t>Cyclopamine</a:t>
            </a:r>
            <a:endParaRPr lang="en-US" altLang="en-US" sz="2800" dirty="0" smtClean="0">
              <a:solidFill>
                <a:schemeClr val="tx1"/>
              </a:solidFill>
              <a:latin typeface="Avenir Book" charset="0"/>
              <a:ea typeface="Avenir Book" charset="0"/>
              <a:cs typeface="Avenir Book" charset="0"/>
            </a:endParaRPr>
          </a:p>
          <a:p>
            <a:pPr algn="ctr"/>
            <a:r>
              <a:rPr lang="en-US" sz="1800" dirty="0" smtClean="0">
                <a:solidFill>
                  <a:schemeClr val="tx1">
                    <a:lumMod val="50000"/>
                    <a:lumOff val="50000"/>
                  </a:schemeClr>
                </a:solidFill>
                <a:latin typeface="Avenir Book" charset="0"/>
                <a:ea typeface="Avenir Book" charset="0"/>
                <a:cs typeface="Avenir Book" charset="0"/>
              </a:rPr>
              <a:t>lead for development of anti-cancer agents</a:t>
            </a:r>
          </a:p>
        </p:txBody>
      </p:sp>
      <p:pic>
        <p:nvPicPr>
          <p:cNvPr id="70" name="Picture 69"/>
          <p:cNvPicPr>
            <a:picLocks noChangeAspect="1"/>
          </p:cNvPicPr>
          <p:nvPr/>
        </p:nvPicPr>
        <p:blipFill>
          <a:blip r:embed="rId3"/>
          <a:stretch>
            <a:fillRect/>
          </a:stretch>
        </p:blipFill>
        <p:spPr>
          <a:xfrm>
            <a:off x="6076042" y="1752600"/>
            <a:ext cx="1921329" cy="2463242"/>
          </a:xfrm>
          <a:prstGeom prst="rect">
            <a:avLst/>
          </a:prstGeom>
          <a:ln>
            <a:solidFill>
              <a:schemeClr val="bg2">
                <a:lumMod val="75000"/>
              </a:schemeClr>
            </a:solidFill>
          </a:ln>
        </p:spPr>
      </p:pic>
      <p:pic>
        <p:nvPicPr>
          <p:cNvPr id="72" name="Picture 71"/>
          <p:cNvPicPr>
            <a:picLocks noChangeAspect="1"/>
          </p:cNvPicPr>
          <p:nvPr/>
        </p:nvPicPr>
        <p:blipFill>
          <a:blip r:embed="rId4"/>
          <a:stretch>
            <a:fillRect/>
          </a:stretch>
        </p:blipFill>
        <p:spPr>
          <a:xfrm>
            <a:off x="1321850" y="1738442"/>
            <a:ext cx="1847706" cy="2463007"/>
          </a:xfrm>
          <a:prstGeom prst="rect">
            <a:avLst/>
          </a:prstGeom>
          <a:ln>
            <a:solidFill>
              <a:schemeClr val="bg2">
                <a:lumMod val="75000"/>
              </a:schemeClr>
            </a:solidFill>
          </a:ln>
        </p:spPr>
      </p:pic>
      <p:pic>
        <p:nvPicPr>
          <p:cNvPr id="92" name="Picture 91"/>
          <p:cNvPicPr>
            <a:picLocks noChangeAspect="1"/>
          </p:cNvPicPr>
          <p:nvPr/>
        </p:nvPicPr>
        <p:blipFill>
          <a:blip r:embed="rId5"/>
          <a:stretch>
            <a:fillRect/>
          </a:stretch>
        </p:blipFill>
        <p:spPr>
          <a:xfrm>
            <a:off x="3468141" y="1752600"/>
            <a:ext cx="2265775" cy="1586042"/>
          </a:xfrm>
          <a:prstGeom prst="rect">
            <a:avLst/>
          </a:prstGeom>
        </p:spPr>
      </p:pic>
      <p:cxnSp>
        <p:nvCxnSpPr>
          <p:cNvPr id="93" name="Straight Arrow Connector 92"/>
          <p:cNvCxnSpPr/>
          <p:nvPr/>
        </p:nvCxnSpPr>
        <p:spPr>
          <a:xfrm flipV="1">
            <a:off x="3468141" y="3497942"/>
            <a:ext cx="2265775" cy="9595"/>
          </a:xfrm>
          <a:prstGeom prst="straightConnector1">
            <a:avLst/>
          </a:prstGeom>
          <a:ln w="38100" cap="flat" cmpd="sng" algn="ctr">
            <a:solidFill>
              <a:schemeClr val="bg1">
                <a:lumMod val="85000"/>
              </a:schemeClr>
            </a:solidFill>
            <a:prstDash val="solid"/>
            <a:round/>
            <a:headEnd type="none" w="med" len="med"/>
            <a:tailEnd type="arrow" w="med" len="med"/>
          </a:ln>
          <a:effectLst>
            <a:outerShdw blurRad="40000" dist="20000" dir="3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5964938" y="4262009"/>
            <a:ext cx="2143536" cy="738664"/>
          </a:xfrm>
          <a:prstGeom prst="rect">
            <a:avLst/>
          </a:prstGeom>
          <a:noFill/>
        </p:spPr>
        <p:txBody>
          <a:bodyPr wrap="none" rtlCol="0">
            <a:spAutoFit/>
          </a:bodyPr>
          <a:lstStyle/>
          <a:p>
            <a:pPr algn="ctr"/>
            <a:r>
              <a:rPr lang="en-US" sz="1400" dirty="0" err="1" smtClean="0">
                <a:latin typeface="Avenir Book" charset="0"/>
                <a:ea typeface="Avenir Book" charset="0"/>
                <a:cs typeface="Avenir Book" charset="0"/>
              </a:rPr>
              <a:t>cyclopic</a:t>
            </a:r>
            <a:r>
              <a:rPr lang="en-US" sz="1400" dirty="0" smtClean="0">
                <a:latin typeface="Avenir Book" charset="0"/>
                <a:ea typeface="Avenir Book" charset="0"/>
                <a:cs typeface="Avenir Book" charset="0"/>
              </a:rPr>
              <a:t> lamb born of </a:t>
            </a:r>
          </a:p>
          <a:p>
            <a:pPr algn="ctr"/>
            <a:r>
              <a:rPr lang="en-US" sz="1400" dirty="0" smtClean="0">
                <a:latin typeface="Avenir Book" charset="0"/>
                <a:ea typeface="Avenir Book" charset="0"/>
                <a:cs typeface="Avenir Book" charset="0"/>
              </a:rPr>
              <a:t>a sheep that ate corn lily</a:t>
            </a:r>
          </a:p>
          <a:p>
            <a:pPr algn="ctr"/>
            <a:r>
              <a:rPr lang="en-US" sz="1400" dirty="0" smtClean="0">
                <a:latin typeface="Avenir Book" charset="0"/>
                <a:ea typeface="Avenir Book" charset="0"/>
                <a:cs typeface="Avenir Book" charset="0"/>
              </a:rPr>
              <a:t>(Idaho farm, 1957)</a:t>
            </a:r>
            <a:endParaRPr lang="en-US" sz="1400" dirty="0">
              <a:latin typeface="Avenir Book" charset="0"/>
              <a:ea typeface="Avenir Book" charset="0"/>
              <a:cs typeface="Avenir Book" charset="0"/>
            </a:endParaRPr>
          </a:p>
        </p:txBody>
      </p:sp>
      <p:sp>
        <p:nvSpPr>
          <p:cNvPr id="9" name="TextBox 182"/>
          <p:cNvSpPr txBox="1">
            <a:spLocks noChangeArrowheads="1"/>
          </p:cNvSpPr>
          <p:nvPr/>
        </p:nvSpPr>
        <p:spPr bwMode="auto">
          <a:xfrm>
            <a:off x="304800" y="5152260"/>
            <a:ext cx="8534400" cy="338554"/>
          </a:xfrm>
          <a:prstGeom prst="rect">
            <a:avLst/>
          </a:prstGeom>
          <a:noFill/>
          <a:ln w="9525">
            <a:noFill/>
            <a:miter lim="800000"/>
            <a:headEnd/>
            <a:tailEnd/>
          </a:ln>
        </p:spPr>
        <p:txBody>
          <a:bodyPr wrap="square">
            <a:prstTxWarp prst="textNoShape">
              <a:avLst/>
            </a:prstTxWarp>
            <a:spAutoFit/>
          </a:bodyPr>
          <a:lstStyle/>
          <a:p>
            <a:pPr algn="ctr"/>
            <a:r>
              <a:rPr lang="en-US" sz="1600" b="1" dirty="0" smtClean="0">
                <a:latin typeface="Avenir Book" charset="0"/>
                <a:ea typeface="Avenir Book" charset="0"/>
                <a:cs typeface="Avenir Book" charset="0"/>
              </a:rPr>
              <a:t>Adult cancers </a:t>
            </a:r>
            <a:r>
              <a:rPr lang="en-US" sz="1600" dirty="0" smtClean="0">
                <a:latin typeface="Avenir Book" charset="0"/>
                <a:ea typeface="Avenir Book" charset="0"/>
                <a:cs typeface="Avenir Book" charset="0"/>
              </a:rPr>
              <a:t>- basal cell carcinoma, </a:t>
            </a:r>
            <a:r>
              <a:rPr lang="en-US" sz="1600" dirty="0" err="1" smtClean="0">
                <a:latin typeface="Avenir Book" charset="0"/>
                <a:ea typeface="Avenir Book" charset="0"/>
                <a:cs typeface="Avenir Book" charset="0"/>
              </a:rPr>
              <a:t>medulloblastoma</a:t>
            </a:r>
            <a:r>
              <a:rPr lang="en-US" sz="1600" dirty="0" smtClean="0">
                <a:latin typeface="Avenir Book" charset="0"/>
                <a:ea typeface="Avenir Book" charset="0"/>
                <a:cs typeface="Avenir Book" charset="0"/>
              </a:rPr>
              <a:t>, prostate, breast, pancreas</a:t>
            </a:r>
          </a:p>
        </p:txBody>
      </p:sp>
      <p:pic>
        <p:nvPicPr>
          <p:cNvPr id="2" name="Picture 1"/>
          <p:cNvPicPr>
            <a:picLocks noChangeAspect="1"/>
          </p:cNvPicPr>
          <p:nvPr/>
        </p:nvPicPr>
        <p:blipFill>
          <a:blip r:embed="rId6"/>
          <a:stretch>
            <a:fillRect/>
          </a:stretch>
        </p:blipFill>
        <p:spPr>
          <a:xfrm>
            <a:off x="1394929" y="5524308"/>
            <a:ext cx="1701547" cy="986897"/>
          </a:xfrm>
          <a:prstGeom prst="rect">
            <a:avLst/>
          </a:prstGeom>
        </p:spPr>
      </p:pic>
      <p:pic>
        <p:nvPicPr>
          <p:cNvPr id="3" name="Picture 2"/>
          <p:cNvPicPr>
            <a:picLocks noChangeAspect="1"/>
          </p:cNvPicPr>
          <p:nvPr/>
        </p:nvPicPr>
        <p:blipFill>
          <a:blip r:embed="rId7"/>
          <a:stretch>
            <a:fillRect/>
          </a:stretch>
        </p:blipFill>
        <p:spPr>
          <a:xfrm>
            <a:off x="3812927" y="5644151"/>
            <a:ext cx="1518145" cy="747212"/>
          </a:xfrm>
          <a:prstGeom prst="rect">
            <a:avLst/>
          </a:prstGeom>
        </p:spPr>
      </p:pic>
      <p:pic>
        <p:nvPicPr>
          <p:cNvPr id="4" name="Picture 3"/>
          <p:cNvPicPr>
            <a:picLocks noChangeAspect="1"/>
          </p:cNvPicPr>
          <p:nvPr/>
        </p:nvPicPr>
        <p:blipFill>
          <a:blip r:embed="rId8"/>
          <a:stretch>
            <a:fillRect/>
          </a:stretch>
        </p:blipFill>
        <p:spPr>
          <a:xfrm>
            <a:off x="6047523" y="5652849"/>
            <a:ext cx="1679329" cy="744546"/>
          </a:xfrm>
          <a:prstGeom prst="rect">
            <a:avLst/>
          </a:prstGeom>
        </p:spPr>
      </p:pic>
      <p:sp>
        <p:nvSpPr>
          <p:cNvPr id="13" name="TextBox 12"/>
          <p:cNvSpPr txBox="1"/>
          <p:nvPr/>
        </p:nvSpPr>
        <p:spPr>
          <a:xfrm>
            <a:off x="6397309" y="6476993"/>
            <a:ext cx="979756" cy="307777"/>
          </a:xfrm>
          <a:prstGeom prst="rect">
            <a:avLst/>
          </a:prstGeom>
          <a:noFill/>
        </p:spPr>
        <p:txBody>
          <a:bodyPr wrap="none" rtlCol="0">
            <a:spAutoFit/>
          </a:bodyPr>
          <a:lstStyle/>
          <a:p>
            <a:pPr algn="ctr"/>
            <a:r>
              <a:rPr lang="en-US" sz="1400" smtClean="0">
                <a:latin typeface="Avenir Book" charset="0"/>
                <a:ea typeface="Avenir Book" charset="0"/>
                <a:cs typeface="Avenir Book" charset="0"/>
              </a:rPr>
              <a:t>sonidegib</a:t>
            </a:r>
            <a:endParaRPr lang="en-US" sz="1400" dirty="0">
              <a:latin typeface="Avenir Book" charset="0"/>
              <a:ea typeface="Avenir Book" charset="0"/>
              <a:cs typeface="Avenir Book" charset="0"/>
            </a:endParaRPr>
          </a:p>
        </p:txBody>
      </p:sp>
      <p:sp>
        <p:nvSpPr>
          <p:cNvPr id="14" name="TextBox 13"/>
          <p:cNvSpPr txBox="1"/>
          <p:nvPr/>
        </p:nvSpPr>
        <p:spPr>
          <a:xfrm>
            <a:off x="4041420" y="6476993"/>
            <a:ext cx="1119217" cy="307777"/>
          </a:xfrm>
          <a:prstGeom prst="rect">
            <a:avLst/>
          </a:prstGeom>
          <a:noFill/>
        </p:spPr>
        <p:txBody>
          <a:bodyPr wrap="none" rtlCol="0">
            <a:spAutoFit/>
          </a:bodyPr>
          <a:lstStyle/>
          <a:p>
            <a:pPr algn="ctr"/>
            <a:r>
              <a:rPr lang="en-US" sz="1400" dirty="0" err="1" smtClean="0">
                <a:latin typeface="Avenir Book" charset="0"/>
                <a:ea typeface="Avenir Book" charset="0"/>
                <a:cs typeface="Avenir Book" charset="0"/>
              </a:rPr>
              <a:t>vismodegib</a:t>
            </a:r>
            <a:endParaRPr lang="en-US" sz="1400" dirty="0">
              <a:latin typeface="Avenir Book" charset="0"/>
              <a:ea typeface="Avenir Book" charset="0"/>
              <a:cs typeface="Avenir Book" charset="0"/>
            </a:endParaRPr>
          </a:p>
        </p:txBody>
      </p:sp>
      <p:sp>
        <p:nvSpPr>
          <p:cNvPr id="15" name="TextBox 14"/>
          <p:cNvSpPr txBox="1"/>
          <p:nvPr/>
        </p:nvSpPr>
        <p:spPr>
          <a:xfrm>
            <a:off x="1782274" y="6476992"/>
            <a:ext cx="926856" cy="307777"/>
          </a:xfrm>
          <a:prstGeom prst="rect">
            <a:avLst/>
          </a:prstGeom>
          <a:noFill/>
        </p:spPr>
        <p:txBody>
          <a:bodyPr wrap="none" rtlCol="0">
            <a:spAutoFit/>
          </a:bodyPr>
          <a:lstStyle/>
          <a:p>
            <a:pPr algn="ctr"/>
            <a:r>
              <a:rPr lang="en-US" sz="1400" smtClean="0">
                <a:latin typeface="Avenir Book" charset="0"/>
                <a:ea typeface="Avenir Book" charset="0"/>
                <a:cs typeface="Avenir Book" charset="0"/>
              </a:rPr>
              <a:t>saridegib</a:t>
            </a:r>
            <a:endParaRPr lang="en-US" sz="1400" dirty="0">
              <a:latin typeface="Avenir Book" charset="0"/>
              <a:ea typeface="Avenir Book" charset="0"/>
              <a:cs typeface="Avenir Book" charset="0"/>
            </a:endParaRPr>
          </a:p>
        </p:txBody>
      </p:sp>
      <p:sp>
        <p:nvSpPr>
          <p:cNvPr id="16" name="TextBox 15"/>
          <p:cNvSpPr txBox="1"/>
          <p:nvPr/>
        </p:nvSpPr>
        <p:spPr>
          <a:xfrm>
            <a:off x="1186714" y="4215842"/>
            <a:ext cx="2080762" cy="523220"/>
          </a:xfrm>
          <a:prstGeom prst="rect">
            <a:avLst/>
          </a:prstGeom>
          <a:noFill/>
        </p:spPr>
        <p:txBody>
          <a:bodyPr wrap="none" rtlCol="0">
            <a:spAutoFit/>
          </a:bodyPr>
          <a:lstStyle/>
          <a:p>
            <a:pPr algn="ctr"/>
            <a:r>
              <a:rPr lang="en-US" sz="1400" b="1" i="1" dirty="0" err="1"/>
              <a:t>Veratrum</a:t>
            </a:r>
            <a:r>
              <a:rPr lang="en-US" sz="1400" b="1" i="1" dirty="0"/>
              <a:t> </a:t>
            </a:r>
            <a:r>
              <a:rPr lang="en-US" sz="1400" b="1" i="1" dirty="0" err="1" smtClean="0"/>
              <a:t>californicum</a:t>
            </a:r>
            <a:endParaRPr lang="en-US" sz="1400" b="1" i="1" dirty="0" smtClean="0"/>
          </a:p>
          <a:p>
            <a:pPr algn="ctr"/>
            <a:r>
              <a:rPr lang="en-US" sz="1400" dirty="0" smtClean="0"/>
              <a:t>wild corn lily</a:t>
            </a:r>
            <a:endParaRPr lang="en-US" sz="1400" dirty="0"/>
          </a:p>
        </p:txBody>
      </p:sp>
    </p:spTree>
    <p:extLst>
      <p:ext uri="{BB962C8B-B14F-4D97-AF65-F5344CB8AC3E}">
        <p14:creationId xmlns:p14="http://schemas.microsoft.com/office/powerpoint/2010/main" val="256694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8"/>
          <p:cNvSpPr txBox="1">
            <a:spLocks noChangeArrowheads="1"/>
          </p:cNvSpPr>
          <p:nvPr/>
        </p:nvSpPr>
        <p:spPr bwMode="auto">
          <a:xfrm>
            <a:off x="4354050" y="4141164"/>
            <a:ext cx="1534394" cy="861774"/>
          </a:xfrm>
          <a:prstGeom prst="rect">
            <a:avLst/>
          </a:prstGeom>
          <a:noFill/>
          <a:ln w="9525">
            <a:noFill/>
            <a:miter lim="800000"/>
            <a:headEnd/>
            <a:tailEnd/>
          </a:ln>
        </p:spPr>
        <p:txBody>
          <a:bodyPr wrap="none">
            <a:prstTxWarp prst="textNoShape">
              <a:avLst/>
            </a:prstTxWarp>
            <a:spAutoFit/>
          </a:bodyPr>
          <a:lstStyle/>
          <a:p>
            <a:pPr algn="ctr"/>
            <a:r>
              <a:rPr lang="en-US" b="1" dirty="0">
                <a:latin typeface="Avenir Book" charset="0"/>
                <a:ea typeface="Avenir Book" charset="0"/>
                <a:cs typeface="Avenir Book" charset="0"/>
              </a:rPr>
              <a:t>Gli</a:t>
            </a:r>
            <a:endParaRPr lang="en-US" b="1" dirty="0" smtClean="0">
              <a:latin typeface="Avenir Book" charset="0"/>
              <a:ea typeface="Avenir Book" charset="0"/>
              <a:cs typeface="Avenir Book" charset="0"/>
            </a:endParaRPr>
          </a:p>
          <a:p>
            <a:pPr algn="ctr"/>
            <a:r>
              <a:rPr lang="en-US" sz="1600" dirty="0" smtClean="0">
                <a:latin typeface="Avenir Book" charset="0"/>
                <a:ea typeface="Avenir Book" charset="0"/>
                <a:cs typeface="Avenir Book" charset="0"/>
              </a:rPr>
              <a:t>transcriptional </a:t>
            </a:r>
          </a:p>
          <a:p>
            <a:pPr algn="ctr"/>
            <a:r>
              <a:rPr lang="en-US" sz="1600" dirty="0" smtClean="0">
                <a:latin typeface="Avenir Book" charset="0"/>
                <a:ea typeface="Avenir Book" charset="0"/>
                <a:cs typeface="Avenir Book" charset="0"/>
              </a:rPr>
              <a:t>activator</a:t>
            </a:r>
            <a:endParaRPr lang="en-US" sz="1600" dirty="0">
              <a:latin typeface="Avenir Book" charset="0"/>
              <a:ea typeface="Avenir Book" charset="0"/>
              <a:cs typeface="Avenir Book" charset="0"/>
            </a:endParaRPr>
          </a:p>
        </p:txBody>
      </p:sp>
      <p:sp>
        <p:nvSpPr>
          <p:cNvPr id="4" name="Block Arc 3"/>
          <p:cNvSpPr/>
          <p:nvPr/>
        </p:nvSpPr>
        <p:spPr>
          <a:xfrm rot="19411524" flipV="1">
            <a:off x="1862138" y="4596037"/>
            <a:ext cx="163512" cy="320675"/>
          </a:xfrm>
          <a:prstGeom prst="blockArc">
            <a:avLst/>
          </a:prstGeom>
          <a:solidFill>
            <a:srgbClr val="C3D6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5" name="Block Arc 4"/>
          <p:cNvSpPr/>
          <p:nvPr/>
        </p:nvSpPr>
        <p:spPr>
          <a:xfrm rot="19411524" flipV="1">
            <a:off x="2119313" y="4405537"/>
            <a:ext cx="161925" cy="320675"/>
          </a:xfrm>
          <a:prstGeom prst="blockArc">
            <a:avLst/>
          </a:prstGeom>
          <a:solidFill>
            <a:srgbClr val="C3D6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6" name="Block Arc 5"/>
          <p:cNvSpPr/>
          <p:nvPr/>
        </p:nvSpPr>
        <p:spPr>
          <a:xfrm rot="19411524" flipV="1">
            <a:off x="2376488" y="4216625"/>
            <a:ext cx="161925" cy="319087"/>
          </a:xfrm>
          <a:prstGeom prst="blockArc">
            <a:avLst/>
          </a:prstGeom>
          <a:solidFill>
            <a:srgbClr val="C3D6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7" name="Block Arc 6"/>
          <p:cNvSpPr/>
          <p:nvPr/>
        </p:nvSpPr>
        <p:spPr>
          <a:xfrm rot="19411524" flipV="1">
            <a:off x="1606550" y="4784950"/>
            <a:ext cx="161925" cy="320675"/>
          </a:xfrm>
          <a:prstGeom prst="blockArc">
            <a:avLst/>
          </a:prstGeom>
          <a:solidFill>
            <a:srgbClr val="C3D6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8" name="Block Arc 7"/>
          <p:cNvSpPr/>
          <p:nvPr/>
        </p:nvSpPr>
        <p:spPr>
          <a:xfrm rot="19411524" flipV="1">
            <a:off x="2873375" y="3813400"/>
            <a:ext cx="161925" cy="320675"/>
          </a:xfrm>
          <a:prstGeom prst="blockArc">
            <a:avLst/>
          </a:prstGeom>
          <a:solidFill>
            <a:srgbClr val="C3D6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9" name="Block Arc 8"/>
          <p:cNvSpPr/>
          <p:nvPr/>
        </p:nvSpPr>
        <p:spPr>
          <a:xfrm rot="19411524" flipV="1">
            <a:off x="3138488" y="3618137"/>
            <a:ext cx="161925" cy="319088"/>
          </a:xfrm>
          <a:prstGeom prst="blockArc">
            <a:avLst/>
          </a:prstGeom>
          <a:solidFill>
            <a:srgbClr val="C3D6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10" name="Block Arc 9"/>
          <p:cNvSpPr/>
          <p:nvPr/>
        </p:nvSpPr>
        <p:spPr>
          <a:xfrm rot="19411524" flipV="1">
            <a:off x="2616200" y="4003900"/>
            <a:ext cx="161925" cy="320675"/>
          </a:xfrm>
          <a:prstGeom prst="blockArc">
            <a:avLst/>
          </a:prstGeom>
          <a:solidFill>
            <a:srgbClr val="C3D6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11" name="Block Arc 10"/>
          <p:cNvSpPr/>
          <p:nvPr/>
        </p:nvSpPr>
        <p:spPr>
          <a:xfrm rot="19411524">
            <a:off x="1343025" y="4157887"/>
            <a:ext cx="161925" cy="320675"/>
          </a:xfrm>
          <a:prstGeom prst="blockArc">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12" name="Block Arc 11"/>
          <p:cNvSpPr/>
          <p:nvPr/>
        </p:nvSpPr>
        <p:spPr>
          <a:xfrm rot="19411524">
            <a:off x="1601788" y="3965800"/>
            <a:ext cx="161925" cy="320675"/>
          </a:xfrm>
          <a:prstGeom prst="blockArc">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13" name="Block Arc 12"/>
          <p:cNvSpPr/>
          <p:nvPr/>
        </p:nvSpPr>
        <p:spPr>
          <a:xfrm rot="19411524">
            <a:off x="1862138" y="3775300"/>
            <a:ext cx="161925" cy="319087"/>
          </a:xfrm>
          <a:prstGeom prst="blockArc">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14" name="Block Arc 13"/>
          <p:cNvSpPr/>
          <p:nvPr/>
        </p:nvSpPr>
        <p:spPr>
          <a:xfrm rot="19411524">
            <a:off x="2120900" y="3583212"/>
            <a:ext cx="161925" cy="319088"/>
          </a:xfrm>
          <a:prstGeom prst="blockArc">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15" name="Block Arc 14"/>
          <p:cNvSpPr/>
          <p:nvPr/>
        </p:nvSpPr>
        <p:spPr>
          <a:xfrm rot="19411524">
            <a:off x="2398713" y="3414937"/>
            <a:ext cx="163512" cy="320675"/>
          </a:xfrm>
          <a:prstGeom prst="blockArc">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16" name="Block Arc 15"/>
          <p:cNvSpPr/>
          <p:nvPr/>
        </p:nvSpPr>
        <p:spPr>
          <a:xfrm rot="19411524">
            <a:off x="2640013" y="3199037"/>
            <a:ext cx="163512" cy="320675"/>
          </a:xfrm>
          <a:prstGeom prst="blockArc">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17" name="Oval 16"/>
          <p:cNvSpPr/>
          <p:nvPr/>
        </p:nvSpPr>
        <p:spPr>
          <a:xfrm>
            <a:off x="4495800" y="4916712"/>
            <a:ext cx="4114800" cy="1828800"/>
          </a:xfrm>
          <a:prstGeom prst="ellipse">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venir Book" charset="0"/>
              <a:ea typeface="Avenir Book" charset="0"/>
              <a:cs typeface="Avenir Book" charset="0"/>
            </a:endParaRPr>
          </a:p>
        </p:txBody>
      </p:sp>
      <p:sp>
        <p:nvSpPr>
          <p:cNvPr id="18" name="Freeform 17"/>
          <p:cNvSpPr/>
          <p:nvPr/>
        </p:nvSpPr>
        <p:spPr>
          <a:xfrm>
            <a:off x="0" y="1871887"/>
            <a:ext cx="9091613" cy="4279900"/>
          </a:xfrm>
          <a:custGeom>
            <a:avLst/>
            <a:gdLst>
              <a:gd name="connsiteX0" fmla="*/ 0 w 9341115"/>
              <a:gd name="connsiteY0" fmla="*/ 4279757 h 4279757"/>
              <a:gd name="connsiteX1" fmla="*/ 3751982 w 9341115"/>
              <a:gd name="connsiteY1" fmla="*/ 1320433 h 4279757"/>
              <a:gd name="connsiteX2" fmla="*/ 9181869 w 9341115"/>
              <a:gd name="connsiteY2" fmla="*/ 27185 h 4279757"/>
              <a:gd name="connsiteX3" fmla="*/ 9181869 w 9341115"/>
              <a:gd name="connsiteY3" fmla="*/ 27185 h 4279757"/>
              <a:gd name="connsiteX4" fmla="*/ 9321695 w 9341115"/>
              <a:gd name="connsiteY4" fmla="*/ 27185 h 4279757"/>
              <a:gd name="connsiteX5" fmla="*/ 9298391 w 9341115"/>
              <a:gd name="connsiteY5" fmla="*/ 190297 h 427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1115" h="4279757">
                <a:moveTo>
                  <a:pt x="0" y="4279757"/>
                </a:moveTo>
                <a:cubicBezTo>
                  <a:pt x="1110835" y="3154476"/>
                  <a:pt x="2221671" y="2029195"/>
                  <a:pt x="3751982" y="1320433"/>
                </a:cubicBezTo>
                <a:cubicBezTo>
                  <a:pt x="5282293" y="611671"/>
                  <a:pt x="9181869" y="27185"/>
                  <a:pt x="9181869" y="27185"/>
                </a:cubicBezTo>
                <a:lnTo>
                  <a:pt x="9181869" y="27185"/>
                </a:lnTo>
                <a:cubicBezTo>
                  <a:pt x="9205173" y="27185"/>
                  <a:pt x="9302275" y="0"/>
                  <a:pt x="9321695" y="27185"/>
                </a:cubicBezTo>
                <a:cubicBezTo>
                  <a:pt x="9341115" y="54370"/>
                  <a:pt x="9298391" y="190297"/>
                  <a:pt x="9298391" y="190297"/>
                </a:cubicBezTo>
              </a:path>
            </a:pathLst>
          </a:custGeom>
          <a:ln w="38100" cap="flat" cmpd="sng" algn="ctr">
            <a:solidFill>
              <a:schemeClr val="tx1">
                <a:lumMod val="75000"/>
                <a:lumOff val="2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venir Book" charset="0"/>
              <a:ea typeface="Avenir Book" charset="0"/>
              <a:cs typeface="Avenir Book" charset="0"/>
            </a:endParaRPr>
          </a:p>
        </p:txBody>
      </p:sp>
      <p:cxnSp>
        <p:nvCxnSpPr>
          <p:cNvPr id="19" name="Straight Connector 18"/>
          <p:cNvCxnSpPr/>
          <p:nvPr/>
        </p:nvCxnSpPr>
        <p:spPr>
          <a:xfrm rot="4615262">
            <a:off x="5127625" y="2605312"/>
            <a:ext cx="738188" cy="1588"/>
          </a:xfrm>
          <a:prstGeom prst="line">
            <a:avLst/>
          </a:prstGeom>
          <a:ln w="69850" cap="flat" cmpd="sng" algn="ctr">
            <a:solidFill>
              <a:srgbClr val="3366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4615262">
            <a:off x="5304632" y="2563243"/>
            <a:ext cx="738188" cy="3175"/>
          </a:xfrm>
          <a:prstGeom prst="line">
            <a:avLst/>
          </a:prstGeom>
          <a:ln w="69850" cap="flat" cmpd="sng" algn="ctr">
            <a:solidFill>
              <a:srgbClr val="3366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4615262">
            <a:off x="5481638" y="2522762"/>
            <a:ext cx="738188" cy="1587"/>
          </a:xfrm>
          <a:prstGeom prst="line">
            <a:avLst/>
          </a:prstGeom>
          <a:ln w="69850" cap="flat" cmpd="sng" algn="ctr">
            <a:solidFill>
              <a:srgbClr val="3366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4615262">
            <a:off x="5659438" y="2481487"/>
            <a:ext cx="738188" cy="1587"/>
          </a:xfrm>
          <a:prstGeom prst="line">
            <a:avLst/>
          </a:prstGeom>
          <a:ln w="69850" cap="flat" cmpd="sng" algn="ctr">
            <a:solidFill>
              <a:srgbClr val="3366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4615262">
            <a:off x="5837238" y="2440212"/>
            <a:ext cx="738188" cy="1587"/>
          </a:xfrm>
          <a:prstGeom prst="line">
            <a:avLst/>
          </a:prstGeom>
          <a:ln w="69850" cap="flat" cmpd="sng" algn="ctr">
            <a:solidFill>
              <a:srgbClr val="3366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4615262">
            <a:off x="6013450" y="2398937"/>
            <a:ext cx="738188" cy="1588"/>
          </a:xfrm>
          <a:prstGeom prst="line">
            <a:avLst/>
          </a:prstGeom>
          <a:ln w="69850" cap="flat" cmpd="sng" algn="ctr">
            <a:solidFill>
              <a:srgbClr val="3366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4615262">
            <a:off x="6191250" y="2357662"/>
            <a:ext cx="738188" cy="1588"/>
          </a:xfrm>
          <a:prstGeom prst="line">
            <a:avLst/>
          </a:prstGeom>
          <a:ln w="69850" cap="flat" cmpd="sng" algn="ctr">
            <a:solidFill>
              <a:srgbClr val="3366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7" name="Block Arc 26"/>
          <p:cNvSpPr/>
          <p:nvPr/>
        </p:nvSpPr>
        <p:spPr>
          <a:xfrm rot="20815262">
            <a:off x="5411788" y="2060800"/>
            <a:ext cx="184150" cy="347662"/>
          </a:xfrm>
          <a:prstGeom prst="blockArc">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28" name="Block Arc 27"/>
          <p:cNvSpPr/>
          <p:nvPr/>
        </p:nvSpPr>
        <p:spPr>
          <a:xfrm rot="20815262" flipV="1">
            <a:off x="5751513" y="2718025"/>
            <a:ext cx="184150" cy="347662"/>
          </a:xfrm>
          <a:prstGeom prst="blockArc">
            <a:avLst/>
          </a:prstGeom>
          <a:solidFill>
            <a:srgbClr val="95B3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29" name="Block Arc 28"/>
          <p:cNvSpPr/>
          <p:nvPr/>
        </p:nvSpPr>
        <p:spPr>
          <a:xfrm rot="20815262">
            <a:off x="5765800" y="1979837"/>
            <a:ext cx="184150" cy="346075"/>
          </a:xfrm>
          <a:prstGeom prst="blockArc">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30" name="Block Arc 29"/>
          <p:cNvSpPr/>
          <p:nvPr/>
        </p:nvSpPr>
        <p:spPr>
          <a:xfrm rot="20815262" flipV="1">
            <a:off x="6105525" y="2635475"/>
            <a:ext cx="184150" cy="347662"/>
          </a:xfrm>
          <a:prstGeom prst="blockArc">
            <a:avLst/>
          </a:prstGeom>
          <a:solidFill>
            <a:srgbClr val="95B3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31" name="Block Arc 30"/>
          <p:cNvSpPr/>
          <p:nvPr/>
        </p:nvSpPr>
        <p:spPr>
          <a:xfrm rot="20815262">
            <a:off x="6119813" y="1897287"/>
            <a:ext cx="184150" cy="347663"/>
          </a:xfrm>
          <a:prstGeom prst="blockArc">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32" name="Block Arc 31"/>
          <p:cNvSpPr/>
          <p:nvPr/>
        </p:nvSpPr>
        <p:spPr>
          <a:xfrm rot="20815262" flipV="1">
            <a:off x="6459538" y="2552925"/>
            <a:ext cx="184150" cy="347662"/>
          </a:xfrm>
          <a:prstGeom prst="blockArc">
            <a:avLst/>
          </a:prstGeom>
          <a:solidFill>
            <a:srgbClr val="95B3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33" name="Block Arc 32"/>
          <p:cNvSpPr/>
          <p:nvPr/>
        </p:nvSpPr>
        <p:spPr>
          <a:xfrm rot="20815262" flipV="1">
            <a:off x="5395913" y="2800575"/>
            <a:ext cx="184150" cy="347662"/>
          </a:xfrm>
          <a:prstGeom prst="blockArc">
            <a:avLst/>
          </a:prstGeom>
          <a:solidFill>
            <a:srgbClr val="95B3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34" name="Block Arc 33"/>
          <p:cNvSpPr/>
          <p:nvPr/>
        </p:nvSpPr>
        <p:spPr>
          <a:xfrm rot="20815262">
            <a:off x="6475413" y="1814737"/>
            <a:ext cx="184150" cy="347663"/>
          </a:xfrm>
          <a:prstGeom prst="blockArc">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cxnSp>
        <p:nvCxnSpPr>
          <p:cNvPr id="35" name="Straight Connector 34"/>
          <p:cNvCxnSpPr/>
          <p:nvPr/>
        </p:nvCxnSpPr>
        <p:spPr>
          <a:xfrm rot="3211524">
            <a:off x="1216025" y="4632550"/>
            <a:ext cx="681037" cy="1588"/>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3211524">
            <a:off x="1344613" y="4537300"/>
            <a:ext cx="681037" cy="1587"/>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3211524">
            <a:off x="1473200" y="4442050"/>
            <a:ext cx="681037" cy="1588"/>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3211524">
            <a:off x="1601788" y="4346800"/>
            <a:ext cx="681037" cy="1587"/>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3211524">
            <a:off x="1730375" y="4251550"/>
            <a:ext cx="681037" cy="1588"/>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3211524">
            <a:off x="1861344" y="4155506"/>
            <a:ext cx="679450" cy="1588"/>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3211524">
            <a:off x="1989932" y="4060256"/>
            <a:ext cx="679450" cy="1587"/>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3211524">
            <a:off x="2118519" y="3965006"/>
            <a:ext cx="679450" cy="1588"/>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3211524">
            <a:off x="2246313" y="3868962"/>
            <a:ext cx="681038" cy="1587"/>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3211524">
            <a:off x="2374900" y="3773712"/>
            <a:ext cx="681038" cy="1588"/>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3211524">
            <a:off x="2505075" y="3678462"/>
            <a:ext cx="681038" cy="1588"/>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3211524">
            <a:off x="2633663" y="3583212"/>
            <a:ext cx="681038" cy="1587"/>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47" name="Group 176"/>
          <p:cNvGrpSpPr>
            <a:grpSpLocks/>
          </p:cNvGrpSpPr>
          <p:nvPr/>
        </p:nvGrpSpPr>
        <p:grpSpPr bwMode="auto">
          <a:xfrm>
            <a:off x="5334000" y="5602512"/>
            <a:ext cx="2501900" cy="317500"/>
            <a:chOff x="5334000" y="5486400"/>
            <a:chExt cx="2501470" cy="316746"/>
          </a:xfrm>
        </p:grpSpPr>
        <p:cxnSp>
          <p:nvCxnSpPr>
            <p:cNvPr id="48" name="Straight Connector 47"/>
            <p:cNvCxnSpPr/>
            <p:nvPr/>
          </p:nvCxnSpPr>
          <p:spPr>
            <a:xfrm flipV="1">
              <a:off x="5334000" y="5793644"/>
              <a:ext cx="2501470" cy="791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400000" flipH="1" flipV="1">
              <a:off x="6965226" y="5643979"/>
              <a:ext cx="316746"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7122806" y="5486400"/>
              <a:ext cx="534895" cy="15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52" name="TextBox 180"/>
          <p:cNvSpPr txBox="1">
            <a:spLocks noChangeArrowheads="1"/>
          </p:cNvSpPr>
          <p:nvPr/>
        </p:nvSpPr>
        <p:spPr bwMode="auto">
          <a:xfrm>
            <a:off x="1599937" y="5254597"/>
            <a:ext cx="1055738" cy="646331"/>
          </a:xfrm>
          <a:prstGeom prst="rect">
            <a:avLst/>
          </a:prstGeom>
          <a:noFill/>
          <a:ln w="9525">
            <a:noFill/>
            <a:miter lim="800000"/>
            <a:headEnd/>
            <a:tailEnd/>
          </a:ln>
        </p:spPr>
        <p:txBody>
          <a:bodyPr wrap="none">
            <a:prstTxWarp prst="textNoShape">
              <a:avLst/>
            </a:prstTxWarp>
            <a:spAutoFit/>
          </a:bodyPr>
          <a:lstStyle/>
          <a:p>
            <a:r>
              <a:rPr lang="en-US" sz="1800" b="1" dirty="0" smtClean="0">
                <a:latin typeface="Avenir Book" charset="0"/>
                <a:ea typeface="Avenir Book" charset="0"/>
                <a:cs typeface="Avenir Book" charset="0"/>
              </a:rPr>
              <a:t>Patched</a:t>
            </a:r>
          </a:p>
          <a:p>
            <a:r>
              <a:rPr lang="en-US" sz="1800" b="1" dirty="0" smtClean="0">
                <a:latin typeface="Avenir Book" charset="0"/>
                <a:ea typeface="Avenir Book" charset="0"/>
                <a:cs typeface="Avenir Book" charset="0"/>
              </a:rPr>
              <a:t>receptor</a:t>
            </a:r>
            <a:endParaRPr lang="en-US" sz="1800" b="1" dirty="0">
              <a:latin typeface="Avenir Book" charset="0"/>
              <a:ea typeface="Avenir Book" charset="0"/>
              <a:cs typeface="Avenir Book" charset="0"/>
            </a:endParaRPr>
          </a:p>
        </p:txBody>
      </p:sp>
      <p:grpSp>
        <p:nvGrpSpPr>
          <p:cNvPr id="54" name="Group 187"/>
          <p:cNvGrpSpPr>
            <a:grpSpLocks/>
          </p:cNvGrpSpPr>
          <p:nvPr/>
        </p:nvGrpSpPr>
        <p:grpSpPr bwMode="auto">
          <a:xfrm rot="165577">
            <a:off x="3657600" y="2811687"/>
            <a:ext cx="1447800" cy="723900"/>
            <a:chOff x="3657600" y="2695246"/>
            <a:chExt cx="1447800" cy="724665"/>
          </a:xfrm>
        </p:grpSpPr>
        <p:cxnSp>
          <p:nvCxnSpPr>
            <p:cNvPr id="55" name="Straight Connector 54"/>
            <p:cNvCxnSpPr/>
            <p:nvPr/>
          </p:nvCxnSpPr>
          <p:spPr>
            <a:xfrm flipV="1">
              <a:off x="3628568" y="2830451"/>
              <a:ext cx="1371600" cy="57051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16200000" flipH="1">
              <a:off x="4860997" y="2739965"/>
              <a:ext cx="276517" cy="1524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 name="Group 202"/>
          <p:cNvGrpSpPr>
            <a:grpSpLocks/>
          </p:cNvGrpSpPr>
          <p:nvPr/>
        </p:nvGrpSpPr>
        <p:grpSpPr bwMode="auto">
          <a:xfrm>
            <a:off x="5837058" y="4333759"/>
            <a:ext cx="800100" cy="285750"/>
            <a:chOff x="5055789" y="4319645"/>
            <a:chExt cx="800100" cy="285912"/>
          </a:xfrm>
        </p:grpSpPr>
        <p:sp>
          <p:nvSpPr>
            <p:cNvPr id="58" name="Oval 57"/>
            <p:cNvSpPr/>
            <p:nvPr/>
          </p:nvSpPr>
          <p:spPr>
            <a:xfrm>
              <a:off x="5055789" y="4319645"/>
              <a:ext cx="533400" cy="285912"/>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venir Book" charset="0"/>
                <a:ea typeface="Avenir Book" charset="0"/>
                <a:cs typeface="Avenir Book" charset="0"/>
              </a:endParaRPr>
            </a:p>
          </p:txBody>
        </p:sp>
        <p:sp>
          <p:nvSpPr>
            <p:cNvPr id="59" name="Oval 58"/>
            <p:cNvSpPr/>
            <p:nvPr/>
          </p:nvSpPr>
          <p:spPr>
            <a:xfrm>
              <a:off x="5322489" y="4319645"/>
              <a:ext cx="533400" cy="285912"/>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venir Book" charset="0"/>
                <a:ea typeface="Avenir Book" charset="0"/>
                <a:cs typeface="Avenir Book" charset="0"/>
              </a:endParaRPr>
            </a:p>
          </p:txBody>
        </p:sp>
      </p:grpSp>
      <p:sp>
        <p:nvSpPr>
          <p:cNvPr id="60" name="Oval 59"/>
          <p:cNvSpPr/>
          <p:nvPr/>
        </p:nvSpPr>
        <p:spPr>
          <a:xfrm>
            <a:off x="7302500" y="4111266"/>
            <a:ext cx="533400" cy="287338"/>
          </a:xfrm>
          <a:prstGeom prst="ellipse">
            <a:avLst/>
          </a:prstGeom>
          <a:solidFill>
            <a:srgbClr val="FF666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venir Book" charset="0"/>
              <a:ea typeface="Avenir Book" charset="0"/>
              <a:cs typeface="Avenir Book" charset="0"/>
            </a:endParaRPr>
          </a:p>
        </p:txBody>
      </p:sp>
      <p:grpSp>
        <p:nvGrpSpPr>
          <p:cNvPr id="61" name="Group 203"/>
          <p:cNvGrpSpPr>
            <a:grpSpLocks/>
          </p:cNvGrpSpPr>
          <p:nvPr/>
        </p:nvGrpSpPr>
        <p:grpSpPr bwMode="auto">
          <a:xfrm rot="5400000">
            <a:off x="5705475" y="5365975"/>
            <a:ext cx="800100" cy="285750"/>
            <a:chOff x="5055789" y="4319645"/>
            <a:chExt cx="800100" cy="285912"/>
          </a:xfrm>
        </p:grpSpPr>
        <p:sp>
          <p:nvSpPr>
            <p:cNvPr id="62" name="Oval 61"/>
            <p:cNvSpPr/>
            <p:nvPr/>
          </p:nvSpPr>
          <p:spPr>
            <a:xfrm>
              <a:off x="5019276" y="4356178"/>
              <a:ext cx="533400" cy="285912"/>
            </a:xfrm>
            <a:prstGeom prst="ellipse">
              <a:avLst/>
            </a:prstGeom>
            <a:solidFill>
              <a:srgbClr val="9FC54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venir Book" charset="0"/>
                <a:ea typeface="Avenir Book" charset="0"/>
                <a:cs typeface="Avenir Book" charset="0"/>
              </a:endParaRPr>
            </a:p>
          </p:txBody>
        </p:sp>
        <p:sp>
          <p:nvSpPr>
            <p:cNvPr id="63" name="Oval 62"/>
            <p:cNvSpPr/>
            <p:nvPr/>
          </p:nvSpPr>
          <p:spPr>
            <a:xfrm>
              <a:off x="5285976" y="4356178"/>
              <a:ext cx="533400" cy="285912"/>
            </a:xfrm>
            <a:prstGeom prst="ellipse">
              <a:avLst/>
            </a:prstGeom>
            <a:solidFill>
              <a:srgbClr val="9FC54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venir Book" charset="0"/>
                <a:ea typeface="Avenir Book" charset="0"/>
                <a:cs typeface="Avenir Book" charset="0"/>
              </a:endParaRPr>
            </a:p>
          </p:txBody>
        </p:sp>
      </p:grpSp>
      <p:cxnSp>
        <p:nvCxnSpPr>
          <p:cNvPr id="64" name="Straight Arrow Connector 63"/>
          <p:cNvCxnSpPr/>
          <p:nvPr/>
        </p:nvCxnSpPr>
        <p:spPr>
          <a:xfrm flipV="1">
            <a:off x="6767333" y="4388814"/>
            <a:ext cx="377012" cy="3543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65" name="Group 220"/>
          <p:cNvGrpSpPr>
            <a:grpSpLocks/>
          </p:cNvGrpSpPr>
          <p:nvPr/>
        </p:nvGrpSpPr>
        <p:grpSpPr bwMode="auto">
          <a:xfrm rot="-585761">
            <a:off x="5986463" y="3213325"/>
            <a:ext cx="419100" cy="990600"/>
            <a:chOff x="6438092" y="2966377"/>
            <a:chExt cx="418623" cy="990230"/>
          </a:xfrm>
        </p:grpSpPr>
        <p:cxnSp>
          <p:nvCxnSpPr>
            <p:cNvPr id="66" name="Straight Connector 65"/>
            <p:cNvCxnSpPr/>
            <p:nvPr/>
          </p:nvCxnSpPr>
          <p:spPr>
            <a:xfrm rot="5400000">
              <a:off x="6146114" y="3425518"/>
              <a:ext cx="968013" cy="158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6419281" y="3906059"/>
              <a:ext cx="418623" cy="2221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68" name="TextBox 224"/>
          <p:cNvSpPr txBox="1">
            <a:spLocks noChangeArrowheads="1"/>
          </p:cNvSpPr>
          <p:nvPr/>
        </p:nvSpPr>
        <p:spPr bwMode="auto">
          <a:xfrm>
            <a:off x="5935663" y="5920012"/>
            <a:ext cx="2908300" cy="523875"/>
          </a:xfrm>
          <a:prstGeom prst="rect">
            <a:avLst/>
          </a:prstGeom>
          <a:noFill/>
          <a:ln w="9525">
            <a:noFill/>
            <a:miter lim="800000"/>
            <a:headEnd/>
            <a:tailEnd/>
          </a:ln>
        </p:spPr>
        <p:txBody>
          <a:bodyPr>
            <a:prstTxWarp prst="textNoShape">
              <a:avLst/>
            </a:prstTxWarp>
            <a:spAutoFit/>
          </a:bodyPr>
          <a:lstStyle/>
          <a:p>
            <a:r>
              <a:rPr lang="en-US" sz="1400" dirty="0">
                <a:latin typeface="Avenir Book" charset="0"/>
                <a:ea typeface="Avenir Book" charset="0"/>
                <a:cs typeface="Avenir Book" charset="0"/>
              </a:rPr>
              <a:t>Target genes: Gli1, Ptc </a:t>
            </a:r>
          </a:p>
          <a:p>
            <a:endParaRPr lang="en-US" sz="1400" dirty="0">
              <a:latin typeface="Avenir Book" charset="0"/>
              <a:ea typeface="Avenir Book" charset="0"/>
              <a:cs typeface="Avenir Book" charset="0"/>
            </a:endParaRPr>
          </a:p>
        </p:txBody>
      </p:sp>
      <p:sp>
        <p:nvSpPr>
          <p:cNvPr id="69" name="TextBox 99"/>
          <p:cNvSpPr txBox="1">
            <a:spLocks noChangeArrowheads="1"/>
          </p:cNvSpPr>
          <p:nvPr/>
        </p:nvSpPr>
        <p:spPr bwMode="auto">
          <a:xfrm>
            <a:off x="7720348" y="4111266"/>
            <a:ext cx="1534394" cy="861774"/>
          </a:xfrm>
          <a:prstGeom prst="rect">
            <a:avLst/>
          </a:prstGeom>
          <a:noFill/>
          <a:ln w="9525">
            <a:noFill/>
            <a:miter lim="800000"/>
            <a:headEnd/>
            <a:tailEnd/>
          </a:ln>
        </p:spPr>
        <p:txBody>
          <a:bodyPr wrap="none">
            <a:prstTxWarp prst="textNoShape">
              <a:avLst/>
            </a:prstTxWarp>
            <a:spAutoFit/>
          </a:bodyPr>
          <a:lstStyle/>
          <a:p>
            <a:pPr algn="ctr"/>
            <a:r>
              <a:rPr lang="en-US" b="1" dirty="0">
                <a:latin typeface="Avenir Book" charset="0"/>
                <a:ea typeface="Avenir Book" charset="0"/>
                <a:cs typeface="Avenir Book" charset="0"/>
              </a:rPr>
              <a:t>Gli</a:t>
            </a:r>
          </a:p>
          <a:p>
            <a:pPr algn="ctr"/>
            <a:r>
              <a:rPr lang="en-US" sz="1600" dirty="0">
                <a:latin typeface="Avenir Book" charset="0"/>
                <a:ea typeface="Avenir Book" charset="0"/>
                <a:cs typeface="Avenir Book" charset="0"/>
              </a:rPr>
              <a:t>transcriptional </a:t>
            </a:r>
            <a:endParaRPr lang="en-US" sz="1600" dirty="0" smtClean="0">
              <a:latin typeface="Avenir Book" charset="0"/>
              <a:ea typeface="Avenir Book" charset="0"/>
              <a:cs typeface="Avenir Book" charset="0"/>
            </a:endParaRPr>
          </a:p>
          <a:p>
            <a:pPr algn="ctr"/>
            <a:r>
              <a:rPr lang="en-US" sz="1600" dirty="0" smtClean="0">
                <a:latin typeface="Avenir Book" charset="0"/>
                <a:ea typeface="Avenir Book" charset="0"/>
                <a:cs typeface="Avenir Book" charset="0"/>
              </a:rPr>
              <a:t>repressor</a:t>
            </a:r>
            <a:endParaRPr lang="en-US" sz="1600" dirty="0">
              <a:latin typeface="Avenir Book" charset="0"/>
              <a:ea typeface="Avenir Book" charset="0"/>
              <a:cs typeface="Avenir Book" charset="0"/>
            </a:endParaRPr>
          </a:p>
        </p:txBody>
      </p:sp>
      <p:sp>
        <p:nvSpPr>
          <p:cNvPr id="73" name="TextBox 181"/>
          <p:cNvSpPr txBox="1">
            <a:spLocks noChangeArrowheads="1"/>
          </p:cNvSpPr>
          <p:nvPr/>
        </p:nvSpPr>
        <p:spPr bwMode="auto">
          <a:xfrm>
            <a:off x="6745143" y="2234631"/>
            <a:ext cx="2027157" cy="646331"/>
          </a:xfrm>
          <a:prstGeom prst="rect">
            <a:avLst/>
          </a:prstGeom>
          <a:noFill/>
          <a:ln w="9525">
            <a:noFill/>
            <a:miter lim="800000"/>
            <a:headEnd/>
            <a:tailEnd/>
          </a:ln>
        </p:spPr>
        <p:txBody>
          <a:bodyPr wrap="none">
            <a:prstTxWarp prst="textNoShape">
              <a:avLst/>
            </a:prstTxWarp>
            <a:spAutoFit/>
          </a:bodyPr>
          <a:lstStyle/>
          <a:p>
            <a:pPr algn="ctr"/>
            <a:r>
              <a:rPr lang="en-US" sz="1800" b="1" dirty="0" smtClean="0">
                <a:latin typeface="Avenir Book" charset="0"/>
                <a:ea typeface="Avenir Book" charset="0"/>
                <a:cs typeface="Avenir Book" charset="0"/>
              </a:rPr>
              <a:t>Smoothened</a:t>
            </a:r>
          </a:p>
          <a:p>
            <a:pPr algn="ctr"/>
            <a:r>
              <a:rPr lang="en-US" sz="1800" b="1" dirty="0" smtClean="0">
                <a:latin typeface="Avenir Book" charset="0"/>
                <a:ea typeface="Avenir Book" charset="0"/>
                <a:cs typeface="Avenir Book" charset="0"/>
              </a:rPr>
              <a:t>GPCR-like protein</a:t>
            </a:r>
          </a:p>
        </p:txBody>
      </p:sp>
      <p:sp>
        <p:nvSpPr>
          <p:cNvPr id="74" name="Pie 73"/>
          <p:cNvSpPr/>
          <p:nvPr/>
        </p:nvSpPr>
        <p:spPr bwMode="auto">
          <a:xfrm>
            <a:off x="6248400" y="3392712"/>
            <a:ext cx="381000" cy="381000"/>
          </a:xfrm>
          <a:prstGeom prst="pie">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venir Book" charset="0"/>
              <a:ea typeface="Avenir Book" charset="0"/>
              <a:cs typeface="Avenir Book" charset="0"/>
            </a:endParaRPr>
          </a:p>
        </p:txBody>
      </p:sp>
      <p:sp>
        <p:nvSpPr>
          <p:cNvPr id="75" name="Moon 74"/>
          <p:cNvSpPr/>
          <p:nvPr/>
        </p:nvSpPr>
        <p:spPr bwMode="auto">
          <a:xfrm rot="10800000">
            <a:off x="6553200" y="3164112"/>
            <a:ext cx="304800" cy="304800"/>
          </a:xfrm>
          <a:prstGeom prst="moon">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venir Book" charset="0"/>
              <a:ea typeface="Avenir Book" charset="0"/>
              <a:cs typeface="Avenir Book" charset="0"/>
            </a:endParaRPr>
          </a:p>
        </p:txBody>
      </p:sp>
      <p:sp>
        <p:nvSpPr>
          <p:cNvPr id="76" name="Rectangle 75"/>
          <p:cNvSpPr/>
          <p:nvPr/>
        </p:nvSpPr>
        <p:spPr>
          <a:xfrm>
            <a:off x="6841164" y="3263549"/>
            <a:ext cx="1063112" cy="584775"/>
          </a:xfrm>
          <a:prstGeom prst="rect">
            <a:avLst/>
          </a:prstGeom>
        </p:spPr>
        <p:txBody>
          <a:bodyPr wrap="none">
            <a:spAutoFit/>
          </a:bodyPr>
          <a:lstStyle/>
          <a:p>
            <a:r>
              <a:rPr lang="en-US" sz="1600" dirty="0" smtClean="0">
                <a:latin typeface="Avenir Book" charset="0"/>
                <a:ea typeface="Avenir Book" charset="0"/>
                <a:cs typeface="Avenir Book" charset="0"/>
              </a:rPr>
              <a:t>signaling </a:t>
            </a:r>
          </a:p>
          <a:p>
            <a:r>
              <a:rPr lang="en-US" sz="1600" dirty="0" smtClean="0">
                <a:latin typeface="Avenir Book" charset="0"/>
                <a:ea typeface="Avenir Book" charset="0"/>
                <a:cs typeface="Avenir Book" charset="0"/>
              </a:rPr>
              <a:t>enzymes</a:t>
            </a:r>
            <a:endParaRPr lang="en-US" sz="1600" dirty="0">
              <a:latin typeface="Avenir Book" charset="0"/>
              <a:ea typeface="Avenir Book" charset="0"/>
              <a:cs typeface="Avenir Book" charset="0"/>
            </a:endParaRPr>
          </a:p>
        </p:txBody>
      </p:sp>
      <p:sp>
        <p:nvSpPr>
          <p:cNvPr id="78" name="TextBox 93"/>
          <p:cNvSpPr txBox="1">
            <a:spLocks noChangeArrowheads="1"/>
          </p:cNvSpPr>
          <p:nvPr/>
        </p:nvSpPr>
        <p:spPr bwMode="auto">
          <a:xfrm>
            <a:off x="7438600" y="1379296"/>
            <a:ext cx="1130438" cy="523220"/>
          </a:xfrm>
          <a:prstGeom prst="rect">
            <a:avLst/>
          </a:prstGeom>
          <a:noFill/>
          <a:ln w="9525">
            <a:noFill/>
            <a:miter lim="800000"/>
            <a:headEnd/>
            <a:tailEnd/>
          </a:ln>
        </p:spPr>
        <p:txBody>
          <a:bodyPr wrap="none">
            <a:prstTxWarp prst="textNoShape">
              <a:avLst/>
            </a:prstTxWarp>
            <a:spAutoFit/>
          </a:bodyPr>
          <a:lstStyle/>
          <a:p>
            <a:r>
              <a:rPr lang="en-US" sz="1400" dirty="0" smtClean="0">
                <a:solidFill>
                  <a:srgbClr val="FF0000"/>
                </a:solidFill>
                <a:latin typeface="Avenir Book" charset="0"/>
                <a:ea typeface="Avenir Book" charset="0"/>
                <a:cs typeface="Avenir Book" charset="0"/>
              </a:rPr>
              <a:t>antagonists</a:t>
            </a:r>
            <a:endParaRPr lang="en-US" sz="1400" dirty="0">
              <a:solidFill>
                <a:srgbClr val="FF0000"/>
              </a:solidFill>
              <a:latin typeface="Avenir Book" charset="0"/>
              <a:ea typeface="Avenir Book" charset="0"/>
              <a:cs typeface="Avenir Book" charset="0"/>
            </a:endParaRPr>
          </a:p>
          <a:p>
            <a:r>
              <a:rPr lang="en-US" sz="1400" dirty="0" smtClean="0">
                <a:solidFill>
                  <a:srgbClr val="00B050"/>
                </a:solidFill>
                <a:latin typeface="Avenir Book" charset="0"/>
                <a:ea typeface="Avenir Book" charset="0"/>
                <a:cs typeface="Avenir Book" charset="0"/>
              </a:rPr>
              <a:t>agonists</a:t>
            </a:r>
            <a:endParaRPr lang="en-US" sz="1400" dirty="0">
              <a:solidFill>
                <a:srgbClr val="00B050"/>
              </a:solidFill>
              <a:latin typeface="Avenir Book" charset="0"/>
              <a:ea typeface="Avenir Book" charset="0"/>
              <a:cs typeface="Avenir Book" charset="0"/>
            </a:endParaRPr>
          </a:p>
        </p:txBody>
      </p:sp>
      <p:grpSp>
        <p:nvGrpSpPr>
          <p:cNvPr id="79" name="Group 73"/>
          <p:cNvGrpSpPr>
            <a:grpSpLocks/>
          </p:cNvGrpSpPr>
          <p:nvPr/>
        </p:nvGrpSpPr>
        <p:grpSpPr bwMode="auto">
          <a:xfrm rot="5400000">
            <a:off x="6972301" y="1446212"/>
            <a:ext cx="317500" cy="568325"/>
            <a:chOff x="1681221" y="2852946"/>
            <a:chExt cx="317128" cy="567088"/>
          </a:xfrm>
        </p:grpSpPr>
        <p:cxnSp>
          <p:nvCxnSpPr>
            <p:cNvPr id="80" name="Straight Connector 79"/>
            <p:cNvCxnSpPr/>
            <p:nvPr/>
          </p:nvCxnSpPr>
          <p:spPr>
            <a:xfrm rot="4400923">
              <a:off x="1461896" y="3148370"/>
              <a:ext cx="567088" cy="158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20600923">
              <a:off x="1666950" y="3431123"/>
              <a:ext cx="317128" cy="158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82" name="Straight Arrow Connector 81"/>
          <p:cNvCxnSpPr/>
          <p:nvPr/>
        </p:nvCxnSpPr>
        <p:spPr bwMode="auto">
          <a:xfrm rot="10800000" flipV="1">
            <a:off x="6781800" y="1828800"/>
            <a:ext cx="685800" cy="228600"/>
          </a:xfrm>
          <a:prstGeom prst="straightConnector1">
            <a:avLst/>
          </a:prstGeom>
          <a:solidFill>
            <a:schemeClr val="accent1"/>
          </a:solidFill>
          <a:ln w="44450" cap="flat" cmpd="sng" algn="ctr">
            <a:solidFill>
              <a:srgbClr val="008000"/>
            </a:solidFill>
            <a:prstDash val="solid"/>
            <a:round/>
            <a:headEnd type="none" w="med" len="med"/>
            <a:tailEnd type="triangle"/>
          </a:ln>
          <a:effectLst/>
        </p:spPr>
      </p:cxnSp>
      <p:sp>
        <p:nvSpPr>
          <p:cNvPr id="83" name="TextBox 93"/>
          <p:cNvSpPr txBox="1">
            <a:spLocks noChangeArrowheads="1"/>
          </p:cNvSpPr>
          <p:nvPr/>
        </p:nvSpPr>
        <p:spPr bwMode="auto">
          <a:xfrm>
            <a:off x="8019047" y="3027953"/>
            <a:ext cx="1099981" cy="307777"/>
          </a:xfrm>
          <a:prstGeom prst="rect">
            <a:avLst/>
          </a:prstGeom>
          <a:noFill/>
          <a:ln w="9525">
            <a:noFill/>
            <a:miter lim="800000"/>
            <a:headEnd/>
            <a:tailEnd/>
          </a:ln>
        </p:spPr>
        <p:txBody>
          <a:bodyPr wrap="none">
            <a:prstTxWarp prst="textNoShape">
              <a:avLst/>
            </a:prstTxWarp>
            <a:spAutoFit/>
          </a:bodyPr>
          <a:lstStyle/>
          <a:p>
            <a:r>
              <a:rPr lang="en-US" sz="1400" dirty="0" smtClean="0">
                <a:solidFill>
                  <a:srgbClr val="FF0000"/>
                </a:solidFill>
                <a:latin typeface="Avenir Book" charset="0"/>
                <a:ea typeface="Avenir Book" charset="0"/>
                <a:cs typeface="Avenir Book" charset="0"/>
              </a:rPr>
              <a:t>antagonists</a:t>
            </a:r>
            <a:endParaRPr lang="en-US" sz="1400" dirty="0">
              <a:solidFill>
                <a:srgbClr val="FF0000"/>
              </a:solidFill>
              <a:latin typeface="Avenir Book" charset="0"/>
              <a:ea typeface="Avenir Book" charset="0"/>
              <a:cs typeface="Avenir Book" charset="0"/>
            </a:endParaRPr>
          </a:p>
        </p:txBody>
      </p:sp>
      <p:grpSp>
        <p:nvGrpSpPr>
          <p:cNvPr id="88" name="Group 73"/>
          <p:cNvGrpSpPr>
            <a:grpSpLocks/>
          </p:cNvGrpSpPr>
          <p:nvPr/>
        </p:nvGrpSpPr>
        <p:grpSpPr bwMode="auto">
          <a:xfrm rot="5400000">
            <a:off x="7957289" y="3252745"/>
            <a:ext cx="317500" cy="568325"/>
            <a:chOff x="1681221" y="2852946"/>
            <a:chExt cx="317128" cy="567088"/>
          </a:xfrm>
        </p:grpSpPr>
        <p:cxnSp>
          <p:nvCxnSpPr>
            <p:cNvPr id="89" name="Straight Connector 88"/>
            <p:cNvCxnSpPr/>
            <p:nvPr/>
          </p:nvCxnSpPr>
          <p:spPr>
            <a:xfrm rot="4400923">
              <a:off x="1461896" y="3148370"/>
              <a:ext cx="567088" cy="158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20600923">
              <a:off x="1666950" y="3431123"/>
              <a:ext cx="317128" cy="158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97"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Selective targeting of </a:t>
            </a:r>
            <a:r>
              <a:rPr lang="en-US" altLang="en-US" sz="2800" dirty="0" err="1" smtClean="0">
                <a:solidFill>
                  <a:schemeClr val="tx1"/>
                </a:solidFill>
                <a:latin typeface="Avenir Book" charset="0"/>
                <a:ea typeface="Avenir Book" charset="0"/>
                <a:cs typeface="Avenir Book" charset="0"/>
              </a:rPr>
              <a:t>Hh</a:t>
            </a:r>
            <a:r>
              <a:rPr lang="en-US" altLang="en-US" sz="2800" dirty="0" smtClean="0">
                <a:solidFill>
                  <a:schemeClr val="tx1"/>
                </a:solidFill>
                <a:latin typeface="Avenir Book" charset="0"/>
                <a:ea typeface="Avenir Book" charset="0"/>
                <a:cs typeface="Avenir Book" charset="0"/>
              </a:rPr>
              <a:t> signaling upstream of </a:t>
            </a:r>
            <a:r>
              <a:rPr lang="en-US" altLang="en-US" sz="2800" dirty="0" err="1" smtClean="0">
                <a:solidFill>
                  <a:schemeClr val="tx1"/>
                </a:solidFill>
                <a:latin typeface="Avenir Book" charset="0"/>
                <a:ea typeface="Avenir Book" charset="0"/>
                <a:cs typeface="Avenir Book" charset="0"/>
              </a:rPr>
              <a:t>Smo</a:t>
            </a:r>
            <a:endParaRPr lang="en-US" altLang="en-US" sz="2800" dirty="0" smtClean="0">
              <a:solidFill>
                <a:schemeClr val="tx1"/>
              </a:solidFill>
              <a:latin typeface="Avenir Book" charset="0"/>
              <a:ea typeface="Avenir Book" charset="0"/>
              <a:cs typeface="Avenir Book" charset="0"/>
            </a:endParaRPr>
          </a:p>
        </p:txBody>
      </p:sp>
      <p:pic>
        <p:nvPicPr>
          <p:cNvPr id="2" name="Picture 1"/>
          <p:cNvPicPr>
            <a:picLocks noChangeAspect="1"/>
          </p:cNvPicPr>
          <p:nvPr/>
        </p:nvPicPr>
        <p:blipFill>
          <a:blip r:embed="rId3"/>
          <a:stretch>
            <a:fillRect/>
          </a:stretch>
        </p:blipFill>
        <p:spPr>
          <a:xfrm>
            <a:off x="230047" y="1604183"/>
            <a:ext cx="2171700" cy="1968500"/>
          </a:xfrm>
          <a:prstGeom prst="rect">
            <a:avLst/>
          </a:prstGeom>
        </p:spPr>
      </p:pic>
      <p:sp>
        <p:nvSpPr>
          <p:cNvPr id="93" name="TextBox 180"/>
          <p:cNvSpPr txBox="1">
            <a:spLocks noChangeArrowheads="1"/>
          </p:cNvSpPr>
          <p:nvPr/>
        </p:nvSpPr>
        <p:spPr bwMode="auto">
          <a:xfrm>
            <a:off x="2007937" y="2076611"/>
            <a:ext cx="957313" cy="369332"/>
          </a:xfrm>
          <a:prstGeom prst="rect">
            <a:avLst/>
          </a:prstGeom>
          <a:noFill/>
          <a:ln w="9525">
            <a:noFill/>
            <a:miter lim="800000"/>
            <a:headEnd/>
            <a:tailEnd/>
          </a:ln>
        </p:spPr>
        <p:txBody>
          <a:bodyPr wrap="none">
            <a:prstTxWarp prst="textNoShape">
              <a:avLst/>
            </a:prstTxWarp>
            <a:spAutoFit/>
          </a:bodyPr>
          <a:lstStyle/>
          <a:p>
            <a:r>
              <a:rPr lang="en-US" sz="1800" b="1" dirty="0" smtClean="0">
                <a:solidFill>
                  <a:srgbClr val="FF0000"/>
                </a:solidFill>
                <a:latin typeface="Avenir Book" charset="0"/>
                <a:ea typeface="Avenir Book" charset="0"/>
                <a:cs typeface="Avenir Book" charset="0"/>
              </a:rPr>
              <a:t>cancers</a:t>
            </a:r>
            <a:endParaRPr lang="en-US" sz="1800" b="1" dirty="0">
              <a:solidFill>
                <a:srgbClr val="FF0000"/>
              </a:solidFill>
              <a:latin typeface="Avenir Book" charset="0"/>
              <a:ea typeface="Avenir Book" charset="0"/>
              <a:cs typeface="Avenir Book" charset="0"/>
            </a:endParaRPr>
          </a:p>
        </p:txBody>
      </p:sp>
      <p:sp>
        <p:nvSpPr>
          <p:cNvPr id="94" name="TextBox 180"/>
          <p:cNvSpPr txBox="1">
            <a:spLocks noChangeArrowheads="1"/>
          </p:cNvSpPr>
          <p:nvPr/>
        </p:nvSpPr>
        <p:spPr bwMode="auto">
          <a:xfrm>
            <a:off x="108856" y="3424276"/>
            <a:ext cx="1574470" cy="646331"/>
          </a:xfrm>
          <a:prstGeom prst="rect">
            <a:avLst/>
          </a:prstGeom>
          <a:noFill/>
          <a:ln w="9525">
            <a:noFill/>
            <a:miter lim="800000"/>
            <a:headEnd/>
            <a:tailEnd/>
          </a:ln>
        </p:spPr>
        <p:txBody>
          <a:bodyPr wrap="none">
            <a:prstTxWarp prst="textNoShape">
              <a:avLst/>
            </a:prstTxWarp>
            <a:spAutoFit/>
          </a:bodyPr>
          <a:lstStyle/>
          <a:p>
            <a:pPr algn="ctr"/>
            <a:r>
              <a:rPr lang="en-US" sz="1800" b="1" smtClean="0">
                <a:solidFill>
                  <a:schemeClr val="accent5">
                    <a:lumMod val="50000"/>
                  </a:schemeClr>
                </a:solidFill>
                <a:latin typeface="Avenir Book" charset="0"/>
                <a:ea typeface="Avenir Book" charset="0"/>
                <a:cs typeface="Avenir Book" charset="0"/>
              </a:rPr>
              <a:t>cartilage </a:t>
            </a:r>
          </a:p>
          <a:p>
            <a:pPr algn="ctr"/>
            <a:r>
              <a:rPr lang="en-US" sz="1800" b="1" dirty="0" smtClean="0">
                <a:solidFill>
                  <a:schemeClr val="accent5">
                    <a:lumMod val="50000"/>
                  </a:schemeClr>
                </a:solidFill>
                <a:latin typeface="Avenir Book" charset="0"/>
                <a:ea typeface="Avenir Book" charset="0"/>
                <a:cs typeface="Avenir Book" charset="0"/>
              </a:rPr>
              <a:t>degeneration</a:t>
            </a:r>
            <a:endParaRPr lang="en-US" sz="1800" b="1" dirty="0">
              <a:solidFill>
                <a:schemeClr val="accent5">
                  <a:lumMod val="50000"/>
                </a:schemeClr>
              </a:solidFill>
              <a:latin typeface="Avenir Book" charset="0"/>
              <a:ea typeface="Avenir Book" charset="0"/>
              <a:cs typeface="Avenir Book" charset="0"/>
            </a:endParaRPr>
          </a:p>
        </p:txBody>
      </p:sp>
      <p:sp>
        <p:nvSpPr>
          <p:cNvPr id="98" name="TextBox 180"/>
          <p:cNvSpPr txBox="1">
            <a:spLocks noChangeArrowheads="1"/>
          </p:cNvSpPr>
          <p:nvPr/>
        </p:nvSpPr>
        <p:spPr bwMode="auto">
          <a:xfrm>
            <a:off x="228600" y="1149500"/>
            <a:ext cx="3689472" cy="369332"/>
          </a:xfrm>
          <a:prstGeom prst="rect">
            <a:avLst/>
          </a:prstGeom>
          <a:noFill/>
          <a:ln w="9525">
            <a:noFill/>
            <a:miter lim="800000"/>
            <a:headEnd/>
            <a:tailEnd/>
          </a:ln>
        </p:spPr>
        <p:txBody>
          <a:bodyPr wrap="none">
            <a:prstTxWarp prst="textNoShape">
              <a:avLst/>
            </a:prstTxWarp>
            <a:spAutoFit/>
          </a:bodyPr>
          <a:lstStyle/>
          <a:p>
            <a:r>
              <a:rPr lang="en-US" sz="1800" b="1" dirty="0" smtClean="0">
                <a:solidFill>
                  <a:srgbClr val="7030A0"/>
                </a:solidFill>
                <a:latin typeface="Avenir Book" charset="0"/>
                <a:ea typeface="Avenir Book" charset="0"/>
                <a:cs typeface="Avenir Book" charset="0"/>
              </a:rPr>
              <a:t>gonadal dysgenesis, neuropathies</a:t>
            </a:r>
            <a:endParaRPr lang="en-US" sz="1800" b="1" dirty="0">
              <a:solidFill>
                <a:srgbClr val="7030A0"/>
              </a:solidFill>
              <a:latin typeface="Avenir Book" charset="0"/>
              <a:ea typeface="Avenir Book" charset="0"/>
              <a:cs typeface="Avenir Book" charset="0"/>
            </a:endParaRPr>
          </a:p>
        </p:txBody>
      </p:sp>
    </p:spTree>
    <p:extLst>
      <p:ext uri="{BB962C8B-B14F-4D97-AF65-F5344CB8AC3E}">
        <p14:creationId xmlns:p14="http://schemas.microsoft.com/office/powerpoint/2010/main" val="11641665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 name="TextBox 2"/>
          <p:cNvSpPr txBox="1">
            <a:spLocks noChangeArrowheads="1"/>
          </p:cNvSpPr>
          <p:nvPr/>
        </p:nvSpPr>
        <p:spPr bwMode="auto">
          <a:xfrm>
            <a:off x="0" y="3183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b="1" dirty="0" smtClean="0">
                <a:solidFill>
                  <a:schemeClr val="tx1"/>
                </a:solidFill>
                <a:latin typeface="Avenir Book" charset="0"/>
                <a:ea typeface="Avenir Book" charset="0"/>
                <a:cs typeface="Avenir Book" charset="0"/>
              </a:rPr>
              <a:t>SMM assay: </a:t>
            </a:r>
            <a:r>
              <a:rPr lang="en-US" altLang="en-US" sz="2800" dirty="0" smtClean="0">
                <a:solidFill>
                  <a:schemeClr val="tx1"/>
                </a:solidFill>
                <a:latin typeface="Avenir Book" charset="0"/>
                <a:ea typeface="Avenir Book" charset="0"/>
                <a:cs typeface="Avenir Book" charset="0"/>
              </a:rPr>
              <a:t>20 </a:t>
            </a:r>
            <a:r>
              <a:rPr lang="en-US" altLang="en-US" sz="2800" dirty="0" err="1" smtClean="0">
                <a:solidFill>
                  <a:schemeClr val="tx1"/>
                </a:solidFill>
                <a:latin typeface="Avenir Book" charset="0"/>
                <a:ea typeface="Avenir Book" charset="0"/>
                <a:cs typeface="Avenir Book" charset="0"/>
              </a:rPr>
              <a:t>kDa</a:t>
            </a:r>
            <a:r>
              <a:rPr lang="en-US" altLang="en-US" sz="2800" dirty="0" smtClean="0">
                <a:solidFill>
                  <a:schemeClr val="tx1"/>
                </a:solidFill>
                <a:latin typeface="Avenir Book" charset="0"/>
                <a:ea typeface="Avenir Book" charset="0"/>
                <a:cs typeface="Avenir Book" charset="0"/>
              </a:rPr>
              <a:t> </a:t>
            </a:r>
            <a:r>
              <a:rPr lang="en-US" altLang="en-US" sz="2800" dirty="0" err="1" smtClean="0">
                <a:solidFill>
                  <a:schemeClr val="tx1"/>
                </a:solidFill>
                <a:latin typeface="Avenir Book" charset="0"/>
                <a:ea typeface="Avenir Book" charset="0"/>
                <a:cs typeface="Avenir Book" charset="0"/>
              </a:rPr>
              <a:t>Shh</a:t>
            </a:r>
            <a:r>
              <a:rPr lang="en-US" altLang="en-US" sz="2800" dirty="0" smtClean="0">
                <a:solidFill>
                  <a:schemeClr val="tx1"/>
                </a:solidFill>
                <a:latin typeface="Avenir Book" charset="0"/>
                <a:ea typeface="Avenir Book" charset="0"/>
                <a:cs typeface="Avenir Book" charset="0"/>
              </a:rPr>
              <a:t> N-terminal fragment</a:t>
            </a:r>
          </a:p>
        </p:txBody>
      </p:sp>
      <p:sp>
        <p:nvSpPr>
          <p:cNvPr id="93" name="AutoShape 4"/>
          <p:cNvSpPr>
            <a:spLocks noChangeArrowheads="1"/>
          </p:cNvSpPr>
          <p:nvPr/>
        </p:nvSpPr>
        <p:spPr bwMode="auto">
          <a:xfrm>
            <a:off x="4052958" y="3009051"/>
            <a:ext cx="914400" cy="209550"/>
          </a:xfrm>
          <a:prstGeom prst="rightArrow">
            <a:avLst>
              <a:gd name="adj1" fmla="val 50000"/>
              <a:gd name="adj2" fmla="val 218202"/>
            </a:avLst>
          </a:prstGeom>
          <a:solidFill>
            <a:srgbClr val="CDCDCD"/>
          </a:solidFill>
          <a:ln w="12700">
            <a:noFill/>
            <a:miter lim="800000"/>
            <a:headEnd/>
            <a:tailEnd/>
          </a:ln>
          <a:effectLst>
            <a:outerShdw dist="25399" dir="2700000" algn="ctr" rotWithShape="0">
              <a:schemeClr val="bg2">
                <a:alpha val="75000"/>
              </a:schemeClr>
            </a:outerShdw>
          </a:effectLst>
        </p:spPr>
        <p:txBody>
          <a:bodyPr/>
          <a:lstStyle/>
          <a:p>
            <a:pPr>
              <a:defRPr/>
            </a:pPr>
            <a:endParaRPr lang="en-US" sz="1800">
              <a:latin typeface="Avenir Book" charset="0"/>
              <a:ea typeface="Avenir Book" charset="0"/>
              <a:cs typeface="Avenir Book" charset="0"/>
            </a:endParaRPr>
          </a:p>
        </p:txBody>
      </p:sp>
      <p:sp>
        <p:nvSpPr>
          <p:cNvPr id="121" name="Rectangle 33"/>
          <p:cNvSpPr>
            <a:spLocks noChangeArrowheads="1"/>
          </p:cNvSpPr>
          <p:nvPr/>
        </p:nvSpPr>
        <p:spPr bwMode="auto">
          <a:xfrm>
            <a:off x="1557165" y="4193446"/>
            <a:ext cx="1506824"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200" smtClean="0">
                <a:latin typeface="Avenir Book" charset="0"/>
                <a:ea typeface="Avenir Book" charset="0"/>
                <a:cs typeface="Avenir Book" charset="0"/>
              </a:rPr>
              <a:t>10,000 compounds</a:t>
            </a:r>
            <a:endParaRPr lang="en-US" altLang="en-US" sz="1200" dirty="0">
              <a:latin typeface="Avenir Book" charset="0"/>
              <a:ea typeface="Avenir Book" charset="0"/>
              <a:cs typeface="Avenir Book" charset="0"/>
            </a:endParaRPr>
          </a:p>
        </p:txBody>
      </p:sp>
      <p:pic>
        <p:nvPicPr>
          <p:cNvPr id="122" name="Picture 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085" y="3545445"/>
            <a:ext cx="2286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 name="Line 37"/>
          <p:cNvSpPr>
            <a:spLocks noChangeShapeType="1"/>
          </p:cNvSpPr>
          <p:nvPr/>
        </p:nvSpPr>
        <p:spPr bwMode="auto">
          <a:xfrm>
            <a:off x="2251447" y="3453370"/>
            <a:ext cx="0" cy="228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venir Book" charset="0"/>
              <a:ea typeface="Avenir Book" charset="0"/>
              <a:cs typeface="Avenir Book" charset="0"/>
            </a:endParaRPr>
          </a:p>
        </p:txBody>
      </p:sp>
      <p:sp>
        <p:nvSpPr>
          <p:cNvPr id="124" name="Oval 70"/>
          <p:cNvSpPr>
            <a:spLocks noChangeAspect="1" noChangeArrowheads="1"/>
          </p:cNvSpPr>
          <p:nvPr/>
        </p:nvSpPr>
        <p:spPr bwMode="auto">
          <a:xfrm>
            <a:off x="2180010" y="3697845"/>
            <a:ext cx="146050" cy="49213"/>
          </a:xfrm>
          <a:prstGeom prst="ellipse">
            <a:avLst/>
          </a:prstGeom>
          <a:solidFill>
            <a:srgbClr val="FF0E14"/>
          </a:solidFill>
          <a:ln w="9525">
            <a:solidFill>
              <a:srgbClr val="890005"/>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latin typeface="Avenir Book" charset="0"/>
              <a:ea typeface="Avenir Book" charset="0"/>
              <a:cs typeface="Avenir Book" charset="0"/>
            </a:endParaRPr>
          </a:p>
        </p:txBody>
      </p:sp>
      <p:pic>
        <p:nvPicPr>
          <p:cNvPr id="125" name="Picture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2272" y="2329420"/>
            <a:ext cx="50641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Picture 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5247" y="3278745"/>
            <a:ext cx="3048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Freeform 45"/>
          <p:cNvSpPr>
            <a:spLocks noChangeAspect="1"/>
          </p:cNvSpPr>
          <p:nvPr/>
        </p:nvSpPr>
        <p:spPr bwMode="auto">
          <a:xfrm>
            <a:off x="1565647" y="2615170"/>
            <a:ext cx="1154113" cy="919163"/>
          </a:xfrm>
          <a:custGeom>
            <a:avLst/>
            <a:gdLst>
              <a:gd name="T0" fmla="*/ 2147483647 w 727"/>
              <a:gd name="T1" fmla="*/ 2147483647 h 579"/>
              <a:gd name="T2" fmla="*/ 2147483647 w 727"/>
              <a:gd name="T3" fmla="*/ 2147483647 h 579"/>
              <a:gd name="T4" fmla="*/ 2147483647 w 727"/>
              <a:gd name="T5" fmla="*/ 2147483647 h 579"/>
              <a:gd name="T6" fmla="*/ 2147483647 w 727"/>
              <a:gd name="T7" fmla="*/ 2147483647 h 579"/>
              <a:gd name="T8" fmla="*/ 2147483647 w 727"/>
              <a:gd name="T9" fmla="*/ 2147483647 h 579"/>
              <a:gd name="T10" fmla="*/ 2147483647 w 727"/>
              <a:gd name="T11" fmla="*/ 2147483647 h 579"/>
              <a:gd name="T12" fmla="*/ 2147483647 w 727"/>
              <a:gd name="T13" fmla="*/ 2147483647 h 579"/>
              <a:gd name="T14" fmla="*/ 2147483647 w 727"/>
              <a:gd name="T15" fmla="*/ 2147483647 h 579"/>
              <a:gd name="T16" fmla="*/ 2147483647 w 727"/>
              <a:gd name="T17" fmla="*/ 2147483647 h 579"/>
              <a:gd name="T18" fmla="*/ 2147483647 w 727"/>
              <a:gd name="T19" fmla="*/ 2147483647 h 579"/>
              <a:gd name="T20" fmla="*/ 2147483647 w 727"/>
              <a:gd name="T21" fmla="*/ 2147483647 h 579"/>
              <a:gd name="T22" fmla="*/ 2147483647 w 727"/>
              <a:gd name="T23" fmla="*/ 2147483647 h 579"/>
              <a:gd name="T24" fmla="*/ 2147483647 w 727"/>
              <a:gd name="T25" fmla="*/ 2147483647 h 579"/>
              <a:gd name="T26" fmla="*/ 2147483647 w 727"/>
              <a:gd name="T27" fmla="*/ 2147483647 h 579"/>
              <a:gd name="T28" fmla="*/ 2147483647 w 727"/>
              <a:gd name="T29" fmla="*/ 2147483647 h 579"/>
              <a:gd name="T30" fmla="*/ 2147483647 w 727"/>
              <a:gd name="T31" fmla="*/ 2147483647 h 5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27"/>
              <a:gd name="T49" fmla="*/ 0 h 579"/>
              <a:gd name="T50" fmla="*/ 727 w 727"/>
              <a:gd name="T51" fmla="*/ 579 h 57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27" h="579">
                <a:moveTo>
                  <a:pt x="345" y="521"/>
                </a:moveTo>
                <a:cubicBezTo>
                  <a:pt x="363" y="404"/>
                  <a:pt x="342" y="423"/>
                  <a:pt x="383" y="394"/>
                </a:cubicBezTo>
                <a:cubicBezTo>
                  <a:pt x="449" y="400"/>
                  <a:pt x="432" y="389"/>
                  <a:pt x="477" y="404"/>
                </a:cubicBezTo>
                <a:cubicBezTo>
                  <a:pt x="534" y="374"/>
                  <a:pt x="510" y="397"/>
                  <a:pt x="576" y="404"/>
                </a:cubicBezTo>
                <a:cubicBezTo>
                  <a:pt x="587" y="417"/>
                  <a:pt x="578" y="447"/>
                  <a:pt x="591" y="461"/>
                </a:cubicBezTo>
                <a:cubicBezTo>
                  <a:pt x="600" y="487"/>
                  <a:pt x="552" y="509"/>
                  <a:pt x="579" y="518"/>
                </a:cubicBezTo>
                <a:cubicBezTo>
                  <a:pt x="595" y="515"/>
                  <a:pt x="673" y="497"/>
                  <a:pt x="681" y="482"/>
                </a:cubicBezTo>
                <a:cubicBezTo>
                  <a:pt x="691" y="454"/>
                  <a:pt x="674" y="422"/>
                  <a:pt x="670" y="394"/>
                </a:cubicBezTo>
                <a:cubicBezTo>
                  <a:pt x="667" y="377"/>
                  <a:pt x="727" y="327"/>
                  <a:pt x="727" y="327"/>
                </a:cubicBezTo>
                <a:cubicBezTo>
                  <a:pt x="723" y="278"/>
                  <a:pt x="631" y="153"/>
                  <a:pt x="610" y="111"/>
                </a:cubicBezTo>
                <a:cubicBezTo>
                  <a:pt x="556" y="0"/>
                  <a:pt x="444" y="60"/>
                  <a:pt x="335" y="48"/>
                </a:cubicBezTo>
                <a:cubicBezTo>
                  <a:pt x="318" y="49"/>
                  <a:pt x="302" y="49"/>
                  <a:pt x="286" y="53"/>
                </a:cubicBezTo>
                <a:cubicBezTo>
                  <a:pt x="246" y="63"/>
                  <a:pt x="69" y="119"/>
                  <a:pt x="61" y="156"/>
                </a:cubicBezTo>
                <a:cubicBezTo>
                  <a:pt x="63" y="194"/>
                  <a:pt x="0" y="313"/>
                  <a:pt x="34" y="345"/>
                </a:cubicBezTo>
                <a:cubicBezTo>
                  <a:pt x="32" y="368"/>
                  <a:pt x="189" y="537"/>
                  <a:pt x="187" y="561"/>
                </a:cubicBezTo>
                <a:cubicBezTo>
                  <a:pt x="279" y="579"/>
                  <a:pt x="326" y="553"/>
                  <a:pt x="345" y="521"/>
                </a:cubicBezTo>
                <a:close/>
              </a:path>
            </a:pathLst>
          </a:custGeom>
          <a:gradFill rotWithShape="0">
            <a:gsLst>
              <a:gs pos="0">
                <a:srgbClr val="FFD385"/>
              </a:gs>
              <a:gs pos="100000">
                <a:srgbClr val="DBB572"/>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latin typeface="Avenir Book" charset="0"/>
              <a:ea typeface="Avenir Book" charset="0"/>
              <a:cs typeface="Avenir Book" charset="0"/>
            </a:endParaRPr>
          </a:p>
        </p:txBody>
      </p:sp>
      <p:sp>
        <p:nvSpPr>
          <p:cNvPr id="128" name="Rectangle 46"/>
          <p:cNvSpPr>
            <a:spLocks noChangeArrowheads="1"/>
          </p:cNvSpPr>
          <p:nvPr/>
        </p:nvSpPr>
        <p:spPr bwMode="auto">
          <a:xfrm>
            <a:off x="1740067" y="2851834"/>
            <a:ext cx="823945"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b="1" dirty="0" err="1" smtClean="0">
                <a:latin typeface="Avenir Book" charset="0"/>
                <a:ea typeface="Avenir Book" charset="0"/>
                <a:cs typeface="Avenir Book" charset="0"/>
              </a:rPr>
              <a:t>Shh</a:t>
            </a:r>
            <a:r>
              <a:rPr lang="en-US" altLang="en-US" sz="1800" b="1" dirty="0" smtClean="0">
                <a:latin typeface="Avenir Book" charset="0"/>
                <a:ea typeface="Avenir Book" charset="0"/>
                <a:cs typeface="Avenir Book" charset="0"/>
              </a:rPr>
              <a:t>-N</a:t>
            </a:r>
            <a:endParaRPr lang="en-US" altLang="en-US" sz="1800" b="1" dirty="0">
              <a:latin typeface="Avenir Book" charset="0"/>
              <a:ea typeface="Avenir Book" charset="0"/>
              <a:cs typeface="Avenir Book" charset="0"/>
            </a:endParaRPr>
          </a:p>
        </p:txBody>
      </p:sp>
      <p:sp>
        <p:nvSpPr>
          <p:cNvPr id="129" name="Freeform 41"/>
          <p:cNvSpPr>
            <a:spLocks/>
          </p:cNvSpPr>
          <p:nvPr/>
        </p:nvSpPr>
        <p:spPr bwMode="auto">
          <a:xfrm>
            <a:off x="2807072" y="2329420"/>
            <a:ext cx="76200" cy="152400"/>
          </a:xfrm>
          <a:custGeom>
            <a:avLst/>
            <a:gdLst>
              <a:gd name="T0" fmla="*/ 0 w 576"/>
              <a:gd name="T1" fmla="*/ 0 h 336"/>
              <a:gd name="T2" fmla="*/ 0 w 576"/>
              <a:gd name="T3" fmla="*/ 2147483647 h 336"/>
              <a:gd name="T4" fmla="*/ 2147483647 w 576"/>
              <a:gd name="T5" fmla="*/ 2147483647 h 336"/>
              <a:gd name="T6" fmla="*/ 0 w 576"/>
              <a:gd name="T7" fmla="*/ 0 h 336"/>
              <a:gd name="T8" fmla="*/ 0 60000 65536"/>
              <a:gd name="T9" fmla="*/ 0 60000 65536"/>
              <a:gd name="T10" fmla="*/ 0 60000 65536"/>
              <a:gd name="T11" fmla="*/ 0 60000 65536"/>
              <a:gd name="T12" fmla="*/ 0 w 576"/>
              <a:gd name="T13" fmla="*/ 0 h 336"/>
              <a:gd name="T14" fmla="*/ 576 w 576"/>
              <a:gd name="T15" fmla="*/ 336 h 336"/>
            </a:gdLst>
            <a:ahLst/>
            <a:cxnLst>
              <a:cxn ang="T8">
                <a:pos x="T0" y="T1"/>
              </a:cxn>
              <a:cxn ang="T9">
                <a:pos x="T2" y="T3"/>
              </a:cxn>
              <a:cxn ang="T10">
                <a:pos x="T4" y="T5"/>
              </a:cxn>
              <a:cxn ang="T11">
                <a:pos x="T6" y="T7"/>
              </a:cxn>
            </a:cxnLst>
            <a:rect l="T12" t="T13" r="T14" b="T15"/>
            <a:pathLst>
              <a:path w="576" h="336">
                <a:moveTo>
                  <a:pt x="0" y="0"/>
                </a:moveTo>
                <a:lnTo>
                  <a:pt x="0" y="336"/>
                </a:lnTo>
                <a:lnTo>
                  <a:pt x="576" y="192"/>
                </a:lnTo>
                <a:lnTo>
                  <a:pt x="0" y="0"/>
                </a:lnTo>
                <a:close/>
              </a:path>
            </a:pathLst>
          </a:custGeom>
          <a:solidFill>
            <a:srgbClr val="D9FF8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200">
              <a:latin typeface="Avenir Book" charset="0"/>
              <a:ea typeface="Avenir Book" charset="0"/>
              <a:cs typeface="Avenir Book" charset="0"/>
            </a:endParaRPr>
          </a:p>
        </p:txBody>
      </p:sp>
      <p:sp>
        <p:nvSpPr>
          <p:cNvPr id="130" name="AutoShape 38"/>
          <p:cNvSpPr>
            <a:spLocks noChangeArrowheads="1"/>
          </p:cNvSpPr>
          <p:nvPr/>
        </p:nvSpPr>
        <p:spPr bwMode="auto">
          <a:xfrm>
            <a:off x="2819808" y="2115886"/>
            <a:ext cx="838200" cy="304800"/>
          </a:xfrm>
          <a:prstGeom prst="octagon">
            <a:avLst>
              <a:gd name="adj" fmla="val 29287"/>
            </a:avLst>
          </a:prstGeom>
          <a:solidFill>
            <a:srgbClr val="C3EAEF"/>
          </a:solidFill>
          <a:ln w="9525">
            <a:solidFill>
              <a:schemeClr val="bg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latin typeface="Avenir Book" charset="0"/>
              <a:ea typeface="Avenir Book" charset="0"/>
              <a:cs typeface="Avenir Book" charset="0"/>
            </a:endParaRPr>
          </a:p>
        </p:txBody>
      </p:sp>
      <p:sp>
        <p:nvSpPr>
          <p:cNvPr id="131" name="AutoShape 43"/>
          <p:cNvSpPr>
            <a:spLocks noChangeArrowheads="1"/>
          </p:cNvSpPr>
          <p:nvPr/>
        </p:nvSpPr>
        <p:spPr bwMode="auto">
          <a:xfrm>
            <a:off x="3569072" y="1948420"/>
            <a:ext cx="533400" cy="457200"/>
          </a:xfrm>
          <a:prstGeom prst="irregularSeal1">
            <a:avLst/>
          </a:prstGeom>
          <a:gradFill rotWithShape="0">
            <a:gsLst>
              <a:gs pos="0">
                <a:srgbClr val="E30F11"/>
              </a:gs>
              <a:gs pos="100000">
                <a:srgbClr val="A60B0C"/>
              </a:gs>
            </a:gsLst>
            <a:path path="shape">
              <a:fillToRect l="50000" t="50000" r="50000" b="50000"/>
            </a:path>
          </a:gradFill>
          <a:ln w="9525">
            <a:solidFill>
              <a:srgbClr val="C2495C"/>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a:latin typeface="Avenir Book" charset="0"/>
              <a:ea typeface="Avenir Book" charset="0"/>
              <a:cs typeface="Avenir Book" charset="0"/>
            </a:endParaRPr>
          </a:p>
        </p:txBody>
      </p:sp>
      <p:sp>
        <p:nvSpPr>
          <p:cNvPr id="132" name="Rectangle 46"/>
          <p:cNvSpPr>
            <a:spLocks noChangeArrowheads="1"/>
          </p:cNvSpPr>
          <p:nvPr/>
        </p:nvSpPr>
        <p:spPr bwMode="auto">
          <a:xfrm>
            <a:off x="699247" y="2881029"/>
            <a:ext cx="928140"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200" dirty="0" smtClean="0">
                <a:latin typeface="Avenir Book" charset="0"/>
                <a:ea typeface="Avenir Book" charset="0"/>
                <a:cs typeface="Avenir Book" charset="0"/>
              </a:rPr>
              <a:t>2.5 </a:t>
            </a:r>
            <a:r>
              <a:rPr lang="en-US" altLang="en-US" sz="1200" dirty="0">
                <a:latin typeface="Avenir Book" charset="0"/>
                <a:ea typeface="Avenir Book" charset="0"/>
                <a:cs typeface="Avenir Book" charset="0"/>
              </a:rPr>
              <a:t>µg/mL </a:t>
            </a:r>
          </a:p>
        </p:txBody>
      </p:sp>
      <p:sp>
        <p:nvSpPr>
          <p:cNvPr id="133" name="Rectangle 46"/>
          <p:cNvSpPr>
            <a:spLocks noChangeArrowheads="1"/>
          </p:cNvSpPr>
          <p:nvPr/>
        </p:nvSpPr>
        <p:spPr bwMode="auto">
          <a:xfrm>
            <a:off x="2788196" y="1700770"/>
            <a:ext cx="894478"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200">
                <a:latin typeface="Avenir Book" charset="0"/>
                <a:ea typeface="Avenir Book" charset="0"/>
                <a:cs typeface="Avenir Book" charset="0"/>
              </a:rPr>
              <a:t>20 </a:t>
            </a:r>
            <a:r>
              <a:rPr lang="en-US" altLang="en-US" sz="1200" dirty="0" err="1">
                <a:latin typeface="Avenir Book" charset="0"/>
                <a:ea typeface="Avenir Book" charset="0"/>
                <a:cs typeface="Avenir Book" charset="0"/>
              </a:rPr>
              <a:t>pg</a:t>
            </a:r>
            <a:r>
              <a:rPr lang="en-US" altLang="en-US" sz="1200" dirty="0">
                <a:latin typeface="Avenir Book" charset="0"/>
                <a:ea typeface="Avenir Book" charset="0"/>
                <a:cs typeface="Avenir Book" charset="0"/>
              </a:rPr>
              <a:t>/mL </a:t>
            </a:r>
          </a:p>
        </p:txBody>
      </p:sp>
      <p:sp>
        <p:nvSpPr>
          <p:cNvPr id="134" name="Rectangle 46"/>
          <p:cNvSpPr>
            <a:spLocks noChangeArrowheads="1"/>
          </p:cNvSpPr>
          <p:nvPr/>
        </p:nvSpPr>
        <p:spPr bwMode="auto">
          <a:xfrm>
            <a:off x="1526473" y="1763825"/>
            <a:ext cx="799900"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200" dirty="0">
                <a:latin typeface="Avenir Book" charset="0"/>
                <a:ea typeface="Avenir Book" charset="0"/>
                <a:cs typeface="Avenir Book" charset="0"/>
              </a:rPr>
              <a:t>5 µg/mL </a:t>
            </a:r>
          </a:p>
        </p:txBody>
      </p:sp>
      <p:sp>
        <p:nvSpPr>
          <p:cNvPr id="135" name="Rectangle 46"/>
          <p:cNvSpPr>
            <a:spLocks noChangeArrowheads="1"/>
          </p:cNvSpPr>
          <p:nvPr/>
        </p:nvSpPr>
        <p:spPr bwMode="auto">
          <a:xfrm>
            <a:off x="2850097" y="2081770"/>
            <a:ext cx="787076"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900" dirty="0">
                <a:latin typeface="Avenir Book" charset="0"/>
                <a:ea typeface="Avenir Book" charset="0"/>
                <a:cs typeface="Avenir Book" charset="0"/>
              </a:rPr>
              <a:t>Alexa-647</a:t>
            </a:r>
          </a:p>
          <a:p>
            <a:pPr algn="ctr"/>
            <a:r>
              <a:rPr lang="en-US" altLang="en-US" sz="900" dirty="0">
                <a:latin typeface="Avenir Book" charset="0"/>
                <a:ea typeface="Avenir Book" charset="0"/>
                <a:cs typeface="Avenir Book" charset="0"/>
              </a:rPr>
              <a:t>streptavidin</a:t>
            </a:r>
          </a:p>
        </p:txBody>
      </p:sp>
      <p:sp>
        <p:nvSpPr>
          <p:cNvPr id="136" name="Rectangle 46"/>
          <p:cNvSpPr>
            <a:spLocks noChangeArrowheads="1"/>
          </p:cNvSpPr>
          <p:nvPr/>
        </p:nvSpPr>
        <p:spPr bwMode="auto">
          <a:xfrm>
            <a:off x="1393023" y="2006750"/>
            <a:ext cx="1066800"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200" dirty="0">
                <a:latin typeface="Avenir Book" charset="0"/>
                <a:ea typeface="Avenir Book" charset="0"/>
                <a:cs typeface="Avenir Book" charset="0"/>
              </a:rPr>
              <a:t>biotinylated</a:t>
            </a:r>
          </a:p>
          <a:p>
            <a:pPr algn="ctr"/>
            <a:r>
              <a:rPr lang="en-US" altLang="en-US" sz="1200" dirty="0" smtClean="0">
                <a:latin typeface="Avenir Book" charset="0"/>
                <a:ea typeface="Avenir Book" charset="0"/>
                <a:cs typeface="Avenir Book" charset="0"/>
                <a:sym typeface="Symbol" charset="2"/>
              </a:rPr>
              <a:t>anti</a:t>
            </a:r>
            <a:r>
              <a:rPr lang="en-US" altLang="en-US" sz="1200" dirty="0" smtClean="0">
                <a:latin typeface="Avenir Book" charset="0"/>
                <a:ea typeface="Avenir Book" charset="0"/>
                <a:cs typeface="Avenir Book" charset="0"/>
              </a:rPr>
              <a:t>-</a:t>
            </a:r>
            <a:r>
              <a:rPr lang="en-US" altLang="en-US" sz="1200" dirty="0" err="1" smtClean="0">
                <a:latin typeface="Avenir Book" charset="0"/>
                <a:ea typeface="Avenir Book" charset="0"/>
                <a:cs typeface="Avenir Book" charset="0"/>
              </a:rPr>
              <a:t>Shh</a:t>
            </a:r>
            <a:r>
              <a:rPr lang="en-US" altLang="en-US" sz="1200" dirty="0" smtClean="0">
                <a:latin typeface="Avenir Book" charset="0"/>
                <a:ea typeface="Avenir Book" charset="0"/>
                <a:cs typeface="Avenir Book" charset="0"/>
              </a:rPr>
              <a:t> </a:t>
            </a:r>
            <a:r>
              <a:rPr lang="en-US" altLang="en-US" sz="1200" dirty="0">
                <a:latin typeface="Avenir Book" charset="0"/>
                <a:ea typeface="Avenir Book" charset="0"/>
                <a:cs typeface="Avenir Book" charset="0"/>
              </a:rPr>
              <a:t>Ab</a:t>
            </a:r>
          </a:p>
        </p:txBody>
      </p:sp>
      <p:sp>
        <p:nvSpPr>
          <p:cNvPr id="137" name="Rectangle 46"/>
          <p:cNvSpPr>
            <a:spLocks noChangeArrowheads="1"/>
          </p:cNvSpPr>
          <p:nvPr/>
        </p:nvSpPr>
        <p:spPr bwMode="auto">
          <a:xfrm>
            <a:off x="6136740" y="1649598"/>
            <a:ext cx="1181734"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400" b="1" dirty="0" smtClean="0">
                <a:latin typeface="Avenir Book" charset="0"/>
                <a:ea typeface="Avenir Book" charset="0"/>
                <a:cs typeface="Avenir Book" charset="0"/>
              </a:rPr>
              <a:t>19 </a:t>
            </a:r>
            <a:r>
              <a:rPr lang="en-US" altLang="en-US" sz="1400" b="1" smtClean="0">
                <a:latin typeface="Avenir Book" charset="0"/>
                <a:ea typeface="Avenir Book" charset="0"/>
                <a:cs typeface="Avenir Book" charset="0"/>
              </a:rPr>
              <a:t>SMM hits</a:t>
            </a:r>
            <a:endParaRPr lang="en-US" altLang="en-US" sz="1400" b="1" dirty="0">
              <a:latin typeface="Avenir Book" charset="0"/>
              <a:ea typeface="Avenir Book" charset="0"/>
              <a:cs typeface="Avenir Book" charset="0"/>
            </a:endParaRPr>
          </a:p>
        </p:txBody>
      </p:sp>
      <p:pic>
        <p:nvPicPr>
          <p:cNvPr id="2" name="Picture 1"/>
          <p:cNvPicPr>
            <a:picLocks noChangeAspect="1"/>
          </p:cNvPicPr>
          <p:nvPr/>
        </p:nvPicPr>
        <p:blipFill>
          <a:blip r:embed="rId6"/>
          <a:stretch>
            <a:fillRect/>
          </a:stretch>
        </p:blipFill>
        <p:spPr>
          <a:xfrm>
            <a:off x="5186628" y="2473309"/>
            <a:ext cx="816493" cy="1256143"/>
          </a:xfrm>
          <a:prstGeom prst="rect">
            <a:avLst/>
          </a:prstGeom>
        </p:spPr>
      </p:pic>
      <p:pic>
        <p:nvPicPr>
          <p:cNvPr id="23" name="Picture 22"/>
          <p:cNvPicPr>
            <a:picLocks noChangeAspect="1"/>
          </p:cNvPicPr>
          <p:nvPr/>
        </p:nvPicPr>
        <p:blipFill>
          <a:blip r:embed="rId7"/>
          <a:stretch>
            <a:fillRect/>
          </a:stretch>
        </p:blipFill>
        <p:spPr>
          <a:xfrm>
            <a:off x="5985952" y="2162128"/>
            <a:ext cx="1714902" cy="653630"/>
          </a:xfrm>
          <a:prstGeom prst="rect">
            <a:avLst/>
          </a:prstGeom>
        </p:spPr>
      </p:pic>
      <p:pic>
        <p:nvPicPr>
          <p:cNvPr id="51" name="Picture 50"/>
          <p:cNvPicPr>
            <a:picLocks noChangeAspect="1"/>
          </p:cNvPicPr>
          <p:nvPr/>
        </p:nvPicPr>
        <p:blipFill>
          <a:blip r:embed="rId8"/>
          <a:stretch>
            <a:fillRect/>
          </a:stretch>
        </p:blipFill>
        <p:spPr>
          <a:xfrm>
            <a:off x="5564586" y="3896768"/>
            <a:ext cx="1083730" cy="249543"/>
          </a:xfrm>
          <a:prstGeom prst="rect">
            <a:avLst/>
          </a:prstGeom>
        </p:spPr>
      </p:pic>
      <p:pic>
        <p:nvPicPr>
          <p:cNvPr id="53" name="Picture 52"/>
          <p:cNvPicPr>
            <a:picLocks noChangeAspect="1"/>
          </p:cNvPicPr>
          <p:nvPr/>
        </p:nvPicPr>
        <p:blipFill>
          <a:blip r:embed="rId9"/>
          <a:stretch>
            <a:fillRect/>
          </a:stretch>
        </p:blipFill>
        <p:spPr>
          <a:xfrm>
            <a:off x="6136740" y="2928070"/>
            <a:ext cx="1023152" cy="827229"/>
          </a:xfrm>
          <a:prstGeom prst="rect">
            <a:avLst/>
          </a:prstGeom>
        </p:spPr>
      </p:pic>
      <p:pic>
        <p:nvPicPr>
          <p:cNvPr id="70" name="Picture 69"/>
          <p:cNvPicPr>
            <a:picLocks noChangeAspect="1"/>
          </p:cNvPicPr>
          <p:nvPr/>
        </p:nvPicPr>
        <p:blipFill>
          <a:blip r:embed="rId10"/>
          <a:stretch>
            <a:fillRect/>
          </a:stretch>
        </p:blipFill>
        <p:spPr>
          <a:xfrm>
            <a:off x="7034558" y="3218601"/>
            <a:ext cx="1009782" cy="929292"/>
          </a:xfrm>
          <a:prstGeom prst="rect">
            <a:avLst/>
          </a:prstGeom>
        </p:spPr>
      </p:pic>
      <p:pic>
        <p:nvPicPr>
          <p:cNvPr id="72" name="Picture 71"/>
          <p:cNvPicPr>
            <a:picLocks noChangeAspect="1"/>
          </p:cNvPicPr>
          <p:nvPr/>
        </p:nvPicPr>
        <p:blipFill>
          <a:blip r:embed="rId11"/>
          <a:stretch>
            <a:fillRect/>
          </a:stretch>
        </p:blipFill>
        <p:spPr>
          <a:xfrm>
            <a:off x="7546134" y="2517832"/>
            <a:ext cx="987104" cy="729278"/>
          </a:xfrm>
          <a:prstGeom prst="rect">
            <a:avLst/>
          </a:prstGeom>
        </p:spPr>
      </p:pic>
      <p:pic>
        <p:nvPicPr>
          <p:cNvPr id="5" name="Picture 4"/>
          <p:cNvPicPr>
            <a:picLocks noChangeAspect="1"/>
          </p:cNvPicPr>
          <p:nvPr/>
        </p:nvPicPr>
        <p:blipFill>
          <a:blip r:embed="rId12"/>
          <a:stretch>
            <a:fillRect/>
          </a:stretch>
        </p:blipFill>
        <p:spPr>
          <a:xfrm>
            <a:off x="6136740" y="5111209"/>
            <a:ext cx="1310758" cy="1631937"/>
          </a:xfrm>
          <a:prstGeom prst="rect">
            <a:avLst/>
          </a:prstGeom>
        </p:spPr>
      </p:pic>
      <p:pic>
        <p:nvPicPr>
          <p:cNvPr id="6" name="Picture 5"/>
          <p:cNvPicPr>
            <a:picLocks noChangeAspect="1"/>
          </p:cNvPicPr>
          <p:nvPr/>
        </p:nvPicPr>
        <p:blipFill>
          <a:blip r:embed="rId13"/>
          <a:stretch>
            <a:fillRect/>
          </a:stretch>
        </p:blipFill>
        <p:spPr>
          <a:xfrm>
            <a:off x="7531214" y="5111210"/>
            <a:ext cx="1292583" cy="1631937"/>
          </a:xfrm>
          <a:prstGeom prst="rect">
            <a:avLst/>
          </a:prstGeom>
        </p:spPr>
      </p:pic>
      <p:sp>
        <p:nvSpPr>
          <p:cNvPr id="41" name="Rectangle 33"/>
          <p:cNvSpPr>
            <a:spLocks noChangeArrowheads="1"/>
          </p:cNvSpPr>
          <p:nvPr/>
        </p:nvSpPr>
        <p:spPr bwMode="auto">
          <a:xfrm>
            <a:off x="6034158" y="4778998"/>
            <a:ext cx="1279198"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200" dirty="0" smtClean="0">
                <a:latin typeface="Avenir Book" charset="0"/>
                <a:ea typeface="Avenir Book" charset="0"/>
                <a:cs typeface="Avenir Book" charset="0"/>
              </a:rPr>
              <a:t>Lee Peng, MGH</a:t>
            </a:r>
            <a:endParaRPr lang="en-US" altLang="en-US" sz="1200" dirty="0">
              <a:latin typeface="Avenir Book" charset="0"/>
              <a:ea typeface="Avenir Book" charset="0"/>
              <a:cs typeface="Avenir Book" charset="0"/>
            </a:endParaRPr>
          </a:p>
        </p:txBody>
      </p:sp>
      <p:sp>
        <p:nvSpPr>
          <p:cNvPr id="42" name="Rectangle 33"/>
          <p:cNvSpPr>
            <a:spLocks noChangeArrowheads="1"/>
          </p:cNvSpPr>
          <p:nvPr/>
        </p:nvSpPr>
        <p:spPr bwMode="auto">
          <a:xfrm>
            <a:off x="7354139" y="4778998"/>
            <a:ext cx="1646735"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200" smtClean="0">
                <a:latin typeface="Avenir Book" charset="0"/>
                <a:ea typeface="Avenir Book" charset="0"/>
                <a:cs typeface="Avenir Book" charset="0"/>
              </a:rPr>
              <a:t>Ben Stanton, Harvard</a:t>
            </a:r>
            <a:endParaRPr lang="en-US" altLang="en-US" sz="1200" dirty="0">
              <a:latin typeface="Avenir Book" charset="0"/>
              <a:ea typeface="Avenir Book" charset="0"/>
              <a:cs typeface="Avenir Book" charset="0"/>
            </a:endParaRPr>
          </a:p>
        </p:txBody>
      </p:sp>
      <p:pic>
        <p:nvPicPr>
          <p:cNvPr id="7" name="Picture 6"/>
          <p:cNvPicPr>
            <a:picLocks noChangeAspect="1"/>
          </p:cNvPicPr>
          <p:nvPr/>
        </p:nvPicPr>
        <p:blipFill rotWithShape="1">
          <a:blip r:embed="rId14">
            <a:extLst>
              <a:ext uri="{BEBA8EAE-BF5A-486C-A8C5-ECC9F3942E4B}">
                <a14:imgProps xmlns:a14="http://schemas.microsoft.com/office/drawing/2010/main">
                  <a14:imgLayer r:embed="rId15">
                    <a14:imgEffect>
                      <a14:brightnessContrast bright="34000"/>
                    </a14:imgEffect>
                  </a14:imgLayer>
                </a14:imgProps>
              </a:ext>
            </a:extLst>
          </a:blip>
          <a:srcRect l="16013" r="8403" b="15346"/>
          <a:stretch/>
        </p:blipFill>
        <p:spPr>
          <a:xfrm>
            <a:off x="4581876" y="5117572"/>
            <a:ext cx="1452282" cy="1631937"/>
          </a:xfrm>
          <a:prstGeom prst="rect">
            <a:avLst/>
          </a:prstGeom>
        </p:spPr>
      </p:pic>
      <p:sp>
        <p:nvSpPr>
          <p:cNvPr id="44" name="Rectangle 33"/>
          <p:cNvSpPr>
            <a:spLocks noChangeArrowheads="1"/>
          </p:cNvSpPr>
          <p:nvPr/>
        </p:nvSpPr>
        <p:spPr bwMode="auto">
          <a:xfrm>
            <a:off x="4436839" y="4778998"/>
            <a:ext cx="1656353"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200" dirty="0" smtClean="0">
                <a:latin typeface="Avenir Book" charset="0"/>
                <a:ea typeface="Avenir Book" charset="0"/>
                <a:cs typeface="Avenir Book" charset="0"/>
              </a:rPr>
              <a:t>Angela, Broad Fellow</a:t>
            </a:r>
            <a:endParaRPr lang="en-US" altLang="en-US" sz="1200" dirty="0">
              <a:latin typeface="Avenir Book" charset="0"/>
              <a:ea typeface="Avenir Book" charset="0"/>
              <a:cs typeface="Avenir Book" charset="0"/>
            </a:endParaRPr>
          </a:p>
        </p:txBody>
      </p:sp>
    </p:spTree>
    <p:extLst>
      <p:ext uri="{BB962C8B-B14F-4D97-AF65-F5344CB8AC3E}">
        <p14:creationId xmlns:p14="http://schemas.microsoft.com/office/powerpoint/2010/main" val="20594654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Box 2"/>
          <p:cNvSpPr txBox="1">
            <a:spLocks noChangeArrowheads="1"/>
          </p:cNvSpPr>
          <p:nvPr/>
        </p:nvSpPr>
        <p:spPr bwMode="auto">
          <a:xfrm>
            <a:off x="0" y="-181473"/>
            <a:ext cx="91440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Validating assay positives in secondary binding assays</a:t>
            </a:r>
          </a:p>
          <a:p>
            <a:pPr algn="ctr"/>
            <a:r>
              <a:rPr lang="en-US" sz="1800" dirty="0" smtClean="0">
                <a:solidFill>
                  <a:schemeClr val="tx1">
                    <a:lumMod val="50000"/>
                    <a:lumOff val="50000"/>
                  </a:schemeClr>
                </a:solidFill>
                <a:latin typeface="Avenir Book" charset="0"/>
                <a:ea typeface="Avenir Book" charset="0"/>
                <a:cs typeface="Avenir Book" charset="0"/>
              </a:rPr>
              <a:t>‘mass sensing’ by Surface Plasmon Resonance (SPR)</a:t>
            </a:r>
            <a:endParaRPr lang="en-US" sz="1800" dirty="0">
              <a:solidFill>
                <a:schemeClr val="tx1">
                  <a:lumMod val="50000"/>
                  <a:lumOff val="50000"/>
                </a:schemeClr>
              </a:solidFill>
              <a:latin typeface="Avenir Book" charset="0"/>
              <a:ea typeface="Avenir Book" charset="0"/>
              <a:cs typeface="Avenir Book" charset="0"/>
            </a:endParaRPr>
          </a:p>
          <a:p>
            <a:pPr algn="ctr"/>
            <a:endParaRPr lang="en-US" altLang="en-US" sz="1800" dirty="0" smtClean="0">
              <a:solidFill>
                <a:schemeClr val="tx1"/>
              </a:solidFill>
              <a:latin typeface="Avenir Book" charset="0"/>
              <a:ea typeface="Avenir Book" charset="0"/>
              <a:cs typeface="Avenir Book" charset="0"/>
            </a:endParaRPr>
          </a:p>
          <a:p>
            <a:pPr algn="ctr"/>
            <a:endParaRPr lang="en-US" altLang="en-US" sz="1800" dirty="0" smtClean="0">
              <a:solidFill>
                <a:schemeClr val="tx1"/>
              </a:solidFill>
              <a:latin typeface="Avenir Book" charset="0"/>
              <a:ea typeface="Avenir Book" charset="0"/>
              <a:cs typeface="Avenir Book" charset="0"/>
            </a:endParaRPr>
          </a:p>
        </p:txBody>
      </p:sp>
      <p:pic>
        <p:nvPicPr>
          <p:cNvPr id="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0853" y="2286000"/>
            <a:ext cx="3381375" cy="28035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7" descr="Biacore pfDHODH 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413" y="4718685"/>
            <a:ext cx="5105400" cy="1919472"/>
          </a:xfrm>
          <a:prstGeom prst="rect">
            <a:avLst/>
          </a:prstGeom>
          <a:noFill/>
          <a:ln w="9525">
            <a:solidFill>
              <a:schemeClr val="tx2"/>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20" name="Line 8"/>
          <p:cNvSpPr>
            <a:spLocks noChangeShapeType="1"/>
          </p:cNvSpPr>
          <p:nvPr/>
        </p:nvSpPr>
        <p:spPr bwMode="auto">
          <a:xfrm>
            <a:off x="7515853" y="3276600"/>
            <a:ext cx="228600" cy="0"/>
          </a:xfrm>
          <a:prstGeom prst="line">
            <a:avLst/>
          </a:prstGeom>
          <a:noFill/>
          <a:ln w="28575">
            <a:solidFill>
              <a:srgbClr val="15024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Avenir Book" charset="0"/>
              <a:ea typeface="Avenir Book" charset="0"/>
              <a:cs typeface="Avenir Book" charset="0"/>
            </a:endParaRPr>
          </a:p>
        </p:txBody>
      </p:sp>
      <p:sp>
        <p:nvSpPr>
          <p:cNvPr id="21" name="Line 9"/>
          <p:cNvSpPr>
            <a:spLocks noChangeShapeType="1"/>
          </p:cNvSpPr>
          <p:nvPr/>
        </p:nvSpPr>
        <p:spPr bwMode="auto">
          <a:xfrm flipH="1">
            <a:off x="533400" y="3305042"/>
            <a:ext cx="6974279" cy="1406658"/>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Avenir Book" charset="0"/>
              <a:ea typeface="Avenir Book" charset="0"/>
              <a:cs typeface="Avenir Book" charset="0"/>
            </a:endParaRPr>
          </a:p>
        </p:txBody>
      </p:sp>
      <p:sp>
        <p:nvSpPr>
          <p:cNvPr id="22" name="Line 10"/>
          <p:cNvSpPr>
            <a:spLocks noChangeShapeType="1"/>
          </p:cNvSpPr>
          <p:nvPr/>
        </p:nvSpPr>
        <p:spPr bwMode="auto">
          <a:xfrm flipH="1">
            <a:off x="5562600" y="3276600"/>
            <a:ext cx="2181853" cy="1460322"/>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Avenir Book" charset="0"/>
              <a:ea typeface="Avenir Book" charset="0"/>
              <a:cs typeface="Avenir Book" charset="0"/>
            </a:endParaRPr>
          </a:p>
        </p:txBody>
      </p:sp>
      <p:sp>
        <p:nvSpPr>
          <p:cNvPr id="23" name="Text Box 11"/>
          <p:cNvSpPr txBox="1">
            <a:spLocks noChangeArrowheads="1"/>
          </p:cNvSpPr>
          <p:nvPr/>
        </p:nvSpPr>
        <p:spPr bwMode="auto">
          <a:xfrm>
            <a:off x="5776901" y="5138743"/>
            <a:ext cx="300102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altLang="en-US" sz="1200" i="0" dirty="0" smtClean="0">
                <a:latin typeface="Avenir Book" charset="0"/>
                <a:ea typeface="Avenir Book" charset="0"/>
                <a:cs typeface="Avenir Book" charset="0"/>
              </a:rPr>
              <a:t>76% </a:t>
            </a:r>
            <a:r>
              <a:rPr lang="en-US" altLang="en-US" sz="1200" i="0" dirty="0">
                <a:latin typeface="Avenir Book" charset="0"/>
                <a:ea typeface="Avenir Book" charset="0"/>
                <a:cs typeface="Avenir Book" charset="0"/>
              </a:rPr>
              <a:t>of </a:t>
            </a:r>
            <a:r>
              <a:rPr lang="en-US" altLang="en-US" sz="1200" i="0" dirty="0" smtClean="0">
                <a:latin typeface="Avenir Book" charset="0"/>
                <a:ea typeface="Avenir Book" charset="0"/>
                <a:cs typeface="Avenir Book" charset="0"/>
              </a:rPr>
              <a:t>SMM interactions</a:t>
            </a:r>
            <a:r>
              <a:rPr lang="en-US" altLang="en-US" sz="1200" dirty="0" smtClean="0">
                <a:latin typeface="Avenir Book" charset="0"/>
                <a:ea typeface="Avenir Book" charset="0"/>
                <a:cs typeface="Avenir Book" charset="0"/>
              </a:rPr>
              <a:t> </a:t>
            </a:r>
            <a:r>
              <a:rPr lang="en-US" altLang="en-US" sz="1200" i="0" dirty="0" smtClean="0">
                <a:latin typeface="Avenir Book" charset="0"/>
                <a:ea typeface="Avenir Book" charset="0"/>
                <a:cs typeface="Avenir Book" charset="0"/>
              </a:rPr>
              <a:t>retest </a:t>
            </a:r>
            <a:r>
              <a:rPr lang="en-US" altLang="en-US" sz="1200" i="0" dirty="0">
                <a:latin typeface="Avenir Book" charset="0"/>
                <a:ea typeface="Avenir Book" charset="0"/>
                <a:cs typeface="Avenir Book" charset="0"/>
              </a:rPr>
              <a:t>by SPR</a:t>
            </a:r>
          </a:p>
        </p:txBody>
      </p:sp>
      <p:sp>
        <p:nvSpPr>
          <p:cNvPr id="24" name="Rectangle 12"/>
          <p:cNvSpPr>
            <a:spLocks noChangeArrowheads="1"/>
          </p:cNvSpPr>
          <p:nvPr/>
        </p:nvSpPr>
        <p:spPr bwMode="auto">
          <a:xfrm>
            <a:off x="1550352" y="4736922"/>
            <a:ext cx="3429000" cy="26687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Avenir Book" charset="0"/>
              <a:ea typeface="Avenir Book" charset="0"/>
              <a:cs typeface="Avenir Book" charset="0"/>
            </a:endParaRPr>
          </a:p>
        </p:txBody>
      </p:sp>
      <p:sp>
        <p:nvSpPr>
          <p:cNvPr id="25" name="Text Box 14"/>
          <p:cNvSpPr txBox="1">
            <a:spLocks noChangeArrowheads="1"/>
          </p:cNvSpPr>
          <p:nvPr/>
        </p:nvSpPr>
        <p:spPr bwMode="auto">
          <a:xfrm>
            <a:off x="1131888" y="4870361"/>
            <a:ext cx="392973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200" i="0" dirty="0">
                <a:effectLst>
                  <a:outerShdw blurRad="38100" dist="38100" dir="2700000" algn="tl">
                    <a:srgbClr val="C0C0C0"/>
                  </a:outerShdw>
                </a:effectLst>
                <a:latin typeface="Avenir Book" charset="0"/>
                <a:ea typeface="Avenir Book" charset="0"/>
                <a:cs typeface="Avenir Book" charset="0"/>
              </a:rPr>
              <a:t>% Theoretical Maximum Binding at 2.5 µM Compound</a:t>
            </a:r>
          </a:p>
        </p:txBody>
      </p:sp>
      <p:sp>
        <p:nvSpPr>
          <p:cNvPr id="26" name="AutoShape 44" descr="Bouquet"/>
          <p:cNvSpPr>
            <a:spLocks noChangeArrowheads="1"/>
          </p:cNvSpPr>
          <p:nvPr/>
        </p:nvSpPr>
        <p:spPr bwMode="auto">
          <a:xfrm>
            <a:off x="327660" y="1455420"/>
            <a:ext cx="5029200" cy="990600"/>
          </a:xfrm>
          <a:prstGeom prst="rightArrow">
            <a:avLst>
              <a:gd name="adj1" fmla="val 50000"/>
              <a:gd name="adj2" fmla="val 253870"/>
            </a:avLst>
          </a:prstGeom>
          <a:blipFill dpi="0" rotWithShape="0">
            <a:blip r:embed="rId5"/>
            <a:srcRect/>
            <a:tile tx="0" ty="0" sx="100000" sy="100000" flip="none" algn="tl"/>
          </a:blip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27" name="Picture 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156460" y="2369820"/>
            <a:ext cx="506413" cy="533400"/>
          </a:xfrm>
          <a:prstGeom prst="rect">
            <a:avLst/>
          </a:prstGeom>
          <a:noFill/>
          <a:extLst>
            <a:ext uri="{909E8E84-426E-40dd-AFC4-6F175D3DCCD1}">
              <a14:hiddenFill xmlns:a14="http://schemas.microsoft.com/office/drawing/2010/main">
                <a:solidFill>
                  <a:srgbClr val="FFFFFF"/>
                </a:solidFill>
              </a14:hiddenFill>
            </a:ext>
          </a:extLst>
        </p:spPr>
      </p:pic>
      <p:sp>
        <p:nvSpPr>
          <p:cNvPr id="28" name="Freeform 46"/>
          <p:cNvSpPr>
            <a:spLocks/>
          </p:cNvSpPr>
          <p:nvPr/>
        </p:nvSpPr>
        <p:spPr bwMode="auto">
          <a:xfrm>
            <a:off x="1775460" y="2069783"/>
            <a:ext cx="609600" cy="460375"/>
          </a:xfrm>
          <a:custGeom>
            <a:avLst/>
            <a:gdLst>
              <a:gd name="T0" fmla="*/ 0 w 576"/>
              <a:gd name="T1" fmla="*/ 0 h 336"/>
              <a:gd name="T2" fmla="*/ 0 w 576"/>
              <a:gd name="T3" fmla="*/ 336 h 336"/>
              <a:gd name="T4" fmla="*/ 576 w 576"/>
              <a:gd name="T5" fmla="*/ 192 h 336"/>
              <a:gd name="T6" fmla="*/ 0 w 576"/>
              <a:gd name="T7" fmla="*/ 0 h 336"/>
            </a:gdLst>
            <a:ahLst/>
            <a:cxnLst>
              <a:cxn ang="0">
                <a:pos x="T0" y="T1"/>
              </a:cxn>
              <a:cxn ang="0">
                <a:pos x="T2" y="T3"/>
              </a:cxn>
              <a:cxn ang="0">
                <a:pos x="T4" y="T5"/>
              </a:cxn>
              <a:cxn ang="0">
                <a:pos x="T6" y="T7"/>
              </a:cxn>
            </a:cxnLst>
            <a:rect l="0" t="0" r="r" b="b"/>
            <a:pathLst>
              <a:path w="576" h="336">
                <a:moveTo>
                  <a:pt x="0" y="0"/>
                </a:moveTo>
                <a:lnTo>
                  <a:pt x="0" y="336"/>
                </a:lnTo>
                <a:lnTo>
                  <a:pt x="576" y="192"/>
                </a:lnTo>
                <a:lnTo>
                  <a:pt x="0" y="0"/>
                </a:lnTo>
                <a:close/>
              </a:path>
            </a:pathLst>
          </a:custGeom>
          <a:solidFill>
            <a:srgbClr val="B4FF91"/>
          </a:solidFill>
          <a:ln>
            <a:noFill/>
          </a:ln>
          <a:effectLst>
            <a:outerShdw blurRad="63500" dist="35921" dir="2700000" algn="ctr" rotWithShape="0">
              <a:schemeClr val="bg2">
                <a:alpha val="74998"/>
              </a:schemeClr>
            </a:outerShdw>
          </a:effectLst>
          <a:extLst>
            <a:ext uri="{91240B29-F687-4f45-9708-019B960494DF}">
              <a14:hiddenLine xmlns:a14="http://schemas.microsoft.com/office/drawing/2010/main" w="9525">
                <a:solidFill>
                  <a:schemeClr val="folHlink"/>
                </a:solidFill>
                <a:round/>
                <a:headEnd/>
                <a:tailEnd/>
              </a14:hiddenLine>
            </a:ext>
          </a:extLst>
        </p:spPr>
        <p:txBody>
          <a:bodyPr/>
          <a:lstStyle/>
          <a:p>
            <a:endParaRPr lang="en-US">
              <a:latin typeface="Avenir Book" charset="0"/>
              <a:ea typeface="Avenir Book" charset="0"/>
              <a:cs typeface="Avenir Book" charset="0"/>
            </a:endParaRPr>
          </a:p>
        </p:txBody>
      </p:sp>
      <p:sp>
        <p:nvSpPr>
          <p:cNvPr id="29" name="Rectangle 47"/>
          <p:cNvSpPr>
            <a:spLocks noChangeArrowheads="1"/>
          </p:cNvSpPr>
          <p:nvPr/>
        </p:nvSpPr>
        <p:spPr bwMode="auto">
          <a:xfrm>
            <a:off x="1775460" y="2204720"/>
            <a:ext cx="408767"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altLang="en-US" sz="1200" smtClean="0">
                <a:latin typeface="Avenir Book" charset="0"/>
                <a:ea typeface="Avenir Book" charset="0"/>
                <a:cs typeface="Avenir Book" charset="0"/>
              </a:rPr>
              <a:t>tag</a:t>
            </a:r>
            <a:endParaRPr lang="en-US" altLang="en-US" sz="1200">
              <a:latin typeface="Avenir Book" charset="0"/>
              <a:ea typeface="Avenir Book" charset="0"/>
              <a:cs typeface="Avenir Book" charset="0"/>
            </a:endParaRPr>
          </a:p>
        </p:txBody>
      </p:sp>
      <p:pic>
        <p:nvPicPr>
          <p:cNvPr id="30" name="Picture 4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5860" y="1396365"/>
            <a:ext cx="365125" cy="209550"/>
          </a:xfrm>
          <a:prstGeom prst="rect">
            <a:avLst/>
          </a:prstGeom>
          <a:noFill/>
          <a:extLst>
            <a:ext uri="{909E8E84-426E-40dd-AFC4-6F175D3DCCD1}">
              <a14:hiddenFill xmlns:a14="http://schemas.microsoft.com/office/drawing/2010/main">
                <a:solidFill>
                  <a:srgbClr val="FFFFFF"/>
                </a:solidFill>
              </a14:hiddenFill>
            </a:ext>
          </a:extLst>
        </p:spPr>
      </p:pic>
      <p:sp>
        <p:nvSpPr>
          <p:cNvPr id="31" name="Freeform 49"/>
          <p:cNvSpPr>
            <a:spLocks noChangeAspect="1"/>
          </p:cNvSpPr>
          <p:nvPr/>
        </p:nvSpPr>
        <p:spPr bwMode="auto">
          <a:xfrm rot="10800000">
            <a:off x="926148" y="1310640"/>
            <a:ext cx="1154112" cy="919163"/>
          </a:xfrm>
          <a:custGeom>
            <a:avLst/>
            <a:gdLst>
              <a:gd name="T0" fmla="*/ 345 w 727"/>
              <a:gd name="T1" fmla="*/ 521 h 579"/>
              <a:gd name="T2" fmla="*/ 383 w 727"/>
              <a:gd name="T3" fmla="*/ 394 h 579"/>
              <a:gd name="T4" fmla="*/ 477 w 727"/>
              <a:gd name="T5" fmla="*/ 404 h 579"/>
              <a:gd name="T6" fmla="*/ 576 w 727"/>
              <a:gd name="T7" fmla="*/ 404 h 579"/>
              <a:gd name="T8" fmla="*/ 591 w 727"/>
              <a:gd name="T9" fmla="*/ 461 h 579"/>
              <a:gd name="T10" fmla="*/ 579 w 727"/>
              <a:gd name="T11" fmla="*/ 518 h 579"/>
              <a:gd name="T12" fmla="*/ 681 w 727"/>
              <a:gd name="T13" fmla="*/ 482 h 579"/>
              <a:gd name="T14" fmla="*/ 670 w 727"/>
              <a:gd name="T15" fmla="*/ 394 h 579"/>
              <a:gd name="T16" fmla="*/ 727 w 727"/>
              <a:gd name="T17" fmla="*/ 327 h 579"/>
              <a:gd name="T18" fmla="*/ 610 w 727"/>
              <a:gd name="T19" fmla="*/ 111 h 579"/>
              <a:gd name="T20" fmla="*/ 335 w 727"/>
              <a:gd name="T21" fmla="*/ 48 h 579"/>
              <a:gd name="T22" fmla="*/ 286 w 727"/>
              <a:gd name="T23" fmla="*/ 53 h 579"/>
              <a:gd name="T24" fmla="*/ 61 w 727"/>
              <a:gd name="T25" fmla="*/ 156 h 579"/>
              <a:gd name="T26" fmla="*/ 34 w 727"/>
              <a:gd name="T27" fmla="*/ 345 h 579"/>
              <a:gd name="T28" fmla="*/ 187 w 727"/>
              <a:gd name="T29" fmla="*/ 561 h 579"/>
              <a:gd name="T30" fmla="*/ 345 w 727"/>
              <a:gd name="T31" fmla="*/ 521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7" h="579">
                <a:moveTo>
                  <a:pt x="345" y="521"/>
                </a:moveTo>
                <a:cubicBezTo>
                  <a:pt x="363" y="404"/>
                  <a:pt x="342" y="423"/>
                  <a:pt x="383" y="394"/>
                </a:cubicBezTo>
                <a:cubicBezTo>
                  <a:pt x="449" y="400"/>
                  <a:pt x="432" y="389"/>
                  <a:pt x="477" y="404"/>
                </a:cubicBezTo>
                <a:cubicBezTo>
                  <a:pt x="534" y="374"/>
                  <a:pt x="510" y="397"/>
                  <a:pt x="576" y="404"/>
                </a:cubicBezTo>
                <a:cubicBezTo>
                  <a:pt x="587" y="417"/>
                  <a:pt x="578" y="447"/>
                  <a:pt x="591" y="461"/>
                </a:cubicBezTo>
                <a:cubicBezTo>
                  <a:pt x="600" y="487"/>
                  <a:pt x="552" y="509"/>
                  <a:pt x="579" y="518"/>
                </a:cubicBezTo>
                <a:cubicBezTo>
                  <a:pt x="595" y="515"/>
                  <a:pt x="673" y="497"/>
                  <a:pt x="681" y="482"/>
                </a:cubicBezTo>
                <a:cubicBezTo>
                  <a:pt x="691" y="454"/>
                  <a:pt x="674" y="422"/>
                  <a:pt x="670" y="394"/>
                </a:cubicBezTo>
                <a:cubicBezTo>
                  <a:pt x="667" y="377"/>
                  <a:pt x="727" y="327"/>
                  <a:pt x="727" y="327"/>
                </a:cubicBezTo>
                <a:cubicBezTo>
                  <a:pt x="723" y="278"/>
                  <a:pt x="631" y="153"/>
                  <a:pt x="610" y="111"/>
                </a:cubicBezTo>
                <a:cubicBezTo>
                  <a:pt x="556" y="0"/>
                  <a:pt x="444" y="60"/>
                  <a:pt x="335" y="48"/>
                </a:cubicBezTo>
                <a:cubicBezTo>
                  <a:pt x="318" y="49"/>
                  <a:pt x="302" y="49"/>
                  <a:pt x="286" y="53"/>
                </a:cubicBezTo>
                <a:cubicBezTo>
                  <a:pt x="246" y="63"/>
                  <a:pt x="69" y="119"/>
                  <a:pt x="61" y="156"/>
                </a:cubicBezTo>
                <a:cubicBezTo>
                  <a:pt x="63" y="194"/>
                  <a:pt x="0" y="313"/>
                  <a:pt x="34" y="345"/>
                </a:cubicBezTo>
                <a:cubicBezTo>
                  <a:pt x="32" y="368"/>
                  <a:pt x="189" y="537"/>
                  <a:pt x="187" y="561"/>
                </a:cubicBezTo>
                <a:cubicBezTo>
                  <a:pt x="279" y="579"/>
                  <a:pt x="326" y="553"/>
                  <a:pt x="345" y="521"/>
                </a:cubicBezTo>
                <a:close/>
              </a:path>
            </a:pathLst>
          </a:custGeom>
          <a:gradFill rotWithShape="0">
            <a:gsLst>
              <a:gs pos="0">
                <a:srgbClr val="FFB355"/>
              </a:gs>
              <a:gs pos="100000">
                <a:srgbClr val="FFB355">
                  <a:gamma/>
                  <a:shade val="85882"/>
                  <a:invGamma/>
                </a:srgbClr>
              </a:gs>
            </a:gsLst>
            <a:path path="rect">
              <a:fillToRect l="50000" t="50000" r="50000" b="50000"/>
            </a:path>
          </a:gradFill>
          <a:ln>
            <a:noFill/>
          </a:ln>
          <a:effectLst>
            <a:outerShdw blurRad="63500" dist="35921" dir="2700000" algn="ctr" rotWithShape="0">
              <a:schemeClr val="bg2">
                <a:alpha val="74998"/>
              </a:schemeClr>
            </a:outerShdw>
          </a:effectLst>
          <a:extLst>
            <a:ext uri="{91240B29-F687-4f45-9708-019B960494DF}">
              <a14:hiddenLine xmlns:a14="http://schemas.microsoft.com/office/drawing/2010/main" w="9525">
                <a:solidFill>
                  <a:srgbClr val="D04E15"/>
                </a:solidFill>
                <a:round/>
                <a:headEnd/>
                <a:tailEnd/>
              </a14:hiddenLine>
            </a:ext>
          </a:extLst>
        </p:spPr>
        <p:txBody>
          <a:bodyPr wrap="none" anchor="ctr"/>
          <a:lstStyle/>
          <a:p>
            <a:endParaRPr lang="en-US"/>
          </a:p>
        </p:txBody>
      </p:sp>
      <p:sp>
        <p:nvSpPr>
          <p:cNvPr id="32" name="Line 51"/>
          <p:cNvSpPr>
            <a:spLocks noChangeShapeType="1"/>
          </p:cNvSpPr>
          <p:nvPr/>
        </p:nvSpPr>
        <p:spPr bwMode="auto">
          <a:xfrm>
            <a:off x="1100773" y="2903220"/>
            <a:ext cx="1752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Avenir Book" charset="0"/>
              <a:ea typeface="Avenir Book" charset="0"/>
              <a:cs typeface="Avenir Book" charset="0"/>
            </a:endParaRPr>
          </a:p>
        </p:txBody>
      </p:sp>
      <p:sp>
        <p:nvSpPr>
          <p:cNvPr id="33" name="Rectangle 52"/>
          <p:cNvSpPr>
            <a:spLocks noChangeArrowheads="1"/>
          </p:cNvSpPr>
          <p:nvPr/>
        </p:nvSpPr>
        <p:spPr bwMode="auto">
          <a:xfrm>
            <a:off x="3096752" y="1780276"/>
            <a:ext cx="932949"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altLang="en-US" sz="1600" b="1" i="0" smtClean="0">
                <a:solidFill>
                  <a:srgbClr val="070D7F"/>
                </a:solidFill>
                <a:latin typeface="Avenir Book" charset="0"/>
                <a:ea typeface="Avenir Book" charset="0"/>
                <a:cs typeface="Avenir Book" charset="0"/>
              </a:rPr>
              <a:t>flow cell</a:t>
            </a:r>
            <a:endParaRPr lang="en-US" altLang="en-US" sz="1600" b="1" i="0">
              <a:solidFill>
                <a:srgbClr val="070D7F"/>
              </a:solidFill>
              <a:latin typeface="Avenir Book" charset="0"/>
              <a:ea typeface="Avenir Book" charset="0"/>
              <a:cs typeface="Avenir Book" charset="0"/>
            </a:endParaRPr>
          </a:p>
        </p:txBody>
      </p:sp>
      <p:sp>
        <p:nvSpPr>
          <p:cNvPr id="34" name="AutoShape 53" descr="Recycled paper"/>
          <p:cNvSpPr>
            <a:spLocks noChangeArrowheads="1"/>
          </p:cNvSpPr>
          <p:nvPr/>
        </p:nvSpPr>
        <p:spPr bwMode="auto">
          <a:xfrm rot="5400000">
            <a:off x="1623060" y="3123883"/>
            <a:ext cx="457200" cy="914400"/>
          </a:xfrm>
          <a:prstGeom prst="flowChartDelay">
            <a:avLst/>
          </a:prstGeom>
          <a:blipFill dpi="0" rotWithShape="0">
            <a:blip r:embed="rId8"/>
            <a:srcRect/>
            <a:tile tx="0" ty="0" sx="100000" sy="100000" flip="none" algn="tl"/>
          </a:blip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latin typeface="Avenir Book" charset="0"/>
              <a:ea typeface="Avenir Book" charset="0"/>
              <a:cs typeface="Avenir Book" charset="0"/>
            </a:endParaRPr>
          </a:p>
        </p:txBody>
      </p:sp>
      <p:pic>
        <p:nvPicPr>
          <p:cNvPr id="35" name="Picture 5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1060" y="2903220"/>
            <a:ext cx="2057400" cy="482600"/>
          </a:xfrm>
          <a:prstGeom prst="rect">
            <a:avLst/>
          </a:prstGeom>
          <a:solidFill>
            <a:srgbClr val="FBFF9A"/>
          </a:solidFill>
        </p:spPr>
      </p:pic>
      <p:sp>
        <p:nvSpPr>
          <p:cNvPr id="36" name="Rectangle 55"/>
          <p:cNvSpPr>
            <a:spLocks noChangeArrowheads="1"/>
          </p:cNvSpPr>
          <p:nvPr/>
        </p:nvSpPr>
        <p:spPr bwMode="auto">
          <a:xfrm>
            <a:off x="1172770" y="2962593"/>
            <a:ext cx="1394614"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n-US" altLang="en-US" sz="1200" i="0" smtClean="0">
                <a:latin typeface="Avenir Book" charset="0"/>
                <a:ea typeface="Avenir Book" charset="0"/>
                <a:cs typeface="Avenir Book" charset="0"/>
              </a:rPr>
              <a:t>matrix </a:t>
            </a:r>
            <a:r>
              <a:rPr lang="en-US" altLang="en-US" sz="1200" i="0" dirty="0">
                <a:latin typeface="Avenir Book" charset="0"/>
                <a:ea typeface="Avenir Book" charset="0"/>
                <a:cs typeface="Avenir Book" charset="0"/>
              </a:rPr>
              <a:t>on </a:t>
            </a:r>
            <a:r>
              <a:rPr lang="en-US" altLang="en-US" sz="1200" i="0" dirty="0" smtClean="0">
                <a:latin typeface="Avenir Book" charset="0"/>
                <a:ea typeface="Avenir Book" charset="0"/>
                <a:cs typeface="Avenir Book" charset="0"/>
              </a:rPr>
              <a:t>Au chip</a:t>
            </a:r>
            <a:endParaRPr lang="en-US" altLang="en-US" sz="1200" i="0" dirty="0">
              <a:latin typeface="Avenir Book" charset="0"/>
              <a:ea typeface="Avenir Book" charset="0"/>
              <a:cs typeface="Avenir Book" charset="0"/>
            </a:endParaRPr>
          </a:p>
        </p:txBody>
      </p:sp>
      <p:sp>
        <p:nvSpPr>
          <p:cNvPr id="37" name="Line 56"/>
          <p:cNvSpPr>
            <a:spLocks noChangeShapeType="1"/>
          </p:cNvSpPr>
          <p:nvPr/>
        </p:nvSpPr>
        <p:spPr bwMode="auto">
          <a:xfrm flipV="1">
            <a:off x="1013460" y="3352483"/>
            <a:ext cx="838200" cy="617537"/>
          </a:xfrm>
          <a:prstGeom prst="line">
            <a:avLst/>
          </a:prstGeom>
          <a:noFill/>
          <a:ln w="57150">
            <a:solidFill>
              <a:srgbClr val="B3B32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Avenir Book" charset="0"/>
              <a:ea typeface="Avenir Book" charset="0"/>
              <a:cs typeface="Avenir Book" charset="0"/>
            </a:endParaRPr>
          </a:p>
        </p:txBody>
      </p:sp>
      <p:sp>
        <p:nvSpPr>
          <p:cNvPr id="38" name="Line 57"/>
          <p:cNvSpPr>
            <a:spLocks noChangeShapeType="1"/>
          </p:cNvSpPr>
          <p:nvPr/>
        </p:nvSpPr>
        <p:spPr bwMode="auto">
          <a:xfrm flipH="1" flipV="1">
            <a:off x="1851660" y="3352483"/>
            <a:ext cx="914400" cy="693737"/>
          </a:xfrm>
          <a:prstGeom prst="line">
            <a:avLst/>
          </a:prstGeom>
          <a:noFill/>
          <a:ln w="76200" cmpd="tri">
            <a:solidFill>
              <a:srgbClr val="B3B32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Avenir Book" charset="0"/>
              <a:ea typeface="Avenir Book" charset="0"/>
              <a:cs typeface="Avenir Book" charset="0"/>
            </a:endParaRPr>
          </a:p>
        </p:txBody>
      </p:sp>
      <p:sp>
        <p:nvSpPr>
          <p:cNvPr id="39" name="Rectangle 58"/>
          <p:cNvSpPr>
            <a:spLocks noChangeArrowheads="1"/>
          </p:cNvSpPr>
          <p:nvPr/>
        </p:nvSpPr>
        <p:spPr bwMode="auto">
          <a:xfrm>
            <a:off x="353869" y="3964551"/>
            <a:ext cx="881653" cy="24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n-US" altLang="en-US" sz="1000" smtClean="0">
                <a:latin typeface="Avenir Book" charset="0"/>
                <a:ea typeface="Avenir Book" charset="0"/>
                <a:cs typeface="Avenir Book" charset="0"/>
              </a:rPr>
              <a:t>light </a:t>
            </a:r>
            <a:r>
              <a:rPr lang="en-US" altLang="en-US" sz="1000" dirty="0" smtClean="0">
                <a:latin typeface="Avenir Book" charset="0"/>
                <a:ea typeface="Avenir Book" charset="0"/>
                <a:cs typeface="Avenir Book" charset="0"/>
              </a:rPr>
              <a:t>source</a:t>
            </a:r>
            <a:endParaRPr lang="en-US" altLang="en-US" sz="1000" i="0" dirty="0">
              <a:latin typeface="Avenir Book" charset="0"/>
              <a:ea typeface="Avenir Book" charset="0"/>
              <a:cs typeface="Avenir Book" charset="0"/>
            </a:endParaRPr>
          </a:p>
        </p:txBody>
      </p:sp>
      <p:sp>
        <p:nvSpPr>
          <p:cNvPr id="40" name="Rectangle 59"/>
          <p:cNvSpPr>
            <a:spLocks noChangeArrowheads="1"/>
          </p:cNvSpPr>
          <p:nvPr/>
        </p:nvSpPr>
        <p:spPr bwMode="auto">
          <a:xfrm>
            <a:off x="2753709" y="3937003"/>
            <a:ext cx="686087" cy="24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n-US" altLang="en-US" sz="1000" i="0" dirty="0" smtClean="0">
                <a:latin typeface="Avenir Book" charset="0"/>
                <a:ea typeface="Avenir Book" charset="0"/>
                <a:cs typeface="Avenir Book" charset="0"/>
              </a:rPr>
              <a:t>detector</a:t>
            </a:r>
            <a:endParaRPr lang="en-US" altLang="en-US" sz="1000" i="0" dirty="0">
              <a:latin typeface="Avenir Book" charset="0"/>
              <a:ea typeface="Avenir Book" charset="0"/>
              <a:cs typeface="Avenir Book" charset="0"/>
            </a:endParaRPr>
          </a:p>
        </p:txBody>
      </p:sp>
      <p:sp>
        <p:nvSpPr>
          <p:cNvPr id="41" name="Rectangle 60"/>
          <p:cNvSpPr>
            <a:spLocks noChangeArrowheads="1"/>
          </p:cNvSpPr>
          <p:nvPr/>
        </p:nvSpPr>
        <p:spPr bwMode="auto">
          <a:xfrm>
            <a:off x="1549695" y="3512820"/>
            <a:ext cx="562656"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n-US" altLang="en-US" sz="1200" dirty="0" smtClean="0">
                <a:latin typeface="Avenir Book" charset="0"/>
                <a:ea typeface="Avenir Book" charset="0"/>
                <a:cs typeface="Avenir Book" charset="0"/>
              </a:rPr>
              <a:t>p</a:t>
            </a:r>
            <a:r>
              <a:rPr lang="en-US" altLang="en-US" sz="1200" i="0" dirty="0" smtClean="0">
                <a:latin typeface="Avenir Book" charset="0"/>
                <a:ea typeface="Avenir Book" charset="0"/>
                <a:cs typeface="Avenir Book" charset="0"/>
              </a:rPr>
              <a:t>rism</a:t>
            </a:r>
            <a:endParaRPr lang="en-US" altLang="en-US" sz="1200" i="0" dirty="0">
              <a:latin typeface="Avenir Book" charset="0"/>
              <a:ea typeface="Avenir Book" charset="0"/>
              <a:cs typeface="Avenir Book" charset="0"/>
            </a:endParaRPr>
          </a:p>
        </p:txBody>
      </p:sp>
      <p:sp>
        <p:nvSpPr>
          <p:cNvPr id="42" name="Rectangle 61"/>
          <p:cNvSpPr>
            <a:spLocks noChangeArrowheads="1"/>
          </p:cNvSpPr>
          <p:nvPr/>
        </p:nvSpPr>
        <p:spPr bwMode="auto">
          <a:xfrm>
            <a:off x="1155709" y="1702076"/>
            <a:ext cx="675314"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altLang="en-US" sz="1200" dirty="0" smtClean="0">
                <a:latin typeface="Avenir Book" charset="0"/>
                <a:ea typeface="Avenir Book" charset="0"/>
                <a:cs typeface="Avenir Book" charset="0"/>
              </a:rPr>
              <a:t>protein</a:t>
            </a:r>
            <a:endParaRPr lang="en-US" altLang="en-US" sz="1200" dirty="0">
              <a:latin typeface="Avenir Book" charset="0"/>
              <a:ea typeface="Avenir Book" charset="0"/>
              <a:cs typeface="Avenir Book" charset="0"/>
            </a:endParaRPr>
          </a:p>
        </p:txBody>
      </p:sp>
      <p:pic>
        <p:nvPicPr>
          <p:cNvPr id="43" name="Picture 6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99260" y="3284220"/>
            <a:ext cx="304800" cy="84138"/>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63"/>
          <p:cNvSpPr>
            <a:spLocks noChangeArrowheads="1"/>
          </p:cNvSpPr>
          <p:nvPr/>
        </p:nvSpPr>
        <p:spPr bwMode="auto">
          <a:xfrm>
            <a:off x="6841352" y="2819400"/>
            <a:ext cx="1077539"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altLang="en-US" sz="600" i="0">
                <a:latin typeface="Avenir Book" charset="0"/>
                <a:ea typeface="Avenir Book" charset="0"/>
                <a:cs typeface="Avenir Book" charset="0"/>
              </a:rPr>
              <a:t>R</a:t>
            </a:r>
            <a:r>
              <a:rPr lang="en-US" altLang="en-US" sz="600" i="0" baseline="-25000">
                <a:latin typeface="Avenir Book" charset="0"/>
                <a:ea typeface="Avenir Book" charset="0"/>
                <a:cs typeface="Avenir Book" charset="0"/>
              </a:rPr>
              <a:t>max</a:t>
            </a:r>
            <a:r>
              <a:rPr lang="en-US" altLang="en-US" sz="600" i="0">
                <a:latin typeface="Avenir Book" charset="0"/>
                <a:ea typeface="Avenir Book" charset="0"/>
                <a:cs typeface="Avenir Book" charset="0"/>
              </a:rPr>
              <a:t>= (MW</a:t>
            </a:r>
            <a:r>
              <a:rPr lang="en-US" altLang="en-US" sz="600" i="0" baseline="-25000">
                <a:latin typeface="Avenir Book" charset="0"/>
                <a:ea typeface="Avenir Book" charset="0"/>
                <a:cs typeface="Avenir Book" charset="0"/>
              </a:rPr>
              <a:t>A</a:t>
            </a:r>
            <a:r>
              <a:rPr lang="en-US" altLang="en-US" sz="600" i="0">
                <a:latin typeface="Avenir Book" charset="0"/>
                <a:ea typeface="Avenir Book" charset="0"/>
                <a:cs typeface="Avenir Book" charset="0"/>
              </a:rPr>
              <a:t>/MW</a:t>
            </a:r>
            <a:r>
              <a:rPr lang="en-US" altLang="en-US" sz="600" i="0" baseline="-25000">
                <a:latin typeface="Avenir Book" charset="0"/>
                <a:ea typeface="Avenir Book" charset="0"/>
                <a:cs typeface="Avenir Book" charset="0"/>
              </a:rPr>
              <a:t>L</a:t>
            </a:r>
            <a:r>
              <a:rPr lang="en-US" altLang="en-US" sz="600" i="0">
                <a:latin typeface="Avenir Book" charset="0"/>
                <a:ea typeface="Avenir Book" charset="0"/>
                <a:cs typeface="Avenir Book" charset="0"/>
              </a:rPr>
              <a:t>) x R</a:t>
            </a:r>
            <a:r>
              <a:rPr lang="en-US" altLang="en-US" sz="600" i="0" baseline="-25000">
                <a:latin typeface="Avenir Book" charset="0"/>
                <a:ea typeface="Avenir Book" charset="0"/>
                <a:cs typeface="Avenir Book" charset="0"/>
              </a:rPr>
              <a:t>L</a:t>
            </a:r>
            <a:r>
              <a:rPr lang="en-US" altLang="en-US" sz="600" i="0">
                <a:latin typeface="Avenir Book" charset="0"/>
                <a:ea typeface="Avenir Book" charset="0"/>
                <a:cs typeface="Avenir Book" charset="0"/>
              </a:rPr>
              <a:t> x S</a:t>
            </a:r>
          </a:p>
        </p:txBody>
      </p:sp>
      <p:sp>
        <p:nvSpPr>
          <p:cNvPr id="2" name="Rectangle 1"/>
          <p:cNvSpPr/>
          <p:nvPr/>
        </p:nvSpPr>
        <p:spPr>
          <a:xfrm>
            <a:off x="5776901" y="6201599"/>
            <a:ext cx="3136746" cy="415498"/>
          </a:xfrm>
          <a:prstGeom prst="rect">
            <a:avLst/>
          </a:prstGeom>
        </p:spPr>
        <p:txBody>
          <a:bodyPr wrap="square">
            <a:spAutoFit/>
          </a:bodyPr>
          <a:lstStyle/>
          <a:p>
            <a:r>
              <a:rPr lang="en-US" sz="1050" b="1" dirty="0" smtClean="0">
                <a:solidFill>
                  <a:srgbClr val="FF0000"/>
                </a:solidFill>
              </a:rPr>
              <a:t>For Video on SPR, go to:</a:t>
            </a:r>
          </a:p>
          <a:p>
            <a:r>
              <a:rPr lang="en-US" sz="1050" dirty="0" smtClean="0">
                <a:solidFill>
                  <a:srgbClr val="FF0000"/>
                </a:solidFill>
              </a:rPr>
              <a:t>https</a:t>
            </a:r>
            <a:r>
              <a:rPr lang="en-US" sz="1050" dirty="0">
                <a:solidFill>
                  <a:srgbClr val="FF0000"/>
                </a:solidFill>
              </a:rPr>
              <a:t>://</a:t>
            </a:r>
            <a:r>
              <a:rPr lang="en-US" sz="1050" dirty="0" err="1">
                <a:solidFill>
                  <a:srgbClr val="FF0000"/>
                </a:solidFill>
              </a:rPr>
              <a:t>www.youtube.com</a:t>
            </a:r>
            <a:r>
              <a:rPr lang="en-US" sz="1050" dirty="0">
                <a:solidFill>
                  <a:srgbClr val="FF0000"/>
                </a:solidFill>
              </a:rPr>
              <a:t>/</a:t>
            </a:r>
            <a:r>
              <a:rPr lang="en-US" sz="1050" dirty="0" err="1">
                <a:solidFill>
                  <a:srgbClr val="FF0000"/>
                </a:solidFill>
              </a:rPr>
              <a:t>watch?v</a:t>
            </a:r>
            <a:r>
              <a:rPr lang="en-US" sz="1050" dirty="0">
                <a:solidFill>
                  <a:srgbClr val="FF0000"/>
                </a:solidFill>
              </a:rPr>
              <a:t>=o8d46ueAwXI</a:t>
            </a:r>
          </a:p>
        </p:txBody>
      </p:sp>
      <p:sp>
        <p:nvSpPr>
          <p:cNvPr id="45" name="Rectangle 52"/>
          <p:cNvSpPr>
            <a:spLocks noChangeArrowheads="1"/>
          </p:cNvSpPr>
          <p:nvPr/>
        </p:nvSpPr>
        <p:spPr bwMode="auto">
          <a:xfrm>
            <a:off x="2847533" y="2870376"/>
            <a:ext cx="2622001" cy="58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a:r>
              <a:rPr lang="en-US" altLang="en-US" sz="1600" b="1" i="1" smtClean="0">
                <a:latin typeface="Avenir Book" charset="0"/>
                <a:ea typeface="Avenir Book" charset="0"/>
                <a:cs typeface="Avenir Book" charset="0"/>
              </a:rPr>
              <a:t>adding </a:t>
            </a:r>
            <a:r>
              <a:rPr lang="en-US" altLang="en-US" sz="1600" b="1" i="1" dirty="0" smtClean="0">
                <a:latin typeface="Avenir Book" charset="0"/>
                <a:ea typeface="Avenir Book" charset="0"/>
                <a:cs typeface="Avenir Book" charset="0"/>
              </a:rPr>
              <a:t>mass leads to </a:t>
            </a:r>
          </a:p>
          <a:p>
            <a:pPr algn="ctr"/>
            <a:r>
              <a:rPr lang="en-US" altLang="en-US" sz="1600" b="1" i="1" dirty="0" smtClean="0">
                <a:latin typeface="Avenir Book" charset="0"/>
                <a:ea typeface="Avenir Book" charset="0"/>
                <a:cs typeface="Avenir Book" charset="0"/>
              </a:rPr>
              <a:t>changes in refractive index</a:t>
            </a:r>
            <a:endParaRPr lang="en-US" altLang="en-US" sz="1600" b="1" i="1" dirty="0">
              <a:latin typeface="Avenir Book" charset="0"/>
              <a:ea typeface="Avenir Book" charset="0"/>
              <a:cs typeface="Avenir Book" charset="0"/>
            </a:endParaRPr>
          </a:p>
        </p:txBody>
      </p:sp>
    </p:spTree>
    <p:extLst>
      <p:ext uri="{BB962C8B-B14F-4D97-AF65-F5344CB8AC3E}">
        <p14:creationId xmlns:p14="http://schemas.microsoft.com/office/powerpoint/2010/main" val="8093378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SPR  experiments for </a:t>
            </a:r>
            <a:r>
              <a:rPr lang="en-US" altLang="en-US" sz="2800" dirty="0" err="1" smtClean="0">
                <a:solidFill>
                  <a:schemeClr val="tx1"/>
                </a:solidFill>
                <a:latin typeface="Avenir Book" charset="0"/>
                <a:ea typeface="Avenir Book" charset="0"/>
                <a:cs typeface="Avenir Book" charset="0"/>
              </a:rPr>
              <a:t>Shh</a:t>
            </a:r>
            <a:r>
              <a:rPr lang="en-US" altLang="en-US" sz="2800" dirty="0" smtClean="0">
                <a:solidFill>
                  <a:schemeClr val="tx1"/>
                </a:solidFill>
                <a:latin typeface="Avenir Book" charset="0"/>
                <a:ea typeface="Avenir Book" charset="0"/>
                <a:cs typeface="Avenir Book" charset="0"/>
              </a:rPr>
              <a:t> SMM hits</a:t>
            </a:r>
          </a:p>
        </p:txBody>
      </p:sp>
      <p:pic>
        <p:nvPicPr>
          <p:cNvPr id="47" name="Picture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612264" y="3008344"/>
            <a:ext cx="50641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5727" y="2306669"/>
            <a:ext cx="3048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Freeform 45"/>
          <p:cNvSpPr>
            <a:spLocks noChangeAspect="1"/>
          </p:cNvSpPr>
          <p:nvPr/>
        </p:nvSpPr>
        <p:spPr bwMode="auto">
          <a:xfrm rot="10800000">
            <a:off x="1083627" y="2230469"/>
            <a:ext cx="1154112" cy="919163"/>
          </a:xfrm>
          <a:custGeom>
            <a:avLst/>
            <a:gdLst>
              <a:gd name="T0" fmla="*/ 2147483647 w 727"/>
              <a:gd name="T1" fmla="*/ 2147483647 h 579"/>
              <a:gd name="T2" fmla="*/ 2147483647 w 727"/>
              <a:gd name="T3" fmla="*/ 2147483647 h 579"/>
              <a:gd name="T4" fmla="*/ 2147483647 w 727"/>
              <a:gd name="T5" fmla="*/ 2147483647 h 579"/>
              <a:gd name="T6" fmla="*/ 2147483647 w 727"/>
              <a:gd name="T7" fmla="*/ 2147483647 h 579"/>
              <a:gd name="T8" fmla="*/ 2147483647 w 727"/>
              <a:gd name="T9" fmla="*/ 2147483647 h 579"/>
              <a:gd name="T10" fmla="*/ 2147483647 w 727"/>
              <a:gd name="T11" fmla="*/ 2147483647 h 579"/>
              <a:gd name="T12" fmla="*/ 2147483647 w 727"/>
              <a:gd name="T13" fmla="*/ 2147483647 h 579"/>
              <a:gd name="T14" fmla="*/ 2147483647 w 727"/>
              <a:gd name="T15" fmla="*/ 2147483647 h 579"/>
              <a:gd name="T16" fmla="*/ 2147483647 w 727"/>
              <a:gd name="T17" fmla="*/ 2147483647 h 579"/>
              <a:gd name="T18" fmla="*/ 2147483647 w 727"/>
              <a:gd name="T19" fmla="*/ 2147483647 h 579"/>
              <a:gd name="T20" fmla="*/ 2147483647 w 727"/>
              <a:gd name="T21" fmla="*/ 2147483647 h 579"/>
              <a:gd name="T22" fmla="*/ 2147483647 w 727"/>
              <a:gd name="T23" fmla="*/ 2147483647 h 579"/>
              <a:gd name="T24" fmla="*/ 2147483647 w 727"/>
              <a:gd name="T25" fmla="*/ 2147483647 h 579"/>
              <a:gd name="T26" fmla="*/ 2147483647 w 727"/>
              <a:gd name="T27" fmla="*/ 2147483647 h 579"/>
              <a:gd name="T28" fmla="*/ 2147483647 w 727"/>
              <a:gd name="T29" fmla="*/ 2147483647 h 579"/>
              <a:gd name="T30" fmla="*/ 2147483647 w 727"/>
              <a:gd name="T31" fmla="*/ 2147483647 h 5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27"/>
              <a:gd name="T49" fmla="*/ 0 h 579"/>
              <a:gd name="T50" fmla="*/ 727 w 727"/>
              <a:gd name="T51" fmla="*/ 579 h 57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27" h="579">
                <a:moveTo>
                  <a:pt x="345" y="521"/>
                </a:moveTo>
                <a:cubicBezTo>
                  <a:pt x="363" y="404"/>
                  <a:pt x="342" y="423"/>
                  <a:pt x="383" y="394"/>
                </a:cubicBezTo>
                <a:cubicBezTo>
                  <a:pt x="449" y="400"/>
                  <a:pt x="432" y="389"/>
                  <a:pt x="477" y="404"/>
                </a:cubicBezTo>
                <a:cubicBezTo>
                  <a:pt x="534" y="374"/>
                  <a:pt x="510" y="397"/>
                  <a:pt x="576" y="404"/>
                </a:cubicBezTo>
                <a:cubicBezTo>
                  <a:pt x="587" y="417"/>
                  <a:pt x="578" y="447"/>
                  <a:pt x="591" y="461"/>
                </a:cubicBezTo>
                <a:cubicBezTo>
                  <a:pt x="600" y="487"/>
                  <a:pt x="552" y="509"/>
                  <a:pt x="579" y="518"/>
                </a:cubicBezTo>
                <a:cubicBezTo>
                  <a:pt x="595" y="515"/>
                  <a:pt x="673" y="497"/>
                  <a:pt x="681" y="482"/>
                </a:cubicBezTo>
                <a:cubicBezTo>
                  <a:pt x="691" y="454"/>
                  <a:pt x="674" y="422"/>
                  <a:pt x="670" y="394"/>
                </a:cubicBezTo>
                <a:cubicBezTo>
                  <a:pt x="667" y="377"/>
                  <a:pt x="727" y="327"/>
                  <a:pt x="727" y="327"/>
                </a:cubicBezTo>
                <a:cubicBezTo>
                  <a:pt x="723" y="278"/>
                  <a:pt x="631" y="153"/>
                  <a:pt x="610" y="111"/>
                </a:cubicBezTo>
                <a:cubicBezTo>
                  <a:pt x="556" y="0"/>
                  <a:pt x="444" y="60"/>
                  <a:pt x="335" y="48"/>
                </a:cubicBezTo>
                <a:cubicBezTo>
                  <a:pt x="318" y="49"/>
                  <a:pt x="302" y="49"/>
                  <a:pt x="286" y="53"/>
                </a:cubicBezTo>
                <a:cubicBezTo>
                  <a:pt x="246" y="63"/>
                  <a:pt x="69" y="119"/>
                  <a:pt x="61" y="156"/>
                </a:cubicBezTo>
                <a:cubicBezTo>
                  <a:pt x="63" y="194"/>
                  <a:pt x="0" y="313"/>
                  <a:pt x="34" y="345"/>
                </a:cubicBezTo>
                <a:cubicBezTo>
                  <a:pt x="32" y="368"/>
                  <a:pt x="189" y="537"/>
                  <a:pt x="187" y="561"/>
                </a:cubicBezTo>
                <a:cubicBezTo>
                  <a:pt x="279" y="579"/>
                  <a:pt x="326" y="553"/>
                  <a:pt x="345" y="521"/>
                </a:cubicBezTo>
                <a:close/>
              </a:path>
            </a:pathLst>
          </a:custGeom>
          <a:gradFill rotWithShape="0">
            <a:gsLst>
              <a:gs pos="0">
                <a:srgbClr val="FFD385"/>
              </a:gs>
              <a:gs pos="100000">
                <a:srgbClr val="DBB572"/>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latin typeface="Lucida Fax" charset="0"/>
            </a:endParaRPr>
          </a:p>
        </p:txBody>
      </p:sp>
      <p:sp>
        <p:nvSpPr>
          <p:cNvPr id="50" name="Rectangle 46"/>
          <p:cNvSpPr>
            <a:spLocks noChangeArrowheads="1"/>
          </p:cNvSpPr>
          <p:nvPr/>
        </p:nvSpPr>
        <p:spPr bwMode="auto">
          <a:xfrm>
            <a:off x="1307464" y="2627344"/>
            <a:ext cx="625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400"/>
              <a:t>ShhN</a:t>
            </a:r>
          </a:p>
        </p:txBody>
      </p:sp>
      <p:sp>
        <p:nvSpPr>
          <p:cNvPr id="51" name="Rectangle 1049"/>
          <p:cNvSpPr>
            <a:spLocks noChangeArrowheads="1"/>
          </p:cNvSpPr>
          <p:nvPr/>
        </p:nvSpPr>
        <p:spPr bwMode="auto">
          <a:xfrm>
            <a:off x="862964" y="3541744"/>
            <a:ext cx="1600200" cy="74613"/>
          </a:xfrm>
          <a:prstGeom prst="rect">
            <a:avLst/>
          </a:prstGeom>
          <a:solidFill>
            <a:srgbClr val="C0C0C0"/>
          </a:solidFill>
          <a:ln w="12700">
            <a:solidFill>
              <a:srgbClr val="F4E53D"/>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cs typeface="ＭＳ Ｐゴシック" charset="-128"/>
            </a:endParaRPr>
          </a:p>
        </p:txBody>
      </p:sp>
      <p:sp>
        <p:nvSpPr>
          <p:cNvPr id="52" name="Rectangle 33"/>
          <p:cNvSpPr>
            <a:spLocks noChangeArrowheads="1"/>
          </p:cNvSpPr>
          <p:nvPr/>
        </p:nvSpPr>
        <p:spPr bwMode="auto">
          <a:xfrm>
            <a:off x="651510" y="4719864"/>
            <a:ext cx="8260592" cy="1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spcBef>
                <a:spcPts val="600"/>
              </a:spcBef>
              <a:buFont typeface="Arial" charset="0"/>
              <a:buChar char="•"/>
            </a:pPr>
            <a:r>
              <a:rPr lang="en-US" altLang="en-US" sz="1600" dirty="0"/>
              <a:t> reverses direction from primary assay </a:t>
            </a:r>
          </a:p>
          <a:p>
            <a:pPr>
              <a:spcBef>
                <a:spcPts val="600"/>
              </a:spcBef>
              <a:buFont typeface="Arial" charset="0"/>
              <a:buChar char="•"/>
            </a:pPr>
            <a:r>
              <a:rPr lang="en-US" altLang="en-US" sz="1600" dirty="0"/>
              <a:t> measures binding between immobilized protein and compounds injected in solution </a:t>
            </a:r>
          </a:p>
          <a:p>
            <a:pPr>
              <a:spcBef>
                <a:spcPts val="600"/>
              </a:spcBef>
              <a:buFont typeface="Arial" charset="0"/>
              <a:buChar char="•"/>
            </a:pPr>
            <a:r>
              <a:rPr lang="en-US" altLang="en-US" sz="1600" dirty="0"/>
              <a:t> kinetic measurements</a:t>
            </a:r>
          </a:p>
          <a:p>
            <a:pPr>
              <a:spcBef>
                <a:spcPts val="600"/>
              </a:spcBef>
              <a:buFont typeface="Arial" charset="0"/>
              <a:buChar char="•"/>
            </a:pPr>
            <a:r>
              <a:rPr lang="en-US" altLang="en-US" sz="1600" dirty="0"/>
              <a:t> ranking assays (</a:t>
            </a:r>
            <a:r>
              <a:rPr lang="en-US" altLang="en-US" sz="1600" dirty="0" err="1"/>
              <a:t>k</a:t>
            </a:r>
            <a:r>
              <a:rPr lang="en-US" altLang="en-US" sz="1600" baseline="-25000" dirty="0" err="1"/>
              <a:t>on</a:t>
            </a:r>
            <a:r>
              <a:rPr lang="en-US" altLang="en-US" sz="1600" dirty="0"/>
              <a:t> vs. </a:t>
            </a:r>
            <a:r>
              <a:rPr lang="en-US" altLang="en-US" sz="1600" dirty="0" err="1"/>
              <a:t>k</a:t>
            </a:r>
            <a:r>
              <a:rPr lang="en-US" altLang="en-US" sz="1600" baseline="-25000" dirty="0" err="1"/>
              <a:t>off</a:t>
            </a:r>
            <a:r>
              <a:rPr lang="en-US" altLang="en-US" sz="1600" baseline="-25000" dirty="0"/>
              <a:t>, </a:t>
            </a:r>
            <a:r>
              <a:rPr lang="en-US" altLang="en-US" sz="1600" dirty="0"/>
              <a:t>% </a:t>
            </a:r>
            <a:r>
              <a:rPr lang="en-US" altLang="en-US" sz="1600" dirty="0" err="1"/>
              <a:t>Ru</a:t>
            </a:r>
            <a:r>
              <a:rPr lang="en-US" altLang="en-US" sz="1600" baseline="-25000" dirty="0" err="1"/>
              <a:t>max</a:t>
            </a:r>
            <a:r>
              <a:rPr lang="en-US" altLang="en-US" sz="1600" dirty="0"/>
              <a:t>)</a:t>
            </a:r>
          </a:p>
          <a:p>
            <a:pPr>
              <a:spcBef>
                <a:spcPts val="600"/>
              </a:spcBef>
              <a:buFont typeface="Arial" charset="0"/>
              <a:buChar char="•"/>
            </a:pPr>
            <a:r>
              <a:rPr lang="en-US" altLang="en-US" sz="1600" dirty="0"/>
              <a:t> compound affinity characterization</a:t>
            </a:r>
          </a:p>
        </p:txBody>
      </p:sp>
      <p:grpSp>
        <p:nvGrpSpPr>
          <p:cNvPr id="53" name="Group 21"/>
          <p:cNvGrpSpPr>
            <a:grpSpLocks/>
          </p:cNvGrpSpPr>
          <p:nvPr/>
        </p:nvGrpSpPr>
        <p:grpSpPr bwMode="auto">
          <a:xfrm>
            <a:off x="3503112" y="1690719"/>
            <a:ext cx="3779838" cy="2476500"/>
            <a:chOff x="2660" y="2334"/>
            <a:chExt cx="2570" cy="1771"/>
          </a:xfrm>
        </p:grpSpPr>
        <p:grpSp>
          <p:nvGrpSpPr>
            <p:cNvPr id="54" name="Group 22"/>
            <p:cNvGrpSpPr>
              <a:grpSpLocks/>
            </p:cNvGrpSpPr>
            <p:nvPr/>
          </p:nvGrpSpPr>
          <p:grpSpPr bwMode="auto">
            <a:xfrm>
              <a:off x="2660" y="2334"/>
              <a:ext cx="2570" cy="1771"/>
              <a:chOff x="2660" y="2334"/>
              <a:chExt cx="2570" cy="1771"/>
            </a:xfrm>
          </p:grpSpPr>
          <p:pic>
            <p:nvPicPr>
              <p:cNvPr id="56" name="Picture 23"/>
              <p:cNvPicPr>
                <a:picLocks noChangeAspect="1" noChangeArrowheads="1"/>
              </p:cNvPicPr>
              <p:nvPr/>
            </p:nvPicPr>
            <p:blipFill>
              <a:blip r:embed="rId5">
                <a:extLst>
                  <a:ext uri="{28A0092B-C50C-407E-A947-70E740481C1C}">
                    <a14:useLocalDpi xmlns:a14="http://schemas.microsoft.com/office/drawing/2010/main" val="0"/>
                  </a:ext>
                </a:extLst>
              </a:blip>
              <a:srcRect t="4329" r="12070"/>
              <a:stretch>
                <a:fillRect/>
              </a:stretch>
            </p:blipFill>
            <p:spPr bwMode="auto">
              <a:xfrm>
                <a:off x="2660" y="2381"/>
                <a:ext cx="2142" cy="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9" y="2334"/>
                <a:ext cx="1071" cy="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5" name="Picture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6" y="2472"/>
              <a:ext cx="806"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8" name="Group 26"/>
          <p:cNvGrpSpPr>
            <a:grpSpLocks noChangeAspect="1"/>
          </p:cNvGrpSpPr>
          <p:nvPr/>
        </p:nvGrpSpPr>
        <p:grpSpPr bwMode="auto">
          <a:xfrm>
            <a:off x="6474163" y="2310967"/>
            <a:ext cx="2236646" cy="1693017"/>
            <a:chOff x="2835" y="2652"/>
            <a:chExt cx="2255" cy="1446"/>
          </a:xfrm>
        </p:grpSpPr>
        <p:pic>
          <p:nvPicPr>
            <p:cNvPr id="59"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8" y="2652"/>
              <a:ext cx="1992" cy="1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35" y="3888"/>
              <a:ext cx="493"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 name="Rectangle 47"/>
          <p:cNvSpPr>
            <a:spLocks noChangeArrowheads="1"/>
          </p:cNvSpPr>
          <p:nvPr/>
        </p:nvSpPr>
        <p:spPr bwMode="auto">
          <a:xfrm>
            <a:off x="4403609" y="1690719"/>
            <a:ext cx="1594082"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400" smtClean="0">
                <a:latin typeface="Avenir Book" charset="0"/>
                <a:ea typeface="Avenir Book" charset="0"/>
                <a:cs typeface="Avenir Book" charset="0"/>
              </a:rPr>
              <a:t>sensorgram</a:t>
            </a:r>
            <a:endParaRPr lang="en-US" altLang="en-US" sz="1400" dirty="0">
              <a:latin typeface="Avenir Book" charset="0"/>
              <a:ea typeface="Avenir Book" charset="0"/>
              <a:cs typeface="Avenir Book" charset="0"/>
            </a:endParaRPr>
          </a:p>
        </p:txBody>
      </p:sp>
      <p:cxnSp>
        <p:nvCxnSpPr>
          <p:cNvPr id="4" name="Straight Connector 3"/>
          <p:cNvCxnSpPr/>
          <p:nvPr/>
        </p:nvCxnSpPr>
        <p:spPr bwMode="auto">
          <a:xfrm flipH="1">
            <a:off x="5189220" y="2150780"/>
            <a:ext cx="11430" cy="1390964"/>
          </a:xfrm>
          <a:prstGeom prst="line">
            <a:avLst/>
          </a:prstGeom>
          <a:blipFill dpi="0" rotWithShape="0">
            <a:blip r:embed="rId9"/>
            <a:srcRect/>
            <a:tile tx="0" ty="0" sx="100000" sy="100000" flip="none" algn="tl"/>
          </a:blipFill>
          <a:ln w="25400" cap="flat" cmpd="sng" algn="ctr">
            <a:solidFill>
              <a:srgbClr val="000000"/>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 name="Curved Up Arrow 5"/>
          <p:cNvSpPr/>
          <p:nvPr/>
        </p:nvSpPr>
        <p:spPr bwMode="auto">
          <a:xfrm>
            <a:off x="920976" y="1774376"/>
            <a:ext cx="1374775" cy="393700"/>
          </a:xfrm>
          <a:prstGeom prst="curvedUpArrow">
            <a:avLst/>
          </a:prstGeom>
          <a:blipFill dpi="0" rotWithShape="0">
            <a:blip r:embed="rId9"/>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23" name="Picture 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664" y="1537358"/>
            <a:ext cx="3048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47"/>
          <p:cNvSpPr>
            <a:spLocks noChangeArrowheads="1"/>
          </p:cNvSpPr>
          <p:nvPr/>
        </p:nvSpPr>
        <p:spPr bwMode="auto">
          <a:xfrm>
            <a:off x="6959568" y="1671394"/>
            <a:ext cx="1594082"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400" dirty="0" smtClean="0">
                <a:latin typeface="Avenir Book" charset="0"/>
                <a:ea typeface="Avenir Book" charset="0"/>
                <a:cs typeface="Avenir Book" charset="0"/>
              </a:rPr>
              <a:t>steady-state binding plot</a:t>
            </a:r>
            <a:endParaRPr lang="en-US" altLang="en-US" sz="1400" dirty="0">
              <a:latin typeface="Avenir Book" charset="0"/>
              <a:ea typeface="Avenir Book" charset="0"/>
              <a:cs typeface="Avenir Book" charset="0"/>
            </a:endParaRPr>
          </a:p>
        </p:txBody>
      </p:sp>
      <p:sp>
        <p:nvSpPr>
          <p:cNvPr id="25" name="Rectangle 47"/>
          <p:cNvSpPr>
            <a:spLocks noChangeArrowheads="1"/>
          </p:cNvSpPr>
          <p:nvPr/>
        </p:nvSpPr>
        <p:spPr bwMode="auto">
          <a:xfrm>
            <a:off x="171257" y="1169891"/>
            <a:ext cx="1594082" cy="276999"/>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200">
                <a:latin typeface="Avenir Book" charset="0"/>
                <a:ea typeface="Avenir Book" charset="0"/>
                <a:cs typeface="Avenir Book" charset="0"/>
              </a:rPr>
              <a:t>i</a:t>
            </a:r>
            <a:r>
              <a:rPr lang="en-US" altLang="en-US" sz="1200" smtClean="0">
                <a:latin typeface="Avenir Book" charset="0"/>
                <a:ea typeface="Avenir Book" charset="0"/>
                <a:cs typeface="Avenir Book" charset="0"/>
              </a:rPr>
              <a:t>nject </a:t>
            </a:r>
            <a:r>
              <a:rPr lang="en-US" altLang="en-US" sz="1200" dirty="0" smtClean="0">
                <a:latin typeface="Avenir Book" charset="0"/>
                <a:ea typeface="Avenir Book" charset="0"/>
                <a:cs typeface="Avenir Book" charset="0"/>
              </a:rPr>
              <a:t>compound</a:t>
            </a:r>
            <a:endParaRPr lang="en-US" altLang="en-US" sz="1200" dirty="0">
              <a:latin typeface="Avenir Book" charset="0"/>
              <a:ea typeface="Avenir Book" charset="0"/>
              <a:cs typeface="Avenir Book" charset="0"/>
            </a:endParaRPr>
          </a:p>
        </p:txBody>
      </p:sp>
      <p:pic>
        <p:nvPicPr>
          <p:cNvPr id="26" name="Picture 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498" y="1519915"/>
            <a:ext cx="3048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107" y="1661297"/>
            <a:ext cx="3048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47"/>
          <p:cNvSpPr>
            <a:spLocks noChangeArrowheads="1"/>
          </p:cNvSpPr>
          <p:nvPr/>
        </p:nvSpPr>
        <p:spPr bwMode="auto">
          <a:xfrm>
            <a:off x="883486" y="3726217"/>
            <a:ext cx="1594082" cy="276999"/>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200" dirty="0" smtClean="0">
                <a:latin typeface="Avenir Book" charset="0"/>
                <a:ea typeface="Avenir Book" charset="0"/>
                <a:cs typeface="Avenir Book" charset="0"/>
              </a:rPr>
              <a:t>gold chip</a:t>
            </a:r>
            <a:endParaRPr lang="en-US" altLang="en-US" sz="1200" dirty="0">
              <a:latin typeface="Avenir Book" charset="0"/>
              <a:ea typeface="Avenir Book" charset="0"/>
              <a:cs typeface="Avenir Book" charset="0"/>
            </a:endParaRPr>
          </a:p>
        </p:txBody>
      </p:sp>
      <p:sp>
        <p:nvSpPr>
          <p:cNvPr id="29" name="TextBox 28"/>
          <p:cNvSpPr txBox="1"/>
          <p:nvPr/>
        </p:nvSpPr>
        <p:spPr>
          <a:xfrm>
            <a:off x="7249098" y="4167219"/>
            <a:ext cx="1015021" cy="307777"/>
          </a:xfrm>
          <a:prstGeom prst="rect">
            <a:avLst/>
          </a:prstGeom>
          <a:noFill/>
        </p:spPr>
        <p:txBody>
          <a:bodyPr wrap="none" rtlCol="0">
            <a:spAutoFit/>
          </a:bodyPr>
          <a:lstStyle/>
          <a:p>
            <a:pPr algn="ctr"/>
            <a:r>
              <a:rPr lang="en-US" sz="1400" b="1" smtClean="0">
                <a:solidFill>
                  <a:schemeClr val="accent1">
                    <a:lumMod val="75000"/>
                  </a:schemeClr>
                </a:solidFill>
                <a:latin typeface="Avenir Book" charset="0"/>
                <a:ea typeface="Avenir Book" charset="0"/>
                <a:cs typeface="Avenir Book" charset="0"/>
              </a:rPr>
              <a:t>K</a:t>
            </a:r>
            <a:r>
              <a:rPr lang="en-US" sz="1400" b="1" baseline="-25000" smtClean="0">
                <a:solidFill>
                  <a:schemeClr val="accent1">
                    <a:lumMod val="75000"/>
                  </a:schemeClr>
                </a:solidFill>
                <a:latin typeface="Avenir Book" charset="0"/>
                <a:ea typeface="Avenir Book" charset="0"/>
                <a:cs typeface="Avenir Book" charset="0"/>
              </a:rPr>
              <a:t>D</a:t>
            </a:r>
            <a:r>
              <a:rPr lang="en-US" sz="1400" b="1" smtClean="0">
                <a:solidFill>
                  <a:schemeClr val="accent1">
                    <a:lumMod val="75000"/>
                  </a:schemeClr>
                </a:solidFill>
                <a:latin typeface="Avenir Book" charset="0"/>
                <a:ea typeface="Avenir Book" charset="0"/>
                <a:cs typeface="Avenir Book" charset="0"/>
              </a:rPr>
              <a:t> </a:t>
            </a:r>
            <a:r>
              <a:rPr lang="en-US" sz="1400" b="1" dirty="0" smtClean="0">
                <a:solidFill>
                  <a:schemeClr val="accent1">
                    <a:lumMod val="75000"/>
                  </a:schemeClr>
                </a:solidFill>
                <a:latin typeface="Avenir Book" charset="0"/>
                <a:ea typeface="Avenir Book" charset="0"/>
                <a:cs typeface="Avenir Book" charset="0"/>
              </a:rPr>
              <a:t>= 9 µM</a:t>
            </a:r>
            <a:endParaRPr lang="en-US" sz="1400" b="1" dirty="0">
              <a:solidFill>
                <a:schemeClr val="accent1">
                  <a:lumMod val="75000"/>
                </a:schemeClr>
              </a:solidFill>
              <a:latin typeface="Avenir Book" charset="0"/>
              <a:ea typeface="Avenir Book" charset="0"/>
              <a:cs typeface="Avenir Book" charset="0"/>
            </a:endParaRPr>
          </a:p>
        </p:txBody>
      </p:sp>
    </p:spTree>
    <p:extLst>
      <p:ext uri="{BB962C8B-B14F-4D97-AF65-F5344CB8AC3E}">
        <p14:creationId xmlns:p14="http://schemas.microsoft.com/office/powerpoint/2010/main" val="1373070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Box 2"/>
          <p:cNvSpPr txBox="1">
            <a:spLocks noChangeArrowheads="1"/>
          </p:cNvSpPr>
          <p:nvPr/>
        </p:nvSpPr>
        <p:spPr bwMode="auto">
          <a:xfrm>
            <a:off x="0" y="31837"/>
            <a:ext cx="91440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Measuring </a:t>
            </a:r>
            <a:r>
              <a:rPr lang="en-US" altLang="en-US" sz="2800" i="1" dirty="0" smtClean="0">
                <a:solidFill>
                  <a:schemeClr val="tx1"/>
                </a:solidFill>
                <a:latin typeface="Avenir Book" charset="0"/>
                <a:ea typeface="Avenir Book" charset="0"/>
                <a:cs typeface="Avenir Book" charset="0"/>
              </a:rPr>
              <a:t>GLI</a:t>
            </a:r>
            <a:r>
              <a:rPr lang="en-US" altLang="en-US" sz="2800" dirty="0" smtClean="0">
                <a:solidFill>
                  <a:schemeClr val="tx1"/>
                </a:solidFill>
                <a:latin typeface="Avenir Book" charset="0"/>
                <a:ea typeface="Avenir Book" charset="0"/>
                <a:cs typeface="Avenir Book" charset="0"/>
              </a:rPr>
              <a:t>-dependent transcriptional activity</a:t>
            </a:r>
          </a:p>
          <a:p>
            <a:pPr algn="ctr"/>
            <a:r>
              <a:rPr lang="en-US" sz="1800" dirty="0" smtClean="0">
                <a:solidFill>
                  <a:schemeClr val="tx1">
                    <a:lumMod val="50000"/>
                    <a:lumOff val="50000"/>
                  </a:schemeClr>
                </a:solidFill>
                <a:latin typeface="Avenir Book" charset="0"/>
                <a:ea typeface="Avenir Book" charset="0"/>
                <a:cs typeface="Avenir Book" charset="0"/>
              </a:rPr>
              <a:t>quantitative assay for hedgehog signaling </a:t>
            </a:r>
            <a:endParaRPr lang="en-US" sz="1800" dirty="0">
              <a:solidFill>
                <a:schemeClr val="tx1">
                  <a:lumMod val="50000"/>
                  <a:lumOff val="50000"/>
                </a:schemeClr>
              </a:solidFill>
              <a:latin typeface="Avenir Book" charset="0"/>
              <a:ea typeface="Avenir Book" charset="0"/>
              <a:cs typeface="Avenir Book" charset="0"/>
            </a:endParaRPr>
          </a:p>
          <a:p>
            <a:pPr algn="ctr"/>
            <a:endParaRPr lang="en-US" altLang="en-US" sz="2800" dirty="0" smtClean="0">
              <a:solidFill>
                <a:schemeClr val="tx1"/>
              </a:solidFill>
              <a:latin typeface="Avenir Book" charset="0"/>
              <a:ea typeface="Avenir Book" charset="0"/>
              <a:cs typeface="Avenir Book" charset="0"/>
            </a:endParaRPr>
          </a:p>
        </p:txBody>
      </p:sp>
      <p:sp>
        <p:nvSpPr>
          <p:cNvPr id="94" name="AutoShape 5"/>
          <p:cNvSpPr>
            <a:spLocks noChangeArrowheads="1"/>
          </p:cNvSpPr>
          <p:nvPr/>
        </p:nvSpPr>
        <p:spPr bwMode="auto">
          <a:xfrm>
            <a:off x="2440394" y="3343017"/>
            <a:ext cx="914400" cy="209550"/>
          </a:xfrm>
          <a:prstGeom prst="rightArrow">
            <a:avLst>
              <a:gd name="adj1" fmla="val 50000"/>
              <a:gd name="adj2" fmla="val 218202"/>
            </a:avLst>
          </a:prstGeom>
          <a:solidFill>
            <a:srgbClr val="CDCDCD"/>
          </a:solidFill>
          <a:ln w="12700">
            <a:noFill/>
            <a:miter lim="800000"/>
            <a:headEnd/>
            <a:tailEnd/>
          </a:ln>
          <a:effectLst>
            <a:outerShdw dist="25399" dir="2700000" algn="ctr" rotWithShape="0">
              <a:schemeClr val="bg2">
                <a:alpha val="75000"/>
              </a:schemeClr>
            </a:outerShdw>
          </a:effectLst>
        </p:spPr>
        <p:txBody>
          <a:bodyPr/>
          <a:lstStyle/>
          <a:p>
            <a:pPr>
              <a:defRPr/>
            </a:pPr>
            <a:endParaRPr lang="en-US" sz="1800">
              <a:latin typeface="Avenir Book" charset="0"/>
              <a:ea typeface="Avenir Book" charset="0"/>
              <a:cs typeface="Avenir Book" charset="0"/>
            </a:endParaRPr>
          </a:p>
        </p:txBody>
      </p:sp>
      <p:pic>
        <p:nvPicPr>
          <p:cNvPr id="2" name="Picture 1"/>
          <p:cNvPicPr>
            <a:picLocks noChangeAspect="1"/>
          </p:cNvPicPr>
          <p:nvPr/>
        </p:nvPicPr>
        <p:blipFill>
          <a:blip r:embed="rId3"/>
          <a:stretch>
            <a:fillRect/>
          </a:stretch>
        </p:blipFill>
        <p:spPr>
          <a:xfrm>
            <a:off x="739976" y="2218523"/>
            <a:ext cx="1461842" cy="2248988"/>
          </a:xfrm>
          <a:prstGeom prst="rect">
            <a:avLst/>
          </a:prstGeom>
        </p:spPr>
      </p:pic>
      <p:sp>
        <p:nvSpPr>
          <p:cNvPr id="37" name="TextBox 36"/>
          <p:cNvSpPr txBox="1"/>
          <p:nvPr/>
        </p:nvSpPr>
        <p:spPr>
          <a:xfrm>
            <a:off x="1186797" y="4723543"/>
            <a:ext cx="1015021" cy="738664"/>
          </a:xfrm>
          <a:prstGeom prst="rect">
            <a:avLst/>
          </a:prstGeom>
          <a:noFill/>
        </p:spPr>
        <p:txBody>
          <a:bodyPr wrap="none" rtlCol="0">
            <a:spAutoFit/>
          </a:bodyPr>
          <a:lstStyle/>
          <a:p>
            <a:pPr algn="ctr"/>
            <a:r>
              <a:rPr lang="en-US" sz="1400" b="1" dirty="0" smtClean="0">
                <a:latin typeface="Avenir Book" charset="0"/>
                <a:ea typeface="Avenir Book" charset="0"/>
                <a:cs typeface="Avenir Book" charset="0"/>
              </a:rPr>
              <a:t>1</a:t>
            </a:r>
          </a:p>
          <a:p>
            <a:pPr algn="ctr"/>
            <a:endParaRPr lang="en-US" sz="1400" dirty="0" smtClean="0">
              <a:latin typeface="Avenir Book" charset="0"/>
              <a:ea typeface="Avenir Book" charset="0"/>
              <a:cs typeface="Avenir Book" charset="0"/>
            </a:endParaRPr>
          </a:p>
          <a:p>
            <a:pPr algn="ctr"/>
            <a:r>
              <a:rPr lang="en-US" sz="1400" b="1" dirty="0" smtClean="0">
                <a:solidFill>
                  <a:schemeClr val="accent1">
                    <a:lumMod val="75000"/>
                  </a:schemeClr>
                </a:solidFill>
                <a:latin typeface="Avenir Book" charset="0"/>
                <a:ea typeface="Avenir Book" charset="0"/>
                <a:cs typeface="Avenir Book" charset="0"/>
              </a:rPr>
              <a:t>K</a:t>
            </a:r>
            <a:r>
              <a:rPr lang="en-US" sz="1400" b="1" baseline="-25000" dirty="0" smtClean="0">
                <a:solidFill>
                  <a:schemeClr val="accent1">
                    <a:lumMod val="75000"/>
                  </a:schemeClr>
                </a:solidFill>
                <a:latin typeface="Avenir Book" charset="0"/>
                <a:ea typeface="Avenir Book" charset="0"/>
                <a:cs typeface="Avenir Book" charset="0"/>
              </a:rPr>
              <a:t>D</a:t>
            </a:r>
            <a:r>
              <a:rPr lang="en-US" sz="1400" b="1" dirty="0" smtClean="0">
                <a:solidFill>
                  <a:schemeClr val="accent1">
                    <a:lumMod val="75000"/>
                  </a:schemeClr>
                </a:solidFill>
                <a:latin typeface="Avenir Book" charset="0"/>
                <a:ea typeface="Avenir Book" charset="0"/>
                <a:cs typeface="Avenir Book" charset="0"/>
              </a:rPr>
              <a:t> = 9 µM</a:t>
            </a:r>
            <a:endParaRPr lang="en-US" sz="1400" b="1" dirty="0">
              <a:solidFill>
                <a:schemeClr val="accent1">
                  <a:lumMod val="75000"/>
                </a:schemeClr>
              </a:solidFill>
              <a:latin typeface="Avenir Book" charset="0"/>
              <a:ea typeface="Avenir Book" charset="0"/>
              <a:cs typeface="Avenir Book" charset="0"/>
            </a:endParaRPr>
          </a:p>
        </p:txBody>
      </p:sp>
      <p:pic>
        <p:nvPicPr>
          <p:cNvPr id="4" name="Picture 3"/>
          <p:cNvPicPr>
            <a:picLocks noChangeAspect="1"/>
          </p:cNvPicPr>
          <p:nvPr/>
        </p:nvPicPr>
        <p:blipFill>
          <a:blip r:embed="rId4"/>
          <a:stretch>
            <a:fillRect/>
          </a:stretch>
        </p:blipFill>
        <p:spPr>
          <a:xfrm>
            <a:off x="3593370" y="1544144"/>
            <a:ext cx="4656452" cy="3241545"/>
          </a:xfrm>
          <a:prstGeom prst="rect">
            <a:avLst/>
          </a:prstGeom>
        </p:spPr>
      </p:pic>
      <p:pic>
        <p:nvPicPr>
          <p:cNvPr id="6" name="Picture 5"/>
          <p:cNvPicPr>
            <a:picLocks noChangeAspect="1"/>
          </p:cNvPicPr>
          <p:nvPr/>
        </p:nvPicPr>
        <p:blipFill rotWithShape="1">
          <a:blip r:embed="rId5"/>
          <a:srcRect l="44290"/>
          <a:stretch/>
        </p:blipFill>
        <p:spPr>
          <a:xfrm>
            <a:off x="6016752" y="5092875"/>
            <a:ext cx="2359152" cy="1422518"/>
          </a:xfrm>
          <a:prstGeom prst="rect">
            <a:avLst/>
          </a:prstGeom>
        </p:spPr>
      </p:pic>
      <p:sp>
        <p:nvSpPr>
          <p:cNvPr id="11" name="TextBox 10"/>
          <p:cNvSpPr txBox="1"/>
          <p:nvPr/>
        </p:nvSpPr>
        <p:spPr>
          <a:xfrm>
            <a:off x="7196328" y="6270064"/>
            <a:ext cx="1053494" cy="307777"/>
          </a:xfrm>
          <a:prstGeom prst="rect">
            <a:avLst/>
          </a:prstGeom>
          <a:solidFill>
            <a:schemeClr val="bg1">
              <a:lumMod val="95000"/>
            </a:schemeClr>
          </a:solidFill>
          <a:ln>
            <a:solidFill>
              <a:srgbClr val="C9C466"/>
            </a:solidFill>
          </a:ln>
        </p:spPr>
        <p:txBody>
          <a:bodyPr wrap="none" rtlCol="0">
            <a:spAutoFit/>
          </a:bodyPr>
          <a:lstStyle/>
          <a:p>
            <a:pPr algn="ctr"/>
            <a:r>
              <a:rPr lang="en-US" sz="1400" b="1" smtClean="0">
                <a:latin typeface="Avenir Book" charset="0"/>
                <a:ea typeface="Avenir Book" charset="0"/>
                <a:cs typeface="Avenir Book" charset="0"/>
              </a:rPr>
              <a:t>light </a:t>
            </a:r>
            <a:r>
              <a:rPr lang="en-US" sz="1400" b="1" dirty="0" smtClean="0">
                <a:latin typeface="Avenir Book" charset="0"/>
                <a:ea typeface="Avenir Book" charset="0"/>
                <a:cs typeface="Avenir Book" charset="0"/>
              </a:rPr>
              <a:t>signal</a:t>
            </a:r>
            <a:endParaRPr lang="en-US" sz="1400" dirty="0">
              <a:latin typeface="Avenir Book" charset="0"/>
              <a:ea typeface="Avenir Book" charset="0"/>
              <a:cs typeface="Avenir Book" charset="0"/>
            </a:endParaRPr>
          </a:p>
        </p:txBody>
      </p:sp>
      <p:pic>
        <p:nvPicPr>
          <p:cNvPr id="7" name="Picture 6"/>
          <p:cNvPicPr>
            <a:picLocks noChangeAspect="1"/>
          </p:cNvPicPr>
          <p:nvPr/>
        </p:nvPicPr>
        <p:blipFill>
          <a:blip r:embed="rId6"/>
          <a:stretch>
            <a:fillRect/>
          </a:stretch>
        </p:blipFill>
        <p:spPr>
          <a:xfrm>
            <a:off x="3933954" y="4848137"/>
            <a:ext cx="1781724" cy="1667256"/>
          </a:xfrm>
          <a:prstGeom prst="rect">
            <a:avLst/>
          </a:prstGeom>
        </p:spPr>
      </p:pic>
      <p:sp>
        <p:nvSpPr>
          <p:cNvPr id="13" name="Oval 12"/>
          <p:cNvSpPr/>
          <p:nvPr/>
        </p:nvSpPr>
        <p:spPr bwMode="auto">
          <a:xfrm>
            <a:off x="3632880" y="5979477"/>
            <a:ext cx="2082798" cy="644211"/>
          </a:xfrm>
          <a:prstGeom prst="ellipse">
            <a:avLst/>
          </a:prstGeom>
          <a:solidFill>
            <a:srgbClr val="AAC673">
              <a:alpha val="21961"/>
            </a:srgb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 name="TextBox 13"/>
          <p:cNvSpPr txBox="1"/>
          <p:nvPr/>
        </p:nvSpPr>
        <p:spPr>
          <a:xfrm>
            <a:off x="7334988" y="1683338"/>
            <a:ext cx="776174" cy="261610"/>
          </a:xfrm>
          <a:prstGeom prst="rect">
            <a:avLst/>
          </a:prstGeom>
          <a:noFill/>
          <a:effectLst>
            <a:glow rad="495300">
              <a:srgbClr val="9FC54A"/>
            </a:glow>
          </a:effectLst>
        </p:spPr>
        <p:txBody>
          <a:bodyPr wrap="none" rtlCol="0">
            <a:spAutoFit/>
          </a:bodyPr>
          <a:lstStyle/>
          <a:p>
            <a:pPr algn="ctr"/>
            <a:r>
              <a:rPr lang="en-US" sz="1100" b="1" i="1" dirty="0" smtClean="0">
                <a:effectLst>
                  <a:glow rad="127000">
                    <a:srgbClr val="C9C466"/>
                  </a:glow>
                </a:effectLst>
                <a:latin typeface="Avenir Book" charset="0"/>
                <a:ea typeface="Avenir Book" charset="0"/>
                <a:cs typeface="Avenir Book" charset="0"/>
              </a:rPr>
              <a:t>luciferase</a:t>
            </a:r>
            <a:endParaRPr lang="en-US" sz="1100" i="1" dirty="0">
              <a:effectLst>
                <a:glow rad="127000">
                  <a:srgbClr val="C9C466"/>
                </a:glow>
              </a:effectLst>
              <a:latin typeface="Avenir Book" charset="0"/>
              <a:ea typeface="Avenir Book" charset="0"/>
              <a:cs typeface="Avenir Book" charset="0"/>
            </a:endParaRPr>
          </a:p>
        </p:txBody>
      </p:sp>
      <p:sp>
        <p:nvSpPr>
          <p:cNvPr id="15" name="TextBox 14"/>
          <p:cNvSpPr txBox="1"/>
          <p:nvPr/>
        </p:nvSpPr>
        <p:spPr>
          <a:xfrm>
            <a:off x="3491344" y="4807799"/>
            <a:ext cx="2224333" cy="261610"/>
          </a:xfrm>
          <a:prstGeom prst="rect">
            <a:avLst/>
          </a:prstGeom>
          <a:solidFill>
            <a:schemeClr val="bg1"/>
          </a:solidFill>
          <a:effectLst/>
        </p:spPr>
        <p:txBody>
          <a:bodyPr wrap="square" rtlCol="0">
            <a:spAutoFit/>
          </a:bodyPr>
          <a:lstStyle/>
          <a:p>
            <a:pPr algn="ctr"/>
            <a:r>
              <a:rPr lang="en-US" sz="1100" b="1" i="1" dirty="0" smtClean="0">
                <a:effectLst>
                  <a:glow rad="127000">
                    <a:srgbClr val="C9C466"/>
                  </a:glow>
                </a:effectLst>
                <a:latin typeface="Avenir Book" charset="0"/>
                <a:ea typeface="Avenir Book" charset="0"/>
                <a:cs typeface="Avenir Book" charset="0"/>
              </a:rPr>
              <a:t>luciferase reaction</a:t>
            </a:r>
            <a:endParaRPr lang="en-US" sz="1100" i="1" dirty="0">
              <a:effectLst>
                <a:glow rad="127000">
                  <a:srgbClr val="C9C466"/>
                </a:glow>
              </a:effectLst>
              <a:latin typeface="Avenir Book" charset="0"/>
              <a:ea typeface="Avenir Book" charset="0"/>
              <a:cs typeface="Avenir Book" charset="0"/>
            </a:endParaRPr>
          </a:p>
        </p:txBody>
      </p:sp>
    </p:spTree>
    <p:extLst>
      <p:ext uri="{BB962C8B-B14F-4D97-AF65-F5344CB8AC3E}">
        <p14:creationId xmlns:p14="http://schemas.microsoft.com/office/powerpoint/2010/main" val="12681112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Box 2"/>
          <p:cNvSpPr txBox="1">
            <a:spLocks noChangeArrowheads="1"/>
          </p:cNvSpPr>
          <p:nvPr/>
        </p:nvSpPr>
        <p:spPr bwMode="auto">
          <a:xfrm>
            <a:off x="0" y="31837"/>
            <a:ext cx="91440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Measuring </a:t>
            </a:r>
            <a:r>
              <a:rPr lang="en-US" altLang="en-US" sz="2800" i="1" dirty="0" smtClean="0">
                <a:solidFill>
                  <a:schemeClr val="tx1"/>
                </a:solidFill>
                <a:latin typeface="Avenir Book" charset="0"/>
                <a:ea typeface="Avenir Book" charset="0"/>
                <a:cs typeface="Avenir Book" charset="0"/>
              </a:rPr>
              <a:t>GLI</a:t>
            </a:r>
            <a:r>
              <a:rPr lang="en-US" altLang="en-US" sz="2800" dirty="0" smtClean="0">
                <a:solidFill>
                  <a:schemeClr val="tx1"/>
                </a:solidFill>
                <a:latin typeface="Avenir Book" charset="0"/>
                <a:ea typeface="Avenir Book" charset="0"/>
                <a:cs typeface="Avenir Book" charset="0"/>
              </a:rPr>
              <a:t>-dependent transcriptional activity</a:t>
            </a:r>
          </a:p>
          <a:p>
            <a:pPr algn="ctr"/>
            <a:r>
              <a:rPr lang="en-US" sz="1800" dirty="0" smtClean="0">
                <a:solidFill>
                  <a:schemeClr val="tx1">
                    <a:lumMod val="50000"/>
                    <a:lumOff val="50000"/>
                  </a:schemeClr>
                </a:solidFill>
                <a:latin typeface="Avenir Book" charset="0"/>
                <a:ea typeface="Avenir Book" charset="0"/>
                <a:cs typeface="Avenir Book" charset="0"/>
              </a:rPr>
              <a:t>SMM hit modulates transcriptional output</a:t>
            </a:r>
            <a:endParaRPr lang="en-US" sz="1800" dirty="0">
              <a:solidFill>
                <a:schemeClr val="tx1">
                  <a:lumMod val="50000"/>
                  <a:lumOff val="50000"/>
                </a:schemeClr>
              </a:solidFill>
              <a:latin typeface="Avenir Book" charset="0"/>
              <a:ea typeface="Avenir Book" charset="0"/>
              <a:cs typeface="Avenir Book" charset="0"/>
            </a:endParaRPr>
          </a:p>
          <a:p>
            <a:pPr algn="ctr"/>
            <a:endParaRPr lang="en-US" altLang="en-US" sz="2800" dirty="0" smtClean="0">
              <a:solidFill>
                <a:schemeClr val="tx1"/>
              </a:solidFill>
              <a:latin typeface="Avenir Book" charset="0"/>
              <a:ea typeface="Avenir Book" charset="0"/>
              <a:cs typeface="Avenir Book" charset="0"/>
            </a:endParaRPr>
          </a:p>
        </p:txBody>
      </p:sp>
      <p:sp>
        <p:nvSpPr>
          <p:cNvPr id="94" name="AutoShape 5"/>
          <p:cNvSpPr>
            <a:spLocks noChangeArrowheads="1"/>
          </p:cNvSpPr>
          <p:nvPr/>
        </p:nvSpPr>
        <p:spPr bwMode="auto">
          <a:xfrm>
            <a:off x="2440394" y="3343017"/>
            <a:ext cx="914400" cy="209550"/>
          </a:xfrm>
          <a:prstGeom prst="rightArrow">
            <a:avLst>
              <a:gd name="adj1" fmla="val 50000"/>
              <a:gd name="adj2" fmla="val 218202"/>
            </a:avLst>
          </a:prstGeom>
          <a:solidFill>
            <a:srgbClr val="CDCDCD"/>
          </a:solidFill>
          <a:ln w="12700">
            <a:noFill/>
            <a:miter lim="800000"/>
            <a:headEnd/>
            <a:tailEnd/>
          </a:ln>
          <a:effectLst>
            <a:outerShdw dist="25399" dir="2700000" algn="ctr" rotWithShape="0">
              <a:schemeClr val="bg2">
                <a:alpha val="75000"/>
              </a:schemeClr>
            </a:outerShdw>
          </a:effectLst>
        </p:spPr>
        <p:txBody>
          <a:bodyPr/>
          <a:lstStyle/>
          <a:p>
            <a:pPr>
              <a:defRPr/>
            </a:pPr>
            <a:endParaRPr lang="en-US" sz="1800">
              <a:latin typeface="Avenir Book" charset="0"/>
              <a:ea typeface="Avenir Book" charset="0"/>
              <a:cs typeface="Avenir Book" charset="0"/>
            </a:endParaRPr>
          </a:p>
        </p:txBody>
      </p:sp>
      <p:pic>
        <p:nvPicPr>
          <p:cNvPr id="2" name="Picture 1"/>
          <p:cNvPicPr>
            <a:picLocks noChangeAspect="1"/>
          </p:cNvPicPr>
          <p:nvPr/>
        </p:nvPicPr>
        <p:blipFill>
          <a:blip r:embed="rId3"/>
          <a:stretch>
            <a:fillRect/>
          </a:stretch>
        </p:blipFill>
        <p:spPr>
          <a:xfrm>
            <a:off x="739976" y="2218523"/>
            <a:ext cx="1461842" cy="2248988"/>
          </a:xfrm>
          <a:prstGeom prst="rect">
            <a:avLst/>
          </a:prstGeom>
        </p:spPr>
      </p:pic>
      <p:sp>
        <p:nvSpPr>
          <p:cNvPr id="37" name="TextBox 36"/>
          <p:cNvSpPr txBox="1"/>
          <p:nvPr/>
        </p:nvSpPr>
        <p:spPr>
          <a:xfrm>
            <a:off x="1186797" y="4723543"/>
            <a:ext cx="1015021" cy="738664"/>
          </a:xfrm>
          <a:prstGeom prst="rect">
            <a:avLst/>
          </a:prstGeom>
          <a:noFill/>
        </p:spPr>
        <p:txBody>
          <a:bodyPr wrap="none" rtlCol="0">
            <a:spAutoFit/>
          </a:bodyPr>
          <a:lstStyle/>
          <a:p>
            <a:pPr algn="ctr"/>
            <a:r>
              <a:rPr lang="en-US" sz="1400" b="1" dirty="0" smtClean="0">
                <a:latin typeface="Avenir Book" charset="0"/>
                <a:ea typeface="Avenir Book" charset="0"/>
                <a:cs typeface="Avenir Book" charset="0"/>
              </a:rPr>
              <a:t>1</a:t>
            </a:r>
          </a:p>
          <a:p>
            <a:pPr algn="ctr"/>
            <a:endParaRPr lang="en-US" sz="1400" dirty="0" smtClean="0">
              <a:latin typeface="Avenir Book" charset="0"/>
              <a:ea typeface="Avenir Book" charset="0"/>
              <a:cs typeface="Avenir Book" charset="0"/>
            </a:endParaRPr>
          </a:p>
          <a:p>
            <a:pPr algn="ctr"/>
            <a:r>
              <a:rPr lang="en-US" sz="1400" b="1" dirty="0" smtClean="0">
                <a:solidFill>
                  <a:schemeClr val="accent1">
                    <a:lumMod val="75000"/>
                  </a:schemeClr>
                </a:solidFill>
                <a:latin typeface="Avenir Book" charset="0"/>
                <a:ea typeface="Avenir Book" charset="0"/>
                <a:cs typeface="Avenir Book" charset="0"/>
              </a:rPr>
              <a:t>K</a:t>
            </a:r>
            <a:r>
              <a:rPr lang="en-US" sz="1400" b="1" baseline="-25000" dirty="0" smtClean="0">
                <a:solidFill>
                  <a:schemeClr val="accent1">
                    <a:lumMod val="75000"/>
                  </a:schemeClr>
                </a:solidFill>
                <a:latin typeface="Avenir Book" charset="0"/>
                <a:ea typeface="Avenir Book" charset="0"/>
                <a:cs typeface="Avenir Book" charset="0"/>
              </a:rPr>
              <a:t>D</a:t>
            </a:r>
            <a:r>
              <a:rPr lang="en-US" sz="1400" b="1" dirty="0" smtClean="0">
                <a:solidFill>
                  <a:schemeClr val="accent1">
                    <a:lumMod val="75000"/>
                  </a:schemeClr>
                </a:solidFill>
                <a:latin typeface="Avenir Book" charset="0"/>
                <a:ea typeface="Avenir Book" charset="0"/>
                <a:cs typeface="Avenir Book" charset="0"/>
              </a:rPr>
              <a:t> = 9 µM</a:t>
            </a:r>
            <a:endParaRPr lang="en-US" sz="1400" b="1" dirty="0">
              <a:solidFill>
                <a:schemeClr val="accent1">
                  <a:lumMod val="75000"/>
                </a:schemeClr>
              </a:solidFill>
              <a:latin typeface="Avenir Book" charset="0"/>
              <a:ea typeface="Avenir Book" charset="0"/>
              <a:cs typeface="Avenir Book" charset="0"/>
            </a:endParaRPr>
          </a:p>
        </p:txBody>
      </p:sp>
      <p:pic>
        <p:nvPicPr>
          <p:cNvPr id="9" name="Picture 8"/>
          <p:cNvPicPr>
            <a:picLocks noChangeAspect="1"/>
          </p:cNvPicPr>
          <p:nvPr/>
        </p:nvPicPr>
        <p:blipFill>
          <a:blip r:embed="rId4"/>
          <a:stretch>
            <a:fillRect/>
          </a:stretch>
        </p:blipFill>
        <p:spPr>
          <a:xfrm>
            <a:off x="4108797" y="1693830"/>
            <a:ext cx="4167222" cy="3884698"/>
          </a:xfrm>
          <a:prstGeom prst="rect">
            <a:avLst/>
          </a:prstGeom>
        </p:spPr>
      </p:pic>
      <p:sp>
        <p:nvSpPr>
          <p:cNvPr id="3" name="Rectangle 2"/>
          <p:cNvSpPr/>
          <p:nvPr/>
        </p:nvSpPr>
        <p:spPr bwMode="auto">
          <a:xfrm>
            <a:off x="3785616" y="1728080"/>
            <a:ext cx="640080" cy="592210"/>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2" name="TextBox 11"/>
          <p:cNvSpPr txBox="1"/>
          <p:nvPr/>
        </p:nvSpPr>
        <p:spPr>
          <a:xfrm>
            <a:off x="4585586" y="5890420"/>
            <a:ext cx="3690433" cy="523220"/>
          </a:xfrm>
          <a:prstGeom prst="rect">
            <a:avLst/>
          </a:prstGeom>
          <a:noFill/>
        </p:spPr>
        <p:txBody>
          <a:bodyPr wrap="none" rtlCol="0">
            <a:spAutoFit/>
          </a:bodyPr>
          <a:lstStyle/>
          <a:p>
            <a:pPr algn="ctr"/>
            <a:r>
              <a:rPr lang="en-US" sz="1400" dirty="0" smtClean="0">
                <a:latin typeface="Avenir Book" charset="0"/>
                <a:ea typeface="Avenir Book" charset="0"/>
                <a:cs typeface="Avenir Book" charset="0"/>
              </a:rPr>
              <a:t> each value represents 5 technical replicates</a:t>
            </a:r>
          </a:p>
          <a:p>
            <a:pPr algn="ctr"/>
            <a:r>
              <a:rPr lang="en-US" sz="1400" dirty="0" smtClean="0">
                <a:latin typeface="Avenir Book" charset="0"/>
                <a:ea typeface="Avenir Book" charset="0"/>
                <a:cs typeface="Avenir Book" charset="0"/>
              </a:rPr>
              <a:t>error bars denote standard deviation</a:t>
            </a:r>
            <a:endParaRPr lang="en-US" sz="1400" dirty="0">
              <a:latin typeface="Avenir Book" charset="0"/>
              <a:ea typeface="Avenir Book" charset="0"/>
              <a:cs typeface="Avenir Book" charset="0"/>
            </a:endParaRPr>
          </a:p>
        </p:txBody>
      </p:sp>
    </p:spTree>
    <p:extLst>
      <p:ext uri="{BB962C8B-B14F-4D97-AF65-F5344CB8AC3E}">
        <p14:creationId xmlns:p14="http://schemas.microsoft.com/office/powerpoint/2010/main" val="7202058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SMM hits to chemical probes</a:t>
            </a:r>
            <a:endParaRPr lang="en-US" altLang="en-US" sz="3375" dirty="0">
              <a:solidFill>
                <a:schemeClr val="tx1"/>
              </a:solidFill>
              <a:latin typeface="Avenir Book" charset="0"/>
              <a:ea typeface="Avenir Book" charset="0"/>
              <a:cs typeface="Avenir Book" charset="0"/>
              <a:sym typeface="Arial Italic" charset="0"/>
            </a:endParaRPr>
          </a:p>
        </p:txBody>
      </p:sp>
      <p:pic>
        <p:nvPicPr>
          <p:cNvPr id="4" name="Picture 3"/>
          <p:cNvPicPr>
            <a:picLocks noChangeAspect="1"/>
          </p:cNvPicPr>
          <p:nvPr/>
        </p:nvPicPr>
        <p:blipFill>
          <a:blip r:embed="rId3"/>
          <a:stretch>
            <a:fillRect/>
          </a:stretch>
        </p:blipFill>
        <p:spPr>
          <a:xfrm>
            <a:off x="429474" y="955514"/>
            <a:ext cx="8285052" cy="5670918"/>
          </a:xfrm>
          <a:prstGeom prst="rect">
            <a:avLst/>
          </a:prstGeom>
        </p:spPr>
      </p:pic>
    </p:spTree>
    <p:extLst>
      <p:ext uri="{BB962C8B-B14F-4D97-AF65-F5344CB8AC3E}">
        <p14:creationId xmlns:p14="http://schemas.microsoft.com/office/powerpoint/2010/main" val="7562668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2"/>
          <p:cNvSpPr txBox="1">
            <a:spLocks noChangeArrowheads="1"/>
          </p:cNvSpPr>
          <p:nvPr/>
        </p:nvSpPr>
        <p:spPr bwMode="auto">
          <a:xfrm>
            <a:off x="0" y="1407"/>
            <a:ext cx="91440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Hit to probe</a:t>
            </a:r>
          </a:p>
          <a:p>
            <a:pPr algn="ctr"/>
            <a:r>
              <a:rPr lang="en-US" sz="1800" dirty="0" smtClean="0">
                <a:solidFill>
                  <a:schemeClr val="tx1">
                    <a:lumMod val="50000"/>
                    <a:lumOff val="50000"/>
                  </a:schemeClr>
                </a:solidFill>
                <a:latin typeface="Avenir Book" charset="0"/>
                <a:ea typeface="Avenir Book" charset="0"/>
                <a:cs typeface="Avenir Book" charset="0"/>
              </a:rPr>
              <a:t>chemical editing</a:t>
            </a:r>
          </a:p>
        </p:txBody>
      </p:sp>
      <p:pic>
        <p:nvPicPr>
          <p:cNvPr id="14" name="Picture 13"/>
          <p:cNvPicPr>
            <a:picLocks noChangeAspect="1"/>
          </p:cNvPicPr>
          <p:nvPr/>
        </p:nvPicPr>
        <p:blipFill>
          <a:blip r:embed="rId3"/>
          <a:stretch>
            <a:fillRect/>
          </a:stretch>
        </p:blipFill>
        <p:spPr>
          <a:xfrm>
            <a:off x="2103134" y="1799663"/>
            <a:ext cx="4937732" cy="3077137"/>
          </a:xfrm>
          <a:prstGeom prst="rect">
            <a:avLst/>
          </a:prstGeom>
        </p:spPr>
      </p:pic>
      <p:sp>
        <p:nvSpPr>
          <p:cNvPr id="15" name="TextBox 14"/>
          <p:cNvSpPr txBox="1"/>
          <p:nvPr/>
        </p:nvSpPr>
        <p:spPr>
          <a:xfrm>
            <a:off x="3861375" y="2452834"/>
            <a:ext cx="1043877" cy="307777"/>
          </a:xfrm>
          <a:prstGeom prst="rect">
            <a:avLst/>
          </a:prstGeom>
          <a:noFill/>
        </p:spPr>
        <p:txBody>
          <a:bodyPr wrap="none" rtlCol="0">
            <a:spAutoFit/>
          </a:bodyPr>
          <a:lstStyle/>
          <a:p>
            <a:pPr algn="ctr"/>
            <a:r>
              <a:rPr lang="en-US" sz="1400" smtClean="0">
                <a:latin typeface="Avenir Book" charset="0"/>
                <a:ea typeface="Avenir Book" charset="0"/>
                <a:cs typeface="Avenir Book" charset="0"/>
              </a:rPr>
              <a:t>18 variants</a:t>
            </a:r>
            <a:endParaRPr lang="en-US" sz="1400" dirty="0">
              <a:latin typeface="Avenir Book" charset="0"/>
              <a:ea typeface="Avenir Book" charset="0"/>
              <a:cs typeface="Avenir Book" charset="0"/>
            </a:endParaRPr>
          </a:p>
        </p:txBody>
      </p:sp>
      <p:sp>
        <p:nvSpPr>
          <p:cNvPr id="16" name="TextBox 15"/>
          <p:cNvSpPr txBox="1"/>
          <p:nvPr/>
        </p:nvSpPr>
        <p:spPr>
          <a:xfrm>
            <a:off x="2798169" y="5159433"/>
            <a:ext cx="1015021" cy="307777"/>
          </a:xfrm>
          <a:prstGeom prst="rect">
            <a:avLst/>
          </a:prstGeom>
          <a:noFill/>
        </p:spPr>
        <p:txBody>
          <a:bodyPr wrap="none" rtlCol="0">
            <a:spAutoFit/>
          </a:bodyPr>
          <a:lstStyle/>
          <a:p>
            <a:pPr algn="ctr"/>
            <a:r>
              <a:rPr lang="en-US" sz="1400" dirty="0" smtClean="0">
                <a:solidFill>
                  <a:schemeClr val="accent1">
                    <a:lumMod val="75000"/>
                  </a:schemeClr>
                </a:solidFill>
                <a:latin typeface="Avenir Book" charset="0"/>
                <a:ea typeface="Avenir Book" charset="0"/>
                <a:cs typeface="Avenir Book" charset="0"/>
              </a:rPr>
              <a:t>K</a:t>
            </a:r>
            <a:r>
              <a:rPr lang="en-US" sz="1400" baseline="-25000" dirty="0" smtClean="0">
                <a:solidFill>
                  <a:schemeClr val="accent1">
                    <a:lumMod val="75000"/>
                  </a:schemeClr>
                </a:solidFill>
                <a:latin typeface="Avenir Book" charset="0"/>
                <a:ea typeface="Avenir Book" charset="0"/>
                <a:cs typeface="Avenir Book" charset="0"/>
              </a:rPr>
              <a:t>D</a:t>
            </a:r>
            <a:r>
              <a:rPr lang="en-US" sz="1400" dirty="0" smtClean="0">
                <a:solidFill>
                  <a:schemeClr val="accent1">
                    <a:lumMod val="75000"/>
                  </a:schemeClr>
                </a:solidFill>
                <a:latin typeface="Avenir Book" charset="0"/>
                <a:ea typeface="Avenir Book" charset="0"/>
                <a:cs typeface="Avenir Book" charset="0"/>
              </a:rPr>
              <a:t> = 9 µM</a:t>
            </a:r>
            <a:endParaRPr lang="en-US" sz="1400" dirty="0">
              <a:solidFill>
                <a:schemeClr val="accent1">
                  <a:lumMod val="75000"/>
                </a:schemeClr>
              </a:solidFill>
              <a:latin typeface="Avenir Book" charset="0"/>
              <a:ea typeface="Avenir Book" charset="0"/>
              <a:cs typeface="Avenir Book" charset="0"/>
            </a:endParaRPr>
          </a:p>
        </p:txBody>
      </p:sp>
      <p:sp>
        <p:nvSpPr>
          <p:cNvPr id="17" name="TextBox 16"/>
          <p:cNvSpPr txBox="1"/>
          <p:nvPr/>
        </p:nvSpPr>
        <p:spPr>
          <a:xfrm>
            <a:off x="5177175" y="5159433"/>
            <a:ext cx="2190023" cy="523220"/>
          </a:xfrm>
          <a:prstGeom prst="rect">
            <a:avLst/>
          </a:prstGeom>
          <a:noFill/>
        </p:spPr>
        <p:txBody>
          <a:bodyPr wrap="none" rtlCol="0">
            <a:spAutoFit/>
          </a:bodyPr>
          <a:lstStyle/>
          <a:p>
            <a:pPr algn="ctr"/>
            <a:r>
              <a:rPr lang="en-US" sz="1400" dirty="0" smtClean="0">
                <a:solidFill>
                  <a:schemeClr val="accent1">
                    <a:lumMod val="75000"/>
                  </a:schemeClr>
                </a:solidFill>
                <a:latin typeface="Avenir Book" charset="0"/>
                <a:ea typeface="Avenir Book" charset="0"/>
                <a:cs typeface="Avenir Book" charset="0"/>
              </a:rPr>
              <a:t>K</a:t>
            </a:r>
            <a:r>
              <a:rPr lang="en-US" sz="1400" baseline="-25000" dirty="0" smtClean="0">
                <a:solidFill>
                  <a:schemeClr val="accent1">
                    <a:lumMod val="75000"/>
                  </a:schemeClr>
                </a:solidFill>
                <a:latin typeface="Avenir Book" charset="0"/>
                <a:ea typeface="Avenir Book" charset="0"/>
                <a:cs typeface="Avenir Book" charset="0"/>
              </a:rPr>
              <a:t>D</a:t>
            </a:r>
            <a:r>
              <a:rPr lang="en-US" sz="1400" dirty="0" smtClean="0">
                <a:solidFill>
                  <a:schemeClr val="accent1">
                    <a:lumMod val="75000"/>
                  </a:schemeClr>
                </a:solidFill>
                <a:latin typeface="Avenir Book" charset="0"/>
                <a:ea typeface="Avenir Book" charset="0"/>
                <a:cs typeface="Avenir Book" charset="0"/>
              </a:rPr>
              <a:t> = 3 µM</a:t>
            </a:r>
          </a:p>
          <a:p>
            <a:pPr algn="ctr"/>
            <a:r>
              <a:rPr lang="en-US" sz="1400" i="1" dirty="0" smtClean="0">
                <a:latin typeface="Avenir Book" charset="0"/>
                <a:ea typeface="Avenir Book" charset="0"/>
                <a:cs typeface="Avenir Book" charset="0"/>
              </a:rPr>
              <a:t>improved binding affinity</a:t>
            </a:r>
            <a:endParaRPr lang="en-US" sz="1400" i="1" dirty="0">
              <a:latin typeface="Avenir Book" charset="0"/>
              <a:ea typeface="Avenir Book" charset="0"/>
              <a:cs typeface="Avenir Book" charset="0"/>
            </a:endParaRPr>
          </a:p>
        </p:txBody>
      </p:sp>
      <p:sp>
        <p:nvSpPr>
          <p:cNvPr id="4" name="Oval 3"/>
          <p:cNvSpPr/>
          <p:nvPr/>
        </p:nvSpPr>
        <p:spPr bwMode="auto">
          <a:xfrm>
            <a:off x="1905541" y="2818614"/>
            <a:ext cx="595085" cy="519617"/>
          </a:xfrm>
          <a:prstGeom prst="ellipse">
            <a:avLst/>
          </a:prstGeom>
          <a:solidFill>
            <a:srgbClr val="FEC3C9">
              <a:alpha val="22000"/>
            </a:srgb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9" name="Oval 18"/>
          <p:cNvSpPr/>
          <p:nvPr/>
        </p:nvSpPr>
        <p:spPr bwMode="auto">
          <a:xfrm>
            <a:off x="4893958" y="2111789"/>
            <a:ext cx="870714" cy="682090"/>
          </a:xfrm>
          <a:prstGeom prst="ellipse">
            <a:avLst/>
          </a:prstGeom>
          <a:solidFill>
            <a:srgbClr val="9FC54A">
              <a:alpha val="22000"/>
            </a:srgb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0" name="Oval 19"/>
          <p:cNvSpPr/>
          <p:nvPr/>
        </p:nvSpPr>
        <p:spPr bwMode="auto">
          <a:xfrm>
            <a:off x="2500626" y="3562861"/>
            <a:ext cx="910231" cy="519617"/>
          </a:xfrm>
          <a:prstGeom prst="ellipse">
            <a:avLst/>
          </a:prstGeom>
          <a:solidFill>
            <a:srgbClr val="FEC3C9">
              <a:alpha val="22000"/>
            </a:srgb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1" name="Oval 20"/>
          <p:cNvSpPr/>
          <p:nvPr/>
        </p:nvSpPr>
        <p:spPr bwMode="auto">
          <a:xfrm>
            <a:off x="6687383" y="4494181"/>
            <a:ext cx="242676" cy="519617"/>
          </a:xfrm>
          <a:prstGeom prst="ellipse">
            <a:avLst/>
          </a:prstGeom>
          <a:solidFill>
            <a:srgbClr val="9FC54A">
              <a:alpha val="22000"/>
            </a:srgb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2" name="TextBox 21"/>
          <p:cNvSpPr txBox="1"/>
          <p:nvPr/>
        </p:nvSpPr>
        <p:spPr>
          <a:xfrm>
            <a:off x="2547791" y="6116778"/>
            <a:ext cx="4289957" cy="523220"/>
          </a:xfrm>
          <a:prstGeom prst="rect">
            <a:avLst/>
          </a:prstGeom>
          <a:noFill/>
        </p:spPr>
        <p:txBody>
          <a:bodyPr wrap="none" rtlCol="0">
            <a:spAutoFit/>
          </a:bodyPr>
          <a:lstStyle/>
          <a:p>
            <a:pPr algn="ctr"/>
            <a:r>
              <a:rPr lang="en-US" sz="1400" dirty="0" smtClean="0">
                <a:solidFill>
                  <a:srgbClr val="BE72A4"/>
                </a:solidFill>
                <a:latin typeface="Avenir Book" charset="0"/>
                <a:ea typeface="Avenir Book" charset="0"/>
                <a:cs typeface="Avenir Book" charset="0"/>
              </a:rPr>
              <a:t>Remove</a:t>
            </a:r>
            <a:r>
              <a:rPr lang="en-US" sz="1400" dirty="0" smtClean="0">
                <a:latin typeface="Avenir Book" charset="0"/>
                <a:ea typeface="Avenir Book" charset="0"/>
                <a:cs typeface="Avenir Book" charset="0"/>
              </a:rPr>
              <a:t> – ethanolamine, methyl, amine and carbon</a:t>
            </a:r>
          </a:p>
          <a:p>
            <a:pPr algn="ctr"/>
            <a:r>
              <a:rPr lang="en-US" sz="1400" dirty="0" smtClean="0">
                <a:solidFill>
                  <a:srgbClr val="007633"/>
                </a:solidFill>
                <a:latin typeface="Avenir Book" charset="0"/>
                <a:ea typeface="Avenir Book" charset="0"/>
                <a:cs typeface="Avenir Book" charset="0"/>
              </a:rPr>
              <a:t>Add</a:t>
            </a:r>
            <a:r>
              <a:rPr lang="en-US" sz="1400" dirty="0" smtClean="0">
                <a:latin typeface="Avenir Book" charset="0"/>
                <a:ea typeface="Avenir Book" charset="0"/>
                <a:cs typeface="Avenir Book" charset="0"/>
              </a:rPr>
              <a:t> – phenyl, </a:t>
            </a:r>
            <a:r>
              <a:rPr lang="en-US" sz="1400" dirty="0" err="1" smtClean="0">
                <a:latin typeface="Avenir Book" charset="0"/>
                <a:ea typeface="Avenir Book" charset="0"/>
                <a:cs typeface="Avenir Book" charset="0"/>
              </a:rPr>
              <a:t>chloro</a:t>
            </a:r>
            <a:r>
              <a:rPr lang="en-US" sz="1400" dirty="0" smtClean="0">
                <a:latin typeface="Avenir Book" charset="0"/>
                <a:ea typeface="Avenir Book" charset="0"/>
                <a:cs typeface="Avenir Book" charset="0"/>
              </a:rPr>
              <a:t> groups</a:t>
            </a:r>
            <a:endParaRPr lang="en-US" sz="1400" dirty="0">
              <a:latin typeface="Avenir Book" charset="0"/>
              <a:ea typeface="Avenir Book" charset="0"/>
              <a:cs typeface="Avenir Book" charset="0"/>
            </a:endParaRPr>
          </a:p>
        </p:txBody>
      </p:sp>
      <p:sp>
        <p:nvSpPr>
          <p:cNvPr id="24" name="Oval 23"/>
          <p:cNvSpPr/>
          <p:nvPr/>
        </p:nvSpPr>
        <p:spPr bwMode="auto">
          <a:xfrm>
            <a:off x="2827197" y="1705539"/>
            <a:ext cx="467545" cy="747295"/>
          </a:xfrm>
          <a:prstGeom prst="ellipse">
            <a:avLst/>
          </a:prstGeom>
          <a:solidFill>
            <a:srgbClr val="FEC3C9">
              <a:alpha val="22000"/>
            </a:srgb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6" name="Straight Arrow Connector 5"/>
          <p:cNvCxnSpPr/>
          <p:nvPr/>
        </p:nvCxnSpPr>
        <p:spPr bwMode="auto">
          <a:xfrm>
            <a:off x="1905541" y="928914"/>
            <a:ext cx="921656" cy="776625"/>
          </a:xfrm>
          <a:prstGeom prst="straightConnector1">
            <a:avLst/>
          </a:prstGeom>
          <a:blipFill dpi="0" rotWithShape="0">
            <a:blip r:embed="rId4"/>
            <a:srcRect/>
            <a:tile tx="0" ty="0" sx="100000" sy="100000" flip="none" algn="tl"/>
          </a:blipFill>
          <a:ln w="254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7" name="Straight Arrow Connector 26"/>
          <p:cNvCxnSpPr/>
          <p:nvPr/>
        </p:nvCxnSpPr>
        <p:spPr bwMode="auto">
          <a:xfrm flipV="1">
            <a:off x="1728338" y="4032200"/>
            <a:ext cx="836527" cy="1062748"/>
          </a:xfrm>
          <a:prstGeom prst="straightConnector1">
            <a:avLst/>
          </a:prstGeom>
          <a:blipFill dpi="0" rotWithShape="0">
            <a:blip r:embed="rId4"/>
            <a:srcRect/>
            <a:tile tx="0" ty="0" sx="100000" sy="100000" flip="none" algn="tl"/>
          </a:blipFill>
          <a:ln w="254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0" name="TextBox 29"/>
          <p:cNvSpPr txBox="1"/>
          <p:nvPr/>
        </p:nvSpPr>
        <p:spPr>
          <a:xfrm>
            <a:off x="347881" y="495132"/>
            <a:ext cx="2329484" cy="307777"/>
          </a:xfrm>
          <a:prstGeom prst="rect">
            <a:avLst/>
          </a:prstGeom>
          <a:noFill/>
        </p:spPr>
        <p:txBody>
          <a:bodyPr wrap="none" rtlCol="0">
            <a:spAutoFit/>
          </a:bodyPr>
          <a:lstStyle/>
          <a:p>
            <a:pPr algn="ctr"/>
            <a:r>
              <a:rPr lang="en-US" sz="1400" smtClean="0">
                <a:solidFill>
                  <a:srgbClr val="FF0000"/>
                </a:solidFill>
                <a:latin typeface="Avenir Book" charset="0"/>
                <a:ea typeface="Avenir Book" charset="0"/>
                <a:cs typeface="Avenir Book" charset="0"/>
              </a:rPr>
              <a:t>site of attachment to SMM</a:t>
            </a:r>
            <a:endParaRPr lang="en-US" sz="1400" dirty="0">
              <a:solidFill>
                <a:srgbClr val="FF0000"/>
              </a:solidFill>
              <a:latin typeface="Avenir Book" charset="0"/>
              <a:ea typeface="Avenir Book" charset="0"/>
              <a:cs typeface="Avenir Book" charset="0"/>
            </a:endParaRPr>
          </a:p>
        </p:txBody>
      </p:sp>
      <p:sp>
        <p:nvSpPr>
          <p:cNvPr id="31" name="TextBox 30"/>
          <p:cNvSpPr txBox="1"/>
          <p:nvPr/>
        </p:nvSpPr>
        <p:spPr>
          <a:xfrm>
            <a:off x="347881" y="5233110"/>
            <a:ext cx="2329484" cy="307777"/>
          </a:xfrm>
          <a:prstGeom prst="rect">
            <a:avLst/>
          </a:prstGeom>
          <a:noFill/>
        </p:spPr>
        <p:txBody>
          <a:bodyPr wrap="none" rtlCol="0">
            <a:spAutoFit/>
          </a:bodyPr>
          <a:lstStyle/>
          <a:p>
            <a:pPr algn="ctr"/>
            <a:r>
              <a:rPr lang="en-US" sz="1400" smtClean="0">
                <a:solidFill>
                  <a:srgbClr val="FF0000"/>
                </a:solidFill>
                <a:latin typeface="Avenir Book" charset="0"/>
                <a:ea typeface="Avenir Book" charset="0"/>
                <a:cs typeface="Avenir Book" charset="0"/>
              </a:rPr>
              <a:t>site of attachment to SMM</a:t>
            </a:r>
            <a:endParaRPr lang="en-US" sz="1400" dirty="0">
              <a:solidFill>
                <a:srgbClr val="FF0000"/>
              </a:solidFill>
              <a:latin typeface="Avenir Book" charset="0"/>
              <a:ea typeface="Avenir Book" charset="0"/>
              <a:cs typeface="Avenir Book" charset="0"/>
            </a:endParaRPr>
          </a:p>
        </p:txBody>
      </p:sp>
      <p:pic>
        <p:nvPicPr>
          <p:cNvPr id="2" name="Picture 1"/>
          <p:cNvPicPr>
            <a:picLocks noChangeAspect="1"/>
          </p:cNvPicPr>
          <p:nvPr/>
        </p:nvPicPr>
        <p:blipFill>
          <a:blip r:embed="rId5">
            <a:grayscl/>
          </a:blip>
          <a:stretch>
            <a:fillRect/>
          </a:stretch>
        </p:blipFill>
        <p:spPr>
          <a:xfrm>
            <a:off x="7367198" y="423009"/>
            <a:ext cx="1343787" cy="1343787"/>
          </a:xfrm>
          <a:prstGeom prst="rect">
            <a:avLst/>
          </a:prstGeom>
        </p:spPr>
      </p:pic>
      <p:sp>
        <p:nvSpPr>
          <p:cNvPr id="18" name="Rectangle 33"/>
          <p:cNvSpPr>
            <a:spLocks noChangeArrowheads="1"/>
          </p:cNvSpPr>
          <p:nvPr/>
        </p:nvSpPr>
        <p:spPr bwMode="auto">
          <a:xfrm>
            <a:off x="7140392" y="148575"/>
            <a:ext cx="1886287"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200" dirty="0" smtClean="0">
                <a:latin typeface="Avenir Book" charset="0"/>
                <a:ea typeface="Avenir Book" charset="0"/>
                <a:cs typeface="Avenir Book" charset="0"/>
              </a:rPr>
              <a:t>Stuart Schreiber, Harvard</a:t>
            </a:r>
            <a:endParaRPr lang="en-US" altLang="en-US" sz="1200" dirty="0">
              <a:latin typeface="Avenir Book" charset="0"/>
              <a:ea typeface="Avenir Book" charset="0"/>
              <a:cs typeface="Avenir Book" charset="0"/>
            </a:endParaRPr>
          </a:p>
        </p:txBody>
      </p:sp>
    </p:spTree>
    <p:extLst>
      <p:ext uri="{BB962C8B-B14F-4D97-AF65-F5344CB8AC3E}">
        <p14:creationId xmlns:p14="http://schemas.microsoft.com/office/powerpoint/2010/main" val="20349793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2"/>
          <p:cNvSpPr txBox="1">
            <a:spLocks noChangeArrowheads="1"/>
          </p:cNvSpPr>
          <p:nvPr/>
        </p:nvSpPr>
        <p:spPr bwMode="auto">
          <a:xfrm>
            <a:off x="0" y="1407"/>
            <a:ext cx="91440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err="1" smtClean="0">
                <a:solidFill>
                  <a:schemeClr val="tx1"/>
                </a:solidFill>
                <a:latin typeface="Avenir Book" charset="0"/>
                <a:ea typeface="Avenir Book" charset="0"/>
                <a:cs typeface="Avenir Book" charset="0"/>
              </a:rPr>
              <a:t>Robotnikinin</a:t>
            </a:r>
            <a:endParaRPr lang="en-US" altLang="en-US" sz="2800" dirty="0" smtClean="0">
              <a:solidFill>
                <a:schemeClr val="tx1"/>
              </a:solidFill>
              <a:latin typeface="Avenir Book" charset="0"/>
              <a:ea typeface="Avenir Book" charset="0"/>
              <a:cs typeface="Avenir Book" charset="0"/>
            </a:endParaRPr>
          </a:p>
          <a:p>
            <a:pPr algn="ctr"/>
            <a:r>
              <a:rPr lang="en-US" sz="1800" dirty="0" err="1" smtClean="0">
                <a:solidFill>
                  <a:schemeClr val="tx1">
                    <a:lumMod val="50000"/>
                    <a:lumOff val="50000"/>
                  </a:schemeClr>
                </a:solidFill>
                <a:latin typeface="Avenir Book" charset="0"/>
                <a:ea typeface="Avenir Book" charset="0"/>
                <a:cs typeface="Avenir Book" charset="0"/>
              </a:rPr>
              <a:t>Shh</a:t>
            </a:r>
            <a:r>
              <a:rPr lang="en-US" sz="1800" dirty="0" smtClean="0">
                <a:solidFill>
                  <a:schemeClr val="tx1">
                    <a:lumMod val="50000"/>
                    <a:lumOff val="50000"/>
                  </a:schemeClr>
                </a:solidFill>
                <a:latin typeface="Avenir Book" charset="0"/>
                <a:ea typeface="Avenir Book" charset="0"/>
                <a:cs typeface="Avenir Book" charset="0"/>
              </a:rPr>
              <a:t> binder and antagonist</a:t>
            </a:r>
          </a:p>
        </p:txBody>
      </p:sp>
      <p:pic>
        <p:nvPicPr>
          <p:cNvPr id="2" name="Picture 1"/>
          <p:cNvPicPr>
            <a:picLocks noChangeAspect="1"/>
          </p:cNvPicPr>
          <p:nvPr/>
        </p:nvPicPr>
        <p:blipFill>
          <a:blip r:embed="rId3"/>
          <a:stretch>
            <a:fillRect/>
          </a:stretch>
        </p:blipFill>
        <p:spPr>
          <a:xfrm>
            <a:off x="712016" y="196460"/>
            <a:ext cx="2100211" cy="2966010"/>
          </a:xfrm>
          <a:prstGeom prst="rect">
            <a:avLst/>
          </a:prstGeom>
        </p:spPr>
      </p:pic>
      <p:pic>
        <p:nvPicPr>
          <p:cNvPr id="3" name="Picture 2"/>
          <p:cNvPicPr>
            <a:picLocks noChangeAspect="1"/>
          </p:cNvPicPr>
          <p:nvPr/>
        </p:nvPicPr>
        <p:blipFill>
          <a:blip r:embed="rId4"/>
          <a:stretch>
            <a:fillRect/>
          </a:stretch>
        </p:blipFill>
        <p:spPr>
          <a:xfrm>
            <a:off x="1762122" y="3778633"/>
            <a:ext cx="2389098" cy="2910169"/>
          </a:xfrm>
          <a:prstGeom prst="rect">
            <a:avLst/>
          </a:prstGeom>
        </p:spPr>
      </p:pic>
      <p:pic>
        <p:nvPicPr>
          <p:cNvPr id="7" name="Picture 46" descr="Abstract"/>
          <p:cNvPicPr>
            <a:picLocks noChangeAspect="1" noChangeArrowheads="1"/>
          </p:cNvPicPr>
          <p:nvPr/>
        </p:nvPicPr>
        <p:blipFill rotWithShape="1">
          <a:blip r:embed="rId5"/>
          <a:srcRect r="51148" b="88037"/>
          <a:stretch/>
        </p:blipFill>
        <p:spPr bwMode="auto">
          <a:xfrm>
            <a:off x="4064134" y="1550873"/>
            <a:ext cx="3381694" cy="995433"/>
          </a:xfrm>
          <a:prstGeom prst="rect">
            <a:avLst/>
          </a:prstGeom>
          <a:noFill/>
          <a:ln w="9525">
            <a:noFill/>
            <a:miter lim="800000"/>
            <a:headEnd/>
            <a:tailEnd/>
          </a:ln>
        </p:spPr>
      </p:pic>
      <p:pic>
        <p:nvPicPr>
          <p:cNvPr id="8" name="Picture 46" descr="Abstract"/>
          <p:cNvPicPr>
            <a:picLocks noChangeAspect="1" noChangeArrowheads="1"/>
          </p:cNvPicPr>
          <p:nvPr/>
        </p:nvPicPr>
        <p:blipFill rotWithShape="1">
          <a:blip r:embed="rId5"/>
          <a:srcRect t="29053"/>
          <a:stretch/>
        </p:blipFill>
        <p:spPr bwMode="auto">
          <a:xfrm>
            <a:off x="4151220" y="2464840"/>
            <a:ext cx="4618879" cy="3938898"/>
          </a:xfrm>
          <a:prstGeom prst="rect">
            <a:avLst/>
          </a:prstGeom>
          <a:noFill/>
          <a:ln w="9525">
            <a:noFill/>
            <a:miter lim="800000"/>
            <a:headEnd/>
            <a:tailEnd/>
          </a:ln>
        </p:spPr>
      </p:pic>
      <p:pic>
        <p:nvPicPr>
          <p:cNvPr id="4" name="Picture 3"/>
          <p:cNvPicPr>
            <a:picLocks noChangeAspect="1"/>
          </p:cNvPicPr>
          <p:nvPr/>
        </p:nvPicPr>
        <p:blipFill>
          <a:blip r:embed="rId6"/>
          <a:stretch>
            <a:fillRect/>
          </a:stretch>
        </p:blipFill>
        <p:spPr>
          <a:xfrm>
            <a:off x="476113" y="3913594"/>
            <a:ext cx="1569933" cy="520695"/>
          </a:xfrm>
          <a:prstGeom prst="rect">
            <a:avLst/>
          </a:prstGeom>
        </p:spPr>
      </p:pic>
      <p:sp>
        <p:nvSpPr>
          <p:cNvPr id="5" name="Rectangle 4"/>
          <p:cNvSpPr/>
          <p:nvPr/>
        </p:nvSpPr>
        <p:spPr>
          <a:xfrm>
            <a:off x="476113" y="3277788"/>
            <a:ext cx="2456122" cy="276999"/>
          </a:xfrm>
          <a:prstGeom prst="rect">
            <a:avLst/>
          </a:prstGeom>
        </p:spPr>
        <p:txBody>
          <a:bodyPr wrap="none">
            <a:spAutoFit/>
          </a:bodyPr>
          <a:lstStyle/>
          <a:p>
            <a:r>
              <a:rPr lang="en-US" sz="1200" b="1" dirty="0">
                <a:solidFill>
                  <a:srgbClr val="1C1C1C"/>
                </a:solidFill>
                <a:latin typeface="Helvetica" charset="0"/>
              </a:rPr>
              <a:t>Doctor Ivo "</a:t>
            </a:r>
            <a:r>
              <a:rPr lang="en-US" sz="1200" b="1" dirty="0" err="1">
                <a:solidFill>
                  <a:srgbClr val="1C1C1C"/>
                </a:solidFill>
                <a:latin typeface="Helvetica" charset="0"/>
              </a:rPr>
              <a:t>Eggman</a:t>
            </a:r>
            <a:r>
              <a:rPr lang="en-US" sz="1200" b="1" dirty="0">
                <a:solidFill>
                  <a:srgbClr val="1C1C1C"/>
                </a:solidFill>
                <a:latin typeface="Helvetica" charset="0"/>
              </a:rPr>
              <a:t>" </a:t>
            </a:r>
            <a:r>
              <a:rPr lang="en-US" sz="1200" b="1" dirty="0" err="1">
                <a:solidFill>
                  <a:srgbClr val="1C1C1C"/>
                </a:solidFill>
                <a:latin typeface="Helvetica" charset="0"/>
              </a:rPr>
              <a:t>Robotnik</a:t>
            </a:r>
            <a:endParaRPr lang="en-US" sz="1200" dirty="0"/>
          </a:p>
        </p:txBody>
      </p:sp>
      <p:sp>
        <p:nvSpPr>
          <p:cNvPr id="11" name="Rectangle 10"/>
          <p:cNvSpPr/>
          <p:nvPr/>
        </p:nvSpPr>
        <p:spPr>
          <a:xfrm>
            <a:off x="254896" y="6265238"/>
            <a:ext cx="1675459" cy="276999"/>
          </a:xfrm>
          <a:prstGeom prst="rect">
            <a:avLst/>
          </a:prstGeom>
        </p:spPr>
        <p:txBody>
          <a:bodyPr wrap="none">
            <a:spAutoFit/>
          </a:bodyPr>
          <a:lstStyle/>
          <a:p>
            <a:r>
              <a:rPr lang="en-US" sz="1200" b="1" smtClean="0">
                <a:solidFill>
                  <a:srgbClr val="1C1C1C"/>
                </a:solidFill>
                <a:latin typeface="Helvetica" charset="0"/>
              </a:rPr>
              <a:t>Sonic the Hedgehog</a:t>
            </a:r>
            <a:endParaRPr lang="en-US" sz="1200" dirty="0"/>
          </a:p>
        </p:txBody>
      </p:sp>
    </p:spTree>
    <p:extLst>
      <p:ext uri="{BB962C8B-B14F-4D97-AF65-F5344CB8AC3E}">
        <p14:creationId xmlns:p14="http://schemas.microsoft.com/office/powerpoint/2010/main" val="7533113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a:spLocks noChangeArrowheads="1"/>
          </p:cNvSpPr>
          <p:nvPr/>
        </p:nvSpPr>
        <p:spPr bwMode="auto">
          <a:xfrm>
            <a:off x="0" y="1407"/>
            <a:ext cx="914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sz="2800" dirty="0" err="1" smtClean="0">
                <a:solidFill>
                  <a:schemeClr val="tx1"/>
                </a:solidFill>
                <a:latin typeface="Avenir Book" charset="0"/>
                <a:ea typeface="Avenir Book" charset="0"/>
                <a:cs typeface="Avenir Book" charset="0"/>
              </a:rPr>
              <a:t>Gli</a:t>
            </a:r>
            <a:r>
              <a:rPr lang="en-US" sz="2800" dirty="0" smtClean="0">
                <a:solidFill>
                  <a:schemeClr val="tx1"/>
                </a:solidFill>
                <a:latin typeface="Avenir Book" charset="0"/>
                <a:ea typeface="Avenir Book" charset="0"/>
                <a:cs typeface="Avenir Book" charset="0"/>
              </a:rPr>
              <a:t> inhibition by </a:t>
            </a:r>
            <a:r>
              <a:rPr lang="en-US" sz="2800" dirty="0" err="1" smtClean="0">
                <a:solidFill>
                  <a:schemeClr val="tx1"/>
                </a:solidFill>
                <a:latin typeface="Avenir Book" charset="0"/>
                <a:ea typeface="Avenir Book" charset="0"/>
                <a:cs typeface="Avenir Book" charset="0"/>
              </a:rPr>
              <a:t>Robotnikinin</a:t>
            </a:r>
            <a:r>
              <a:rPr lang="en-US" sz="2800" dirty="0" smtClean="0">
                <a:solidFill>
                  <a:schemeClr val="tx1"/>
                </a:solidFill>
                <a:latin typeface="Avenir Book" charset="0"/>
                <a:ea typeface="Avenir Book" charset="0"/>
                <a:cs typeface="Avenir Book" charset="0"/>
              </a:rPr>
              <a:t> </a:t>
            </a:r>
            <a:r>
              <a:rPr lang="en-US" sz="2800" dirty="0">
                <a:solidFill>
                  <a:schemeClr val="tx1"/>
                </a:solidFill>
                <a:latin typeface="Avenir Book" charset="0"/>
                <a:ea typeface="Avenir Book" charset="0"/>
                <a:cs typeface="Avenir Book" charset="0"/>
              </a:rPr>
              <a:t>is rescued </a:t>
            </a:r>
            <a:endParaRPr lang="en-US" sz="2800" dirty="0" smtClean="0">
              <a:solidFill>
                <a:schemeClr val="tx1"/>
              </a:solidFill>
              <a:latin typeface="Avenir Book" charset="0"/>
              <a:ea typeface="Avenir Book" charset="0"/>
              <a:cs typeface="Avenir Book" charset="0"/>
            </a:endParaRPr>
          </a:p>
          <a:p>
            <a:pPr algn="ctr"/>
            <a:r>
              <a:rPr lang="en-US" sz="2800" dirty="0" smtClean="0">
                <a:solidFill>
                  <a:schemeClr val="tx1"/>
                </a:solidFill>
                <a:latin typeface="Avenir Book" charset="0"/>
                <a:ea typeface="Avenir Book" charset="0"/>
                <a:cs typeface="Avenir Book" charset="0"/>
              </a:rPr>
              <a:t>by a Smoothened agonist</a:t>
            </a:r>
            <a:endParaRPr lang="en-US" sz="2800" dirty="0">
              <a:solidFill>
                <a:schemeClr val="tx1"/>
              </a:solidFill>
              <a:latin typeface="Avenir Book" charset="0"/>
              <a:ea typeface="Avenir Book" charset="0"/>
              <a:cs typeface="Avenir Book" charset="0"/>
            </a:endParaRPr>
          </a:p>
        </p:txBody>
      </p:sp>
      <p:grpSp>
        <p:nvGrpSpPr>
          <p:cNvPr id="10" name="Group 5"/>
          <p:cNvGrpSpPr>
            <a:grpSpLocks/>
          </p:cNvGrpSpPr>
          <p:nvPr/>
        </p:nvGrpSpPr>
        <p:grpSpPr bwMode="auto">
          <a:xfrm>
            <a:off x="4751883" y="1723398"/>
            <a:ext cx="4052207" cy="3730920"/>
            <a:chOff x="1752600" y="1143000"/>
            <a:chExt cx="5676330" cy="4960620"/>
          </a:xfrm>
        </p:grpSpPr>
        <p:pic>
          <p:nvPicPr>
            <p:cNvPr id="12" name="Picture 3" descr="Picture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143000"/>
              <a:ext cx="5676330" cy="4960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
            <p:cNvSpPr>
              <a:spLocks noChangeArrowheads="1"/>
            </p:cNvSpPr>
            <p:nvPr/>
          </p:nvSpPr>
          <p:spPr bwMode="auto">
            <a:xfrm>
              <a:off x="1752600" y="1371600"/>
              <a:ext cx="609600" cy="533400"/>
            </a:xfrm>
            <a:prstGeom prst="rect">
              <a:avLst/>
            </a:prstGeom>
            <a:solidFill>
              <a:srgbClr val="FFFFFF"/>
            </a:solidFill>
            <a:ln w="9525">
              <a:solidFill>
                <a:srgbClr val="FFFFFF"/>
              </a:solidFill>
              <a:miter lim="800000"/>
              <a:headEnd/>
              <a:tailEnd/>
            </a:ln>
          </p:spPr>
          <p:txBody>
            <a:bodyPr anchor="ctr"/>
            <a:lstStyle>
              <a:lvl1pPr defTabSz="457200" eaLnBrk="0" hangingPunct="0">
                <a:defRPr sz="2400">
                  <a:solidFill>
                    <a:schemeClr val="tx1"/>
                  </a:solidFill>
                  <a:latin typeface="Arial" charset="0"/>
                  <a:ea typeface="ＭＳ Ｐゴシック" charset="-128"/>
                </a:defRPr>
              </a:lvl1pPr>
              <a:lvl2pPr marL="37931725" indent="-37474525" defTabSz="457200"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en-US" altLang="en-US" sz="1800">
                <a:solidFill>
                  <a:srgbClr val="FFFFFF"/>
                </a:solidFill>
                <a:latin typeface="Calibri" charset="0"/>
              </a:endParaRPr>
            </a:p>
          </p:txBody>
        </p:sp>
      </p:grpSp>
      <p:pic>
        <p:nvPicPr>
          <p:cNvPr id="2" name="Picture 1"/>
          <p:cNvPicPr>
            <a:picLocks noChangeAspect="1"/>
          </p:cNvPicPr>
          <p:nvPr/>
        </p:nvPicPr>
        <p:blipFill>
          <a:blip r:embed="rId4"/>
          <a:stretch>
            <a:fillRect/>
          </a:stretch>
        </p:blipFill>
        <p:spPr>
          <a:xfrm>
            <a:off x="218066" y="2178589"/>
            <a:ext cx="4732889" cy="3146446"/>
          </a:xfrm>
          <a:prstGeom prst="rect">
            <a:avLst/>
          </a:prstGeom>
        </p:spPr>
      </p:pic>
      <p:sp>
        <p:nvSpPr>
          <p:cNvPr id="11" name="Oval 10"/>
          <p:cNvSpPr/>
          <p:nvPr/>
        </p:nvSpPr>
        <p:spPr bwMode="auto">
          <a:xfrm>
            <a:off x="3161880" y="2653928"/>
            <a:ext cx="1177038" cy="512840"/>
          </a:xfrm>
          <a:prstGeom prst="ellipse">
            <a:avLst/>
          </a:prstGeom>
          <a:solidFill>
            <a:srgbClr val="FEC3C9">
              <a:alpha val="22000"/>
            </a:srgb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5" name="Oval 14"/>
          <p:cNvSpPr/>
          <p:nvPr/>
        </p:nvSpPr>
        <p:spPr bwMode="auto">
          <a:xfrm>
            <a:off x="6524310" y="4862521"/>
            <a:ext cx="1382561" cy="354932"/>
          </a:xfrm>
          <a:prstGeom prst="ellipse">
            <a:avLst/>
          </a:prstGeom>
          <a:solidFill>
            <a:srgbClr val="FEC3C9">
              <a:alpha val="22000"/>
            </a:srgb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3" name="Picture 2"/>
          <p:cNvPicPr>
            <a:picLocks noChangeAspect="1"/>
          </p:cNvPicPr>
          <p:nvPr/>
        </p:nvPicPr>
        <p:blipFill>
          <a:blip r:embed="rId5"/>
          <a:stretch>
            <a:fillRect/>
          </a:stretch>
        </p:blipFill>
        <p:spPr>
          <a:xfrm>
            <a:off x="6524310" y="5454318"/>
            <a:ext cx="1015087" cy="1056081"/>
          </a:xfrm>
          <a:prstGeom prst="rect">
            <a:avLst/>
          </a:prstGeom>
        </p:spPr>
      </p:pic>
      <p:pic>
        <p:nvPicPr>
          <p:cNvPr id="4" name="Picture 3"/>
          <p:cNvPicPr>
            <a:picLocks noChangeAspect="1"/>
          </p:cNvPicPr>
          <p:nvPr/>
        </p:nvPicPr>
        <p:blipFill>
          <a:blip r:embed="rId6"/>
          <a:stretch>
            <a:fillRect/>
          </a:stretch>
        </p:blipFill>
        <p:spPr>
          <a:xfrm>
            <a:off x="7772402" y="5624221"/>
            <a:ext cx="1193053" cy="716275"/>
          </a:xfrm>
          <a:prstGeom prst="rect">
            <a:avLst/>
          </a:prstGeom>
        </p:spPr>
      </p:pic>
      <p:sp>
        <p:nvSpPr>
          <p:cNvPr id="14" name="Oval 13"/>
          <p:cNvSpPr/>
          <p:nvPr/>
        </p:nvSpPr>
        <p:spPr bwMode="auto">
          <a:xfrm>
            <a:off x="7677647" y="4862521"/>
            <a:ext cx="1382561" cy="354932"/>
          </a:xfrm>
          <a:prstGeom prst="ellipse">
            <a:avLst/>
          </a:prstGeom>
          <a:solidFill>
            <a:srgbClr val="FEC3C9">
              <a:alpha val="22000"/>
            </a:srgb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4990228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Ligand competition assays</a:t>
            </a: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75" y="2059949"/>
            <a:ext cx="8274050" cy="285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7"/>
          <p:cNvSpPr>
            <a:spLocks noChangeArrowheads="1"/>
          </p:cNvSpPr>
          <p:nvPr/>
        </p:nvSpPr>
        <p:spPr bwMode="auto">
          <a:xfrm>
            <a:off x="923544" y="1690617"/>
            <a:ext cx="7296912" cy="369332"/>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800" b="1" dirty="0" smtClean="0">
                <a:solidFill>
                  <a:srgbClr val="00B050"/>
                </a:solidFill>
                <a:latin typeface="Avenir Book" charset="0"/>
                <a:ea typeface="Avenir Book" charset="0"/>
                <a:cs typeface="Avenir Book" charset="0"/>
              </a:rPr>
              <a:t>BODIPY-</a:t>
            </a:r>
            <a:r>
              <a:rPr lang="en-US" altLang="en-US" sz="1800" dirty="0" err="1" smtClean="0">
                <a:latin typeface="Avenir Book" charset="0"/>
                <a:ea typeface="Avenir Book" charset="0"/>
                <a:cs typeface="Avenir Book" charset="0"/>
              </a:rPr>
              <a:t>cyclopamine</a:t>
            </a:r>
            <a:r>
              <a:rPr lang="en-US" altLang="en-US" sz="1800" dirty="0" smtClean="0">
                <a:latin typeface="Avenir Book" charset="0"/>
                <a:ea typeface="Avenir Book" charset="0"/>
                <a:cs typeface="Avenir Book" charset="0"/>
              </a:rPr>
              <a:t> binds to Smoothened at cell surface </a:t>
            </a:r>
            <a:endParaRPr lang="en-US" altLang="en-US" sz="1800" dirty="0">
              <a:latin typeface="Avenir Book" charset="0"/>
              <a:ea typeface="Avenir Book" charset="0"/>
              <a:cs typeface="Avenir Book" charset="0"/>
            </a:endParaRPr>
          </a:p>
        </p:txBody>
      </p:sp>
      <p:sp>
        <p:nvSpPr>
          <p:cNvPr id="7" name="Rectangle 47"/>
          <p:cNvSpPr>
            <a:spLocks noChangeArrowheads="1"/>
          </p:cNvSpPr>
          <p:nvPr/>
        </p:nvSpPr>
        <p:spPr bwMode="auto">
          <a:xfrm>
            <a:off x="923544" y="4993223"/>
            <a:ext cx="7296912" cy="923330"/>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800" dirty="0" smtClean="0">
                <a:latin typeface="Avenir Book" charset="0"/>
                <a:ea typeface="Avenir Book" charset="0"/>
                <a:cs typeface="Avenir Book" charset="0"/>
              </a:rPr>
              <a:t>Smoothened-overexpressing human embryonic kidney cells</a:t>
            </a:r>
          </a:p>
          <a:p>
            <a:pPr algn="ctr"/>
            <a:endParaRPr lang="en-US" altLang="en-US" sz="1800" dirty="0">
              <a:latin typeface="Avenir Book" charset="0"/>
              <a:ea typeface="Avenir Book" charset="0"/>
              <a:cs typeface="Avenir Book" charset="0"/>
            </a:endParaRPr>
          </a:p>
          <a:p>
            <a:pPr algn="ctr"/>
            <a:r>
              <a:rPr lang="en-US" altLang="en-US" sz="1800" i="1" dirty="0" err="1" smtClean="0">
                <a:solidFill>
                  <a:srgbClr val="00B0F0"/>
                </a:solidFill>
                <a:latin typeface="Avenir Book" charset="0"/>
                <a:ea typeface="Avenir Book" charset="0"/>
                <a:cs typeface="Avenir Book" charset="0"/>
              </a:rPr>
              <a:t>Robotnikinin</a:t>
            </a:r>
            <a:r>
              <a:rPr lang="en-US" altLang="en-US" sz="1800" i="1" dirty="0" smtClean="0">
                <a:solidFill>
                  <a:srgbClr val="00B0F0"/>
                </a:solidFill>
                <a:latin typeface="Avenir Book" charset="0"/>
                <a:ea typeface="Avenir Book" charset="0"/>
                <a:cs typeface="Avenir Book" charset="0"/>
              </a:rPr>
              <a:t> does not compete with a labeled </a:t>
            </a:r>
            <a:r>
              <a:rPr lang="en-US" altLang="en-US" sz="1800" i="1" dirty="0" err="1" smtClean="0">
                <a:solidFill>
                  <a:srgbClr val="00B0F0"/>
                </a:solidFill>
                <a:latin typeface="Avenir Book" charset="0"/>
                <a:ea typeface="Avenir Book" charset="0"/>
                <a:cs typeface="Avenir Book" charset="0"/>
              </a:rPr>
              <a:t>Smo</a:t>
            </a:r>
            <a:r>
              <a:rPr lang="en-US" altLang="en-US" sz="1800" i="1" dirty="0" smtClean="0">
                <a:solidFill>
                  <a:srgbClr val="00B0F0"/>
                </a:solidFill>
                <a:latin typeface="Avenir Book" charset="0"/>
                <a:ea typeface="Avenir Book" charset="0"/>
                <a:cs typeface="Avenir Book" charset="0"/>
              </a:rPr>
              <a:t> ligand</a:t>
            </a:r>
            <a:endParaRPr lang="en-US" altLang="en-US" sz="1800" i="1" dirty="0">
              <a:solidFill>
                <a:srgbClr val="00B0F0"/>
              </a:solidFill>
              <a:latin typeface="Avenir Book" charset="0"/>
              <a:ea typeface="Avenir Book" charset="0"/>
              <a:cs typeface="Avenir Book" charset="0"/>
            </a:endParaRPr>
          </a:p>
        </p:txBody>
      </p:sp>
    </p:spTree>
    <p:extLst>
      <p:ext uri="{BB962C8B-B14F-4D97-AF65-F5344CB8AC3E}">
        <p14:creationId xmlns:p14="http://schemas.microsoft.com/office/powerpoint/2010/main" val="4322946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Inhibition of stem cell differentiation</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1982" y="1417585"/>
            <a:ext cx="4460036" cy="4012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1008856" y="5892188"/>
            <a:ext cx="7126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600" dirty="0" smtClean="0">
                <a:solidFill>
                  <a:srgbClr val="000000"/>
                </a:solidFill>
                <a:latin typeface="Avenir Book" charset="0"/>
                <a:ea typeface="Avenir Book" charset="0"/>
                <a:cs typeface="Avenir Book" charset="0"/>
              </a:rPr>
              <a:t>mouse </a:t>
            </a:r>
            <a:r>
              <a:rPr lang="en-US" altLang="en-US" sz="1600" dirty="0">
                <a:solidFill>
                  <a:srgbClr val="000000"/>
                </a:solidFill>
                <a:latin typeface="Avenir Book" charset="0"/>
                <a:ea typeface="Avenir Book" charset="0"/>
                <a:cs typeface="Avenir Book" charset="0"/>
              </a:rPr>
              <a:t>mesenchymal stem cells differentiate into osteoblasts and upregulate</a:t>
            </a:r>
          </a:p>
          <a:p>
            <a:pPr algn="ctr" eaLnBrk="1" hangingPunct="1"/>
            <a:r>
              <a:rPr lang="en-US" altLang="en-US" sz="1600" dirty="0">
                <a:solidFill>
                  <a:srgbClr val="000000"/>
                </a:solidFill>
                <a:latin typeface="Avenir Book" charset="0"/>
                <a:ea typeface="Avenir Book" charset="0"/>
                <a:cs typeface="Avenir Book" charset="0"/>
              </a:rPr>
              <a:t> alkaline phosphatase </a:t>
            </a:r>
            <a:r>
              <a:rPr lang="en-US" altLang="en-US" sz="1600" dirty="0" smtClean="0">
                <a:solidFill>
                  <a:srgbClr val="000000"/>
                </a:solidFill>
                <a:latin typeface="Avenir Book" charset="0"/>
                <a:ea typeface="Avenir Book" charset="0"/>
                <a:cs typeface="Avenir Book" charset="0"/>
              </a:rPr>
              <a:t>(AP) when </a:t>
            </a:r>
            <a:r>
              <a:rPr lang="en-US" altLang="en-US" sz="1600" dirty="0">
                <a:solidFill>
                  <a:srgbClr val="000000"/>
                </a:solidFill>
                <a:latin typeface="Avenir Book" charset="0"/>
                <a:ea typeface="Avenir Book" charset="0"/>
                <a:cs typeface="Avenir Book" charset="0"/>
              </a:rPr>
              <a:t>stimulated with </a:t>
            </a:r>
            <a:r>
              <a:rPr lang="en-US" altLang="en-US" sz="1600" dirty="0" smtClean="0">
                <a:solidFill>
                  <a:srgbClr val="000000"/>
                </a:solidFill>
                <a:latin typeface="Avenir Book" charset="0"/>
                <a:ea typeface="Avenir Book" charset="0"/>
                <a:cs typeface="Avenir Book" charset="0"/>
              </a:rPr>
              <a:t>N-</a:t>
            </a:r>
            <a:r>
              <a:rPr lang="en-US" altLang="en-US" sz="1600" dirty="0" err="1" smtClean="0">
                <a:solidFill>
                  <a:srgbClr val="000000"/>
                </a:solidFill>
                <a:latin typeface="Avenir Book" charset="0"/>
                <a:ea typeface="Avenir Book" charset="0"/>
                <a:cs typeface="Avenir Book" charset="0"/>
              </a:rPr>
              <a:t>palmitoylated</a:t>
            </a:r>
            <a:r>
              <a:rPr lang="en-US" altLang="en-US" sz="1600" dirty="0" smtClean="0">
                <a:solidFill>
                  <a:srgbClr val="000000"/>
                </a:solidFill>
                <a:latin typeface="Avenir Book" charset="0"/>
                <a:ea typeface="Avenir Book" charset="0"/>
                <a:cs typeface="Avenir Book" charset="0"/>
              </a:rPr>
              <a:t> </a:t>
            </a:r>
            <a:r>
              <a:rPr lang="en-US" altLang="en-US" sz="1600" dirty="0" err="1" smtClean="0">
                <a:solidFill>
                  <a:srgbClr val="000000"/>
                </a:solidFill>
                <a:latin typeface="Avenir Book" charset="0"/>
                <a:ea typeface="Avenir Book" charset="0"/>
                <a:cs typeface="Avenir Book" charset="0"/>
              </a:rPr>
              <a:t>ShhN</a:t>
            </a:r>
            <a:endParaRPr lang="en-US" altLang="en-US" sz="1600" dirty="0">
              <a:solidFill>
                <a:srgbClr val="000000"/>
              </a:solidFill>
              <a:latin typeface="Avenir Book" charset="0"/>
              <a:ea typeface="Avenir Book" charset="0"/>
              <a:cs typeface="Avenir Book" charset="0"/>
            </a:endParaRPr>
          </a:p>
        </p:txBody>
      </p:sp>
    </p:spTree>
    <p:extLst>
      <p:ext uri="{BB962C8B-B14F-4D97-AF65-F5344CB8AC3E}">
        <p14:creationId xmlns:p14="http://schemas.microsoft.com/office/powerpoint/2010/main" val="17841196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a:spLocks noChangeArrowheads="1"/>
          </p:cNvSpPr>
          <p:nvPr/>
        </p:nvSpPr>
        <p:spPr bwMode="auto">
          <a:xfrm>
            <a:off x="0" y="1407"/>
            <a:ext cx="914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solidFill>
                  <a:srgbClr val="0070C0"/>
                </a:solidFill>
                <a:latin typeface="Avenir Book" charset="0"/>
                <a:ea typeface="Avenir Book" charset="0"/>
                <a:cs typeface="Avenir Book" charset="0"/>
              </a:rPr>
              <a:t>Skin: </a:t>
            </a:r>
            <a:r>
              <a:rPr lang="en-US" altLang="en-US" sz="2800" dirty="0" err="1" smtClean="0">
                <a:solidFill>
                  <a:schemeClr val="tx1"/>
                </a:solidFill>
                <a:latin typeface="Avenir Book" charset="0"/>
                <a:ea typeface="Avenir Book" charset="0"/>
                <a:cs typeface="Avenir Book" charset="0"/>
              </a:rPr>
              <a:t>Robotnikinin</a:t>
            </a:r>
            <a:r>
              <a:rPr lang="en-US" altLang="en-US" sz="2800" dirty="0" smtClean="0">
                <a:solidFill>
                  <a:schemeClr val="tx1"/>
                </a:solidFill>
                <a:latin typeface="Avenir Book" charset="0"/>
                <a:ea typeface="Avenir Book" charset="0"/>
                <a:cs typeface="Avenir Book" charset="0"/>
              </a:rPr>
              <a:t> blocks lowers levels of </a:t>
            </a:r>
            <a:r>
              <a:rPr lang="en-US" altLang="en-US" sz="2800" i="1" dirty="0" smtClean="0">
                <a:solidFill>
                  <a:schemeClr val="tx1"/>
                </a:solidFill>
                <a:latin typeface="Avenir Book" charset="0"/>
                <a:ea typeface="Avenir Book" charset="0"/>
                <a:cs typeface="Avenir Book" charset="0"/>
              </a:rPr>
              <a:t>GLI2</a:t>
            </a:r>
            <a:r>
              <a:rPr lang="en-US" altLang="en-US" sz="2800" dirty="0" smtClean="0">
                <a:solidFill>
                  <a:schemeClr val="tx1"/>
                </a:solidFill>
                <a:latin typeface="Avenir Book" charset="0"/>
                <a:ea typeface="Avenir Book" charset="0"/>
                <a:cs typeface="Avenir Book" charset="0"/>
              </a:rPr>
              <a:t> mRNA </a:t>
            </a:r>
          </a:p>
          <a:p>
            <a:pPr algn="ctr"/>
            <a:r>
              <a:rPr lang="en-US" altLang="en-US" sz="2800" dirty="0" smtClean="0">
                <a:solidFill>
                  <a:schemeClr val="tx1"/>
                </a:solidFill>
                <a:latin typeface="Avenir Book" charset="0"/>
                <a:ea typeface="Avenir Book" charset="0"/>
                <a:cs typeface="Avenir Book" charset="0"/>
              </a:rPr>
              <a:t>in </a:t>
            </a:r>
            <a:r>
              <a:rPr lang="en-US" altLang="en-US" sz="2800" dirty="0" smtClean="0">
                <a:solidFill>
                  <a:srgbClr val="0070C0"/>
                </a:solidFill>
                <a:latin typeface="Avenir Book" charset="0"/>
                <a:ea typeface="Avenir Book" charset="0"/>
                <a:cs typeface="Avenir Book" charset="0"/>
              </a:rPr>
              <a:t>primary human keratinocyte cells</a:t>
            </a: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762" y="1811238"/>
            <a:ext cx="2606742" cy="1321961"/>
          </a:xfrm>
          <a:prstGeom prst="rect">
            <a:avLst/>
          </a:prstGeom>
          <a:noFill/>
          <a:ln w="9525">
            <a:solidFill>
              <a:schemeClr val="accent2">
                <a:lumMod val="40000"/>
                <a:lumOff val="6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5080260" y="1811238"/>
            <a:ext cx="244835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200" dirty="0" smtClean="0">
                <a:solidFill>
                  <a:srgbClr val="000000"/>
                </a:solidFill>
                <a:latin typeface="Avenir Book" charset="0"/>
                <a:ea typeface="Avenir Book" charset="0"/>
                <a:cs typeface="Avenir Book" charset="0"/>
              </a:rPr>
              <a:t>primary </a:t>
            </a:r>
            <a:r>
              <a:rPr lang="en-US" altLang="en-US" sz="1200" dirty="0">
                <a:solidFill>
                  <a:srgbClr val="000000"/>
                </a:solidFill>
                <a:latin typeface="Avenir Book" charset="0"/>
                <a:ea typeface="Avenir Book" charset="0"/>
                <a:cs typeface="Avenir Book" charset="0"/>
              </a:rPr>
              <a:t>human keratinocytes </a:t>
            </a:r>
            <a:endParaRPr lang="en-US" altLang="en-US" sz="1200" dirty="0" smtClean="0">
              <a:solidFill>
                <a:srgbClr val="000000"/>
              </a:solidFill>
              <a:latin typeface="Avenir Book" charset="0"/>
              <a:ea typeface="Avenir Book" charset="0"/>
              <a:cs typeface="Avenir Book" charset="0"/>
            </a:endParaRPr>
          </a:p>
          <a:p>
            <a:pPr algn="ctr" eaLnBrk="1" hangingPunct="1"/>
            <a:r>
              <a:rPr lang="en-US" altLang="en-US" sz="1200" dirty="0" smtClean="0">
                <a:solidFill>
                  <a:srgbClr val="000000"/>
                </a:solidFill>
                <a:latin typeface="Avenir Book" charset="0"/>
                <a:ea typeface="Avenir Book" charset="0"/>
                <a:cs typeface="Avenir Book" charset="0"/>
              </a:rPr>
              <a:t>isolated </a:t>
            </a:r>
            <a:r>
              <a:rPr lang="en-US" altLang="en-US" sz="1200" dirty="0">
                <a:solidFill>
                  <a:srgbClr val="000000"/>
                </a:solidFill>
                <a:latin typeface="Avenir Book" charset="0"/>
                <a:ea typeface="Avenir Book" charset="0"/>
                <a:cs typeface="Avenir Book" charset="0"/>
              </a:rPr>
              <a:t>from the </a:t>
            </a:r>
            <a:r>
              <a:rPr lang="en-US" altLang="en-US" sz="1200" b="1" dirty="0">
                <a:solidFill>
                  <a:srgbClr val="0070C0"/>
                </a:solidFill>
                <a:latin typeface="Avenir Book" charset="0"/>
                <a:ea typeface="Avenir Book" charset="0"/>
                <a:cs typeface="Avenir Book" charset="0"/>
              </a:rPr>
              <a:t>basal </a:t>
            </a:r>
            <a:r>
              <a:rPr lang="en-US" altLang="en-US" sz="1200" b="1" dirty="0" smtClean="0">
                <a:solidFill>
                  <a:srgbClr val="0070C0"/>
                </a:solidFill>
                <a:latin typeface="Avenir Book" charset="0"/>
                <a:ea typeface="Avenir Book" charset="0"/>
                <a:cs typeface="Avenir Book" charset="0"/>
              </a:rPr>
              <a:t>cell layer</a:t>
            </a:r>
          </a:p>
          <a:p>
            <a:pPr algn="ctr" eaLnBrk="1" hangingPunct="1"/>
            <a:endParaRPr lang="en-US" altLang="en-US" sz="1200" dirty="0">
              <a:solidFill>
                <a:srgbClr val="000000"/>
              </a:solidFill>
              <a:latin typeface="Avenir Book" charset="0"/>
              <a:ea typeface="Avenir Book" charset="0"/>
              <a:cs typeface="Avenir Book" charset="0"/>
            </a:endParaRPr>
          </a:p>
          <a:p>
            <a:pPr algn="ctr" eaLnBrk="1" hangingPunct="1"/>
            <a:endParaRPr lang="en-US" altLang="en-US" sz="1200" dirty="0" smtClean="0">
              <a:solidFill>
                <a:srgbClr val="000000"/>
              </a:solidFill>
              <a:latin typeface="Avenir Book" charset="0"/>
              <a:ea typeface="Avenir Book" charset="0"/>
              <a:cs typeface="Avenir Book" charset="0"/>
            </a:endParaRPr>
          </a:p>
          <a:p>
            <a:pPr algn="ctr" eaLnBrk="1" hangingPunct="1"/>
            <a:endParaRPr lang="en-US" altLang="en-US" sz="1200" dirty="0">
              <a:solidFill>
                <a:srgbClr val="000000"/>
              </a:solidFill>
              <a:latin typeface="Avenir Book" charset="0"/>
              <a:ea typeface="Avenir Book" charset="0"/>
              <a:cs typeface="Avenir Book" charset="0"/>
            </a:endParaRPr>
          </a:p>
          <a:p>
            <a:pPr algn="ctr" eaLnBrk="1" hangingPunct="1"/>
            <a:r>
              <a:rPr lang="en-US" altLang="en-US" sz="1200" dirty="0" smtClean="0">
                <a:solidFill>
                  <a:srgbClr val="000000"/>
                </a:solidFill>
                <a:latin typeface="Avenir Book" charset="0"/>
                <a:ea typeface="Avenir Book" charset="0"/>
                <a:cs typeface="Avenir Book" charset="0"/>
              </a:rPr>
              <a:t>measure mRNA by quantitative PCR after 30-hr treatments</a:t>
            </a:r>
            <a:endParaRPr lang="en-US" altLang="en-US" sz="1200" dirty="0">
              <a:solidFill>
                <a:srgbClr val="000000"/>
              </a:solidFill>
              <a:latin typeface="Avenir Book" charset="0"/>
              <a:ea typeface="Avenir Book" charset="0"/>
              <a:cs typeface="Avenir Book" charset="0"/>
            </a:endParaRPr>
          </a:p>
        </p:txBody>
      </p:sp>
      <p:sp>
        <p:nvSpPr>
          <p:cNvPr id="10" name="AutoShape 6"/>
          <p:cNvSpPr>
            <a:spLocks noChangeArrowheads="1"/>
          </p:cNvSpPr>
          <p:nvPr/>
        </p:nvSpPr>
        <p:spPr bwMode="auto">
          <a:xfrm>
            <a:off x="3852809" y="2176423"/>
            <a:ext cx="84137" cy="779463"/>
          </a:xfrm>
          <a:prstGeom prst="downArrow">
            <a:avLst>
              <a:gd name="adj1" fmla="val 50000"/>
              <a:gd name="adj2" fmla="val 231605"/>
            </a:avLst>
          </a:prstGeom>
          <a:solidFill>
            <a:srgbClr val="E5D5B8"/>
          </a:solidFill>
          <a:ln w="9525">
            <a:solidFill>
              <a:srgbClr val="E5D5B8"/>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800"/>
          </a:p>
        </p:txBody>
      </p:sp>
      <p:pic>
        <p:nvPicPr>
          <p:cNvPr id="2" name="Picture 1"/>
          <p:cNvPicPr>
            <a:picLocks noChangeAspect="1"/>
          </p:cNvPicPr>
          <p:nvPr/>
        </p:nvPicPr>
        <p:blipFill>
          <a:blip r:embed="rId4"/>
          <a:stretch>
            <a:fillRect/>
          </a:stretch>
        </p:blipFill>
        <p:spPr>
          <a:xfrm>
            <a:off x="1436092" y="3438513"/>
            <a:ext cx="6092525" cy="3261655"/>
          </a:xfrm>
          <a:prstGeom prst="rect">
            <a:avLst/>
          </a:prstGeom>
        </p:spPr>
      </p:pic>
      <p:sp>
        <p:nvSpPr>
          <p:cNvPr id="12" name="Rectangle 11"/>
          <p:cNvSpPr/>
          <p:nvPr/>
        </p:nvSpPr>
        <p:spPr bwMode="auto">
          <a:xfrm>
            <a:off x="1471950" y="3438513"/>
            <a:ext cx="299428" cy="592210"/>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cxnSp>
        <p:nvCxnSpPr>
          <p:cNvPr id="4" name="Straight Arrow Connector 3"/>
          <p:cNvCxnSpPr/>
          <p:nvPr/>
        </p:nvCxnSpPr>
        <p:spPr bwMode="auto">
          <a:xfrm>
            <a:off x="6175773" y="2328786"/>
            <a:ext cx="0" cy="333559"/>
          </a:xfrm>
          <a:prstGeom prst="straightConnector1">
            <a:avLst/>
          </a:prstGeom>
          <a:blipFill dpi="0" rotWithShape="0">
            <a:blip r:embed="rId5"/>
            <a:srcRect/>
            <a:tile tx="0" ty="0" sx="100000" sy="100000" flip="none" algn="tl"/>
          </a:blipFill>
          <a:ln w="25400" cap="flat" cmpd="sng" algn="ctr">
            <a:solidFill>
              <a:schemeClr val="bg2">
                <a:lumMod val="75000"/>
              </a:schemeClr>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5258900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a:spLocks noChangeArrowheads="1"/>
          </p:cNvSpPr>
          <p:nvPr/>
        </p:nvSpPr>
        <p:spPr bwMode="auto">
          <a:xfrm>
            <a:off x="0" y="1407"/>
            <a:ext cx="914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err="1" smtClean="0">
                <a:solidFill>
                  <a:schemeClr val="tx1"/>
                </a:solidFill>
                <a:latin typeface="Avenir Book" charset="0"/>
                <a:ea typeface="Avenir Book" charset="0"/>
                <a:cs typeface="Avenir Book" charset="0"/>
              </a:rPr>
              <a:t>Robotnikinin</a:t>
            </a:r>
            <a:r>
              <a:rPr lang="en-US" altLang="en-US" sz="2800" dirty="0" smtClean="0">
                <a:solidFill>
                  <a:schemeClr val="tx1"/>
                </a:solidFill>
                <a:latin typeface="Avenir Book" charset="0"/>
                <a:ea typeface="Avenir Book" charset="0"/>
                <a:cs typeface="Avenir Book" charset="0"/>
              </a:rPr>
              <a:t> blocks lowers levels of </a:t>
            </a:r>
            <a:r>
              <a:rPr lang="en-US" altLang="en-US" sz="2800" i="1" dirty="0" smtClean="0">
                <a:solidFill>
                  <a:schemeClr val="tx1"/>
                </a:solidFill>
                <a:latin typeface="Avenir Book" charset="0"/>
                <a:ea typeface="Avenir Book" charset="0"/>
                <a:cs typeface="Avenir Book" charset="0"/>
              </a:rPr>
              <a:t>GLI1 and GLI2</a:t>
            </a:r>
            <a:r>
              <a:rPr lang="en-US" altLang="en-US" sz="2800" dirty="0" smtClean="0">
                <a:solidFill>
                  <a:schemeClr val="tx1"/>
                </a:solidFill>
                <a:latin typeface="Avenir Book" charset="0"/>
                <a:ea typeface="Avenir Book" charset="0"/>
                <a:cs typeface="Avenir Book" charset="0"/>
              </a:rPr>
              <a:t> mRNA in </a:t>
            </a:r>
            <a:r>
              <a:rPr lang="en-US" altLang="en-US" sz="2800" dirty="0" smtClean="0">
                <a:solidFill>
                  <a:srgbClr val="0070C0"/>
                </a:solidFill>
                <a:latin typeface="Avenir Book" charset="0"/>
                <a:ea typeface="Avenir Book" charset="0"/>
                <a:cs typeface="Avenir Book" charset="0"/>
              </a:rPr>
              <a:t>synthetic human skin</a:t>
            </a:r>
          </a:p>
        </p:txBody>
      </p:sp>
      <p:pic>
        <p:nvPicPr>
          <p:cNvPr id="3" name="Picture 2"/>
          <p:cNvPicPr>
            <a:picLocks noChangeAspect="1"/>
          </p:cNvPicPr>
          <p:nvPr/>
        </p:nvPicPr>
        <p:blipFill>
          <a:blip r:embed="rId3"/>
          <a:stretch>
            <a:fillRect/>
          </a:stretch>
        </p:blipFill>
        <p:spPr>
          <a:xfrm>
            <a:off x="408245" y="1778219"/>
            <a:ext cx="4280060" cy="2919511"/>
          </a:xfrm>
          <a:prstGeom prst="rect">
            <a:avLst/>
          </a:prstGeom>
        </p:spPr>
      </p:pic>
      <p:sp>
        <p:nvSpPr>
          <p:cNvPr id="11" name="Rectangle 10"/>
          <p:cNvSpPr/>
          <p:nvPr/>
        </p:nvSpPr>
        <p:spPr bwMode="auto">
          <a:xfrm>
            <a:off x="361401" y="1778219"/>
            <a:ext cx="299428" cy="427771"/>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7" name="Picture 6"/>
          <p:cNvPicPr>
            <a:picLocks noChangeAspect="1"/>
          </p:cNvPicPr>
          <p:nvPr/>
        </p:nvPicPr>
        <p:blipFill>
          <a:blip r:embed="rId4"/>
          <a:stretch>
            <a:fillRect/>
          </a:stretch>
        </p:blipFill>
        <p:spPr>
          <a:xfrm>
            <a:off x="5406996" y="1892519"/>
            <a:ext cx="3199031" cy="2143964"/>
          </a:xfrm>
          <a:prstGeom prst="rect">
            <a:avLst/>
          </a:prstGeom>
          <a:ln>
            <a:solidFill>
              <a:schemeClr val="accent6">
                <a:lumMod val="40000"/>
                <a:lumOff val="60000"/>
              </a:schemeClr>
            </a:solidFill>
          </a:ln>
        </p:spPr>
      </p:pic>
      <p:sp>
        <p:nvSpPr>
          <p:cNvPr id="14" name="Text Box 5"/>
          <p:cNvSpPr txBox="1">
            <a:spLocks noChangeArrowheads="1"/>
          </p:cNvSpPr>
          <p:nvPr/>
        </p:nvSpPr>
        <p:spPr bwMode="auto">
          <a:xfrm>
            <a:off x="5406996" y="4226339"/>
            <a:ext cx="3199031"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400" b="1" dirty="0" smtClean="0">
                <a:solidFill>
                  <a:srgbClr val="0070C0"/>
                </a:solidFill>
                <a:latin typeface="Avenir Book" charset="0"/>
                <a:ea typeface="Avenir Book" charset="0"/>
                <a:cs typeface="Avenir Book" charset="0"/>
              </a:rPr>
              <a:t>MGH synthetic human skin model:</a:t>
            </a:r>
          </a:p>
          <a:p>
            <a:pPr eaLnBrk="1" hangingPunct="1"/>
            <a:endParaRPr lang="en-US" altLang="en-US" sz="600" dirty="0">
              <a:solidFill>
                <a:srgbClr val="000000"/>
              </a:solidFill>
              <a:latin typeface="Avenir Book" charset="0"/>
              <a:ea typeface="Avenir Book" charset="0"/>
              <a:cs typeface="Avenir Book" charset="0"/>
            </a:endParaRPr>
          </a:p>
          <a:p>
            <a:pPr marL="228600" indent="-228600" eaLnBrk="1" hangingPunct="1">
              <a:buAutoNum type="arabicPeriod"/>
            </a:pPr>
            <a:r>
              <a:rPr lang="en-US" altLang="en-US" sz="1400" dirty="0" smtClean="0">
                <a:solidFill>
                  <a:srgbClr val="000000"/>
                </a:solidFill>
                <a:latin typeface="Avenir Book" charset="0"/>
                <a:ea typeface="Avenir Book" charset="0"/>
                <a:cs typeface="Avenir Book" charset="0"/>
              </a:rPr>
              <a:t>Extract dehydrated collagen matrix from skin grafts</a:t>
            </a:r>
          </a:p>
          <a:p>
            <a:pPr marL="228600" indent="-228600" eaLnBrk="1" hangingPunct="1">
              <a:buAutoNum type="arabicPeriod"/>
            </a:pPr>
            <a:endParaRPr lang="en-US" altLang="en-US" sz="600" dirty="0" smtClean="0">
              <a:solidFill>
                <a:srgbClr val="000000"/>
              </a:solidFill>
              <a:latin typeface="Avenir Book" charset="0"/>
              <a:ea typeface="Avenir Book" charset="0"/>
              <a:cs typeface="Avenir Book" charset="0"/>
            </a:endParaRPr>
          </a:p>
          <a:p>
            <a:pPr marL="228600" indent="-228600" eaLnBrk="1" hangingPunct="1">
              <a:buAutoNum type="arabicPeriod"/>
            </a:pPr>
            <a:r>
              <a:rPr lang="en-US" altLang="en-US" sz="1400" dirty="0" smtClean="0">
                <a:solidFill>
                  <a:srgbClr val="000000"/>
                </a:solidFill>
                <a:latin typeface="Avenir Book" charset="0"/>
                <a:ea typeface="Avenir Book" charset="0"/>
                <a:cs typeface="Avenir Book" charset="0"/>
              </a:rPr>
              <a:t>Populate matrix with primary keratinocytes</a:t>
            </a:r>
          </a:p>
          <a:p>
            <a:pPr marL="228600" indent="-228600" eaLnBrk="1" hangingPunct="1">
              <a:buAutoNum type="arabicPeriod"/>
            </a:pPr>
            <a:endParaRPr lang="en-US" altLang="en-US" sz="600" dirty="0">
              <a:solidFill>
                <a:srgbClr val="000000"/>
              </a:solidFill>
              <a:latin typeface="Avenir Book" charset="0"/>
              <a:ea typeface="Avenir Book" charset="0"/>
              <a:cs typeface="Avenir Book" charset="0"/>
            </a:endParaRPr>
          </a:p>
          <a:p>
            <a:pPr marL="228600" indent="-228600" eaLnBrk="1" hangingPunct="1">
              <a:buAutoNum type="arabicPeriod"/>
            </a:pPr>
            <a:r>
              <a:rPr lang="en-US" altLang="en-US" sz="1400" dirty="0" smtClean="0">
                <a:solidFill>
                  <a:srgbClr val="000000"/>
                </a:solidFill>
                <a:latin typeface="Avenir Book" charset="0"/>
                <a:ea typeface="Avenir Book" charset="0"/>
                <a:cs typeface="Avenir Book" charset="0"/>
              </a:rPr>
              <a:t>Culture to form several dermal layers</a:t>
            </a:r>
          </a:p>
          <a:p>
            <a:pPr marL="228600" indent="-228600" eaLnBrk="1" hangingPunct="1">
              <a:buAutoNum type="arabicPeriod"/>
            </a:pPr>
            <a:endParaRPr lang="en-US" altLang="en-US" sz="600" dirty="0">
              <a:solidFill>
                <a:srgbClr val="000000"/>
              </a:solidFill>
              <a:latin typeface="Avenir Book" charset="0"/>
              <a:ea typeface="Avenir Book" charset="0"/>
              <a:cs typeface="Avenir Book" charset="0"/>
            </a:endParaRPr>
          </a:p>
          <a:p>
            <a:pPr marL="228600" indent="-228600" eaLnBrk="1" hangingPunct="1">
              <a:buAutoNum type="arabicPeriod"/>
            </a:pPr>
            <a:r>
              <a:rPr lang="en-US" altLang="en-US" sz="1400" dirty="0" smtClean="0">
                <a:solidFill>
                  <a:srgbClr val="000000"/>
                </a:solidFill>
                <a:latin typeface="Avenir Book" charset="0"/>
                <a:ea typeface="Avenir Book" charset="0"/>
                <a:cs typeface="Avenir Book" charset="0"/>
              </a:rPr>
              <a:t>Incubate with compound, analyze by qPCR and histology</a:t>
            </a:r>
            <a:endParaRPr lang="en-US" altLang="en-US" sz="1400" dirty="0">
              <a:solidFill>
                <a:srgbClr val="000000"/>
              </a:solidFill>
              <a:latin typeface="Avenir Book" charset="0"/>
              <a:ea typeface="Avenir Book" charset="0"/>
              <a:cs typeface="Avenir Book" charset="0"/>
            </a:endParaRPr>
          </a:p>
        </p:txBody>
      </p:sp>
      <p:pic>
        <p:nvPicPr>
          <p:cNvPr id="16" name="Picture 15"/>
          <p:cNvPicPr>
            <a:picLocks noChangeAspect="1"/>
          </p:cNvPicPr>
          <p:nvPr/>
        </p:nvPicPr>
        <p:blipFill>
          <a:blip r:embed="rId5"/>
          <a:stretch>
            <a:fillRect/>
          </a:stretch>
        </p:blipFill>
        <p:spPr>
          <a:xfrm>
            <a:off x="408245" y="5214483"/>
            <a:ext cx="1189484" cy="1412513"/>
          </a:xfrm>
          <a:prstGeom prst="rect">
            <a:avLst/>
          </a:prstGeom>
        </p:spPr>
      </p:pic>
      <p:sp>
        <p:nvSpPr>
          <p:cNvPr id="17" name="Rectangle 33"/>
          <p:cNvSpPr>
            <a:spLocks noChangeArrowheads="1"/>
          </p:cNvSpPr>
          <p:nvPr/>
        </p:nvSpPr>
        <p:spPr bwMode="auto">
          <a:xfrm>
            <a:off x="103706" y="4929470"/>
            <a:ext cx="1798571"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200" dirty="0" smtClean="0">
                <a:latin typeface="Avenir Book" charset="0"/>
                <a:ea typeface="Avenir Book" charset="0"/>
                <a:cs typeface="Avenir Book" charset="0"/>
              </a:rPr>
              <a:t>Anna </a:t>
            </a:r>
            <a:r>
              <a:rPr lang="en-US" altLang="en-US" sz="1200" dirty="0" err="1" smtClean="0">
                <a:latin typeface="Avenir Book" charset="0"/>
                <a:ea typeface="Avenir Book" charset="0"/>
                <a:cs typeface="Avenir Book" charset="0"/>
              </a:rPr>
              <a:t>Mandinova</a:t>
            </a:r>
            <a:r>
              <a:rPr lang="en-US" altLang="en-US" sz="1200" dirty="0" smtClean="0">
                <a:latin typeface="Avenir Book" charset="0"/>
                <a:ea typeface="Avenir Book" charset="0"/>
                <a:cs typeface="Avenir Book" charset="0"/>
              </a:rPr>
              <a:t>, MGH</a:t>
            </a:r>
            <a:endParaRPr lang="en-US" altLang="en-US" sz="1200" dirty="0">
              <a:latin typeface="Avenir Book" charset="0"/>
              <a:ea typeface="Avenir Book" charset="0"/>
              <a:cs typeface="Avenir Book" charset="0"/>
            </a:endParaRPr>
          </a:p>
        </p:txBody>
      </p:sp>
    </p:spTree>
    <p:extLst>
      <p:ext uri="{BB962C8B-B14F-4D97-AF65-F5344CB8AC3E}">
        <p14:creationId xmlns:p14="http://schemas.microsoft.com/office/powerpoint/2010/main" val="14526836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2"/>
          <p:cNvSpPr txBox="1">
            <a:spLocks noChangeArrowheads="1"/>
          </p:cNvSpPr>
          <p:nvPr/>
        </p:nvSpPr>
        <p:spPr bwMode="auto">
          <a:xfrm>
            <a:off x="0" y="1407"/>
            <a:ext cx="9144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600" dirty="0">
              <a:latin typeface="Avenir Book" charset="0"/>
              <a:ea typeface="Avenir Book" charset="0"/>
              <a:cs typeface="Avenir Book" charset="0"/>
            </a:endParaRPr>
          </a:p>
          <a:p>
            <a:pPr algn="ctr"/>
            <a:r>
              <a:rPr lang="en-US" altLang="en-US" sz="2600" dirty="0" err="1" smtClean="0">
                <a:solidFill>
                  <a:schemeClr val="tx1"/>
                </a:solidFill>
                <a:latin typeface="Avenir Book" charset="0"/>
                <a:ea typeface="Avenir Book" charset="0"/>
                <a:cs typeface="Avenir Book" charset="0"/>
              </a:rPr>
              <a:t>Shh</a:t>
            </a:r>
            <a:r>
              <a:rPr lang="en-US" altLang="en-US" sz="2600" dirty="0" smtClean="0">
                <a:solidFill>
                  <a:schemeClr val="tx1"/>
                </a:solidFill>
                <a:latin typeface="Avenir Book" charset="0"/>
                <a:ea typeface="Avenir Book" charset="0"/>
                <a:cs typeface="Avenir Book" charset="0"/>
              </a:rPr>
              <a:t> and the hair follicle – a regulator of luscious locks</a:t>
            </a:r>
          </a:p>
        </p:txBody>
      </p:sp>
      <p:pic>
        <p:nvPicPr>
          <p:cNvPr id="3" name="Picture 2"/>
          <p:cNvPicPr>
            <a:picLocks noChangeAspect="1"/>
          </p:cNvPicPr>
          <p:nvPr/>
        </p:nvPicPr>
        <p:blipFill>
          <a:blip r:embed="rId3"/>
          <a:stretch>
            <a:fillRect/>
          </a:stretch>
        </p:blipFill>
        <p:spPr>
          <a:xfrm>
            <a:off x="4161276" y="1177143"/>
            <a:ext cx="4805038" cy="5048845"/>
          </a:xfrm>
          <a:prstGeom prst="rect">
            <a:avLst/>
          </a:prstGeom>
        </p:spPr>
      </p:pic>
      <p:pic>
        <p:nvPicPr>
          <p:cNvPr id="4" name="Picture 3"/>
          <p:cNvPicPr>
            <a:picLocks noChangeAspect="1"/>
          </p:cNvPicPr>
          <p:nvPr/>
        </p:nvPicPr>
        <p:blipFill>
          <a:blip r:embed="rId4"/>
          <a:stretch>
            <a:fillRect/>
          </a:stretch>
        </p:blipFill>
        <p:spPr>
          <a:xfrm>
            <a:off x="250946" y="1177143"/>
            <a:ext cx="3835365" cy="1863237"/>
          </a:xfrm>
          <a:prstGeom prst="rect">
            <a:avLst/>
          </a:prstGeom>
        </p:spPr>
      </p:pic>
      <p:pic>
        <p:nvPicPr>
          <p:cNvPr id="5" name="Picture 4"/>
          <p:cNvPicPr>
            <a:picLocks noChangeAspect="1"/>
          </p:cNvPicPr>
          <p:nvPr/>
        </p:nvPicPr>
        <p:blipFill>
          <a:blip r:embed="rId5"/>
          <a:stretch>
            <a:fillRect/>
          </a:stretch>
        </p:blipFill>
        <p:spPr>
          <a:xfrm>
            <a:off x="250946" y="3210560"/>
            <a:ext cx="3810000" cy="2768600"/>
          </a:xfrm>
          <a:prstGeom prst="rect">
            <a:avLst/>
          </a:prstGeom>
        </p:spPr>
      </p:pic>
      <p:sp>
        <p:nvSpPr>
          <p:cNvPr id="6" name="Rectangle 33"/>
          <p:cNvSpPr>
            <a:spLocks noChangeArrowheads="1"/>
          </p:cNvSpPr>
          <p:nvPr/>
        </p:nvSpPr>
        <p:spPr bwMode="auto">
          <a:xfrm>
            <a:off x="597164" y="5874906"/>
            <a:ext cx="488917"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200" smtClean="0">
                <a:latin typeface="Avenir Book" charset="0"/>
                <a:ea typeface="Avenir Book" charset="0"/>
                <a:cs typeface="Avenir Book" charset="0"/>
              </a:rPr>
              <a:t>SHH</a:t>
            </a:r>
            <a:endParaRPr lang="en-US" altLang="en-US" sz="1200" dirty="0">
              <a:latin typeface="Avenir Book" charset="0"/>
              <a:ea typeface="Avenir Book" charset="0"/>
              <a:cs typeface="Avenir Book" charset="0"/>
            </a:endParaRPr>
          </a:p>
        </p:txBody>
      </p:sp>
      <p:cxnSp>
        <p:nvCxnSpPr>
          <p:cNvPr id="7" name="Straight Arrow Connector 6"/>
          <p:cNvCxnSpPr/>
          <p:nvPr/>
        </p:nvCxnSpPr>
        <p:spPr bwMode="auto">
          <a:xfrm flipV="1">
            <a:off x="841622" y="5634990"/>
            <a:ext cx="0" cy="239916"/>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 name="Text Box 5"/>
          <p:cNvSpPr txBox="1">
            <a:spLocks noChangeArrowheads="1"/>
          </p:cNvSpPr>
          <p:nvPr/>
        </p:nvSpPr>
        <p:spPr bwMode="auto">
          <a:xfrm>
            <a:off x="1318000" y="6396168"/>
            <a:ext cx="6508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600" dirty="0">
                <a:solidFill>
                  <a:srgbClr val="0070C0"/>
                </a:solidFill>
                <a:latin typeface="Avenir Book" charset="0"/>
                <a:ea typeface="Avenir Book" charset="0"/>
                <a:cs typeface="Avenir Book" charset="0"/>
              </a:rPr>
              <a:t>l</a:t>
            </a:r>
            <a:r>
              <a:rPr lang="en-US" altLang="en-US" sz="1600" dirty="0" smtClean="0">
                <a:solidFill>
                  <a:srgbClr val="0070C0"/>
                </a:solidFill>
                <a:latin typeface="Avenir Book" charset="0"/>
                <a:ea typeface="Avenir Book" charset="0"/>
                <a:cs typeface="Avenir Book" charset="0"/>
              </a:rPr>
              <a:t>ower levels of </a:t>
            </a:r>
            <a:r>
              <a:rPr lang="en-US" altLang="en-US" sz="1600" dirty="0" err="1" smtClean="0">
                <a:solidFill>
                  <a:srgbClr val="0070C0"/>
                </a:solidFill>
                <a:latin typeface="Avenir Book" charset="0"/>
                <a:ea typeface="Avenir Book" charset="0"/>
                <a:cs typeface="Avenir Book" charset="0"/>
              </a:rPr>
              <a:t>Hh</a:t>
            </a:r>
            <a:r>
              <a:rPr lang="en-US" altLang="en-US" sz="1600" dirty="0" smtClean="0">
                <a:solidFill>
                  <a:srgbClr val="0070C0"/>
                </a:solidFill>
                <a:latin typeface="Avenir Book" charset="0"/>
                <a:ea typeface="Avenir Book" charset="0"/>
                <a:cs typeface="Avenir Book" charset="0"/>
              </a:rPr>
              <a:t> expression or signaling is associates with baldness</a:t>
            </a:r>
            <a:endParaRPr lang="en-US" altLang="en-US" sz="1600" dirty="0">
              <a:solidFill>
                <a:srgbClr val="0070C0"/>
              </a:solidFill>
              <a:latin typeface="Avenir Book" charset="0"/>
              <a:ea typeface="Avenir Book" charset="0"/>
              <a:cs typeface="Avenir Book" charset="0"/>
            </a:endParaRPr>
          </a:p>
        </p:txBody>
      </p:sp>
    </p:spTree>
    <p:extLst>
      <p:ext uri="{BB962C8B-B14F-4D97-AF65-F5344CB8AC3E}">
        <p14:creationId xmlns:p14="http://schemas.microsoft.com/office/powerpoint/2010/main" val="752641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2"/>
          <p:cNvSpPr txBox="1">
            <a:spLocks noChangeArrowheads="1"/>
          </p:cNvSpPr>
          <p:nvPr/>
        </p:nvSpPr>
        <p:spPr bwMode="auto">
          <a:xfrm>
            <a:off x="0" y="1407"/>
            <a:ext cx="91440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600" dirty="0">
              <a:latin typeface="Avenir Book" charset="0"/>
              <a:ea typeface="Avenir Book" charset="0"/>
              <a:cs typeface="Avenir Book" charset="0"/>
            </a:endParaRPr>
          </a:p>
          <a:p>
            <a:pPr algn="ctr"/>
            <a:r>
              <a:rPr lang="en-US" altLang="en-US" sz="2600" dirty="0" smtClean="0">
                <a:solidFill>
                  <a:schemeClr val="tx1"/>
                </a:solidFill>
                <a:latin typeface="Avenir Book" charset="0"/>
                <a:ea typeface="Avenir Book" charset="0"/>
                <a:cs typeface="Avenir Book" charset="0"/>
              </a:rPr>
              <a:t>Exploring stimulation of </a:t>
            </a:r>
            <a:r>
              <a:rPr lang="en-US" altLang="en-US" sz="2600" dirty="0" err="1" smtClean="0">
                <a:solidFill>
                  <a:schemeClr val="tx1"/>
                </a:solidFill>
                <a:latin typeface="Avenir Book" charset="0"/>
                <a:ea typeface="Avenir Book" charset="0"/>
                <a:cs typeface="Avenir Book" charset="0"/>
              </a:rPr>
              <a:t>Shh</a:t>
            </a:r>
            <a:r>
              <a:rPr lang="en-US" altLang="en-US" sz="2600" dirty="0" smtClean="0">
                <a:solidFill>
                  <a:schemeClr val="tx1"/>
                </a:solidFill>
                <a:latin typeface="Avenir Book" charset="0"/>
                <a:ea typeface="Avenir Book" charset="0"/>
                <a:cs typeface="Avenir Book" charset="0"/>
              </a:rPr>
              <a:t> pathway as a way </a:t>
            </a:r>
          </a:p>
          <a:p>
            <a:pPr algn="ctr"/>
            <a:r>
              <a:rPr lang="en-US" altLang="en-US" sz="2600" dirty="0" smtClean="0">
                <a:solidFill>
                  <a:schemeClr val="tx1"/>
                </a:solidFill>
                <a:latin typeface="Avenir Book" charset="0"/>
                <a:ea typeface="Avenir Book" charset="0"/>
                <a:cs typeface="Avenir Book" charset="0"/>
              </a:rPr>
              <a:t>to promote hair growth</a:t>
            </a:r>
          </a:p>
        </p:txBody>
      </p:sp>
      <p:pic>
        <p:nvPicPr>
          <p:cNvPr id="2" name="Picture 1"/>
          <p:cNvPicPr>
            <a:picLocks noChangeAspect="1"/>
          </p:cNvPicPr>
          <p:nvPr/>
        </p:nvPicPr>
        <p:blipFill>
          <a:blip r:embed="rId3"/>
          <a:stretch>
            <a:fillRect/>
          </a:stretch>
        </p:blipFill>
        <p:spPr>
          <a:xfrm>
            <a:off x="1730454" y="2059940"/>
            <a:ext cx="5683092" cy="3651386"/>
          </a:xfrm>
          <a:prstGeom prst="rect">
            <a:avLst/>
          </a:prstGeom>
        </p:spPr>
      </p:pic>
    </p:spTree>
    <p:extLst>
      <p:ext uri="{BB962C8B-B14F-4D97-AF65-F5344CB8AC3E}">
        <p14:creationId xmlns:p14="http://schemas.microsoft.com/office/powerpoint/2010/main" val="3001371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a:spLocks noChangeArrowheads="1"/>
          </p:cNvSpPr>
          <p:nvPr/>
        </p:nvSpPr>
        <p:spPr bwMode="auto">
          <a:xfrm>
            <a:off x="0" y="1407"/>
            <a:ext cx="9144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600" dirty="0">
              <a:latin typeface="Avenir Book" charset="0"/>
              <a:ea typeface="Avenir Book" charset="0"/>
              <a:cs typeface="Avenir Book" charset="0"/>
            </a:endParaRPr>
          </a:p>
          <a:p>
            <a:pPr algn="ctr"/>
            <a:r>
              <a:rPr lang="en-US" altLang="en-US" sz="2600" dirty="0" err="1" smtClean="0">
                <a:solidFill>
                  <a:schemeClr val="tx1"/>
                </a:solidFill>
                <a:latin typeface="Avenir Book" charset="0"/>
                <a:ea typeface="Avenir Book" charset="0"/>
                <a:cs typeface="Avenir Book" charset="0"/>
              </a:rPr>
              <a:t>Robotnikinin</a:t>
            </a:r>
            <a:r>
              <a:rPr lang="en-US" altLang="en-US" sz="2600" dirty="0" smtClean="0">
                <a:solidFill>
                  <a:schemeClr val="tx1"/>
                </a:solidFill>
                <a:latin typeface="Avenir Book" charset="0"/>
                <a:ea typeface="Avenir Book" charset="0"/>
                <a:cs typeface="Avenir Book" charset="0"/>
              </a:rPr>
              <a:t> inhibits hair growth in vitro</a:t>
            </a:r>
          </a:p>
        </p:txBody>
      </p:sp>
      <p:pic>
        <p:nvPicPr>
          <p:cNvPr id="10" name="Picture 4" descr="Shh inh in vivo.jpg"/>
          <p:cNvPicPr>
            <a:picLocks noChangeAspect="1"/>
          </p:cNvPicPr>
          <p:nvPr/>
        </p:nvPicPr>
        <p:blipFill>
          <a:blip r:embed="rId3">
            <a:extLst>
              <a:ext uri="{28A0092B-C50C-407E-A947-70E740481C1C}">
                <a14:useLocalDpi xmlns:a14="http://schemas.microsoft.com/office/drawing/2010/main" val="0"/>
              </a:ext>
            </a:extLst>
          </a:blip>
          <a:srcRect l="8125" t="17143" r="8125" b="46286"/>
          <a:stretch>
            <a:fillRect/>
          </a:stretch>
        </p:blipFill>
        <p:spPr bwMode="auto">
          <a:xfrm>
            <a:off x="209737" y="1462368"/>
            <a:ext cx="8485188"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5"/>
          <p:cNvSpPr txBox="1">
            <a:spLocks noChangeArrowheads="1"/>
          </p:cNvSpPr>
          <p:nvPr/>
        </p:nvSpPr>
        <p:spPr bwMode="auto">
          <a:xfrm>
            <a:off x="1027300" y="1157568"/>
            <a:ext cx="24673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solidFill>
                  <a:srgbClr val="000000"/>
                </a:solidFill>
                <a:latin typeface="Avenir Book" charset="0"/>
                <a:ea typeface="Avenir Book" charset="0"/>
                <a:cs typeface="Avenir Book" charset="0"/>
              </a:rPr>
              <a:t>8 days post depilation</a:t>
            </a:r>
          </a:p>
        </p:txBody>
      </p:sp>
      <p:sp>
        <p:nvSpPr>
          <p:cNvPr id="17" name="TextBox 6"/>
          <p:cNvSpPr txBox="1">
            <a:spLocks noChangeArrowheads="1"/>
          </p:cNvSpPr>
          <p:nvPr/>
        </p:nvSpPr>
        <p:spPr bwMode="auto">
          <a:xfrm>
            <a:off x="5564375" y="1157568"/>
            <a:ext cx="25955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solidFill>
                  <a:srgbClr val="000000"/>
                </a:solidFill>
                <a:latin typeface="Avenir Book" charset="0"/>
                <a:ea typeface="Avenir Book" charset="0"/>
                <a:cs typeface="Avenir Book" charset="0"/>
              </a:rPr>
              <a:t>12 days post depilation</a:t>
            </a:r>
          </a:p>
        </p:txBody>
      </p:sp>
      <p:sp>
        <p:nvSpPr>
          <p:cNvPr id="18" name="TextBox 9"/>
          <p:cNvSpPr txBox="1">
            <a:spLocks noChangeArrowheads="1"/>
          </p:cNvSpPr>
          <p:nvPr/>
        </p:nvSpPr>
        <p:spPr bwMode="auto">
          <a:xfrm>
            <a:off x="2895787" y="5296181"/>
            <a:ext cx="8050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600">
                <a:solidFill>
                  <a:srgbClr val="000000"/>
                </a:solidFill>
                <a:latin typeface="Avenir Book" charset="0"/>
                <a:ea typeface="Avenir Book" charset="0"/>
                <a:cs typeface="Avenir Book" charset="0"/>
              </a:rPr>
              <a:t>DMSO</a:t>
            </a:r>
          </a:p>
        </p:txBody>
      </p:sp>
      <p:sp>
        <p:nvSpPr>
          <p:cNvPr id="19" name="TextBox 10"/>
          <p:cNvSpPr txBox="1">
            <a:spLocks noChangeArrowheads="1"/>
          </p:cNvSpPr>
          <p:nvPr/>
        </p:nvSpPr>
        <p:spPr bwMode="auto">
          <a:xfrm>
            <a:off x="5056375" y="5296181"/>
            <a:ext cx="19137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600">
                <a:solidFill>
                  <a:srgbClr val="000000"/>
                </a:solidFill>
                <a:latin typeface="Avenir Book" charset="0"/>
                <a:ea typeface="Avenir Book" charset="0"/>
                <a:cs typeface="Avenir Book" charset="0"/>
              </a:rPr>
              <a:t>10 uM robotnikinin</a:t>
            </a:r>
          </a:p>
        </p:txBody>
      </p:sp>
      <p:sp>
        <p:nvSpPr>
          <p:cNvPr id="20" name="TextBox 11"/>
          <p:cNvSpPr txBox="1">
            <a:spLocks noChangeArrowheads="1"/>
          </p:cNvSpPr>
          <p:nvPr/>
        </p:nvSpPr>
        <p:spPr bwMode="auto">
          <a:xfrm>
            <a:off x="7299512" y="5296181"/>
            <a:ext cx="8050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600">
                <a:solidFill>
                  <a:srgbClr val="000000"/>
                </a:solidFill>
                <a:latin typeface="Avenir Book" charset="0"/>
                <a:ea typeface="Avenir Book" charset="0"/>
                <a:cs typeface="Avenir Book" charset="0"/>
              </a:rPr>
              <a:t>DMSO</a:t>
            </a:r>
          </a:p>
        </p:txBody>
      </p:sp>
      <p:sp>
        <p:nvSpPr>
          <p:cNvPr id="21" name="TextBox 13"/>
          <p:cNvSpPr txBox="1">
            <a:spLocks noChangeArrowheads="1"/>
          </p:cNvSpPr>
          <p:nvPr/>
        </p:nvSpPr>
        <p:spPr bwMode="auto">
          <a:xfrm>
            <a:off x="614550" y="5296181"/>
            <a:ext cx="19137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600">
                <a:solidFill>
                  <a:srgbClr val="000000"/>
                </a:solidFill>
                <a:latin typeface="Avenir Book" charset="0"/>
                <a:ea typeface="Avenir Book" charset="0"/>
                <a:cs typeface="Avenir Book" charset="0"/>
              </a:rPr>
              <a:t>10 uM robotnikinin</a:t>
            </a:r>
          </a:p>
        </p:txBody>
      </p:sp>
      <p:pic>
        <p:nvPicPr>
          <p:cNvPr id="22"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6600" y="1610006"/>
            <a:ext cx="1752600"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27812" y="1603656"/>
            <a:ext cx="1752600"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1693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19" descr="A619117-Erythropoietin_molecule_bound_to_receptor-SPL.jpg"/>
          <p:cNvPicPr>
            <a:picLocks noChangeAspect="1"/>
          </p:cNvPicPr>
          <p:nvPr/>
        </p:nvPicPr>
        <p:blipFill>
          <a:blip r:embed="rId3"/>
          <a:srcRect l="12225" t="14432" r="10867" b="12830"/>
          <a:stretch>
            <a:fillRect/>
          </a:stretch>
        </p:blipFill>
        <p:spPr bwMode="auto">
          <a:xfrm>
            <a:off x="2896320" y="976627"/>
            <a:ext cx="2757487" cy="2209800"/>
          </a:xfrm>
          <a:prstGeom prst="rect">
            <a:avLst/>
          </a:prstGeom>
          <a:noFill/>
          <a:ln w="9525">
            <a:noFill/>
            <a:miter lim="800000"/>
            <a:headEnd/>
            <a:tailEnd/>
          </a:ln>
        </p:spPr>
      </p:pic>
      <p:sp>
        <p:nvSpPr>
          <p:cNvPr id="10" name="Freeform 9"/>
          <p:cNvSpPr/>
          <p:nvPr/>
        </p:nvSpPr>
        <p:spPr>
          <a:xfrm rot="516362">
            <a:off x="1897297" y="2002582"/>
            <a:ext cx="4432712" cy="1565503"/>
          </a:xfrm>
          <a:custGeom>
            <a:avLst/>
            <a:gdLst>
              <a:gd name="connsiteX0" fmla="*/ 18673 w 3611061"/>
              <a:gd name="connsiteY0" fmla="*/ 984005 h 1011713"/>
              <a:gd name="connsiteX1" fmla="*/ 213166 w 3611061"/>
              <a:gd name="connsiteY1" fmla="*/ 869586 h 1011713"/>
              <a:gd name="connsiteX2" fmla="*/ 281810 w 3611061"/>
              <a:gd name="connsiteY2" fmla="*/ 823818 h 1011713"/>
              <a:gd name="connsiteX3" fmla="*/ 396217 w 3611061"/>
              <a:gd name="connsiteY3" fmla="*/ 732283 h 1011713"/>
              <a:gd name="connsiteX4" fmla="*/ 739439 w 3611061"/>
              <a:gd name="connsiteY4" fmla="*/ 594979 h 1011713"/>
              <a:gd name="connsiteX5" fmla="*/ 819524 w 3611061"/>
              <a:gd name="connsiteY5" fmla="*/ 560654 h 1011713"/>
              <a:gd name="connsiteX6" fmla="*/ 888168 w 3611061"/>
              <a:gd name="connsiteY6" fmla="*/ 537770 h 1011713"/>
              <a:gd name="connsiteX7" fmla="*/ 945372 w 3611061"/>
              <a:gd name="connsiteY7" fmla="*/ 514886 h 1011713"/>
              <a:gd name="connsiteX8" fmla="*/ 1025457 w 3611061"/>
              <a:gd name="connsiteY8" fmla="*/ 503444 h 1011713"/>
              <a:gd name="connsiteX9" fmla="*/ 1151305 w 3611061"/>
              <a:gd name="connsiteY9" fmla="*/ 480560 h 1011713"/>
              <a:gd name="connsiteX10" fmla="*/ 1242831 w 3611061"/>
              <a:gd name="connsiteY10" fmla="*/ 434793 h 1011713"/>
              <a:gd name="connsiteX11" fmla="*/ 1288594 w 3611061"/>
              <a:gd name="connsiteY11" fmla="*/ 411909 h 1011713"/>
              <a:gd name="connsiteX12" fmla="*/ 1322916 w 3611061"/>
              <a:gd name="connsiteY12" fmla="*/ 377583 h 1011713"/>
              <a:gd name="connsiteX13" fmla="*/ 1448764 w 3611061"/>
              <a:gd name="connsiteY13" fmla="*/ 320373 h 1011713"/>
              <a:gd name="connsiteX14" fmla="*/ 1517408 w 3611061"/>
              <a:gd name="connsiteY14" fmla="*/ 286048 h 1011713"/>
              <a:gd name="connsiteX15" fmla="*/ 1631816 w 3611061"/>
              <a:gd name="connsiteY15" fmla="*/ 251722 h 1011713"/>
              <a:gd name="connsiteX16" fmla="*/ 1700460 w 3611061"/>
              <a:gd name="connsiteY16" fmla="*/ 228838 h 1011713"/>
              <a:gd name="connsiteX17" fmla="*/ 1860630 w 3611061"/>
              <a:gd name="connsiteY17" fmla="*/ 205954 h 1011713"/>
              <a:gd name="connsiteX18" fmla="*/ 1986478 w 3611061"/>
              <a:gd name="connsiteY18" fmla="*/ 160187 h 1011713"/>
              <a:gd name="connsiteX19" fmla="*/ 2123767 w 3611061"/>
              <a:gd name="connsiteY19" fmla="*/ 125861 h 1011713"/>
              <a:gd name="connsiteX20" fmla="*/ 2180970 w 3611061"/>
              <a:gd name="connsiteY20" fmla="*/ 91535 h 1011713"/>
              <a:gd name="connsiteX21" fmla="*/ 2215293 w 3611061"/>
              <a:gd name="connsiteY21" fmla="*/ 80093 h 1011713"/>
              <a:gd name="connsiteX22" fmla="*/ 2329700 w 3611061"/>
              <a:gd name="connsiteY22" fmla="*/ 57209 h 1011713"/>
              <a:gd name="connsiteX23" fmla="*/ 2478429 w 3611061"/>
              <a:gd name="connsiteY23" fmla="*/ 22884 h 1011713"/>
              <a:gd name="connsiteX24" fmla="*/ 2547074 w 3611061"/>
              <a:gd name="connsiteY24" fmla="*/ 0 h 1011713"/>
              <a:gd name="connsiteX25" fmla="*/ 3611061 w 3611061"/>
              <a:gd name="connsiteY25" fmla="*/ 11442 h 101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11061" h="1011713">
                <a:moveTo>
                  <a:pt x="18673" y="984005"/>
                </a:moveTo>
                <a:cubicBezTo>
                  <a:pt x="54626" y="876136"/>
                  <a:pt x="0" y="1011713"/>
                  <a:pt x="213166" y="869586"/>
                </a:cubicBezTo>
                <a:cubicBezTo>
                  <a:pt x="236047" y="854330"/>
                  <a:pt x="260336" y="840999"/>
                  <a:pt x="281810" y="823818"/>
                </a:cubicBezTo>
                <a:cubicBezTo>
                  <a:pt x="348468" y="770486"/>
                  <a:pt x="307774" y="774871"/>
                  <a:pt x="396217" y="732283"/>
                </a:cubicBezTo>
                <a:cubicBezTo>
                  <a:pt x="708738" y="581794"/>
                  <a:pt x="537614" y="670671"/>
                  <a:pt x="739439" y="594979"/>
                </a:cubicBezTo>
                <a:cubicBezTo>
                  <a:pt x="766633" y="584780"/>
                  <a:pt x="792417" y="571081"/>
                  <a:pt x="819524" y="560654"/>
                </a:cubicBezTo>
                <a:cubicBezTo>
                  <a:pt x="842035" y="551995"/>
                  <a:pt x="865501" y="546013"/>
                  <a:pt x="888168" y="537770"/>
                </a:cubicBezTo>
                <a:cubicBezTo>
                  <a:pt x="907468" y="530751"/>
                  <a:pt x="925448" y="519868"/>
                  <a:pt x="945372" y="514886"/>
                </a:cubicBezTo>
                <a:cubicBezTo>
                  <a:pt x="971533" y="508345"/>
                  <a:pt x="998805" y="507545"/>
                  <a:pt x="1025457" y="503444"/>
                </a:cubicBezTo>
                <a:cubicBezTo>
                  <a:pt x="1040321" y="501157"/>
                  <a:pt x="1132516" y="486197"/>
                  <a:pt x="1151305" y="480560"/>
                </a:cubicBezTo>
                <a:cubicBezTo>
                  <a:pt x="1222435" y="459219"/>
                  <a:pt x="1190645" y="464616"/>
                  <a:pt x="1242831" y="434793"/>
                </a:cubicBezTo>
                <a:cubicBezTo>
                  <a:pt x="1257639" y="426331"/>
                  <a:pt x="1273340" y="419537"/>
                  <a:pt x="1288594" y="411909"/>
                </a:cubicBezTo>
                <a:cubicBezTo>
                  <a:pt x="1300035" y="400467"/>
                  <a:pt x="1309454" y="386559"/>
                  <a:pt x="1322916" y="377583"/>
                </a:cubicBezTo>
                <a:cubicBezTo>
                  <a:pt x="1367493" y="347862"/>
                  <a:pt x="1401874" y="341689"/>
                  <a:pt x="1448764" y="320373"/>
                </a:cubicBezTo>
                <a:cubicBezTo>
                  <a:pt x="1472053" y="309786"/>
                  <a:pt x="1493794" y="295888"/>
                  <a:pt x="1517408" y="286048"/>
                </a:cubicBezTo>
                <a:cubicBezTo>
                  <a:pt x="1586754" y="257151"/>
                  <a:pt x="1571921" y="269693"/>
                  <a:pt x="1631816" y="251722"/>
                </a:cubicBezTo>
                <a:cubicBezTo>
                  <a:pt x="1654918" y="244791"/>
                  <a:pt x="1676809" y="233569"/>
                  <a:pt x="1700460" y="228838"/>
                </a:cubicBezTo>
                <a:cubicBezTo>
                  <a:pt x="1810496" y="206828"/>
                  <a:pt x="1776465" y="228911"/>
                  <a:pt x="1860630" y="205954"/>
                </a:cubicBezTo>
                <a:cubicBezTo>
                  <a:pt x="1963441" y="177911"/>
                  <a:pt x="1894377" y="190890"/>
                  <a:pt x="1986478" y="160187"/>
                </a:cubicBezTo>
                <a:cubicBezTo>
                  <a:pt x="2049985" y="139016"/>
                  <a:pt x="2064046" y="137807"/>
                  <a:pt x="2123767" y="125861"/>
                </a:cubicBezTo>
                <a:cubicBezTo>
                  <a:pt x="2142835" y="114419"/>
                  <a:pt x="2161081" y="101481"/>
                  <a:pt x="2180970" y="91535"/>
                </a:cubicBezTo>
                <a:cubicBezTo>
                  <a:pt x="2191757" y="86141"/>
                  <a:pt x="2203697" y="83406"/>
                  <a:pt x="2215293" y="80093"/>
                </a:cubicBezTo>
                <a:cubicBezTo>
                  <a:pt x="2263083" y="66437"/>
                  <a:pt x="2275756" y="66201"/>
                  <a:pt x="2329700" y="57209"/>
                </a:cubicBezTo>
                <a:cubicBezTo>
                  <a:pt x="2451385" y="8529"/>
                  <a:pt x="2312726" y="58395"/>
                  <a:pt x="2478429" y="22884"/>
                </a:cubicBezTo>
                <a:cubicBezTo>
                  <a:pt x="2502013" y="17830"/>
                  <a:pt x="2524192" y="7628"/>
                  <a:pt x="2547074" y="0"/>
                </a:cubicBezTo>
                <a:cubicBezTo>
                  <a:pt x="3138055" y="19066"/>
                  <a:pt x="2783454" y="11442"/>
                  <a:pt x="3611061" y="11442"/>
                </a:cubicBezTo>
              </a:path>
            </a:pathLst>
          </a:custGeom>
          <a:ln w="190500" cap="flat" cmpd="sng" algn="ctr">
            <a:solidFill>
              <a:srgbClr val="E5D5B8">
                <a:alpha val="65098"/>
              </a:srgbClr>
            </a:solidFill>
            <a:prstDash val="solid"/>
            <a:round/>
            <a:headEnd type="none" w="med" len="med"/>
            <a:tailEnd type="none" w="med" len="med"/>
          </a:ln>
          <a:scene3d>
            <a:camera prst="orthographicFront"/>
            <a:lightRig rig="threePt" dir="t"/>
          </a:scene3d>
          <a:sp3d extrusionH="6350" contourW="12700">
            <a:bevelT/>
            <a:extrusionClr>
              <a:srgbClr val="FFFF00"/>
            </a:extrusionClr>
            <a:contourClr>
              <a:srgbClr val="FFFF00"/>
            </a:contourClr>
          </a:sp3d>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dirty="0">
              <a:latin typeface="Avenir Book" charset="0"/>
              <a:ea typeface="Avenir Book" charset="0"/>
              <a:cs typeface="Avenir Book" charset="0"/>
            </a:endParaRPr>
          </a:p>
        </p:txBody>
      </p:sp>
      <p:pic>
        <p:nvPicPr>
          <p:cNvPr id="11" name="Picture 25" descr="Lambda_repressor_1LMB.png"/>
          <p:cNvPicPr>
            <a:picLocks noChangeAspect="1"/>
          </p:cNvPicPr>
          <p:nvPr/>
        </p:nvPicPr>
        <p:blipFill>
          <a:blip r:embed="rId4"/>
          <a:srcRect/>
          <a:stretch>
            <a:fillRect/>
          </a:stretch>
        </p:blipFill>
        <p:spPr bwMode="auto">
          <a:xfrm rot="5400000">
            <a:off x="4952630" y="4956394"/>
            <a:ext cx="1470483" cy="2161164"/>
          </a:xfrm>
          <a:prstGeom prst="rect">
            <a:avLst/>
          </a:prstGeom>
          <a:noFill/>
          <a:ln w="9525">
            <a:noFill/>
            <a:miter lim="800000"/>
            <a:headEnd/>
            <a:tailEnd/>
          </a:ln>
        </p:spPr>
      </p:pic>
      <p:cxnSp>
        <p:nvCxnSpPr>
          <p:cNvPr id="12" name="Straight Arrow Connector 11"/>
          <p:cNvCxnSpPr/>
          <p:nvPr/>
        </p:nvCxnSpPr>
        <p:spPr>
          <a:xfrm>
            <a:off x="4530417" y="3178879"/>
            <a:ext cx="389937" cy="1465425"/>
          </a:xfrm>
          <a:prstGeom prst="straightConnector1">
            <a:avLst/>
          </a:prstGeom>
          <a:ln w="38100" cap="flat" cmpd="sng" algn="ctr">
            <a:solidFill>
              <a:schemeClr val="bg1">
                <a:lumMod val="85000"/>
              </a:schemeClr>
            </a:solidFill>
            <a:prstDash val="solid"/>
            <a:round/>
            <a:headEnd type="none" w="med" len="med"/>
            <a:tailEnd type="arrow" w="med" len="med"/>
          </a:ln>
          <a:effectLst>
            <a:outerShdw blurRad="40000" dist="20000" dir="3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3" name="TextBox 11"/>
          <p:cNvSpPr txBox="1">
            <a:spLocks noChangeArrowheads="1"/>
          </p:cNvSpPr>
          <p:nvPr/>
        </p:nvSpPr>
        <p:spPr bwMode="auto">
          <a:xfrm>
            <a:off x="-203200" y="263745"/>
            <a:ext cx="1751727" cy="523220"/>
          </a:xfrm>
          <a:prstGeom prst="rect">
            <a:avLst/>
          </a:prstGeom>
          <a:noFill/>
          <a:ln w="9525">
            <a:noFill/>
            <a:miter lim="800000"/>
            <a:headEnd/>
            <a:tailEnd/>
          </a:ln>
        </p:spPr>
        <p:txBody>
          <a:bodyPr wrap="square">
            <a:prstTxWarp prst="textNoShape">
              <a:avLst/>
            </a:prstTxWarp>
            <a:spAutoFit/>
          </a:bodyPr>
          <a:lstStyle/>
          <a:p>
            <a:pPr algn="ctr"/>
            <a:r>
              <a:rPr lang="en-US" sz="1400" b="1" dirty="0" smtClean="0">
                <a:latin typeface="Avenir Book" charset="0"/>
                <a:ea typeface="Avenir Book" charset="0"/>
                <a:cs typeface="Avenir Book" charset="0"/>
              </a:rPr>
              <a:t>extracellular</a:t>
            </a:r>
          </a:p>
          <a:p>
            <a:pPr algn="ctr"/>
            <a:r>
              <a:rPr lang="en-US" sz="1400" b="1" dirty="0" smtClean="0">
                <a:latin typeface="Avenir Book" charset="0"/>
                <a:ea typeface="Avenir Book" charset="0"/>
                <a:cs typeface="Avenir Book" charset="0"/>
              </a:rPr>
              <a:t>factors</a:t>
            </a:r>
          </a:p>
        </p:txBody>
      </p:sp>
      <p:sp>
        <p:nvSpPr>
          <p:cNvPr id="14" name="TextBox 11"/>
          <p:cNvSpPr txBox="1">
            <a:spLocks noChangeArrowheads="1"/>
          </p:cNvSpPr>
          <p:nvPr/>
        </p:nvSpPr>
        <p:spPr bwMode="auto">
          <a:xfrm>
            <a:off x="5587174" y="1155865"/>
            <a:ext cx="1219200" cy="523875"/>
          </a:xfrm>
          <a:prstGeom prst="rect">
            <a:avLst/>
          </a:prstGeom>
          <a:noFill/>
          <a:ln w="9525">
            <a:noFill/>
            <a:miter lim="800000"/>
            <a:headEnd/>
            <a:tailEnd/>
          </a:ln>
        </p:spPr>
        <p:txBody>
          <a:bodyPr>
            <a:prstTxWarp prst="textNoShape">
              <a:avLst/>
            </a:prstTxWarp>
            <a:spAutoFit/>
          </a:bodyPr>
          <a:lstStyle/>
          <a:p>
            <a:pPr algn="ctr"/>
            <a:r>
              <a:rPr lang="en-US" sz="1400" b="1" dirty="0">
                <a:latin typeface="Avenir Book" charset="0"/>
                <a:ea typeface="Avenir Book" charset="0"/>
                <a:cs typeface="Avenir Book" charset="0"/>
              </a:rPr>
              <a:t>membrane receptors</a:t>
            </a:r>
          </a:p>
        </p:txBody>
      </p:sp>
      <p:sp>
        <p:nvSpPr>
          <p:cNvPr id="15" name="TextBox 11"/>
          <p:cNvSpPr txBox="1">
            <a:spLocks noChangeArrowheads="1"/>
          </p:cNvSpPr>
          <p:nvPr/>
        </p:nvSpPr>
        <p:spPr bwMode="auto">
          <a:xfrm>
            <a:off x="3291732" y="5618320"/>
            <a:ext cx="1447800" cy="523220"/>
          </a:xfrm>
          <a:prstGeom prst="rect">
            <a:avLst/>
          </a:prstGeom>
          <a:noFill/>
          <a:ln w="9525">
            <a:noFill/>
            <a:miter lim="800000"/>
            <a:headEnd/>
            <a:tailEnd/>
          </a:ln>
        </p:spPr>
        <p:txBody>
          <a:bodyPr wrap="square">
            <a:prstTxWarp prst="textNoShape">
              <a:avLst/>
            </a:prstTxWarp>
            <a:spAutoFit/>
          </a:bodyPr>
          <a:lstStyle/>
          <a:p>
            <a:pPr algn="ctr"/>
            <a:r>
              <a:rPr lang="en-US" sz="1400" b="1" dirty="0" smtClean="0">
                <a:latin typeface="Avenir Book" charset="0"/>
                <a:ea typeface="Avenir Book" charset="0"/>
                <a:cs typeface="Avenir Book" charset="0"/>
              </a:rPr>
              <a:t>transcriptional </a:t>
            </a:r>
          </a:p>
          <a:p>
            <a:pPr algn="ctr"/>
            <a:r>
              <a:rPr lang="en-US" sz="1400" b="1" dirty="0" smtClean="0">
                <a:latin typeface="Avenir Book" charset="0"/>
                <a:ea typeface="Avenir Book" charset="0"/>
                <a:cs typeface="Avenir Book" charset="0"/>
              </a:rPr>
              <a:t>regulators</a:t>
            </a:r>
            <a:endParaRPr lang="en-US" sz="1400" b="1" dirty="0">
              <a:latin typeface="Avenir Book" charset="0"/>
              <a:ea typeface="Avenir Book" charset="0"/>
              <a:cs typeface="Avenir Book" charset="0"/>
            </a:endParaRPr>
          </a:p>
        </p:txBody>
      </p:sp>
      <p:sp>
        <p:nvSpPr>
          <p:cNvPr id="21" name="Freeform 20"/>
          <p:cNvSpPr/>
          <p:nvPr/>
        </p:nvSpPr>
        <p:spPr>
          <a:xfrm rot="516362">
            <a:off x="3731919" y="4641636"/>
            <a:ext cx="3619330" cy="843921"/>
          </a:xfrm>
          <a:custGeom>
            <a:avLst/>
            <a:gdLst>
              <a:gd name="connsiteX0" fmla="*/ 18673 w 3611061"/>
              <a:gd name="connsiteY0" fmla="*/ 984005 h 1011713"/>
              <a:gd name="connsiteX1" fmla="*/ 213166 w 3611061"/>
              <a:gd name="connsiteY1" fmla="*/ 869586 h 1011713"/>
              <a:gd name="connsiteX2" fmla="*/ 281810 w 3611061"/>
              <a:gd name="connsiteY2" fmla="*/ 823818 h 1011713"/>
              <a:gd name="connsiteX3" fmla="*/ 396217 w 3611061"/>
              <a:gd name="connsiteY3" fmla="*/ 732283 h 1011713"/>
              <a:gd name="connsiteX4" fmla="*/ 739439 w 3611061"/>
              <a:gd name="connsiteY4" fmla="*/ 594979 h 1011713"/>
              <a:gd name="connsiteX5" fmla="*/ 819524 w 3611061"/>
              <a:gd name="connsiteY5" fmla="*/ 560654 h 1011713"/>
              <a:gd name="connsiteX6" fmla="*/ 888168 w 3611061"/>
              <a:gd name="connsiteY6" fmla="*/ 537770 h 1011713"/>
              <a:gd name="connsiteX7" fmla="*/ 945372 w 3611061"/>
              <a:gd name="connsiteY7" fmla="*/ 514886 h 1011713"/>
              <a:gd name="connsiteX8" fmla="*/ 1025457 w 3611061"/>
              <a:gd name="connsiteY8" fmla="*/ 503444 h 1011713"/>
              <a:gd name="connsiteX9" fmla="*/ 1151305 w 3611061"/>
              <a:gd name="connsiteY9" fmla="*/ 480560 h 1011713"/>
              <a:gd name="connsiteX10" fmla="*/ 1242831 w 3611061"/>
              <a:gd name="connsiteY10" fmla="*/ 434793 h 1011713"/>
              <a:gd name="connsiteX11" fmla="*/ 1288594 w 3611061"/>
              <a:gd name="connsiteY11" fmla="*/ 411909 h 1011713"/>
              <a:gd name="connsiteX12" fmla="*/ 1322916 w 3611061"/>
              <a:gd name="connsiteY12" fmla="*/ 377583 h 1011713"/>
              <a:gd name="connsiteX13" fmla="*/ 1448764 w 3611061"/>
              <a:gd name="connsiteY13" fmla="*/ 320373 h 1011713"/>
              <a:gd name="connsiteX14" fmla="*/ 1517408 w 3611061"/>
              <a:gd name="connsiteY14" fmla="*/ 286048 h 1011713"/>
              <a:gd name="connsiteX15" fmla="*/ 1631816 w 3611061"/>
              <a:gd name="connsiteY15" fmla="*/ 251722 h 1011713"/>
              <a:gd name="connsiteX16" fmla="*/ 1700460 w 3611061"/>
              <a:gd name="connsiteY16" fmla="*/ 228838 h 1011713"/>
              <a:gd name="connsiteX17" fmla="*/ 1860630 w 3611061"/>
              <a:gd name="connsiteY17" fmla="*/ 205954 h 1011713"/>
              <a:gd name="connsiteX18" fmla="*/ 1986478 w 3611061"/>
              <a:gd name="connsiteY18" fmla="*/ 160187 h 1011713"/>
              <a:gd name="connsiteX19" fmla="*/ 2123767 w 3611061"/>
              <a:gd name="connsiteY19" fmla="*/ 125861 h 1011713"/>
              <a:gd name="connsiteX20" fmla="*/ 2180970 w 3611061"/>
              <a:gd name="connsiteY20" fmla="*/ 91535 h 1011713"/>
              <a:gd name="connsiteX21" fmla="*/ 2215293 w 3611061"/>
              <a:gd name="connsiteY21" fmla="*/ 80093 h 1011713"/>
              <a:gd name="connsiteX22" fmla="*/ 2329700 w 3611061"/>
              <a:gd name="connsiteY22" fmla="*/ 57209 h 1011713"/>
              <a:gd name="connsiteX23" fmla="*/ 2478429 w 3611061"/>
              <a:gd name="connsiteY23" fmla="*/ 22884 h 1011713"/>
              <a:gd name="connsiteX24" fmla="*/ 2547074 w 3611061"/>
              <a:gd name="connsiteY24" fmla="*/ 0 h 1011713"/>
              <a:gd name="connsiteX25" fmla="*/ 3611061 w 3611061"/>
              <a:gd name="connsiteY25" fmla="*/ 11442 h 101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11061" h="1011713">
                <a:moveTo>
                  <a:pt x="18673" y="984005"/>
                </a:moveTo>
                <a:cubicBezTo>
                  <a:pt x="54626" y="876136"/>
                  <a:pt x="0" y="1011713"/>
                  <a:pt x="213166" y="869586"/>
                </a:cubicBezTo>
                <a:cubicBezTo>
                  <a:pt x="236047" y="854330"/>
                  <a:pt x="260336" y="840999"/>
                  <a:pt x="281810" y="823818"/>
                </a:cubicBezTo>
                <a:cubicBezTo>
                  <a:pt x="348468" y="770486"/>
                  <a:pt x="307774" y="774871"/>
                  <a:pt x="396217" y="732283"/>
                </a:cubicBezTo>
                <a:cubicBezTo>
                  <a:pt x="708738" y="581794"/>
                  <a:pt x="537614" y="670671"/>
                  <a:pt x="739439" y="594979"/>
                </a:cubicBezTo>
                <a:cubicBezTo>
                  <a:pt x="766633" y="584780"/>
                  <a:pt x="792417" y="571081"/>
                  <a:pt x="819524" y="560654"/>
                </a:cubicBezTo>
                <a:cubicBezTo>
                  <a:pt x="842035" y="551995"/>
                  <a:pt x="865501" y="546013"/>
                  <a:pt x="888168" y="537770"/>
                </a:cubicBezTo>
                <a:cubicBezTo>
                  <a:pt x="907468" y="530751"/>
                  <a:pt x="925448" y="519868"/>
                  <a:pt x="945372" y="514886"/>
                </a:cubicBezTo>
                <a:cubicBezTo>
                  <a:pt x="971533" y="508345"/>
                  <a:pt x="998805" y="507545"/>
                  <a:pt x="1025457" y="503444"/>
                </a:cubicBezTo>
                <a:cubicBezTo>
                  <a:pt x="1040321" y="501157"/>
                  <a:pt x="1132516" y="486197"/>
                  <a:pt x="1151305" y="480560"/>
                </a:cubicBezTo>
                <a:cubicBezTo>
                  <a:pt x="1222435" y="459219"/>
                  <a:pt x="1190645" y="464616"/>
                  <a:pt x="1242831" y="434793"/>
                </a:cubicBezTo>
                <a:cubicBezTo>
                  <a:pt x="1257639" y="426331"/>
                  <a:pt x="1273340" y="419537"/>
                  <a:pt x="1288594" y="411909"/>
                </a:cubicBezTo>
                <a:cubicBezTo>
                  <a:pt x="1300035" y="400467"/>
                  <a:pt x="1309454" y="386559"/>
                  <a:pt x="1322916" y="377583"/>
                </a:cubicBezTo>
                <a:cubicBezTo>
                  <a:pt x="1367493" y="347862"/>
                  <a:pt x="1401874" y="341689"/>
                  <a:pt x="1448764" y="320373"/>
                </a:cubicBezTo>
                <a:cubicBezTo>
                  <a:pt x="1472053" y="309786"/>
                  <a:pt x="1493794" y="295888"/>
                  <a:pt x="1517408" y="286048"/>
                </a:cubicBezTo>
                <a:cubicBezTo>
                  <a:pt x="1586754" y="257151"/>
                  <a:pt x="1571921" y="269693"/>
                  <a:pt x="1631816" y="251722"/>
                </a:cubicBezTo>
                <a:cubicBezTo>
                  <a:pt x="1654918" y="244791"/>
                  <a:pt x="1676809" y="233569"/>
                  <a:pt x="1700460" y="228838"/>
                </a:cubicBezTo>
                <a:cubicBezTo>
                  <a:pt x="1810496" y="206828"/>
                  <a:pt x="1776465" y="228911"/>
                  <a:pt x="1860630" y="205954"/>
                </a:cubicBezTo>
                <a:cubicBezTo>
                  <a:pt x="1963441" y="177911"/>
                  <a:pt x="1894377" y="190890"/>
                  <a:pt x="1986478" y="160187"/>
                </a:cubicBezTo>
                <a:cubicBezTo>
                  <a:pt x="2049985" y="139016"/>
                  <a:pt x="2064046" y="137807"/>
                  <a:pt x="2123767" y="125861"/>
                </a:cubicBezTo>
                <a:cubicBezTo>
                  <a:pt x="2142835" y="114419"/>
                  <a:pt x="2161081" y="101481"/>
                  <a:pt x="2180970" y="91535"/>
                </a:cubicBezTo>
                <a:cubicBezTo>
                  <a:pt x="2191757" y="86141"/>
                  <a:pt x="2203697" y="83406"/>
                  <a:pt x="2215293" y="80093"/>
                </a:cubicBezTo>
                <a:cubicBezTo>
                  <a:pt x="2263083" y="66437"/>
                  <a:pt x="2275756" y="66201"/>
                  <a:pt x="2329700" y="57209"/>
                </a:cubicBezTo>
                <a:cubicBezTo>
                  <a:pt x="2451385" y="8529"/>
                  <a:pt x="2312726" y="58395"/>
                  <a:pt x="2478429" y="22884"/>
                </a:cubicBezTo>
                <a:cubicBezTo>
                  <a:pt x="2502013" y="17830"/>
                  <a:pt x="2524192" y="7628"/>
                  <a:pt x="2547074" y="0"/>
                </a:cubicBezTo>
                <a:cubicBezTo>
                  <a:pt x="3138055" y="19066"/>
                  <a:pt x="2783454" y="11442"/>
                  <a:pt x="3611061" y="11442"/>
                </a:cubicBezTo>
              </a:path>
            </a:pathLst>
          </a:custGeom>
          <a:ln w="190500" cap="flat" cmpd="sng" algn="ctr">
            <a:solidFill>
              <a:srgbClr val="E8EBE6">
                <a:alpha val="65098"/>
              </a:srgbClr>
            </a:solidFill>
            <a:prstDash val="solid"/>
            <a:round/>
            <a:headEnd type="none" w="med" len="med"/>
            <a:tailEnd type="none" w="med" len="med"/>
          </a:ln>
          <a:scene3d>
            <a:camera prst="orthographicFront"/>
            <a:lightRig rig="threePt" dir="t"/>
          </a:scene3d>
          <a:sp3d extrusionH="6350" contourW="12700">
            <a:bevelT/>
            <a:extrusionClr>
              <a:srgbClr val="FFFF00"/>
            </a:extrusionClr>
            <a:contourClr>
              <a:srgbClr val="FFFF00"/>
            </a:contourClr>
          </a:sp3d>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dirty="0">
              <a:latin typeface="Avenir Book" charset="0"/>
              <a:ea typeface="Avenir Book" charset="0"/>
              <a:cs typeface="Avenir Book" charset="0"/>
            </a:endParaRPr>
          </a:p>
        </p:txBody>
      </p:sp>
      <p:sp>
        <p:nvSpPr>
          <p:cNvPr id="24" name="TextBox 11"/>
          <p:cNvSpPr txBox="1">
            <a:spLocks noChangeArrowheads="1"/>
          </p:cNvSpPr>
          <p:nvPr/>
        </p:nvSpPr>
        <p:spPr bwMode="auto">
          <a:xfrm>
            <a:off x="3225812" y="3636925"/>
            <a:ext cx="1304605" cy="738664"/>
          </a:xfrm>
          <a:prstGeom prst="rect">
            <a:avLst/>
          </a:prstGeom>
          <a:noFill/>
          <a:ln w="9525">
            <a:noFill/>
            <a:miter lim="800000"/>
            <a:headEnd/>
            <a:tailEnd/>
          </a:ln>
        </p:spPr>
        <p:txBody>
          <a:bodyPr wrap="square">
            <a:prstTxWarp prst="textNoShape">
              <a:avLst/>
            </a:prstTxWarp>
            <a:spAutoFit/>
          </a:bodyPr>
          <a:lstStyle/>
          <a:p>
            <a:pPr algn="ctr"/>
            <a:r>
              <a:rPr lang="en-US" sz="1400" b="1" dirty="0" smtClean="0">
                <a:latin typeface="Avenir Book" charset="0"/>
                <a:ea typeface="Avenir Book" charset="0"/>
                <a:cs typeface="Avenir Book" charset="0"/>
              </a:rPr>
              <a:t>intracellular</a:t>
            </a:r>
          </a:p>
          <a:p>
            <a:pPr algn="ctr"/>
            <a:r>
              <a:rPr lang="en-US" sz="1400" b="1" dirty="0" smtClean="0">
                <a:latin typeface="Avenir Book" charset="0"/>
                <a:ea typeface="Avenir Book" charset="0"/>
                <a:cs typeface="Avenir Book" charset="0"/>
              </a:rPr>
              <a:t>signaling proteins</a:t>
            </a:r>
            <a:endParaRPr lang="en-US" sz="1400" b="1" dirty="0">
              <a:latin typeface="Avenir Book" charset="0"/>
              <a:ea typeface="Avenir Book" charset="0"/>
              <a:cs typeface="Avenir Book" charset="0"/>
            </a:endParaRPr>
          </a:p>
        </p:txBody>
      </p:sp>
      <p:pic>
        <p:nvPicPr>
          <p:cNvPr id="5" name="Picture 4"/>
          <p:cNvPicPr>
            <a:picLocks noChangeAspect="1"/>
          </p:cNvPicPr>
          <p:nvPr/>
        </p:nvPicPr>
        <p:blipFill>
          <a:blip r:embed="rId5"/>
          <a:stretch>
            <a:fillRect/>
          </a:stretch>
        </p:blipFill>
        <p:spPr>
          <a:xfrm>
            <a:off x="1170076" y="199736"/>
            <a:ext cx="1147354" cy="956129"/>
          </a:xfrm>
          <a:prstGeom prst="rect">
            <a:avLst/>
          </a:prstGeom>
        </p:spPr>
      </p:pic>
      <p:cxnSp>
        <p:nvCxnSpPr>
          <p:cNvPr id="26" name="Straight Arrow Connector 25"/>
          <p:cNvCxnSpPr/>
          <p:nvPr/>
        </p:nvCxnSpPr>
        <p:spPr>
          <a:xfrm>
            <a:off x="2232472" y="786965"/>
            <a:ext cx="814508" cy="423764"/>
          </a:xfrm>
          <a:prstGeom prst="straightConnector1">
            <a:avLst/>
          </a:prstGeom>
          <a:ln w="38100" cap="flat" cmpd="sng" algn="ctr">
            <a:solidFill>
              <a:schemeClr val="bg1">
                <a:lumMod val="85000"/>
              </a:schemeClr>
            </a:solidFill>
            <a:prstDash val="solid"/>
            <a:round/>
            <a:headEnd type="none" w="med" len="med"/>
            <a:tailEnd type="arrow" w="med" len="med"/>
          </a:ln>
          <a:effectLst>
            <a:outerShdw blurRad="40000" dist="20000" dir="3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7" name="Curved Connector 26"/>
          <p:cNvCxnSpPr/>
          <p:nvPr/>
        </p:nvCxnSpPr>
        <p:spPr bwMode="auto">
          <a:xfrm flipV="1">
            <a:off x="6897662" y="3890927"/>
            <a:ext cx="1004466" cy="2146049"/>
          </a:xfrm>
          <a:prstGeom prst="curvedConnector2">
            <a:avLst/>
          </a:prstGeom>
          <a:blipFill dpi="0" rotWithShape="0">
            <a:blip r:embed="rId6"/>
            <a:srcRect/>
            <a:tile tx="0" ty="0" sx="100000" sy="100000" flip="none" algn="tl"/>
          </a:blipFill>
          <a:ln w="38100" cap="flat" cmpd="sng" algn="ctr">
            <a:solidFill>
              <a:schemeClr val="bg1">
                <a:lumMod val="85000"/>
              </a:schemeClr>
            </a:solidFill>
            <a:prstDash val="solid"/>
            <a:round/>
            <a:headEnd type="none" w="med" len="med"/>
            <a:tailEnd type="arrow"/>
          </a:ln>
          <a:effectLst>
            <a:outerShdw blurRad="50800" dist="38100" dir="2700000" algn="tl" rotWithShape="0">
              <a:prstClr val="black">
                <a:alpha val="40000"/>
              </a:prstClr>
            </a:outerShdw>
          </a:effectLst>
          <a:extLst/>
        </p:spPr>
      </p:cxnSp>
      <p:sp>
        <p:nvSpPr>
          <p:cNvPr id="35" name="TextBox 11"/>
          <p:cNvSpPr txBox="1">
            <a:spLocks noChangeArrowheads="1"/>
          </p:cNvSpPr>
          <p:nvPr/>
        </p:nvSpPr>
        <p:spPr bwMode="auto">
          <a:xfrm>
            <a:off x="7045579" y="2936820"/>
            <a:ext cx="1819283" cy="954107"/>
          </a:xfrm>
          <a:prstGeom prst="rect">
            <a:avLst/>
          </a:prstGeom>
          <a:noFill/>
          <a:ln w="9525">
            <a:noFill/>
            <a:miter lim="800000"/>
            <a:headEnd/>
            <a:tailEnd/>
          </a:ln>
        </p:spPr>
        <p:txBody>
          <a:bodyPr wrap="square">
            <a:prstTxWarp prst="textNoShape">
              <a:avLst/>
            </a:prstTxWarp>
            <a:spAutoFit/>
          </a:bodyPr>
          <a:lstStyle/>
          <a:p>
            <a:pPr algn="ctr"/>
            <a:r>
              <a:rPr lang="en-US" sz="2800" b="1" dirty="0" smtClean="0">
                <a:solidFill>
                  <a:srgbClr val="007633"/>
                </a:solidFill>
                <a:latin typeface="Avenir Book" charset="0"/>
                <a:ea typeface="Avenir Book" charset="0"/>
                <a:cs typeface="Avenir Book" charset="0"/>
              </a:rPr>
              <a:t>cellular response</a:t>
            </a:r>
            <a:endParaRPr lang="en-US" sz="2800" b="1" dirty="0">
              <a:solidFill>
                <a:srgbClr val="007633"/>
              </a:solidFill>
              <a:latin typeface="Avenir Book" charset="0"/>
              <a:ea typeface="Avenir Book" charset="0"/>
              <a:cs typeface="Avenir Book" charset="0"/>
            </a:endParaRPr>
          </a:p>
        </p:txBody>
      </p:sp>
      <p:pic>
        <p:nvPicPr>
          <p:cNvPr id="37" name="Picture 36"/>
          <p:cNvPicPr>
            <a:picLocks noChangeAspect="1"/>
          </p:cNvPicPr>
          <p:nvPr/>
        </p:nvPicPr>
        <p:blipFill rotWithShape="1">
          <a:blip r:embed="rId7">
            <a:duotone>
              <a:prstClr val="black"/>
              <a:schemeClr val="accent1">
                <a:tint val="45000"/>
                <a:satMod val="400000"/>
              </a:schemeClr>
            </a:duotone>
          </a:blip>
          <a:srcRect l="20118" t="18175" r="20294" b="14591"/>
          <a:stretch/>
        </p:blipFill>
        <p:spPr>
          <a:xfrm>
            <a:off x="2356426" y="3528474"/>
            <a:ext cx="1031355" cy="1163701"/>
          </a:xfrm>
          <a:prstGeom prst="rect">
            <a:avLst/>
          </a:prstGeom>
        </p:spPr>
      </p:pic>
      <p:sp>
        <p:nvSpPr>
          <p:cNvPr id="16" name="TextBox 11"/>
          <p:cNvSpPr txBox="1">
            <a:spLocks noChangeArrowheads="1"/>
          </p:cNvSpPr>
          <p:nvPr/>
        </p:nvSpPr>
        <p:spPr bwMode="auto">
          <a:xfrm>
            <a:off x="3736515" y="144686"/>
            <a:ext cx="5371339" cy="523220"/>
          </a:xfrm>
          <a:prstGeom prst="rect">
            <a:avLst/>
          </a:prstGeom>
          <a:noFill/>
          <a:ln w="9525">
            <a:noFill/>
            <a:miter lim="800000"/>
            <a:headEnd/>
            <a:tailEnd/>
          </a:ln>
        </p:spPr>
        <p:txBody>
          <a:bodyPr wrap="square">
            <a:prstTxWarp prst="textNoShape">
              <a:avLst/>
            </a:prstTxWarp>
            <a:spAutoFit/>
          </a:bodyPr>
          <a:lstStyle/>
          <a:p>
            <a:pPr algn="ctr"/>
            <a:r>
              <a:rPr lang="en-US" sz="2800" b="1" dirty="0" smtClean="0">
                <a:solidFill>
                  <a:srgbClr val="0070C0"/>
                </a:solidFill>
                <a:latin typeface="Avenir Book" charset="0"/>
                <a:ea typeface="Avenir Book" charset="0"/>
                <a:cs typeface="Avenir Book" charset="0"/>
              </a:rPr>
              <a:t>the ‘20.320 version’ of biology</a:t>
            </a:r>
          </a:p>
        </p:txBody>
      </p:sp>
      <p:sp>
        <p:nvSpPr>
          <p:cNvPr id="17" name="TextBox 11"/>
          <p:cNvSpPr txBox="1">
            <a:spLocks noChangeArrowheads="1"/>
          </p:cNvSpPr>
          <p:nvPr/>
        </p:nvSpPr>
        <p:spPr bwMode="auto">
          <a:xfrm>
            <a:off x="22002" y="5879930"/>
            <a:ext cx="3053050" cy="923330"/>
          </a:xfrm>
          <a:prstGeom prst="rect">
            <a:avLst/>
          </a:prstGeom>
          <a:noFill/>
          <a:ln w="9525">
            <a:noFill/>
            <a:miter lim="800000"/>
            <a:headEnd/>
            <a:tailEnd/>
          </a:ln>
        </p:spPr>
        <p:txBody>
          <a:bodyPr wrap="square">
            <a:prstTxWarp prst="textNoShape">
              <a:avLst/>
            </a:prstTxWarp>
            <a:spAutoFit/>
          </a:bodyPr>
          <a:lstStyle/>
          <a:p>
            <a:pPr algn="ctr"/>
            <a:r>
              <a:rPr lang="en-US" b="1" dirty="0" smtClean="0">
                <a:solidFill>
                  <a:srgbClr val="0070C0"/>
                </a:solidFill>
                <a:latin typeface="Avenir Book" charset="0"/>
                <a:ea typeface="Avenir Book" charset="0"/>
                <a:cs typeface="Avenir Book" charset="0"/>
              </a:rPr>
              <a:t>experimental methods</a:t>
            </a:r>
          </a:p>
          <a:p>
            <a:pPr algn="ctr"/>
            <a:r>
              <a:rPr lang="en-US" b="1" dirty="0" smtClean="0">
                <a:solidFill>
                  <a:srgbClr val="0070C0"/>
                </a:solidFill>
                <a:latin typeface="Avenir Book" charset="0"/>
                <a:ea typeface="Avenir Book" charset="0"/>
                <a:cs typeface="Avenir Book" charset="0"/>
              </a:rPr>
              <a:t>mathematical models</a:t>
            </a:r>
            <a:endParaRPr lang="en-US" b="1" dirty="0">
              <a:solidFill>
                <a:srgbClr val="0070C0"/>
              </a:solidFill>
              <a:latin typeface="Avenir Book" charset="0"/>
              <a:ea typeface="Avenir Book" charset="0"/>
              <a:cs typeface="Avenir Book" charset="0"/>
            </a:endParaRPr>
          </a:p>
          <a:p>
            <a:pPr algn="ctr"/>
            <a:r>
              <a:rPr lang="en-US" b="1" dirty="0" smtClean="0">
                <a:solidFill>
                  <a:srgbClr val="0070C0"/>
                </a:solidFill>
                <a:latin typeface="Avenir Book" charset="0"/>
                <a:ea typeface="Avenir Book" charset="0"/>
                <a:cs typeface="Avenir Book" charset="0"/>
              </a:rPr>
              <a:t>manipulate targets/systems</a:t>
            </a:r>
          </a:p>
        </p:txBody>
      </p:sp>
    </p:spTree>
    <p:extLst>
      <p:ext uri="{BB962C8B-B14F-4D97-AF65-F5344CB8AC3E}">
        <p14:creationId xmlns:p14="http://schemas.microsoft.com/office/powerpoint/2010/main" val="20429661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a:spLocks noChangeArrowheads="1"/>
          </p:cNvSpPr>
          <p:nvPr/>
        </p:nvSpPr>
        <p:spPr bwMode="auto">
          <a:xfrm>
            <a:off x="0" y="1407"/>
            <a:ext cx="9144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600" dirty="0">
              <a:latin typeface="Avenir Book" charset="0"/>
              <a:ea typeface="Avenir Book" charset="0"/>
              <a:cs typeface="Avenir Book" charset="0"/>
            </a:endParaRPr>
          </a:p>
          <a:p>
            <a:pPr algn="ctr"/>
            <a:r>
              <a:rPr lang="en-US" altLang="en-US" sz="2600" dirty="0" err="1" smtClean="0">
                <a:solidFill>
                  <a:schemeClr val="tx1"/>
                </a:solidFill>
                <a:latin typeface="Avenir Book" charset="0"/>
                <a:ea typeface="Avenir Book" charset="0"/>
                <a:cs typeface="Avenir Book" charset="0"/>
              </a:rPr>
              <a:t>Robotnikinin</a:t>
            </a:r>
            <a:r>
              <a:rPr lang="en-US" altLang="en-US" sz="2600" dirty="0" smtClean="0">
                <a:solidFill>
                  <a:schemeClr val="tx1"/>
                </a:solidFill>
                <a:latin typeface="Avenir Book" charset="0"/>
                <a:ea typeface="Avenir Book" charset="0"/>
                <a:cs typeface="Avenir Book" charset="0"/>
              </a:rPr>
              <a:t> causes hair follicles to fail </a:t>
            </a:r>
            <a:r>
              <a:rPr lang="en-US" altLang="en-US" sz="2600" dirty="0" err="1" smtClean="0">
                <a:solidFill>
                  <a:schemeClr val="tx1"/>
                </a:solidFill>
                <a:latin typeface="Avenir Book" charset="0"/>
                <a:ea typeface="Avenir Book" charset="0"/>
                <a:cs typeface="Avenir Book" charset="0"/>
              </a:rPr>
              <a:t>anagen</a:t>
            </a:r>
            <a:r>
              <a:rPr lang="en-US" altLang="en-US" sz="2600" dirty="0" smtClean="0">
                <a:solidFill>
                  <a:schemeClr val="tx1"/>
                </a:solidFill>
                <a:latin typeface="Avenir Book" charset="0"/>
                <a:ea typeface="Avenir Book" charset="0"/>
                <a:cs typeface="Avenir Book" charset="0"/>
              </a:rPr>
              <a:t> phase entry</a:t>
            </a:r>
          </a:p>
        </p:txBody>
      </p:sp>
      <p:pic>
        <p:nvPicPr>
          <p:cNvPr id="7" name="Picture 4" descr="Shh inh in vivo.jpg"/>
          <p:cNvPicPr>
            <a:picLocks noChangeAspect="1"/>
          </p:cNvPicPr>
          <p:nvPr/>
        </p:nvPicPr>
        <p:blipFill>
          <a:blip r:embed="rId3">
            <a:extLst>
              <a:ext uri="{28A0092B-C50C-407E-A947-70E740481C1C}">
                <a14:useLocalDpi xmlns:a14="http://schemas.microsoft.com/office/drawing/2010/main" val="0"/>
              </a:ext>
            </a:extLst>
          </a:blip>
          <a:srcRect l="4062" t="61143" r="2031" b="8189"/>
          <a:stretch>
            <a:fillRect/>
          </a:stretch>
        </p:blipFill>
        <p:spPr bwMode="auto">
          <a:xfrm>
            <a:off x="1160414" y="1093413"/>
            <a:ext cx="70024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6"/>
          <p:cNvSpPr txBox="1">
            <a:spLocks noChangeArrowheads="1"/>
          </p:cNvSpPr>
          <p:nvPr/>
        </p:nvSpPr>
        <p:spPr bwMode="auto">
          <a:xfrm rot="16200000">
            <a:off x="-751567" y="3297051"/>
            <a:ext cx="2743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b="1">
                <a:latin typeface="Avenir Book" charset="0"/>
                <a:ea typeface="Avenir Book" charset="0"/>
                <a:cs typeface="Avenir Book" charset="0"/>
              </a:rPr>
              <a:t>12 days post depilation</a:t>
            </a:r>
          </a:p>
        </p:txBody>
      </p:sp>
      <p:sp>
        <p:nvSpPr>
          <p:cNvPr id="13" name="TextBox 7"/>
          <p:cNvSpPr txBox="1">
            <a:spLocks noChangeArrowheads="1"/>
          </p:cNvSpPr>
          <p:nvPr/>
        </p:nvSpPr>
        <p:spPr bwMode="auto">
          <a:xfrm>
            <a:off x="4998010" y="1177479"/>
            <a:ext cx="7264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400" b="1">
                <a:latin typeface="Avenir Book" charset="0"/>
                <a:ea typeface="Avenir Book" charset="0"/>
                <a:cs typeface="Avenir Book" charset="0"/>
              </a:rPr>
              <a:t>DMSO</a:t>
            </a:r>
          </a:p>
        </p:txBody>
      </p:sp>
      <p:sp>
        <p:nvSpPr>
          <p:cNvPr id="14" name="TextBox 8"/>
          <p:cNvSpPr txBox="1">
            <a:spLocks noChangeArrowheads="1"/>
          </p:cNvSpPr>
          <p:nvPr/>
        </p:nvSpPr>
        <p:spPr bwMode="auto">
          <a:xfrm>
            <a:off x="1214202" y="1205394"/>
            <a:ext cx="17427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400" b="1" dirty="0">
                <a:latin typeface="Avenir Book" charset="0"/>
                <a:ea typeface="Avenir Book" charset="0"/>
                <a:cs typeface="Avenir Book" charset="0"/>
              </a:rPr>
              <a:t>10 </a:t>
            </a:r>
            <a:r>
              <a:rPr lang="en-US" altLang="en-US" sz="1400" b="1" dirty="0" smtClean="0">
                <a:latin typeface="Avenir Book" charset="0"/>
                <a:ea typeface="Avenir Book" charset="0"/>
                <a:cs typeface="Avenir Book" charset="0"/>
              </a:rPr>
              <a:t>µM </a:t>
            </a:r>
            <a:r>
              <a:rPr lang="en-US" altLang="en-US" sz="1400" b="1" dirty="0" err="1" smtClean="0">
                <a:latin typeface="Avenir Book" charset="0"/>
                <a:ea typeface="Avenir Book" charset="0"/>
                <a:cs typeface="Avenir Book" charset="0"/>
              </a:rPr>
              <a:t>Robotnikinin</a:t>
            </a:r>
            <a:endParaRPr lang="en-US" altLang="en-US" sz="1400" b="1" dirty="0">
              <a:latin typeface="Avenir Book" charset="0"/>
              <a:ea typeface="Avenir Book" charset="0"/>
              <a:cs typeface="Avenir Book" charset="0"/>
            </a:endParaRPr>
          </a:p>
        </p:txBody>
      </p:sp>
      <p:sp>
        <p:nvSpPr>
          <p:cNvPr id="15" name="TextBox 9"/>
          <p:cNvSpPr txBox="1">
            <a:spLocks noChangeArrowheads="1"/>
          </p:cNvSpPr>
          <p:nvPr/>
        </p:nvSpPr>
        <p:spPr bwMode="auto">
          <a:xfrm>
            <a:off x="0" y="6416971"/>
            <a:ext cx="9144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400" smtClean="0">
                <a:latin typeface="Avenir Book" charset="0"/>
                <a:ea typeface="Avenir Book" charset="0"/>
                <a:cs typeface="Avenir Book" charset="0"/>
              </a:rPr>
              <a:t>robotnikinin</a:t>
            </a:r>
            <a:r>
              <a:rPr lang="en-US" altLang="en-US" sz="1400" dirty="0" smtClean="0">
                <a:latin typeface="Avenir Book" charset="0"/>
                <a:ea typeface="Avenir Book" charset="0"/>
                <a:cs typeface="Avenir Book" charset="0"/>
              </a:rPr>
              <a:t> </a:t>
            </a:r>
            <a:r>
              <a:rPr lang="en-US" altLang="en-US" sz="1400" dirty="0">
                <a:latin typeface="Avenir Book" charset="0"/>
                <a:ea typeface="Avenir Book" charset="0"/>
                <a:cs typeface="Avenir Book" charset="0"/>
              </a:rPr>
              <a:t>treatment shows no signs of inflammation or failed skin differentiation</a:t>
            </a:r>
          </a:p>
        </p:txBody>
      </p:sp>
      <p:pic>
        <p:nvPicPr>
          <p:cNvPr id="16" name="Picture 8" descr="Shh inh (Gli) in vivo.jpg"/>
          <p:cNvPicPr>
            <a:picLocks noChangeAspect="1"/>
          </p:cNvPicPr>
          <p:nvPr/>
        </p:nvPicPr>
        <p:blipFill>
          <a:blip r:embed="rId4">
            <a:extLst>
              <a:ext uri="{28A0092B-C50C-407E-A947-70E740481C1C}">
                <a14:useLocalDpi xmlns:a14="http://schemas.microsoft.com/office/drawing/2010/main" val="0"/>
              </a:ext>
            </a:extLst>
          </a:blip>
          <a:srcRect l="6154" t="27499" r="9232" b="20000"/>
          <a:stretch>
            <a:fillRect/>
          </a:stretch>
        </p:blipFill>
        <p:spPr bwMode="auto">
          <a:xfrm>
            <a:off x="1160414" y="3615879"/>
            <a:ext cx="6680212" cy="256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393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8"/>
          <p:cNvSpPr txBox="1">
            <a:spLocks noChangeArrowheads="1"/>
          </p:cNvSpPr>
          <p:nvPr/>
        </p:nvSpPr>
        <p:spPr bwMode="auto">
          <a:xfrm>
            <a:off x="4354050" y="4141164"/>
            <a:ext cx="1534394" cy="861774"/>
          </a:xfrm>
          <a:prstGeom prst="rect">
            <a:avLst/>
          </a:prstGeom>
          <a:noFill/>
          <a:ln w="9525">
            <a:noFill/>
            <a:miter lim="800000"/>
            <a:headEnd/>
            <a:tailEnd/>
          </a:ln>
        </p:spPr>
        <p:txBody>
          <a:bodyPr wrap="none">
            <a:prstTxWarp prst="textNoShape">
              <a:avLst/>
            </a:prstTxWarp>
            <a:spAutoFit/>
          </a:bodyPr>
          <a:lstStyle/>
          <a:p>
            <a:pPr algn="ctr"/>
            <a:r>
              <a:rPr lang="en-US" b="1" dirty="0">
                <a:latin typeface="Avenir Book" charset="0"/>
                <a:ea typeface="Avenir Book" charset="0"/>
                <a:cs typeface="Avenir Book" charset="0"/>
              </a:rPr>
              <a:t>Gli</a:t>
            </a:r>
            <a:endParaRPr lang="en-US" b="1" dirty="0" smtClean="0">
              <a:latin typeface="Avenir Book" charset="0"/>
              <a:ea typeface="Avenir Book" charset="0"/>
              <a:cs typeface="Avenir Book" charset="0"/>
            </a:endParaRPr>
          </a:p>
          <a:p>
            <a:pPr algn="ctr"/>
            <a:r>
              <a:rPr lang="en-US" sz="1600" dirty="0" smtClean="0">
                <a:latin typeface="Avenir Book" charset="0"/>
                <a:ea typeface="Avenir Book" charset="0"/>
                <a:cs typeface="Avenir Book" charset="0"/>
              </a:rPr>
              <a:t>transcriptional </a:t>
            </a:r>
          </a:p>
          <a:p>
            <a:pPr algn="ctr"/>
            <a:r>
              <a:rPr lang="en-US" sz="1600" dirty="0" smtClean="0">
                <a:latin typeface="Avenir Book" charset="0"/>
                <a:ea typeface="Avenir Book" charset="0"/>
                <a:cs typeface="Avenir Book" charset="0"/>
              </a:rPr>
              <a:t>activator</a:t>
            </a:r>
            <a:endParaRPr lang="en-US" sz="1600" dirty="0">
              <a:latin typeface="Avenir Book" charset="0"/>
              <a:ea typeface="Avenir Book" charset="0"/>
              <a:cs typeface="Avenir Book" charset="0"/>
            </a:endParaRPr>
          </a:p>
        </p:txBody>
      </p:sp>
      <p:sp>
        <p:nvSpPr>
          <p:cNvPr id="4" name="Block Arc 3"/>
          <p:cNvSpPr/>
          <p:nvPr/>
        </p:nvSpPr>
        <p:spPr>
          <a:xfrm rot="19411524" flipV="1">
            <a:off x="1862138" y="4596037"/>
            <a:ext cx="163512" cy="320675"/>
          </a:xfrm>
          <a:prstGeom prst="blockArc">
            <a:avLst/>
          </a:prstGeom>
          <a:solidFill>
            <a:srgbClr val="C3D6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5" name="Block Arc 4"/>
          <p:cNvSpPr/>
          <p:nvPr/>
        </p:nvSpPr>
        <p:spPr>
          <a:xfrm rot="19411524" flipV="1">
            <a:off x="2119313" y="4405537"/>
            <a:ext cx="161925" cy="320675"/>
          </a:xfrm>
          <a:prstGeom prst="blockArc">
            <a:avLst/>
          </a:prstGeom>
          <a:solidFill>
            <a:srgbClr val="C3D6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6" name="Block Arc 5"/>
          <p:cNvSpPr/>
          <p:nvPr/>
        </p:nvSpPr>
        <p:spPr>
          <a:xfrm rot="19411524" flipV="1">
            <a:off x="2376488" y="4216625"/>
            <a:ext cx="161925" cy="319087"/>
          </a:xfrm>
          <a:prstGeom prst="blockArc">
            <a:avLst/>
          </a:prstGeom>
          <a:solidFill>
            <a:srgbClr val="C3D6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7" name="Block Arc 6"/>
          <p:cNvSpPr/>
          <p:nvPr/>
        </p:nvSpPr>
        <p:spPr>
          <a:xfrm rot="19411524" flipV="1">
            <a:off x="1606550" y="4784950"/>
            <a:ext cx="161925" cy="320675"/>
          </a:xfrm>
          <a:prstGeom prst="blockArc">
            <a:avLst/>
          </a:prstGeom>
          <a:solidFill>
            <a:srgbClr val="C3D6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8" name="Block Arc 7"/>
          <p:cNvSpPr/>
          <p:nvPr/>
        </p:nvSpPr>
        <p:spPr>
          <a:xfrm rot="19411524" flipV="1">
            <a:off x="2873375" y="3813400"/>
            <a:ext cx="161925" cy="320675"/>
          </a:xfrm>
          <a:prstGeom prst="blockArc">
            <a:avLst/>
          </a:prstGeom>
          <a:solidFill>
            <a:srgbClr val="C3D6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9" name="Block Arc 8"/>
          <p:cNvSpPr/>
          <p:nvPr/>
        </p:nvSpPr>
        <p:spPr>
          <a:xfrm rot="19411524" flipV="1">
            <a:off x="3138488" y="3618137"/>
            <a:ext cx="161925" cy="319088"/>
          </a:xfrm>
          <a:prstGeom prst="blockArc">
            <a:avLst/>
          </a:prstGeom>
          <a:solidFill>
            <a:srgbClr val="C3D6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10" name="Block Arc 9"/>
          <p:cNvSpPr/>
          <p:nvPr/>
        </p:nvSpPr>
        <p:spPr>
          <a:xfrm rot="19411524" flipV="1">
            <a:off x="2616200" y="4003900"/>
            <a:ext cx="161925" cy="320675"/>
          </a:xfrm>
          <a:prstGeom prst="blockArc">
            <a:avLst/>
          </a:prstGeom>
          <a:solidFill>
            <a:srgbClr val="C3D6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11" name="Block Arc 10"/>
          <p:cNvSpPr/>
          <p:nvPr/>
        </p:nvSpPr>
        <p:spPr>
          <a:xfrm rot="19411524">
            <a:off x="1343025" y="4157887"/>
            <a:ext cx="161925" cy="320675"/>
          </a:xfrm>
          <a:prstGeom prst="blockArc">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12" name="Block Arc 11"/>
          <p:cNvSpPr/>
          <p:nvPr/>
        </p:nvSpPr>
        <p:spPr>
          <a:xfrm rot="19411524">
            <a:off x="1601788" y="3965800"/>
            <a:ext cx="161925" cy="320675"/>
          </a:xfrm>
          <a:prstGeom prst="blockArc">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13" name="Block Arc 12"/>
          <p:cNvSpPr/>
          <p:nvPr/>
        </p:nvSpPr>
        <p:spPr>
          <a:xfrm rot="19411524">
            <a:off x="1862138" y="3775300"/>
            <a:ext cx="161925" cy="319087"/>
          </a:xfrm>
          <a:prstGeom prst="blockArc">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14" name="Block Arc 13"/>
          <p:cNvSpPr/>
          <p:nvPr/>
        </p:nvSpPr>
        <p:spPr>
          <a:xfrm rot="19411524">
            <a:off x="2120900" y="3583212"/>
            <a:ext cx="161925" cy="319088"/>
          </a:xfrm>
          <a:prstGeom prst="blockArc">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15" name="Block Arc 14"/>
          <p:cNvSpPr/>
          <p:nvPr/>
        </p:nvSpPr>
        <p:spPr>
          <a:xfrm rot="19411524">
            <a:off x="2398713" y="3414937"/>
            <a:ext cx="163512" cy="320675"/>
          </a:xfrm>
          <a:prstGeom prst="blockArc">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16" name="Block Arc 15"/>
          <p:cNvSpPr/>
          <p:nvPr/>
        </p:nvSpPr>
        <p:spPr>
          <a:xfrm rot="19411524">
            <a:off x="2640013" y="3199037"/>
            <a:ext cx="163512" cy="320675"/>
          </a:xfrm>
          <a:prstGeom prst="blockArc">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17" name="Oval 16"/>
          <p:cNvSpPr/>
          <p:nvPr/>
        </p:nvSpPr>
        <p:spPr>
          <a:xfrm>
            <a:off x="4495800" y="4916712"/>
            <a:ext cx="4114800" cy="1828800"/>
          </a:xfrm>
          <a:prstGeom prst="ellipse">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venir Book" charset="0"/>
              <a:ea typeface="Avenir Book" charset="0"/>
              <a:cs typeface="Avenir Book" charset="0"/>
            </a:endParaRPr>
          </a:p>
        </p:txBody>
      </p:sp>
      <p:sp>
        <p:nvSpPr>
          <p:cNvPr id="18" name="Freeform 17"/>
          <p:cNvSpPr/>
          <p:nvPr/>
        </p:nvSpPr>
        <p:spPr>
          <a:xfrm>
            <a:off x="0" y="1871887"/>
            <a:ext cx="9091613" cy="4279900"/>
          </a:xfrm>
          <a:custGeom>
            <a:avLst/>
            <a:gdLst>
              <a:gd name="connsiteX0" fmla="*/ 0 w 9341115"/>
              <a:gd name="connsiteY0" fmla="*/ 4279757 h 4279757"/>
              <a:gd name="connsiteX1" fmla="*/ 3751982 w 9341115"/>
              <a:gd name="connsiteY1" fmla="*/ 1320433 h 4279757"/>
              <a:gd name="connsiteX2" fmla="*/ 9181869 w 9341115"/>
              <a:gd name="connsiteY2" fmla="*/ 27185 h 4279757"/>
              <a:gd name="connsiteX3" fmla="*/ 9181869 w 9341115"/>
              <a:gd name="connsiteY3" fmla="*/ 27185 h 4279757"/>
              <a:gd name="connsiteX4" fmla="*/ 9321695 w 9341115"/>
              <a:gd name="connsiteY4" fmla="*/ 27185 h 4279757"/>
              <a:gd name="connsiteX5" fmla="*/ 9298391 w 9341115"/>
              <a:gd name="connsiteY5" fmla="*/ 190297 h 427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1115" h="4279757">
                <a:moveTo>
                  <a:pt x="0" y="4279757"/>
                </a:moveTo>
                <a:cubicBezTo>
                  <a:pt x="1110835" y="3154476"/>
                  <a:pt x="2221671" y="2029195"/>
                  <a:pt x="3751982" y="1320433"/>
                </a:cubicBezTo>
                <a:cubicBezTo>
                  <a:pt x="5282293" y="611671"/>
                  <a:pt x="9181869" y="27185"/>
                  <a:pt x="9181869" y="27185"/>
                </a:cubicBezTo>
                <a:lnTo>
                  <a:pt x="9181869" y="27185"/>
                </a:lnTo>
                <a:cubicBezTo>
                  <a:pt x="9205173" y="27185"/>
                  <a:pt x="9302275" y="0"/>
                  <a:pt x="9321695" y="27185"/>
                </a:cubicBezTo>
                <a:cubicBezTo>
                  <a:pt x="9341115" y="54370"/>
                  <a:pt x="9298391" y="190297"/>
                  <a:pt x="9298391" y="190297"/>
                </a:cubicBezTo>
              </a:path>
            </a:pathLst>
          </a:custGeom>
          <a:ln w="38100" cap="flat" cmpd="sng" algn="ctr">
            <a:solidFill>
              <a:schemeClr val="tx1">
                <a:lumMod val="75000"/>
                <a:lumOff val="2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venir Book" charset="0"/>
              <a:ea typeface="Avenir Book" charset="0"/>
              <a:cs typeface="Avenir Book" charset="0"/>
            </a:endParaRPr>
          </a:p>
        </p:txBody>
      </p:sp>
      <p:cxnSp>
        <p:nvCxnSpPr>
          <p:cNvPr id="19" name="Straight Connector 18"/>
          <p:cNvCxnSpPr/>
          <p:nvPr/>
        </p:nvCxnSpPr>
        <p:spPr>
          <a:xfrm rot="4615262">
            <a:off x="5127625" y="2605312"/>
            <a:ext cx="738188" cy="1588"/>
          </a:xfrm>
          <a:prstGeom prst="line">
            <a:avLst/>
          </a:prstGeom>
          <a:ln w="69850" cap="flat" cmpd="sng" algn="ctr">
            <a:solidFill>
              <a:srgbClr val="3366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4615262">
            <a:off x="5304632" y="2563243"/>
            <a:ext cx="738188" cy="3175"/>
          </a:xfrm>
          <a:prstGeom prst="line">
            <a:avLst/>
          </a:prstGeom>
          <a:ln w="69850" cap="flat" cmpd="sng" algn="ctr">
            <a:solidFill>
              <a:srgbClr val="3366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4615262">
            <a:off x="5481638" y="2522762"/>
            <a:ext cx="738188" cy="1587"/>
          </a:xfrm>
          <a:prstGeom prst="line">
            <a:avLst/>
          </a:prstGeom>
          <a:ln w="69850" cap="flat" cmpd="sng" algn="ctr">
            <a:solidFill>
              <a:srgbClr val="3366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4615262">
            <a:off x="5659438" y="2481487"/>
            <a:ext cx="738188" cy="1587"/>
          </a:xfrm>
          <a:prstGeom prst="line">
            <a:avLst/>
          </a:prstGeom>
          <a:ln w="69850" cap="flat" cmpd="sng" algn="ctr">
            <a:solidFill>
              <a:srgbClr val="3366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4615262">
            <a:off x="5837238" y="2440212"/>
            <a:ext cx="738188" cy="1587"/>
          </a:xfrm>
          <a:prstGeom prst="line">
            <a:avLst/>
          </a:prstGeom>
          <a:ln w="69850" cap="flat" cmpd="sng" algn="ctr">
            <a:solidFill>
              <a:srgbClr val="3366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4615262">
            <a:off x="6013450" y="2398937"/>
            <a:ext cx="738188" cy="1588"/>
          </a:xfrm>
          <a:prstGeom prst="line">
            <a:avLst/>
          </a:prstGeom>
          <a:ln w="69850" cap="flat" cmpd="sng" algn="ctr">
            <a:solidFill>
              <a:srgbClr val="3366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4615262">
            <a:off x="6191250" y="2357662"/>
            <a:ext cx="738188" cy="1588"/>
          </a:xfrm>
          <a:prstGeom prst="line">
            <a:avLst/>
          </a:prstGeom>
          <a:ln w="69850" cap="flat" cmpd="sng" algn="ctr">
            <a:solidFill>
              <a:srgbClr val="3366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7" name="Block Arc 26"/>
          <p:cNvSpPr/>
          <p:nvPr/>
        </p:nvSpPr>
        <p:spPr>
          <a:xfrm rot="20815262">
            <a:off x="5411788" y="2060800"/>
            <a:ext cx="184150" cy="347662"/>
          </a:xfrm>
          <a:prstGeom prst="blockArc">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28" name="Block Arc 27"/>
          <p:cNvSpPr/>
          <p:nvPr/>
        </p:nvSpPr>
        <p:spPr>
          <a:xfrm rot="20815262" flipV="1">
            <a:off x="5751513" y="2718025"/>
            <a:ext cx="184150" cy="347662"/>
          </a:xfrm>
          <a:prstGeom prst="blockArc">
            <a:avLst/>
          </a:prstGeom>
          <a:solidFill>
            <a:srgbClr val="95B3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29" name="Block Arc 28"/>
          <p:cNvSpPr/>
          <p:nvPr/>
        </p:nvSpPr>
        <p:spPr>
          <a:xfrm rot="20815262">
            <a:off x="5765800" y="1979837"/>
            <a:ext cx="184150" cy="346075"/>
          </a:xfrm>
          <a:prstGeom prst="blockArc">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30" name="Block Arc 29"/>
          <p:cNvSpPr/>
          <p:nvPr/>
        </p:nvSpPr>
        <p:spPr>
          <a:xfrm rot="20815262" flipV="1">
            <a:off x="6105525" y="2635475"/>
            <a:ext cx="184150" cy="347662"/>
          </a:xfrm>
          <a:prstGeom prst="blockArc">
            <a:avLst/>
          </a:prstGeom>
          <a:solidFill>
            <a:srgbClr val="95B3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31" name="Block Arc 30"/>
          <p:cNvSpPr/>
          <p:nvPr/>
        </p:nvSpPr>
        <p:spPr>
          <a:xfrm rot="20815262">
            <a:off x="6119813" y="1897287"/>
            <a:ext cx="184150" cy="347663"/>
          </a:xfrm>
          <a:prstGeom prst="blockArc">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32" name="Block Arc 31"/>
          <p:cNvSpPr/>
          <p:nvPr/>
        </p:nvSpPr>
        <p:spPr>
          <a:xfrm rot="20815262" flipV="1">
            <a:off x="6459538" y="2552925"/>
            <a:ext cx="184150" cy="347662"/>
          </a:xfrm>
          <a:prstGeom prst="blockArc">
            <a:avLst/>
          </a:prstGeom>
          <a:solidFill>
            <a:srgbClr val="95B3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33" name="Block Arc 32"/>
          <p:cNvSpPr/>
          <p:nvPr/>
        </p:nvSpPr>
        <p:spPr>
          <a:xfrm rot="20815262" flipV="1">
            <a:off x="5395913" y="2800575"/>
            <a:ext cx="184150" cy="347662"/>
          </a:xfrm>
          <a:prstGeom prst="blockArc">
            <a:avLst/>
          </a:prstGeom>
          <a:solidFill>
            <a:srgbClr val="95B3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34" name="Block Arc 33"/>
          <p:cNvSpPr/>
          <p:nvPr/>
        </p:nvSpPr>
        <p:spPr>
          <a:xfrm rot="20815262">
            <a:off x="6475413" y="1814737"/>
            <a:ext cx="184150" cy="347663"/>
          </a:xfrm>
          <a:prstGeom prst="blockArc">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cxnSp>
        <p:nvCxnSpPr>
          <p:cNvPr id="35" name="Straight Connector 34"/>
          <p:cNvCxnSpPr/>
          <p:nvPr/>
        </p:nvCxnSpPr>
        <p:spPr>
          <a:xfrm rot="3211524">
            <a:off x="1216025" y="4632550"/>
            <a:ext cx="681037" cy="1588"/>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3211524">
            <a:off x="1344613" y="4537300"/>
            <a:ext cx="681037" cy="1587"/>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3211524">
            <a:off x="1473200" y="4442050"/>
            <a:ext cx="681037" cy="1588"/>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3211524">
            <a:off x="1601788" y="4346800"/>
            <a:ext cx="681037" cy="1587"/>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3211524">
            <a:off x="1730375" y="4251550"/>
            <a:ext cx="681037" cy="1588"/>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3211524">
            <a:off x="1861344" y="4155506"/>
            <a:ext cx="679450" cy="1588"/>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3211524">
            <a:off x="1989932" y="4060256"/>
            <a:ext cx="679450" cy="1587"/>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3211524">
            <a:off x="2118519" y="3965006"/>
            <a:ext cx="679450" cy="1588"/>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3211524">
            <a:off x="2246313" y="3868962"/>
            <a:ext cx="681038" cy="1587"/>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3211524">
            <a:off x="2374900" y="3773712"/>
            <a:ext cx="681038" cy="1588"/>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3211524">
            <a:off x="2505075" y="3678462"/>
            <a:ext cx="681038" cy="1588"/>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3211524">
            <a:off x="2633663" y="3583212"/>
            <a:ext cx="681038" cy="1587"/>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47" name="Group 176"/>
          <p:cNvGrpSpPr>
            <a:grpSpLocks/>
          </p:cNvGrpSpPr>
          <p:nvPr/>
        </p:nvGrpSpPr>
        <p:grpSpPr bwMode="auto">
          <a:xfrm>
            <a:off x="5334000" y="5602512"/>
            <a:ext cx="2501900" cy="317500"/>
            <a:chOff x="5334000" y="5486400"/>
            <a:chExt cx="2501470" cy="316746"/>
          </a:xfrm>
        </p:grpSpPr>
        <p:cxnSp>
          <p:nvCxnSpPr>
            <p:cNvPr id="48" name="Straight Connector 47"/>
            <p:cNvCxnSpPr/>
            <p:nvPr/>
          </p:nvCxnSpPr>
          <p:spPr>
            <a:xfrm flipV="1">
              <a:off x="5334000" y="5793644"/>
              <a:ext cx="2501470" cy="791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400000" flipH="1" flipV="1">
              <a:off x="6965226" y="5643979"/>
              <a:ext cx="316746"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7122806" y="5486400"/>
              <a:ext cx="534895" cy="15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52" name="TextBox 180"/>
          <p:cNvSpPr txBox="1">
            <a:spLocks noChangeArrowheads="1"/>
          </p:cNvSpPr>
          <p:nvPr/>
        </p:nvSpPr>
        <p:spPr bwMode="auto">
          <a:xfrm>
            <a:off x="228600" y="4230912"/>
            <a:ext cx="1055738" cy="646331"/>
          </a:xfrm>
          <a:prstGeom prst="rect">
            <a:avLst/>
          </a:prstGeom>
          <a:noFill/>
          <a:ln w="9525">
            <a:noFill/>
            <a:miter lim="800000"/>
            <a:headEnd/>
            <a:tailEnd/>
          </a:ln>
        </p:spPr>
        <p:txBody>
          <a:bodyPr wrap="none">
            <a:prstTxWarp prst="textNoShape">
              <a:avLst/>
            </a:prstTxWarp>
            <a:spAutoFit/>
          </a:bodyPr>
          <a:lstStyle/>
          <a:p>
            <a:r>
              <a:rPr lang="en-US" sz="1800" b="1" dirty="0" smtClean="0">
                <a:latin typeface="Avenir Book" charset="0"/>
                <a:ea typeface="Avenir Book" charset="0"/>
                <a:cs typeface="Avenir Book" charset="0"/>
              </a:rPr>
              <a:t>Patched</a:t>
            </a:r>
          </a:p>
          <a:p>
            <a:r>
              <a:rPr lang="en-US" sz="1800" b="1" dirty="0" smtClean="0">
                <a:latin typeface="Avenir Book" charset="0"/>
                <a:ea typeface="Avenir Book" charset="0"/>
                <a:cs typeface="Avenir Book" charset="0"/>
              </a:rPr>
              <a:t>receptor</a:t>
            </a:r>
            <a:endParaRPr lang="en-US" sz="1800" b="1" dirty="0">
              <a:latin typeface="Avenir Book" charset="0"/>
              <a:ea typeface="Avenir Book" charset="0"/>
              <a:cs typeface="Avenir Book" charset="0"/>
            </a:endParaRPr>
          </a:p>
        </p:txBody>
      </p:sp>
      <p:grpSp>
        <p:nvGrpSpPr>
          <p:cNvPr id="54" name="Group 187"/>
          <p:cNvGrpSpPr>
            <a:grpSpLocks/>
          </p:cNvGrpSpPr>
          <p:nvPr/>
        </p:nvGrpSpPr>
        <p:grpSpPr bwMode="auto">
          <a:xfrm rot="165577">
            <a:off x="3657600" y="2811687"/>
            <a:ext cx="1447800" cy="723900"/>
            <a:chOff x="3657600" y="2695246"/>
            <a:chExt cx="1447800" cy="724665"/>
          </a:xfrm>
        </p:grpSpPr>
        <p:cxnSp>
          <p:nvCxnSpPr>
            <p:cNvPr id="55" name="Straight Connector 54"/>
            <p:cNvCxnSpPr/>
            <p:nvPr/>
          </p:nvCxnSpPr>
          <p:spPr>
            <a:xfrm flipV="1">
              <a:off x="3628568" y="2830451"/>
              <a:ext cx="1371600" cy="57051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16200000" flipH="1">
              <a:off x="4860997" y="2739965"/>
              <a:ext cx="276517" cy="1524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 name="Group 202"/>
          <p:cNvGrpSpPr>
            <a:grpSpLocks/>
          </p:cNvGrpSpPr>
          <p:nvPr/>
        </p:nvGrpSpPr>
        <p:grpSpPr bwMode="auto">
          <a:xfrm>
            <a:off x="5837058" y="4333759"/>
            <a:ext cx="800100" cy="285750"/>
            <a:chOff x="5055789" y="4319645"/>
            <a:chExt cx="800100" cy="285912"/>
          </a:xfrm>
        </p:grpSpPr>
        <p:sp>
          <p:nvSpPr>
            <p:cNvPr id="58" name="Oval 57"/>
            <p:cNvSpPr/>
            <p:nvPr/>
          </p:nvSpPr>
          <p:spPr>
            <a:xfrm>
              <a:off x="5055789" y="4319645"/>
              <a:ext cx="533400" cy="285912"/>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venir Book" charset="0"/>
                <a:ea typeface="Avenir Book" charset="0"/>
                <a:cs typeface="Avenir Book" charset="0"/>
              </a:endParaRPr>
            </a:p>
          </p:txBody>
        </p:sp>
        <p:sp>
          <p:nvSpPr>
            <p:cNvPr id="59" name="Oval 58"/>
            <p:cNvSpPr/>
            <p:nvPr/>
          </p:nvSpPr>
          <p:spPr>
            <a:xfrm>
              <a:off x="5322489" y="4319645"/>
              <a:ext cx="533400" cy="285912"/>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venir Book" charset="0"/>
                <a:ea typeface="Avenir Book" charset="0"/>
                <a:cs typeface="Avenir Book" charset="0"/>
              </a:endParaRPr>
            </a:p>
          </p:txBody>
        </p:sp>
      </p:grpSp>
      <p:sp>
        <p:nvSpPr>
          <p:cNvPr id="60" name="Oval 59"/>
          <p:cNvSpPr/>
          <p:nvPr/>
        </p:nvSpPr>
        <p:spPr>
          <a:xfrm>
            <a:off x="7302500" y="4111266"/>
            <a:ext cx="533400" cy="287338"/>
          </a:xfrm>
          <a:prstGeom prst="ellipse">
            <a:avLst/>
          </a:prstGeom>
          <a:solidFill>
            <a:srgbClr val="FF666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venir Book" charset="0"/>
              <a:ea typeface="Avenir Book" charset="0"/>
              <a:cs typeface="Avenir Book" charset="0"/>
            </a:endParaRPr>
          </a:p>
        </p:txBody>
      </p:sp>
      <p:grpSp>
        <p:nvGrpSpPr>
          <p:cNvPr id="61" name="Group 203"/>
          <p:cNvGrpSpPr>
            <a:grpSpLocks/>
          </p:cNvGrpSpPr>
          <p:nvPr/>
        </p:nvGrpSpPr>
        <p:grpSpPr bwMode="auto">
          <a:xfrm rot="5400000">
            <a:off x="5705475" y="5365975"/>
            <a:ext cx="800100" cy="285750"/>
            <a:chOff x="5055789" y="4319645"/>
            <a:chExt cx="800100" cy="285912"/>
          </a:xfrm>
        </p:grpSpPr>
        <p:sp>
          <p:nvSpPr>
            <p:cNvPr id="62" name="Oval 61"/>
            <p:cNvSpPr/>
            <p:nvPr/>
          </p:nvSpPr>
          <p:spPr>
            <a:xfrm>
              <a:off x="5019276" y="4356178"/>
              <a:ext cx="533400" cy="285912"/>
            </a:xfrm>
            <a:prstGeom prst="ellipse">
              <a:avLst/>
            </a:prstGeom>
            <a:solidFill>
              <a:srgbClr val="9FC54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venir Book" charset="0"/>
                <a:ea typeface="Avenir Book" charset="0"/>
                <a:cs typeface="Avenir Book" charset="0"/>
              </a:endParaRPr>
            </a:p>
          </p:txBody>
        </p:sp>
        <p:sp>
          <p:nvSpPr>
            <p:cNvPr id="63" name="Oval 62"/>
            <p:cNvSpPr/>
            <p:nvPr/>
          </p:nvSpPr>
          <p:spPr>
            <a:xfrm>
              <a:off x="5285976" y="4356178"/>
              <a:ext cx="533400" cy="285912"/>
            </a:xfrm>
            <a:prstGeom prst="ellipse">
              <a:avLst/>
            </a:prstGeom>
            <a:solidFill>
              <a:srgbClr val="9FC54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venir Book" charset="0"/>
                <a:ea typeface="Avenir Book" charset="0"/>
                <a:cs typeface="Avenir Book" charset="0"/>
              </a:endParaRPr>
            </a:p>
          </p:txBody>
        </p:sp>
      </p:grpSp>
      <p:cxnSp>
        <p:nvCxnSpPr>
          <p:cNvPr id="64" name="Straight Arrow Connector 63"/>
          <p:cNvCxnSpPr/>
          <p:nvPr/>
        </p:nvCxnSpPr>
        <p:spPr>
          <a:xfrm flipV="1">
            <a:off x="6767333" y="4388814"/>
            <a:ext cx="377012" cy="3543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65" name="Group 220"/>
          <p:cNvGrpSpPr>
            <a:grpSpLocks/>
          </p:cNvGrpSpPr>
          <p:nvPr/>
        </p:nvGrpSpPr>
        <p:grpSpPr bwMode="auto">
          <a:xfrm rot="-585761">
            <a:off x="5986463" y="3213325"/>
            <a:ext cx="419100" cy="990600"/>
            <a:chOff x="6438092" y="2966377"/>
            <a:chExt cx="418623" cy="990230"/>
          </a:xfrm>
        </p:grpSpPr>
        <p:cxnSp>
          <p:nvCxnSpPr>
            <p:cNvPr id="66" name="Straight Connector 65"/>
            <p:cNvCxnSpPr/>
            <p:nvPr/>
          </p:nvCxnSpPr>
          <p:spPr>
            <a:xfrm rot="5400000">
              <a:off x="6146114" y="3425518"/>
              <a:ext cx="968013" cy="158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6419281" y="3906059"/>
              <a:ext cx="418623" cy="2221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68" name="TextBox 224"/>
          <p:cNvSpPr txBox="1">
            <a:spLocks noChangeArrowheads="1"/>
          </p:cNvSpPr>
          <p:nvPr/>
        </p:nvSpPr>
        <p:spPr bwMode="auto">
          <a:xfrm>
            <a:off x="5935663" y="5920012"/>
            <a:ext cx="2908300" cy="523875"/>
          </a:xfrm>
          <a:prstGeom prst="rect">
            <a:avLst/>
          </a:prstGeom>
          <a:noFill/>
          <a:ln w="9525">
            <a:noFill/>
            <a:miter lim="800000"/>
            <a:headEnd/>
            <a:tailEnd/>
          </a:ln>
        </p:spPr>
        <p:txBody>
          <a:bodyPr>
            <a:prstTxWarp prst="textNoShape">
              <a:avLst/>
            </a:prstTxWarp>
            <a:spAutoFit/>
          </a:bodyPr>
          <a:lstStyle/>
          <a:p>
            <a:r>
              <a:rPr lang="en-US" sz="1400" dirty="0">
                <a:latin typeface="Avenir Book" charset="0"/>
                <a:ea typeface="Avenir Book" charset="0"/>
                <a:cs typeface="Avenir Book" charset="0"/>
              </a:rPr>
              <a:t>Target genes: Gli1, Ptc </a:t>
            </a:r>
          </a:p>
          <a:p>
            <a:endParaRPr lang="en-US" sz="1400" dirty="0">
              <a:latin typeface="Avenir Book" charset="0"/>
              <a:ea typeface="Avenir Book" charset="0"/>
              <a:cs typeface="Avenir Book" charset="0"/>
            </a:endParaRPr>
          </a:p>
        </p:txBody>
      </p:sp>
      <p:sp>
        <p:nvSpPr>
          <p:cNvPr id="69" name="TextBox 99"/>
          <p:cNvSpPr txBox="1">
            <a:spLocks noChangeArrowheads="1"/>
          </p:cNvSpPr>
          <p:nvPr/>
        </p:nvSpPr>
        <p:spPr bwMode="auto">
          <a:xfrm>
            <a:off x="7720348" y="4111266"/>
            <a:ext cx="1534394" cy="861774"/>
          </a:xfrm>
          <a:prstGeom prst="rect">
            <a:avLst/>
          </a:prstGeom>
          <a:noFill/>
          <a:ln w="9525">
            <a:noFill/>
            <a:miter lim="800000"/>
            <a:headEnd/>
            <a:tailEnd/>
          </a:ln>
        </p:spPr>
        <p:txBody>
          <a:bodyPr wrap="none">
            <a:prstTxWarp prst="textNoShape">
              <a:avLst/>
            </a:prstTxWarp>
            <a:spAutoFit/>
          </a:bodyPr>
          <a:lstStyle/>
          <a:p>
            <a:pPr algn="ctr"/>
            <a:r>
              <a:rPr lang="en-US" b="1" dirty="0">
                <a:latin typeface="Avenir Book" charset="0"/>
                <a:ea typeface="Avenir Book" charset="0"/>
                <a:cs typeface="Avenir Book" charset="0"/>
              </a:rPr>
              <a:t>Gli</a:t>
            </a:r>
          </a:p>
          <a:p>
            <a:pPr algn="ctr"/>
            <a:r>
              <a:rPr lang="en-US" sz="1600" dirty="0">
                <a:latin typeface="Avenir Book" charset="0"/>
                <a:ea typeface="Avenir Book" charset="0"/>
                <a:cs typeface="Avenir Book" charset="0"/>
              </a:rPr>
              <a:t>transcriptional </a:t>
            </a:r>
            <a:endParaRPr lang="en-US" sz="1600" dirty="0" smtClean="0">
              <a:latin typeface="Avenir Book" charset="0"/>
              <a:ea typeface="Avenir Book" charset="0"/>
              <a:cs typeface="Avenir Book" charset="0"/>
            </a:endParaRPr>
          </a:p>
          <a:p>
            <a:pPr algn="ctr"/>
            <a:r>
              <a:rPr lang="en-US" sz="1600" dirty="0" smtClean="0">
                <a:latin typeface="Avenir Book" charset="0"/>
                <a:ea typeface="Avenir Book" charset="0"/>
                <a:cs typeface="Avenir Book" charset="0"/>
              </a:rPr>
              <a:t>repressor</a:t>
            </a:r>
            <a:endParaRPr lang="en-US" sz="1600" dirty="0">
              <a:latin typeface="Avenir Book" charset="0"/>
              <a:ea typeface="Avenir Book" charset="0"/>
              <a:cs typeface="Avenir Book" charset="0"/>
            </a:endParaRPr>
          </a:p>
        </p:txBody>
      </p:sp>
      <p:cxnSp>
        <p:nvCxnSpPr>
          <p:cNvPr id="71" name="Straight Connector 70"/>
          <p:cNvCxnSpPr/>
          <p:nvPr/>
        </p:nvCxnSpPr>
        <p:spPr bwMode="auto">
          <a:xfrm rot="3359925">
            <a:off x="1478112" y="3478868"/>
            <a:ext cx="566738" cy="1587"/>
          </a:xfrm>
          <a:prstGeom prst="line">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73" name="TextBox 181"/>
          <p:cNvSpPr txBox="1">
            <a:spLocks noChangeArrowheads="1"/>
          </p:cNvSpPr>
          <p:nvPr/>
        </p:nvSpPr>
        <p:spPr bwMode="auto">
          <a:xfrm>
            <a:off x="6745143" y="2234631"/>
            <a:ext cx="2027157" cy="646331"/>
          </a:xfrm>
          <a:prstGeom prst="rect">
            <a:avLst/>
          </a:prstGeom>
          <a:noFill/>
          <a:ln w="9525">
            <a:noFill/>
            <a:miter lim="800000"/>
            <a:headEnd/>
            <a:tailEnd/>
          </a:ln>
        </p:spPr>
        <p:txBody>
          <a:bodyPr wrap="none">
            <a:prstTxWarp prst="textNoShape">
              <a:avLst/>
            </a:prstTxWarp>
            <a:spAutoFit/>
          </a:bodyPr>
          <a:lstStyle/>
          <a:p>
            <a:pPr algn="ctr"/>
            <a:r>
              <a:rPr lang="en-US" sz="1800" b="1" dirty="0" smtClean="0">
                <a:latin typeface="Avenir Book" charset="0"/>
                <a:ea typeface="Avenir Book" charset="0"/>
                <a:cs typeface="Avenir Book" charset="0"/>
              </a:rPr>
              <a:t>Smoothened</a:t>
            </a:r>
          </a:p>
          <a:p>
            <a:pPr algn="ctr"/>
            <a:r>
              <a:rPr lang="en-US" sz="1800" b="1" dirty="0" smtClean="0">
                <a:latin typeface="Avenir Book" charset="0"/>
                <a:ea typeface="Avenir Book" charset="0"/>
                <a:cs typeface="Avenir Book" charset="0"/>
              </a:rPr>
              <a:t>GPCR-like protein</a:t>
            </a:r>
          </a:p>
        </p:txBody>
      </p:sp>
      <p:sp>
        <p:nvSpPr>
          <p:cNvPr id="74" name="Pie 73"/>
          <p:cNvSpPr/>
          <p:nvPr/>
        </p:nvSpPr>
        <p:spPr bwMode="auto">
          <a:xfrm>
            <a:off x="6248174" y="3420080"/>
            <a:ext cx="381000" cy="381000"/>
          </a:xfrm>
          <a:prstGeom prst="pie">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venir Book" charset="0"/>
              <a:ea typeface="Avenir Book" charset="0"/>
              <a:cs typeface="Avenir Book" charset="0"/>
            </a:endParaRPr>
          </a:p>
        </p:txBody>
      </p:sp>
      <p:sp>
        <p:nvSpPr>
          <p:cNvPr id="75" name="Moon 74"/>
          <p:cNvSpPr/>
          <p:nvPr/>
        </p:nvSpPr>
        <p:spPr bwMode="auto">
          <a:xfrm rot="10800000">
            <a:off x="6553200" y="3164112"/>
            <a:ext cx="304800" cy="304800"/>
          </a:xfrm>
          <a:prstGeom prst="moon">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venir Book" charset="0"/>
              <a:ea typeface="Avenir Book" charset="0"/>
              <a:cs typeface="Avenir Book" charset="0"/>
            </a:endParaRPr>
          </a:p>
        </p:txBody>
      </p:sp>
      <p:sp>
        <p:nvSpPr>
          <p:cNvPr id="76" name="Rectangle 75"/>
          <p:cNvSpPr/>
          <p:nvPr/>
        </p:nvSpPr>
        <p:spPr>
          <a:xfrm>
            <a:off x="6841164" y="3263549"/>
            <a:ext cx="1063112" cy="584775"/>
          </a:xfrm>
          <a:prstGeom prst="rect">
            <a:avLst/>
          </a:prstGeom>
        </p:spPr>
        <p:txBody>
          <a:bodyPr wrap="none">
            <a:spAutoFit/>
          </a:bodyPr>
          <a:lstStyle/>
          <a:p>
            <a:r>
              <a:rPr lang="en-US" sz="1600" dirty="0" smtClean="0">
                <a:latin typeface="Avenir Book" charset="0"/>
                <a:ea typeface="Avenir Book" charset="0"/>
                <a:cs typeface="Avenir Book" charset="0"/>
              </a:rPr>
              <a:t>signaling </a:t>
            </a:r>
          </a:p>
          <a:p>
            <a:r>
              <a:rPr lang="en-US" sz="1600" dirty="0" smtClean="0">
                <a:latin typeface="Avenir Book" charset="0"/>
                <a:ea typeface="Avenir Book" charset="0"/>
                <a:cs typeface="Avenir Book" charset="0"/>
              </a:rPr>
              <a:t>enzymes</a:t>
            </a:r>
            <a:endParaRPr lang="en-US" sz="1600" dirty="0">
              <a:latin typeface="Avenir Book" charset="0"/>
              <a:ea typeface="Avenir Book" charset="0"/>
              <a:cs typeface="Avenir Book" charset="0"/>
            </a:endParaRPr>
          </a:p>
        </p:txBody>
      </p:sp>
      <p:sp>
        <p:nvSpPr>
          <p:cNvPr id="78" name="TextBox 93"/>
          <p:cNvSpPr txBox="1">
            <a:spLocks noChangeArrowheads="1"/>
          </p:cNvSpPr>
          <p:nvPr/>
        </p:nvSpPr>
        <p:spPr bwMode="auto">
          <a:xfrm>
            <a:off x="7438600" y="1379296"/>
            <a:ext cx="1130438" cy="523220"/>
          </a:xfrm>
          <a:prstGeom prst="rect">
            <a:avLst/>
          </a:prstGeom>
          <a:noFill/>
          <a:ln w="9525">
            <a:noFill/>
            <a:miter lim="800000"/>
            <a:headEnd/>
            <a:tailEnd/>
          </a:ln>
        </p:spPr>
        <p:txBody>
          <a:bodyPr wrap="none">
            <a:prstTxWarp prst="textNoShape">
              <a:avLst/>
            </a:prstTxWarp>
            <a:spAutoFit/>
          </a:bodyPr>
          <a:lstStyle/>
          <a:p>
            <a:r>
              <a:rPr lang="en-US" sz="1400" dirty="0" smtClean="0">
                <a:latin typeface="Avenir Book" charset="0"/>
                <a:ea typeface="Avenir Book" charset="0"/>
                <a:cs typeface="Avenir Book" charset="0"/>
              </a:rPr>
              <a:t>antagonists</a:t>
            </a:r>
            <a:endParaRPr lang="en-US" sz="1400" dirty="0">
              <a:latin typeface="Avenir Book" charset="0"/>
              <a:ea typeface="Avenir Book" charset="0"/>
              <a:cs typeface="Avenir Book" charset="0"/>
            </a:endParaRPr>
          </a:p>
          <a:p>
            <a:r>
              <a:rPr lang="en-US" sz="1400" dirty="0" smtClean="0">
                <a:latin typeface="Avenir Book" charset="0"/>
                <a:ea typeface="Avenir Book" charset="0"/>
                <a:cs typeface="Avenir Book" charset="0"/>
              </a:rPr>
              <a:t>agonists</a:t>
            </a:r>
            <a:endParaRPr lang="en-US" sz="1400" dirty="0">
              <a:latin typeface="Avenir Book" charset="0"/>
              <a:ea typeface="Avenir Book" charset="0"/>
              <a:cs typeface="Avenir Book" charset="0"/>
            </a:endParaRPr>
          </a:p>
        </p:txBody>
      </p:sp>
      <p:grpSp>
        <p:nvGrpSpPr>
          <p:cNvPr id="79" name="Group 73"/>
          <p:cNvGrpSpPr>
            <a:grpSpLocks/>
          </p:cNvGrpSpPr>
          <p:nvPr/>
        </p:nvGrpSpPr>
        <p:grpSpPr bwMode="auto">
          <a:xfrm rot="5400000">
            <a:off x="6972301" y="1446212"/>
            <a:ext cx="317500" cy="568325"/>
            <a:chOff x="1681221" y="2852946"/>
            <a:chExt cx="317128" cy="567088"/>
          </a:xfrm>
        </p:grpSpPr>
        <p:cxnSp>
          <p:nvCxnSpPr>
            <p:cNvPr id="80" name="Straight Connector 79"/>
            <p:cNvCxnSpPr/>
            <p:nvPr/>
          </p:nvCxnSpPr>
          <p:spPr>
            <a:xfrm rot="4400923">
              <a:off x="1461896" y="3148370"/>
              <a:ext cx="567088" cy="158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20600923">
              <a:off x="1666950" y="3431123"/>
              <a:ext cx="317128" cy="158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82" name="Straight Arrow Connector 81"/>
          <p:cNvCxnSpPr/>
          <p:nvPr/>
        </p:nvCxnSpPr>
        <p:spPr bwMode="auto">
          <a:xfrm rot="10800000" flipV="1">
            <a:off x="6781800" y="1828800"/>
            <a:ext cx="685800" cy="228600"/>
          </a:xfrm>
          <a:prstGeom prst="straightConnector1">
            <a:avLst/>
          </a:prstGeom>
          <a:solidFill>
            <a:schemeClr val="accent1"/>
          </a:solidFill>
          <a:ln w="44450" cap="flat" cmpd="sng" algn="ctr">
            <a:solidFill>
              <a:srgbClr val="008000"/>
            </a:solidFill>
            <a:prstDash val="solid"/>
            <a:round/>
            <a:headEnd type="none" w="med" len="med"/>
            <a:tailEnd type="triangle"/>
          </a:ln>
          <a:effectLst/>
        </p:spPr>
      </p:cxnSp>
      <p:sp>
        <p:nvSpPr>
          <p:cNvPr id="83" name="TextBox 93"/>
          <p:cNvSpPr txBox="1">
            <a:spLocks noChangeArrowheads="1"/>
          </p:cNvSpPr>
          <p:nvPr/>
        </p:nvSpPr>
        <p:spPr bwMode="auto">
          <a:xfrm>
            <a:off x="8019047" y="3027953"/>
            <a:ext cx="1099981" cy="307777"/>
          </a:xfrm>
          <a:prstGeom prst="rect">
            <a:avLst/>
          </a:prstGeom>
          <a:noFill/>
          <a:ln w="9525">
            <a:noFill/>
            <a:miter lim="800000"/>
            <a:headEnd/>
            <a:tailEnd/>
          </a:ln>
        </p:spPr>
        <p:txBody>
          <a:bodyPr wrap="none">
            <a:prstTxWarp prst="textNoShape">
              <a:avLst/>
            </a:prstTxWarp>
            <a:spAutoFit/>
          </a:bodyPr>
          <a:lstStyle/>
          <a:p>
            <a:r>
              <a:rPr lang="en-US" sz="1400" dirty="0" smtClean="0">
                <a:solidFill>
                  <a:srgbClr val="FF0000"/>
                </a:solidFill>
                <a:latin typeface="Avenir Book" charset="0"/>
                <a:ea typeface="Avenir Book" charset="0"/>
                <a:cs typeface="Avenir Book" charset="0"/>
              </a:rPr>
              <a:t>antagonists</a:t>
            </a:r>
            <a:endParaRPr lang="en-US" sz="1400" dirty="0">
              <a:solidFill>
                <a:srgbClr val="FF0000"/>
              </a:solidFill>
              <a:latin typeface="Avenir Book" charset="0"/>
              <a:ea typeface="Avenir Book" charset="0"/>
              <a:cs typeface="Avenir Book" charset="0"/>
            </a:endParaRPr>
          </a:p>
        </p:txBody>
      </p:sp>
      <p:grpSp>
        <p:nvGrpSpPr>
          <p:cNvPr id="88" name="Group 73"/>
          <p:cNvGrpSpPr>
            <a:grpSpLocks/>
          </p:cNvGrpSpPr>
          <p:nvPr/>
        </p:nvGrpSpPr>
        <p:grpSpPr bwMode="auto">
          <a:xfrm rot="5400000">
            <a:off x="7957289" y="3252745"/>
            <a:ext cx="317500" cy="568325"/>
            <a:chOff x="1681221" y="2852946"/>
            <a:chExt cx="317128" cy="567088"/>
          </a:xfrm>
        </p:grpSpPr>
        <p:cxnSp>
          <p:nvCxnSpPr>
            <p:cNvPr id="89" name="Straight Connector 88"/>
            <p:cNvCxnSpPr/>
            <p:nvPr/>
          </p:nvCxnSpPr>
          <p:spPr>
            <a:xfrm rot="4400923">
              <a:off x="1461896" y="3148370"/>
              <a:ext cx="567088" cy="158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20600923">
              <a:off x="1666950" y="3431123"/>
              <a:ext cx="317128" cy="158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97"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err="1" smtClean="0">
                <a:solidFill>
                  <a:schemeClr val="tx1"/>
                </a:solidFill>
                <a:latin typeface="Avenir Book" charset="0"/>
                <a:ea typeface="Avenir Book" charset="0"/>
                <a:cs typeface="Avenir Book" charset="0"/>
              </a:rPr>
              <a:t>Hh</a:t>
            </a:r>
            <a:r>
              <a:rPr lang="en-US" altLang="en-US" sz="2800" dirty="0" smtClean="0">
                <a:solidFill>
                  <a:schemeClr val="tx1"/>
                </a:solidFill>
                <a:latin typeface="Avenir Book" charset="0"/>
                <a:ea typeface="Avenir Book" charset="0"/>
                <a:cs typeface="Avenir Book" charset="0"/>
              </a:rPr>
              <a:t> homolog selectivity</a:t>
            </a:r>
          </a:p>
        </p:txBody>
      </p:sp>
      <p:sp>
        <p:nvSpPr>
          <p:cNvPr id="93" name="TextBox 95"/>
          <p:cNvSpPr txBox="1">
            <a:spLocks noChangeArrowheads="1"/>
          </p:cNvSpPr>
          <p:nvPr/>
        </p:nvSpPr>
        <p:spPr bwMode="auto">
          <a:xfrm>
            <a:off x="28250" y="471557"/>
            <a:ext cx="181492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400" b="1" dirty="0">
                <a:latin typeface="Avenir Book" charset="0"/>
                <a:ea typeface="Avenir Book" charset="0"/>
                <a:cs typeface="Avenir Book" charset="0"/>
              </a:rPr>
              <a:t>BRD-K81967595</a:t>
            </a:r>
          </a:p>
          <a:p>
            <a:pPr algn="ctr" eaLnBrk="1" hangingPunct="1"/>
            <a:r>
              <a:rPr lang="en-US" altLang="en-US" sz="1400" dirty="0">
                <a:latin typeface="Avenir Book" charset="0"/>
                <a:ea typeface="Avenir Book" charset="0"/>
                <a:cs typeface="Avenir Book" charset="0"/>
              </a:rPr>
              <a:t>K</a:t>
            </a:r>
            <a:r>
              <a:rPr lang="en-US" altLang="en-US" sz="1400" baseline="-25000" dirty="0">
                <a:latin typeface="Avenir Book" charset="0"/>
                <a:ea typeface="Avenir Book" charset="0"/>
                <a:cs typeface="Avenir Book" charset="0"/>
              </a:rPr>
              <a:t>D</a:t>
            </a:r>
            <a:r>
              <a:rPr lang="en-US" altLang="en-US" sz="1400" dirty="0">
                <a:latin typeface="Avenir Book" charset="0"/>
                <a:ea typeface="Avenir Book" charset="0"/>
                <a:cs typeface="Avenir Book" charset="0"/>
              </a:rPr>
              <a:t> (SHH) = 9500 </a:t>
            </a:r>
            <a:r>
              <a:rPr lang="en-US" altLang="en-US" sz="1400" dirty="0" err="1">
                <a:latin typeface="Avenir Book" charset="0"/>
                <a:ea typeface="Avenir Book" charset="0"/>
                <a:cs typeface="Avenir Book" charset="0"/>
              </a:rPr>
              <a:t>nM</a:t>
            </a:r>
            <a:endParaRPr lang="en-US" altLang="en-US" sz="1400" dirty="0">
              <a:latin typeface="Avenir Book" charset="0"/>
              <a:ea typeface="Avenir Book" charset="0"/>
              <a:cs typeface="Avenir Book" charset="0"/>
            </a:endParaRPr>
          </a:p>
          <a:p>
            <a:pPr algn="ctr" eaLnBrk="1" hangingPunct="1"/>
            <a:r>
              <a:rPr lang="en-US" altLang="en-US" sz="1400" dirty="0">
                <a:latin typeface="Avenir Book" charset="0"/>
                <a:ea typeface="Avenir Book" charset="0"/>
                <a:cs typeface="Avenir Book" charset="0"/>
              </a:rPr>
              <a:t>K</a:t>
            </a:r>
            <a:r>
              <a:rPr lang="en-US" altLang="en-US" sz="1400" baseline="-25000" dirty="0">
                <a:latin typeface="Avenir Book" charset="0"/>
                <a:ea typeface="Avenir Book" charset="0"/>
                <a:cs typeface="Avenir Book" charset="0"/>
              </a:rPr>
              <a:t>D</a:t>
            </a:r>
            <a:r>
              <a:rPr lang="en-US" altLang="en-US" sz="1400" dirty="0">
                <a:latin typeface="Avenir Book" charset="0"/>
                <a:ea typeface="Avenir Book" charset="0"/>
                <a:cs typeface="Avenir Book" charset="0"/>
              </a:rPr>
              <a:t> (DHH) = 13 </a:t>
            </a:r>
            <a:r>
              <a:rPr lang="en-US" altLang="en-US" sz="1400" dirty="0" err="1">
                <a:latin typeface="Avenir Book" charset="0"/>
                <a:ea typeface="Avenir Book" charset="0"/>
                <a:cs typeface="Avenir Book" charset="0"/>
              </a:rPr>
              <a:t>nM</a:t>
            </a:r>
            <a:endParaRPr lang="en-US" altLang="en-US" sz="1400" dirty="0">
              <a:latin typeface="Avenir Book" charset="0"/>
              <a:ea typeface="Avenir Book" charset="0"/>
              <a:cs typeface="Avenir Book" charset="0"/>
            </a:endParaRPr>
          </a:p>
          <a:p>
            <a:pPr algn="ctr" eaLnBrk="1" hangingPunct="1"/>
            <a:r>
              <a:rPr lang="en-US" altLang="en-US" sz="1400" b="1" dirty="0">
                <a:solidFill>
                  <a:srgbClr val="660066"/>
                </a:solidFill>
                <a:latin typeface="Avenir Book" charset="0"/>
                <a:ea typeface="Avenir Book" charset="0"/>
                <a:cs typeface="Avenir Book" charset="0"/>
              </a:rPr>
              <a:t>&gt;500 fold</a:t>
            </a:r>
          </a:p>
        </p:txBody>
      </p:sp>
      <p:sp>
        <p:nvSpPr>
          <p:cNvPr id="103" name="TextBox 89"/>
          <p:cNvSpPr txBox="1">
            <a:spLocks noChangeArrowheads="1"/>
          </p:cNvSpPr>
          <p:nvPr/>
        </p:nvSpPr>
        <p:spPr bwMode="auto">
          <a:xfrm>
            <a:off x="2910487" y="1397914"/>
            <a:ext cx="194796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400" b="1" dirty="0">
                <a:latin typeface="Avenir Book" charset="0"/>
                <a:ea typeface="Avenir Book" charset="0"/>
                <a:cs typeface="Avenir Book" charset="0"/>
              </a:rPr>
              <a:t>BRD-K93170324</a:t>
            </a:r>
          </a:p>
          <a:p>
            <a:pPr algn="ctr" eaLnBrk="1" hangingPunct="1"/>
            <a:r>
              <a:rPr lang="en-US" altLang="en-US" sz="1400" dirty="0">
                <a:latin typeface="Avenir Book" charset="0"/>
                <a:ea typeface="Avenir Book" charset="0"/>
                <a:cs typeface="Avenir Book" charset="0"/>
              </a:rPr>
              <a:t>K</a:t>
            </a:r>
            <a:r>
              <a:rPr lang="en-US" altLang="en-US" sz="1400" baseline="-25000" dirty="0">
                <a:latin typeface="Avenir Book" charset="0"/>
                <a:ea typeface="Avenir Book" charset="0"/>
                <a:cs typeface="Avenir Book" charset="0"/>
              </a:rPr>
              <a:t>D</a:t>
            </a:r>
            <a:r>
              <a:rPr lang="en-US" altLang="en-US" sz="1400" dirty="0">
                <a:latin typeface="Avenir Book" charset="0"/>
                <a:ea typeface="Avenir Book" charset="0"/>
                <a:cs typeface="Avenir Book" charset="0"/>
              </a:rPr>
              <a:t> (SHH) = 7 </a:t>
            </a:r>
            <a:r>
              <a:rPr lang="en-US" altLang="en-US" sz="1400" dirty="0" err="1">
                <a:latin typeface="Avenir Book" charset="0"/>
                <a:ea typeface="Avenir Book" charset="0"/>
                <a:cs typeface="Avenir Book" charset="0"/>
              </a:rPr>
              <a:t>nM</a:t>
            </a:r>
            <a:endParaRPr lang="en-US" altLang="en-US" sz="1400" dirty="0">
              <a:latin typeface="Avenir Book" charset="0"/>
              <a:ea typeface="Avenir Book" charset="0"/>
              <a:cs typeface="Avenir Book" charset="0"/>
            </a:endParaRPr>
          </a:p>
          <a:p>
            <a:pPr algn="ctr" eaLnBrk="1" hangingPunct="1"/>
            <a:r>
              <a:rPr lang="en-US" altLang="en-US" sz="1400" dirty="0">
                <a:latin typeface="Avenir Book" charset="0"/>
                <a:ea typeface="Avenir Book" charset="0"/>
                <a:cs typeface="Avenir Book" charset="0"/>
              </a:rPr>
              <a:t>K</a:t>
            </a:r>
            <a:r>
              <a:rPr lang="en-US" altLang="en-US" sz="1400" baseline="-25000" dirty="0">
                <a:latin typeface="Avenir Book" charset="0"/>
                <a:ea typeface="Avenir Book" charset="0"/>
                <a:cs typeface="Avenir Book" charset="0"/>
              </a:rPr>
              <a:t>D</a:t>
            </a:r>
            <a:r>
              <a:rPr lang="en-US" altLang="en-US" sz="1400" dirty="0">
                <a:latin typeface="Avenir Book" charset="0"/>
                <a:ea typeface="Avenir Book" charset="0"/>
                <a:cs typeface="Avenir Book" charset="0"/>
              </a:rPr>
              <a:t> (DHH) = 20000 </a:t>
            </a:r>
            <a:r>
              <a:rPr lang="en-US" altLang="en-US" sz="1400" dirty="0" err="1">
                <a:latin typeface="Avenir Book" charset="0"/>
                <a:ea typeface="Avenir Book" charset="0"/>
                <a:cs typeface="Avenir Book" charset="0"/>
              </a:rPr>
              <a:t>nM</a:t>
            </a:r>
            <a:endParaRPr lang="en-US" altLang="en-US" sz="1400" dirty="0">
              <a:latin typeface="Avenir Book" charset="0"/>
              <a:ea typeface="Avenir Book" charset="0"/>
              <a:cs typeface="Avenir Book" charset="0"/>
            </a:endParaRPr>
          </a:p>
          <a:p>
            <a:pPr algn="ctr" eaLnBrk="1" hangingPunct="1"/>
            <a:r>
              <a:rPr lang="en-US" altLang="en-US" sz="1400" b="1" dirty="0">
                <a:solidFill>
                  <a:srgbClr val="FF0000"/>
                </a:solidFill>
                <a:latin typeface="Avenir Book" charset="0"/>
                <a:ea typeface="Avenir Book" charset="0"/>
                <a:cs typeface="Avenir Book" charset="0"/>
              </a:rPr>
              <a:t>&gt;2500 fold</a:t>
            </a:r>
          </a:p>
        </p:txBody>
      </p:sp>
      <p:pic>
        <p:nvPicPr>
          <p:cNvPr id="2" name="Picture 1"/>
          <p:cNvPicPr>
            <a:picLocks noChangeAspect="1"/>
          </p:cNvPicPr>
          <p:nvPr/>
        </p:nvPicPr>
        <p:blipFill>
          <a:blip r:embed="rId3"/>
          <a:stretch>
            <a:fillRect/>
          </a:stretch>
        </p:blipFill>
        <p:spPr>
          <a:xfrm>
            <a:off x="373564" y="1500996"/>
            <a:ext cx="2476500" cy="2374900"/>
          </a:xfrm>
          <a:prstGeom prst="rect">
            <a:avLst/>
          </a:prstGeom>
        </p:spPr>
      </p:pic>
    </p:spTree>
    <p:extLst>
      <p:ext uri="{BB962C8B-B14F-4D97-AF65-F5344CB8AC3E}">
        <p14:creationId xmlns:p14="http://schemas.microsoft.com/office/powerpoint/2010/main" val="4254409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Path for probe discovery, validation, and development</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3" name="Picture 2"/>
          <p:cNvPicPr>
            <a:picLocks noChangeAspect="1"/>
          </p:cNvPicPr>
          <p:nvPr/>
        </p:nvPicPr>
        <p:blipFill>
          <a:blip r:embed="rId3"/>
          <a:stretch>
            <a:fillRect/>
          </a:stretch>
        </p:blipFill>
        <p:spPr>
          <a:xfrm>
            <a:off x="326390" y="1416806"/>
            <a:ext cx="1968500" cy="2056130"/>
          </a:xfrm>
          <a:prstGeom prst="rect">
            <a:avLst/>
          </a:prstGeom>
        </p:spPr>
      </p:pic>
      <p:sp>
        <p:nvSpPr>
          <p:cNvPr id="24" name="TextBox 98"/>
          <p:cNvSpPr txBox="1">
            <a:spLocks noChangeArrowheads="1"/>
          </p:cNvSpPr>
          <p:nvPr/>
        </p:nvSpPr>
        <p:spPr bwMode="auto">
          <a:xfrm>
            <a:off x="868168" y="3660656"/>
            <a:ext cx="663964" cy="338554"/>
          </a:xfrm>
          <a:prstGeom prst="rect">
            <a:avLst/>
          </a:prstGeom>
          <a:noFill/>
          <a:ln w="9525">
            <a:noFill/>
            <a:miter lim="800000"/>
            <a:headEnd/>
            <a:tailEnd/>
          </a:ln>
        </p:spPr>
        <p:txBody>
          <a:bodyPr wrap="none">
            <a:prstTxWarp prst="textNoShape">
              <a:avLst/>
            </a:prstTxWarp>
            <a:spAutoFit/>
          </a:bodyPr>
          <a:lstStyle/>
          <a:p>
            <a:pPr algn="ctr"/>
            <a:r>
              <a:rPr lang="en-US" sz="1600" b="1" dirty="0" smtClean="0">
                <a:latin typeface="Avenir Book" charset="0"/>
                <a:ea typeface="Avenir Book" charset="0"/>
                <a:cs typeface="Avenir Book" charset="0"/>
              </a:rPr>
              <a:t>SMM</a:t>
            </a:r>
            <a:endParaRPr lang="en-US" sz="1600" dirty="0">
              <a:latin typeface="Avenir Book" charset="0"/>
              <a:ea typeface="Avenir Book" charset="0"/>
              <a:cs typeface="Avenir Book" charset="0"/>
            </a:endParaRPr>
          </a:p>
        </p:txBody>
      </p:sp>
      <p:pic>
        <p:nvPicPr>
          <p:cNvPr id="8" name="Picture 7"/>
          <p:cNvPicPr>
            <a:picLocks noChangeAspect="1"/>
          </p:cNvPicPr>
          <p:nvPr/>
        </p:nvPicPr>
        <p:blipFill>
          <a:blip r:embed="rId4"/>
          <a:stretch>
            <a:fillRect/>
          </a:stretch>
        </p:blipFill>
        <p:spPr>
          <a:xfrm>
            <a:off x="2294890" y="1080965"/>
            <a:ext cx="2208530" cy="2439991"/>
          </a:xfrm>
          <a:prstGeom prst="rect">
            <a:avLst/>
          </a:prstGeom>
        </p:spPr>
      </p:pic>
      <p:sp>
        <p:nvSpPr>
          <p:cNvPr id="25" name="TextBox 98"/>
          <p:cNvSpPr txBox="1">
            <a:spLocks noChangeArrowheads="1"/>
          </p:cNvSpPr>
          <p:nvPr/>
        </p:nvSpPr>
        <p:spPr bwMode="auto">
          <a:xfrm>
            <a:off x="2697234" y="3619778"/>
            <a:ext cx="1845378" cy="338554"/>
          </a:xfrm>
          <a:prstGeom prst="rect">
            <a:avLst/>
          </a:prstGeom>
          <a:noFill/>
          <a:ln w="9525">
            <a:noFill/>
            <a:miter lim="800000"/>
            <a:headEnd/>
            <a:tailEnd/>
          </a:ln>
        </p:spPr>
        <p:txBody>
          <a:bodyPr wrap="none">
            <a:prstTxWarp prst="textNoShape">
              <a:avLst/>
            </a:prstTxWarp>
            <a:spAutoFit/>
          </a:bodyPr>
          <a:lstStyle/>
          <a:p>
            <a:pPr algn="ctr"/>
            <a:r>
              <a:rPr lang="en-US" sz="1600" b="1" smtClean="0">
                <a:latin typeface="Avenir Book" charset="0"/>
                <a:ea typeface="Avenir Book" charset="0"/>
                <a:cs typeface="Avenir Book" charset="0"/>
              </a:rPr>
              <a:t>specificity analysis</a:t>
            </a:r>
            <a:endParaRPr lang="en-US" sz="1600" dirty="0">
              <a:latin typeface="Avenir Book" charset="0"/>
              <a:ea typeface="Avenir Book" charset="0"/>
              <a:cs typeface="Avenir Book" charset="0"/>
            </a:endParaRPr>
          </a:p>
        </p:txBody>
      </p:sp>
      <p:pic>
        <p:nvPicPr>
          <p:cNvPr id="11" name="Picture 10"/>
          <p:cNvPicPr>
            <a:picLocks noChangeAspect="1"/>
          </p:cNvPicPr>
          <p:nvPr/>
        </p:nvPicPr>
        <p:blipFill>
          <a:blip r:embed="rId5"/>
          <a:stretch>
            <a:fillRect/>
          </a:stretch>
        </p:blipFill>
        <p:spPr>
          <a:xfrm>
            <a:off x="5078322" y="1507490"/>
            <a:ext cx="1069932" cy="2056130"/>
          </a:xfrm>
          <a:prstGeom prst="rect">
            <a:avLst/>
          </a:prstGeom>
        </p:spPr>
      </p:pic>
      <p:sp>
        <p:nvSpPr>
          <p:cNvPr id="12" name="Right Arrow 11"/>
          <p:cNvSpPr/>
          <p:nvPr/>
        </p:nvSpPr>
        <p:spPr bwMode="auto">
          <a:xfrm>
            <a:off x="2044174" y="1783080"/>
            <a:ext cx="1082362" cy="205740"/>
          </a:xfrm>
          <a:prstGeom prst="rightArrow">
            <a:avLst/>
          </a:prstGeom>
          <a:solidFill>
            <a:schemeClr val="accent2">
              <a:lumMod val="40000"/>
              <a:lumOff val="60000"/>
            </a:schemeClr>
          </a:solidFill>
          <a:ln w="25400" cap="flat" cmpd="sng" algn="ctr">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8" name="Right Arrow 27"/>
          <p:cNvSpPr/>
          <p:nvPr/>
        </p:nvSpPr>
        <p:spPr bwMode="auto">
          <a:xfrm>
            <a:off x="4233545" y="1746885"/>
            <a:ext cx="1082362" cy="205740"/>
          </a:xfrm>
          <a:prstGeom prst="rightArrow">
            <a:avLst/>
          </a:prstGeom>
          <a:solidFill>
            <a:schemeClr val="accent2">
              <a:lumMod val="40000"/>
              <a:lumOff val="60000"/>
            </a:schemeClr>
          </a:solidFill>
          <a:ln w="25400" cap="flat" cmpd="sng" algn="ctr">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9" name="TextBox 98"/>
          <p:cNvSpPr txBox="1">
            <a:spLocks noChangeArrowheads="1"/>
          </p:cNvSpPr>
          <p:nvPr/>
        </p:nvSpPr>
        <p:spPr bwMode="auto">
          <a:xfrm>
            <a:off x="5078322" y="3626527"/>
            <a:ext cx="1119217" cy="584775"/>
          </a:xfrm>
          <a:prstGeom prst="rect">
            <a:avLst/>
          </a:prstGeom>
          <a:noFill/>
          <a:ln w="9525">
            <a:noFill/>
            <a:miter lim="800000"/>
            <a:headEnd/>
            <a:tailEnd/>
          </a:ln>
        </p:spPr>
        <p:txBody>
          <a:bodyPr wrap="none">
            <a:prstTxWarp prst="textNoShape">
              <a:avLst/>
            </a:prstTxWarp>
            <a:spAutoFit/>
          </a:bodyPr>
          <a:lstStyle/>
          <a:p>
            <a:pPr algn="ctr"/>
            <a:r>
              <a:rPr lang="en-US" sz="1600" b="1" smtClean="0">
                <a:latin typeface="Avenir Book" charset="0"/>
                <a:ea typeface="Avenir Book" charset="0"/>
                <a:cs typeface="Avenir Book" charset="0"/>
              </a:rPr>
              <a:t>secondary</a:t>
            </a:r>
            <a:endParaRPr lang="en-US" sz="1600" b="1" dirty="0" smtClean="0">
              <a:latin typeface="Avenir Book" charset="0"/>
              <a:ea typeface="Avenir Book" charset="0"/>
              <a:cs typeface="Avenir Book" charset="0"/>
            </a:endParaRPr>
          </a:p>
          <a:p>
            <a:pPr algn="ctr"/>
            <a:r>
              <a:rPr lang="en-US" sz="1600" b="1" dirty="0" smtClean="0">
                <a:latin typeface="Avenir Book" charset="0"/>
                <a:ea typeface="Avenir Book" charset="0"/>
                <a:cs typeface="Avenir Book" charset="0"/>
              </a:rPr>
              <a:t>binding</a:t>
            </a:r>
            <a:endParaRPr lang="en-US" sz="1600" dirty="0">
              <a:latin typeface="Avenir Book" charset="0"/>
              <a:ea typeface="Avenir Book" charset="0"/>
              <a:cs typeface="Avenir Book" charset="0"/>
            </a:endParaRPr>
          </a:p>
        </p:txBody>
      </p:sp>
      <p:pic>
        <p:nvPicPr>
          <p:cNvPr id="19" name="Picture 18"/>
          <p:cNvPicPr>
            <a:picLocks noChangeAspect="1"/>
          </p:cNvPicPr>
          <p:nvPr/>
        </p:nvPicPr>
        <p:blipFill>
          <a:blip r:embed="rId6"/>
          <a:stretch>
            <a:fillRect/>
          </a:stretch>
        </p:blipFill>
        <p:spPr>
          <a:xfrm>
            <a:off x="6900234" y="1507490"/>
            <a:ext cx="1129036" cy="2056130"/>
          </a:xfrm>
          <a:prstGeom prst="rect">
            <a:avLst/>
          </a:prstGeom>
        </p:spPr>
      </p:pic>
      <p:sp>
        <p:nvSpPr>
          <p:cNvPr id="32" name="TextBox 98"/>
          <p:cNvSpPr txBox="1">
            <a:spLocks noChangeArrowheads="1"/>
          </p:cNvSpPr>
          <p:nvPr/>
        </p:nvSpPr>
        <p:spPr bwMode="auto">
          <a:xfrm>
            <a:off x="6504392" y="3626526"/>
            <a:ext cx="1920719" cy="584775"/>
          </a:xfrm>
          <a:prstGeom prst="rect">
            <a:avLst/>
          </a:prstGeom>
          <a:noFill/>
          <a:ln w="9525">
            <a:noFill/>
            <a:miter lim="800000"/>
            <a:headEnd/>
            <a:tailEnd/>
          </a:ln>
        </p:spPr>
        <p:txBody>
          <a:bodyPr wrap="none">
            <a:prstTxWarp prst="textNoShape">
              <a:avLst/>
            </a:prstTxWarp>
            <a:spAutoFit/>
          </a:bodyPr>
          <a:lstStyle/>
          <a:p>
            <a:pPr algn="ctr"/>
            <a:r>
              <a:rPr lang="en-US" sz="1600" b="1" dirty="0" smtClean="0">
                <a:latin typeface="Avenir Book" charset="0"/>
                <a:ea typeface="Avenir Book" charset="0"/>
                <a:cs typeface="Avenir Book" charset="0"/>
              </a:rPr>
              <a:t>cellular or</a:t>
            </a:r>
          </a:p>
          <a:p>
            <a:pPr algn="ctr"/>
            <a:r>
              <a:rPr lang="en-US" sz="1600" b="1" dirty="0" smtClean="0">
                <a:latin typeface="Avenir Book" charset="0"/>
                <a:ea typeface="Avenir Book" charset="0"/>
                <a:cs typeface="Avenir Book" charset="0"/>
              </a:rPr>
              <a:t>biochemical assays</a:t>
            </a:r>
            <a:endParaRPr lang="en-US" sz="1600" dirty="0">
              <a:latin typeface="Avenir Book" charset="0"/>
              <a:ea typeface="Avenir Book" charset="0"/>
              <a:cs typeface="Avenir Book" charset="0"/>
            </a:endParaRPr>
          </a:p>
        </p:txBody>
      </p:sp>
      <p:sp>
        <p:nvSpPr>
          <p:cNvPr id="39" name="Right Arrow 38"/>
          <p:cNvSpPr/>
          <p:nvPr/>
        </p:nvSpPr>
        <p:spPr bwMode="auto">
          <a:xfrm>
            <a:off x="6073306" y="1746885"/>
            <a:ext cx="1082362" cy="205740"/>
          </a:xfrm>
          <a:prstGeom prst="rightArrow">
            <a:avLst/>
          </a:prstGeom>
          <a:solidFill>
            <a:schemeClr val="accent2">
              <a:lumMod val="40000"/>
              <a:lumOff val="60000"/>
            </a:schemeClr>
          </a:solidFill>
          <a:ln w="25400" cap="flat" cmpd="sng" algn="ctr">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0" name="Right Arrow 39"/>
          <p:cNvSpPr/>
          <p:nvPr/>
        </p:nvSpPr>
        <p:spPr bwMode="auto">
          <a:xfrm>
            <a:off x="7830986" y="1746885"/>
            <a:ext cx="1082362" cy="205740"/>
          </a:xfrm>
          <a:prstGeom prst="rightArrow">
            <a:avLst/>
          </a:prstGeom>
          <a:solidFill>
            <a:schemeClr val="accent2">
              <a:lumMod val="40000"/>
              <a:lumOff val="60000"/>
            </a:schemeClr>
          </a:solidFill>
          <a:ln w="25400" cap="flat" cmpd="sng" algn="ctr">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1" name="TextBox 98"/>
          <p:cNvSpPr txBox="1">
            <a:spLocks noChangeArrowheads="1"/>
          </p:cNvSpPr>
          <p:nvPr/>
        </p:nvSpPr>
        <p:spPr bwMode="auto">
          <a:xfrm>
            <a:off x="449337" y="6152604"/>
            <a:ext cx="2007281" cy="584775"/>
          </a:xfrm>
          <a:prstGeom prst="rect">
            <a:avLst/>
          </a:prstGeom>
          <a:noFill/>
          <a:ln w="9525">
            <a:noFill/>
            <a:miter lim="800000"/>
            <a:headEnd/>
            <a:tailEnd/>
          </a:ln>
        </p:spPr>
        <p:txBody>
          <a:bodyPr wrap="none">
            <a:prstTxWarp prst="textNoShape">
              <a:avLst/>
            </a:prstTxWarp>
            <a:spAutoFit/>
          </a:bodyPr>
          <a:lstStyle/>
          <a:p>
            <a:pPr algn="ctr"/>
            <a:r>
              <a:rPr lang="en-US" sz="1600" b="1" dirty="0" smtClean="0">
                <a:latin typeface="Avenir Book" charset="0"/>
                <a:ea typeface="Avenir Book" charset="0"/>
                <a:cs typeface="Avenir Book" charset="0"/>
              </a:rPr>
              <a:t>optimize molecules</a:t>
            </a:r>
          </a:p>
          <a:p>
            <a:pPr algn="ctr"/>
            <a:r>
              <a:rPr lang="en-US" sz="1600" b="1" dirty="0" smtClean="0">
                <a:latin typeface="Avenir Book" charset="0"/>
                <a:ea typeface="Avenir Book" charset="0"/>
                <a:cs typeface="Avenir Book" charset="0"/>
              </a:rPr>
              <a:t>using chemistry</a:t>
            </a:r>
            <a:endParaRPr lang="en-US" sz="1600" dirty="0">
              <a:latin typeface="Avenir Book" charset="0"/>
              <a:ea typeface="Avenir Book" charset="0"/>
              <a:cs typeface="Avenir Book" charset="0"/>
            </a:endParaRPr>
          </a:p>
        </p:txBody>
      </p:sp>
      <p:pic>
        <p:nvPicPr>
          <p:cNvPr id="20" name="Picture 19"/>
          <p:cNvPicPr>
            <a:picLocks noChangeAspect="1"/>
          </p:cNvPicPr>
          <p:nvPr/>
        </p:nvPicPr>
        <p:blipFill>
          <a:blip r:embed="rId7"/>
          <a:stretch>
            <a:fillRect/>
          </a:stretch>
        </p:blipFill>
        <p:spPr>
          <a:xfrm>
            <a:off x="219437" y="4265192"/>
            <a:ext cx="2625389" cy="1758626"/>
          </a:xfrm>
          <a:prstGeom prst="rect">
            <a:avLst/>
          </a:prstGeom>
        </p:spPr>
      </p:pic>
      <p:sp>
        <p:nvSpPr>
          <p:cNvPr id="42" name="Right Arrow 41"/>
          <p:cNvSpPr/>
          <p:nvPr/>
        </p:nvSpPr>
        <p:spPr bwMode="auto">
          <a:xfrm>
            <a:off x="2697234" y="5041635"/>
            <a:ext cx="1082362" cy="205740"/>
          </a:xfrm>
          <a:prstGeom prst="rightArrow">
            <a:avLst/>
          </a:prstGeom>
          <a:solidFill>
            <a:schemeClr val="accent2">
              <a:lumMod val="40000"/>
              <a:lumOff val="60000"/>
            </a:schemeClr>
          </a:solidFill>
          <a:ln w="25400" cap="flat" cmpd="sng" algn="ctr">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03965" y="4503936"/>
            <a:ext cx="1736069" cy="1486877"/>
          </a:xfrm>
          <a:prstGeom prst="rect">
            <a:avLst/>
          </a:prstGeom>
        </p:spPr>
      </p:pic>
      <p:sp>
        <p:nvSpPr>
          <p:cNvPr id="43" name="TextBox 98"/>
          <p:cNvSpPr txBox="1">
            <a:spLocks noChangeArrowheads="1"/>
          </p:cNvSpPr>
          <p:nvPr/>
        </p:nvSpPr>
        <p:spPr bwMode="auto">
          <a:xfrm>
            <a:off x="3444927" y="6114931"/>
            <a:ext cx="2254143" cy="584775"/>
          </a:xfrm>
          <a:prstGeom prst="rect">
            <a:avLst/>
          </a:prstGeom>
          <a:noFill/>
          <a:ln w="9525">
            <a:noFill/>
            <a:miter lim="800000"/>
            <a:headEnd/>
            <a:tailEnd/>
          </a:ln>
        </p:spPr>
        <p:txBody>
          <a:bodyPr wrap="none">
            <a:prstTxWarp prst="textNoShape">
              <a:avLst/>
            </a:prstTxWarp>
            <a:spAutoFit/>
          </a:bodyPr>
          <a:lstStyle/>
          <a:p>
            <a:pPr algn="ctr"/>
            <a:r>
              <a:rPr lang="en-US" sz="1600" b="1" dirty="0" smtClean="0">
                <a:latin typeface="Avenir Book" charset="0"/>
                <a:ea typeface="Avenir Book" charset="0"/>
                <a:cs typeface="Avenir Book" charset="0"/>
              </a:rPr>
              <a:t>additional cell biology</a:t>
            </a:r>
          </a:p>
          <a:p>
            <a:pPr algn="ctr"/>
            <a:r>
              <a:rPr lang="en-US" sz="1600" b="1" dirty="0" smtClean="0">
                <a:latin typeface="Avenir Book" charset="0"/>
                <a:ea typeface="Avenir Book" charset="0"/>
                <a:cs typeface="Avenir Book" charset="0"/>
              </a:rPr>
              <a:t>animal models</a:t>
            </a:r>
            <a:endParaRPr lang="en-US" sz="1600" dirty="0">
              <a:latin typeface="Avenir Book" charset="0"/>
              <a:ea typeface="Avenir Book" charset="0"/>
              <a:cs typeface="Avenir Book" charset="0"/>
            </a:endParaRPr>
          </a:p>
        </p:txBody>
      </p:sp>
    </p:spTree>
    <p:extLst>
      <p:ext uri="{BB962C8B-B14F-4D97-AF65-F5344CB8AC3E}">
        <p14:creationId xmlns:p14="http://schemas.microsoft.com/office/powerpoint/2010/main" val="17548733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Our path to evaluate FKBP12 ligands</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22" name="TextBox 6"/>
          <p:cNvSpPr txBox="1">
            <a:spLocks noChangeArrowheads="1"/>
          </p:cNvSpPr>
          <p:nvPr/>
        </p:nvSpPr>
        <p:spPr bwMode="auto">
          <a:xfrm>
            <a:off x="4007718" y="5937968"/>
            <a:ext cx="2291013"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smtClean="0">
                <a:latin typeface="Avenir Book" charset="0"/>
                <a:ea typeface="Avenir Book" charset="0"/>
                <a:cs typeface="Avenir Book" charset="0"/>
              </a:rPr>
              <a:t>test ligands in FKBP12 </a:t>
            </a:r>
          </a:p>
          <a:p>
            <a:pPr algn="ctr"/>
            <a:r>
              <a:rPr lang="en-US" altLang="en-US" sz="1600" b="1" dirty="0" smtClean="0">
                <a:latin typeface="Avenir Book" charset="0"/>
                <a:ea typeface="Avenir Book" charset="0"/>
                <a:cs typeface="Avenir Book" charset="0"/>
              </a:rPr>
              <a:t>binding assay</a:t>
            </a:r>
          </a:p>
          <a:p>
            <a:pPr algn="ctr"/>
            <a:r>
              <a:rPr lang="en-US" altLang="en-US" sz="1400" dirty="0">
                <a:solidFill>
                  <a:schemeClr val="bg2">
                    <a:lumMod val="75000"/>
                  </a:schemeClr>
                </a:solidFill>
                <a:latin typeface="Avenir Book" charset="0"/>
                <a:ea typeface="Avenir Book" charset="0"/>
                <a:cs typeface="Avenir Book" charset="0"/>
              </a:rPr>
              <a:t>lab </a:t>
            </a:r>
            <a:r>
              <a:rPr lang="en-US" altLang="en-US" sz="1400" dirty="0" smtClean="0">
                <a:solidFill>
                  <a:schemeClr val="bg2">
                    <a:lumMod val="75000"/>
                  </a:schemeClr>
                </a:solidFill>
                <a:latin typeface="Avenir Book" charset="0"/>
                <a:ea typeface="Avenir Book" charset="0"/>
                <a:cs typeface="Avenir Book" charset="0"/>
              </a:rPr>
              <a:t>day 6</a:t>
            </a:r>
            <a:endParaRPr lang="en-US" altLang="en-US" sz="1400" dirty="0">
              <a:solidFill>
                <a:schemeClr val="bg2">
                  <a:lumMod val="75000"/>
                </a:schemeClr>
              </a:solidFill>
              <a:latin typeface="Avenir Book" charset="0"/>
              <a:ea typeface="Avenir Book" charset="0"/>
              <a:cs typeface="Avenir Book" charset="0"/>
            </a:endParaRPr>
          </a:p>
        </p:txBody>
      </p:sp>
      <p:sp>
        <p:nvSpPr>
          <p:cNvPr id="24" name="TextBox 6"/>
          <p:cNvSpPr txBox="1">
            <a:spLocks noChangeArrowheads="1"/>
          </p:cNvSpPr>
          <p:nvPr/>
        </p:nvSpPr>
        <p:spPr bwMode="auto">
          <a:xfrm>
            <a:off x="115777" y="3169742"/>
            <a:ext cx="357719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i="1" dirty="0" smtClean="0">
                <a:latin typeface="Avenir Book" charset="0"/>
                <a:ea typeface="Avenir Book" charset="0"/>
                <a:cs typeface="Avenir Book" charset="0"/>
              </a:rPr>
              <a:t>in silico </a:t>
            </a:r>
            <a:r>
              <a:rPr lang="en-US" altLang="en-US" sz="1600" b="1" smtClean="0">
                <a:latin typeface="Avenir Book" charset="0"/>
                <a:ea typeface="Avenir Book" charset="0"/>
                <a:cs typeface="Avenir Book" charset="0"/>
              </a:rPr>
              <a:t>cloning; overexpress </a:t>
            </a:r>
            <a:r>
              <a:rPr lang="en-US" altLang="en-US" sz="1600" b="1" dirty="0" smtClean="0">
                <a:latin typeface="Avenir Book" charset="0"/>
                <a:ea typeface="Avenir Book" charset="0"/>
                <a:cs typeface="Avenir Book" charset="0"/>
              </a:rPr>
              <a:t>FKBP12</a:t>
            </a:r>
          </a:p>
          <a:p>
            <a:pPr algn="ctr"/>
            <a:r>
              <a:rPr lang="en-US" altLang="en-US" sz="1400" dirty="0" smtClean="0">
                <a:solidFill>
                  <a:schemeClr val="bg2">
                    <a:lumMod val="75000"/>
                  </a:schemeClr>
                </a:solidFill>
                <a:latin typeface="Avenir Book" charset="0"/>
                <a:ea typeface="Avenir Book" charset="0"/>
                <a:cs typeface="Avenir Book" charset="0"/>
              </a:rPr>
              <a:t>lab days 1 &amp; 2</a:t>
            </a:r>
            <a:endParaRPr lang="en-US" altLang="en-US" sz="1400" dirty="0">
              <a:solidFill>
                <a:schemeClr val="bg2">
                  <a:lumMod val="75000"/>
                </a:schemeClr>
              </a:solidFill>
              <a:latin typeface="Avenir Book" charset="0"/>
              <a:ea typeface="Avenir Book" charset="0"/>
              <a:cs typeface="Avenir Book" charset="0"/>
            </a:endParaRPr>
          </a:p>
        </p:txBody>
      </p:sp>
      <p:sp>
        <p:nvSpPr>
          <p:cNvPr id="25" name="TextBox 6"/>
          <p:cNvSpPr txBox="1">
            <a:spLocks noChangeArrowheads="1"/>
          </p:cNvSpPr>
          <p:nvPr/>
        </p:nvSpPr>
        <p:spPr bwMode="auto">
          <a:xfrm>
            <a:off x="3841357" y="3153117"/>
            <a:ext cx="267092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smtClean="0">
                <a:latin typeface="Avenir Book" charset="0"/>
                <a:ea typeface="Avenir Book" charset="0"/>
                <a:cs typeface="Avenir Book" charset="0"/>
              </a:rPr>
              <a:t>purify and analyze FKBP12 </a:t>
            </a:r>
          </a:p>
          <a:p>
            <a:pPr algn="ctr"/>
            <a:r>
              <a:rPr lang="en-US" altLang="en-US" sz="1400" dirty="0" smtClean="0">
                <a:solidFill>
                  <a:schemeClr val="bg2">
                    <a:lumMod val="75000"/>
                  </a:schemeClr>
                </a:solidFill>
                <a:latin typeface="Avenir Book" charset="0"/>
                <a:ea typeface="Avenir Book" charset="0"/>
                <a:cs typeface="Avenir Book" charset="0"/>
              </a:rPr>
              <a:t>lab days 3 and 4</a:t>
            </a:r>
            <a:endParaRPr lang="en-US" altLang="en-US" sz="1400" dirty="0">
              <a:solidFill>
                <a:schemeClr val="bg2">
                  <a:lumMod val="75000"/>
                </a:schemeClr>
              </a:solidFill>
              <a:latin typeface="Avenir Book" charset="0"/>
              <a:ea typeface="Avenir Book" charset="0"/>
              <a:cs typeface="Avenir Book" charset="0"/>
            </a:endParaRPr>
          </a:p>
        </p:txBody>
      </p:sp>
      <p:sp>
        <p:nvSpPr>
          <p:cNvPr id="26" name="Right Arrow 25"/>
          <p:cNvSpPr/>
          <p:nvPr/>
        </p:nvSpPr>
        <p:spPr bwMode="auto">
          <a:xfrm>
            <a:off x="2978659" y="1952020"/>
            <a:ext cx="714316" cy="232475"/>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27" name="Picture 26"/>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524683" y="1168922"/>
            <a:ext cx="2259635" cy="1881968"/>
          </a:xfrm>
          <a:prstGeom prst="rect">
            <a:avLst/>
          </a:prstGeom>
        </p:spPr>
      </p:pic>
      <p:pic>
        <p:nvPicPr>
          <p:cNvPr id="28" name="Picture 27"/>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4035771" y="1097833"/>
            <a:ext cx="946707" cy="1912965"/>
          </a:xfrm>
          <a:prstGeom prst="rect">
            <a:avLst/>
          </a:prstGeom>
        </p:spPr>
      </p:pic>
      <p:pic>
        <p:nvPicPr>
          <p:cNvPr id="29" name="Picture 28"/>
          <p:cNvPicPr>
            <a:picLocks noChangeAspect="1"/>
          </p:cNvPicPr>
          <p:nvPr/>
        </p:nvPicPr>
        <p:blipFill rotWithShape="1">
          <a:blip r:embed="rId5">
            <a:alphaModFix/>
          </a:blip>
          <a:srcRect l="54283" t="8511" b="-1271"/>
          <a:stretch/>
        </p:blipFill>
        <p:spPr>
          <a:xfrm>
            <a:off x="5176819" y="1104013"/>
            <a:ext cx="1247990" cy="1912965"/>
          </a:xfrm>
          <a:prstGeom prst="rect">
            <a:avLst/>
          </a:prstGeom>
        </p:spPr>
      </p:pic>
      <p:sp>
        <p:nvSpPr>
          <p:cNvPr id="30" name="Right Arrow 29"/>
          <p:cNvSpPr/>
          <p:nvPr/>
        </p:nvSpPr>
        <p:spPr bwMode="auto">
          <a:xfrm>
            <a:off x="2978659" y="1952020"/>
            <a:ext cx="714316" cy="232475"/>
          </a:xfrm>
          <a:prstGeom prst="rightArrow">
            <a:avLst/>
          </a:prstGeom>
          <a:solidFill>
            <a:schemeClr val="bg2">
              <a:lumMod val="20000"/>
              <a:lumOff val="8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31" name="Picture 30"/>
          <p:cNvPicPr>
            <a:picLocks noChangeAspect="1"/>
          </p:cNvPicPr>
          <p:nvPr/>
        </p:nvPicPr>
        <p:blipFill>
          <a:blip r:embed="rId6"/>
          <a:stretch>
            <a:fillRect/>
          </a:stretch>
        </p:blipFill>
        <p:spPr>
          <a:xfrm>
            <a:off x="6430477" y="1093876"/>
            <a:ext cx="1657292" cy="1104861"/>
          </a:xfrm>
          <a:prstGeom prst="rect">
            <a:avLst/>
          </a:prstGeom>
        </p:spPr>
      </p:pic>
      <p:pic>
        <p:nvPicPr>
          <p:cNvPr id="32" name="Picture 31"/>
          <p:cNvPicPr>
            <a:picLocks noChangeAspect="1"/>
          </p:cNvPicPr>
          <p:nvPr/>
        </p:nvPicPr>
        <p:blipFill>
          <a:blip r:embed="rId7"/>
          <a:stretch>
            <a:fillRect/>
          </a:stretch>
        </p:blipFill>
        <p:spPr>
          <a:xfrm>
            <a:off x="7842104" y="1091653"/>
            <a:ext cx="1114017" cy="742678"/>
          </a:xfrm>
          <a:prstGeom prst="rect">
            <a:avLst/>
          </a:prstGeom>
        </p:spPr>
      </p:pic>
      <p:pic>
        <p:nvPicPr>
          <p:cNvPr id="39" name="Picture 38"/>
          <p:cNvPicPr>
            <a:picLocks noChangeAspect="1"/>
          </p:cNvPicPr>
          <p:nvPr/>
        </p:nvPicPr>
        <p:blipFill>
          <a:blip r:embed="rId8"/>
          <a:stretch>
            <a:fillRect/>
          </a:stretch>
        </p:blipFill>
        <p:spPr>
          <a:xfrm>
            <a:off x="6752150" y="2319395"/>
            <a:ext cx="1001570" cy="667713"/>
          </a:xfrm>
          <a:prstGeom prst="rect">
            <a:avLst/>
          </a:prstGeom>
        </p:spPr>
      </p:pic>
      <p:pic>
        <p:nvPicPr>
          <p:cNvPr id="40" name="Picture 39"/>
          <p:cNvPicPr>
            <a:picLocks noChangeAspect="1"/>
          </p:cNvPicPr>
          <p:nvPr/>
        </p:nvPicPr>
        <p:blipFill>
          <a:blip r:embed="rId9"/>
          <a:stretch>
            <a:fillRect/>
          </a:stretch>
        </p:blipFill>
        <p:spPr>
          <a:xfrm>
            <a:off x="7462738" y="1892256"/>
            <a:ext cx="1630530" cy="1087020"/>
          </a:xfrm>
          <a:prstGeom prst="rect">
            <a:avLst/>
          </a:prstGeom>
        </p:spPr>
      </p:pic>
      <p:sp>
        <p:nvSpPr>
          <p:cNvPr id="41" name="TextBox 40"/>
          <p:cNvSpPr txBox="1"/>
          <p:nvPr/>
        </p:nvSpPr>
        <p:spPr>
          <a:xfrm>
            <a:off x="6433772" y="1838434"/>
            <a:ext cx="319318" cy="369332"/>
          </a:xfrm>
          <a:prstGeom prst="rect">
            <a:avLst/>
          </a:prstGeom>
          <a:noFill/>
        </p:spPr>
        <p:txBody>
          <a:bodyPr wrap="none" rtlCol="0">
            <a:spAutoFit/>
          </a:bodyPr>
          <a:lstStyle/>
          <a:p>
            <a:r>
              <a:rPr lang="en-US" dirty="0" smtClean="0"/>
              <a:t>+</a:t>
            </a:r>
            <a:endParaRPr lang="en-US" dirty="0"/>
          </a:p>
        </p:txBody>
      </p:sp>
      <p:sp>
        <p:nvSpPr>
          <p:cNvPr id="42" name="TextBox 6"/>
          <p:cNvSpPr txBox="1">
            <a:spLocks noChangeArrowheads="1"/>
          </p:cNvSpPr>
          <p:nvPr/>
        </p:nvSpPr>
        <p:spPr bwMode="auto">
          <a:xfrm>
            <a:off x="6685949" y="5959471"/>
            <a:ext cx="2270172"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smtClean="0">
                <a:latin typeface="Avenir Book" charset="0"/>
                <a:ea typeface="Avenir Book" charset="0"/>
                <a:cs typeface="Avenir Book" charset="0"/>
              </a:rPr>
              <a:t>complete data analysis</a:t>
            </a:r>
          </a:p>
          <a:p>
            <a:pPr algn="ctr"/>
            <a:r>
              <a:rPr lang="en-US" altLang="en-US" sz="1600" b="1" dirty="0" smtClean="0">
                <a:latin typeface="Avenir Book" charset="0"/>
                <a:ea typeface="Avenir Book" charset="0"/>
                <a:cs typeface="Avenir Book" charset="0"/>
              </a:rPr>
              <a:t>prioritize best ligands</a:t>
            </a:r>
          </a:p>
          <a:p>
            <a:pPr algn="ctr"/>
            <a:r>
              <a:rPr lang="en-US" altLang="en-US" sz="1400" dirty="0">
                <a:solidFill>
                  <a:schemeClr val="bg2">
                    <a:lumMod val="75000"/>
                  </a:schemeClr>
                </a:solidFill>
                <a:latin typeface="Avenir Book" charset="0"/>
                <a:ea typeface="Avenir Book" charset="0"/>
                <a:cs typeface="Avenir Book" charset="0"/>
              </a:rPr>
              <a:t>lab </a:t>
            </a:r>
            <a:r>
              <a:rPr lang="en-US" altLang="en-US" sz="1400" dirty="0" smtClean="0">
                <a:solidFill>
                  <a:schemeClr val="bg2">
                    <a:lumMod val="75000"/>
                  </a:schemeClr>
                </a:solidFill>
                <a:latin typeface="Avenir Book" charset="0"/>
                <a:ea typeface="Avenir Book" charset="0"/>
                <a:cs typeface="Avenir Book" charset="0"/>
              </a:rPr>
              <a:t>day 7</a:t>
            </a:r>
            <a:endParaRPr lang="en-US" altLang="en-US" sz="1400" dirty="0">
              <a:solidFill>
                <a:schemeClr val="bg2">
                  <a:lumMod val="75000"/>
                </a:schemeClr>
              </a:solidFill>
              <a:latin typeface="Avenir Book" charset="0"/>
              <a:ea typeface="Avenir Book" charset="0"/>
              <a:cs typeface="Avenir Book" charset="0"/>
            </a:endParaRPr>
          </a:p>
        </p:txBody>
      </p:sp>
      <p:sp>
        <p:nvSpPr>
          <p:cNvPr id="43" name="TextBox 6"/>
          <p:cNvSpPr txBox="1">
            <a:spLocks noChangeArrowheads="1"/>
          </p:cNvSpPr>
          <p:nvPr/>
        </p:nvSpPr>
        <p:spPr bwMode="auto">
          <a:xfrm>
            <a:off x="620728" y="5937968"/>
            <a:ext cx="2472151"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smtClean="0">
                <a:latin typeface="Avenir Book" charset="0"/>
                <a:ea typeface="Avenir Book" charset="0"/>
                <a:cs typeface="Avenir Book" charset="0"/>
              </a:rPr>
              <a:t>test FKBP12 and ligands </a:t>
            </a:r>
          </a:p>
          <a:p>
            <a:pPr algn="ctr"/>
            <a:r>
              <a:rPr lang="en-US" altLang="en-US" sz="1600" b="1" dirty="0" smtClean="0">
                <a:latin typeface="Avenir Book" charset="0"/>
                <a:ea typeface="Avenir Book" charset="0"/>
                <a:cs typeface="Avenir Book" charset="0"/>
              </a:rPr>
              <a:t>in enzyme activity assay</a:t>
            </a:r>
          </a:p>
          <a:p>
            <a:pPr algn="ctr"/>
            <a:r>
              <a:rPr lang="en-US" altLang="en-US" sz="1400" dirty="0">
                <a:solidFill>
                  <a:schemeClr val="bg2">
                    <a:lumMod val="75000"/>
                  </a:schemeClr>
                </a:solidFill>
                <a:latin typeface="Avenir Book" charset="0"/>
                <a:ea typeface="Avenir Book" charset="0"/>
                <a:cs typeface="Avenir Book" charset="0"/>
              </a:rPr>
              <a:t>lab </a:t>
            </a:r>
            <a:r>
              <a:rPr lang="en-US" altLang="en-US" sz="1400" dirty="0" smtClean="0">
                <a:solidFill>
                  <a:schemeClr val="bg2">
                    <a:lumMod val="75000"/>
                  </a:schemeClr>
                </a:solidFill>
                <a:latin typeface="Avenir Book" charset="0"/>
                <a:ea typeface="Avenir Book" charset="0"/>
                <a:cs typeface="Avenir Book" charset="0"/>
              </a:rPr>
              <a:t>day 5</a:t>
            </a:r>
            <a:endParaRPr lang="en-US" altLang="en-US" sz="1400" dirty="0">
              <a:solidFill>
                <a:schemeClr val="bg2">
                  <a:lumMod val="75000"/>
                </a:schemeClr>
              </a:solidFill>
              <a:latin typeface="Avenir Book" charset="0"/>
              <a:ea typeface="Avenir Book" charset="0"/>
              <a:cs typeface="Avenir Book" charset="0"/>
            </a:endParaRPr>
          </a:p>
        </p:txBody>
      </p:sp>
      <p:pic>
        <p:nvPicPr>
          <p:cNvPr id="44" name="Picture 43"/>
          <p:cNvPicPr>
            <a:picLocks noChangeAspect="1"/>
          </p:cNvPicPr>
          <p:nvPr/>
        </p:nvPicPr>
        <p:blipFill rotWithShape="1">
          <a:blip r:embed="rId10">
            <a:alphaModFix/>
          </a:blip>
          <a:srcRect l="17398" t="8000" r="26276" b="62424"/>
          <a:stretch/>
        </p:blipFill>
        <p:spPr>
          <a:xfrm>
            <a:off x="377790" y="3816701"/>
            <a:ext cx="2958025" cy="2121267"/>
          </a:xfrm>
          <a:prstGeom prst="rect">
            <a:avLst/>
          </a:prstGeom>
        </p:spPr>
      </p:pic>
      <p:pic>
        <p:nvPicPr>
          <p:cNvPr id="45" name="Picture 44"/>
          <p:cNvPicPr>
            <a:picLocks noChangeAspect="1"/>
          </p:cNvPicPr>
          <p:nvPr/>
        </p:nvPicPr>
        <p:blipFill>
          <a:blip r:embed="rId11">
            <a:alphaModFix/>
          </a:blip>
          <a:stretch>
            <a:fillRect/>
          </a:stretch>
        </p:blipFill>
        <p:spPr>
          <a:xfrm>
            <a:off x="4007718" y="4000550"/>
            <a:ext cx="2264607" cy="1753567"/>
          </a:xfrm>
          <a:prstGeom prst="rect">
            <a:avLst/>
          </a:prstGeom>
        </p:spPr>
      </p:pic>
      <p:sp>
        <p:nvSpPr>
          <p:cNvPr id="46" name="Right Arrow 45"/>
          <p:cNvSpPr/>
          <p:nvPr/>
        </p:nvSpPr>
        <p:spPr bwMode="auto">
          <a:xfrm>
            <a:off x="6367749" y="4536228"/>
            <a:ext cx="714316" cy="232475"/>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7" name="Right Arrow 46"/>
          <p:cNvSpPr/>
          <p:nvPr/>
        </p:nvSpPr>
        <p:spPr bwMode="auto">
          <a:xfrm>
            <a:off x="3095544" y="4559499"/>
            <a:ext cx="714316" cy="232475"/>
          </a:xfrm>
          <a:prstGeom prst="rightArrow">
            <a:avLst/>
          </a:prstGeom>
          <a:solidFill>
            <a:schemeClr val="bg2">
              <a:lumMod val="20000"/>
              <a:lumOff val="8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48" name="Picture 47"/>
          <p:cNvPicPr>
            <a:picLocks noChangeAspect="1"/>
          </p:cNvPicPr>
          <p:nvPr/>
        </p:nvPicPr>
        <p:blipFill>
          <a:blip r:embed="rId8"/>
          <a:stretch>
            <a:fillRect/>
          </a:stretch>
        </p:blipFill>
        <p:spPr>
          <a:xfrm>
            <a:off x="7419420" y="4318608"/>
            <a:ext cx="1001570" cy="667713"/>
          </a:xfrm>
          <a:prstGeom prst="rect">
            <a:avLst/>
          </a:prstGeom>
        </p:spPr>
      </p:pic>
      <p:sp>
        <p:nvSpPr>
          <p:cNvPr id="49" name="TextBox 6"/>
          <p:cNvSpPr txBox="1">
            <a:spLocks noChangeArrowheads="1"/>
          </p:cNvSpPr>
          <p:nvPr/>
        </p:nvSpPr>
        <p:spPr bwMode="auto">
          <a:xfrm>
            <a:off x="7252935" y="5071700"/>
            <a:ext cx="12698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smtClean="0">
                <a:solidFill>
                  <a:srgbClr val="FF0000"/>
                </a:solidFill>
                <a:latin typeface="Avenir Book" charset="0"/>
                <a:ea typeface="Avenir Book" charset="0"/>
                <a:cs typeface="Avenir Book" charset="0"/>
              </a:rPr>
              <a:t>IC</a:t>
            </a:r>
            <a:r>
              <a:rPr lang="en-US" altLang="en-US" sz="1600" b="1" baseline="-25000" dirty="0" smtClean="0">
                <a:solidFill>
                  <a:srgbClr val="FF0000"/>
                </a:solidFill>
                <a:latin typeface="Avenir Book" charset="0"/>
                <a:ea typeface="Avenir Book" charset="0"/>
                <a:cs typeface="Avenir Book" charset="0"/>
              </a:rPr>
              <a:t>50</a:t>
            </a:r>
            <a:r>
              <a:rPr lang="en-US" altLang="en-US" sz="1600" b="1" dirty="0" smtClean="0">
                <a:solidFill>
                  <a:srgbClr val="FF0000"/>
                </a:solidFill>
                <a:latin typeface="Avenir Book" charset="0"/>
                <a:ea typeface="Avenir Book" charset="0"/>
                <a:cs typeface="Avenir Book" charset="0"/>
              </a:rPr>
              <a:t> = X µM</a:t>
            </a:r>
          </a:p>
          <a:p>
            <a:pPr algn="ctr"/>
            <a:r>
              <a:rPr lang="en-US" altLang="en-US" sz="1600" b="1" dirty="0" smtClean="0">
                <a:solidFill>
                  <a:srgbClr val="00B050"/>
                </a:solidFill>
                <a:latin typeface="Symbol" charset="2"/>
                <a:ea typeface="Avenir Book" charset="0"/>
                <a:cs typeface="Avenir Book" charset="0"/>
              </a:rPr>
              <a:t>D</a:t>
            </a:r>
            <a:r>
              <a:rPr lang="en-US" altLang="en-US" sz="1600" b="1" dirty="0" smtClean="0">
                <a:solidFill>
                  <a:srgbClr val="00B050"/>
                </a:solidFill>
                <a:latin typeface="Avenir Book" charset="0"/>
                <a:ea typeface="Avenir Book" charset="0"/>
                <a:cs typeface="Avenir Book" charset="0"/>
              </a:rPr>
              <a:t>T = Y °C</a:t>
            </a:r>
            <a:endParaRPr lang="en-US" altLang="en-US" sz="1400" dirty="0">
              <a:solidFill>
                <a:srgbClr val="00B050"/>
              </a:solidFill>
              <a:latin typeface="Avenir Book" charset="0"/>
              <a:ea typeface="Avenir Book" charset="0"/>
              <a:cs typeface="Avenir Book" charset="0"/>
            </a:endParaRPr>
          </a:p>
        </p:txBody>
      </p:sp>
      <p:sp>
        <p:nvSpPr>
          <p:cNvPr id="50" name="TextBox 6"/>
          <p:cNvSpPr txBox="1">
            <a:spLocks noChangeArrowheads="1"/>
          </p:cNvSpPr>
          <p:nvPr/>
        </p:nvSpPr>
        <p:spPr bwMode="auto">
          <a:xfrm>
            <a:off x="6664367" y="3153117"/>
            <a:ext cx="221945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smtClean="0">
                <a:latin typeface="Avenir Book" charset="0"/>
                <a:ea typeface="Avenir Book" charset="0"/>
                <a:cs typeface="Avenir Book" charset="0"/>
              </a:rPr>
              <a:t>re-analyze screen data</a:t>
            </a:r>
          </a:p>
          <a:p>
            <a:pPr algn="ctr"/>
            <a:r>
              <a:rPr lang="en-US" altLang="en-US" sz="1400" dirty="0">
                <a:solidFill>
                  <a:schemeClr val="bg2">
                    <a:lumMod val="75000"/>
                  </a:schemeClr>
                </a:solidFill>
                <a:latin typeface="Avenir Book" charset="0"/>
                <a:ea typeface="Avenir Book" charset="0"/>
                <a:cs typeface="Avenir Book" charset="0"/>
              </a:rPr>
              <a:t>lab </a:t>
            </a:r>
            <a:r>
              <a:rPr lang="en-US" altLang="en-US" sz="1400" dirty="0" smtClean="0">
                <a:solidFill>
                  <a:schemeClr val="bg2">
                    <a:lumMod val="75000"/>
                  </a:schemeClr>
                </a:solidFill>
                <a:latin typeface="Avenir Book" charset="0"/>
                <a:ea typeface="Avenir Book" charset="0"/>
                <a:cs typeface="Avenir Book" charset="0"/>
              </a:rPr>
              <a:t>day 2</a:t>
            </a:r>
            <a:endParaRPr lang="en-US" altLang="en-US" sz="1400" dirty="0">
              <a:solidFill>
                <a:schemeClr val="bg2">
                  <a:lumMod val="75000"/>
                </a:schemeClr>
              </a:solidFill>
              <a:latin typeface="Avenir Book" charset="0"/>
              <a:ea typeface="Avenir Book" charset="0"/>
              <a:cs typeface="Avenir Book" charset="0"/>
            </a:endParaRPr>
          </a:p>
        </p:txBody>
      </p:sp>
    </p:spTree>
    <p:extLst>
      <p:ext uri="{BB962C8B-B14F-4D97-AF65-F5344CB8AC3E}">
        <p14:creationId xmlns:p14="http://schemas.microsoft.com/office/powerpoint/2010/main" val="9228465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6"/>
          <p:cNvSpPr txBox="1">
            <a:spLocks noChangeArrowheads="1"/>
          </p:cNvSpPr>
          <p:nvPr/>
        </p:nvSpPr>
        <p:spPr bwMode="auto">
          <a:xfrm>
            <a:off x="323801" y="1625970"/>
            <a:ext cx="8496398"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r>
              <a:rPr lang="en-US" altLang="en-US" sz="1600" dirty="0" smtClean="0">
                <a:solidFill>
                  <a:schemeClr val="bg2"/>
                </a:solidFill>
                <a:latin typeface="Avenir Book" charset="0"/>
                <a:ea typeface="Avenir Book" charset="0"/>
                <a:cs typeface="Avenir Book" charset="0"/>
              </a:rPr>
              <a:t>2/8/17	  Lecture 1 	Intro to chemical biology: small molecules, probes, and screens</a:t>
            </a:r>
          </a:p>
          <a:p>
            <a:endParaRPr lang="en-US" altLang="en-US" sz="2000" dirty="0">
              <a:solidFill>
                <a:schemeClr val="bg2"/>
              </a:solidFill>
              <a:latin typeface="Avenir Book" charset="0"/>
              <a:ea typeface="Avenir Book" charset="0"/>
              <a:cs typeface="Avenir Book" charset="0"/>
            </a:endParaRPr>
          </a:p>
          <a:p>
            <a:r>
              <a:rPr lang="en-US" altLang="en-US" sz="1600" dirty="0" smtClean="0">
                <a:solidFill>
                  <a:schemeClr val="bg2"/>
                </a:solidFill>
                <a:latin typeface="Avenir Book" charset="0"/>
                <a:ea typeface="Avenir Book" charset="0"/>
                <a:cs typeface="Avenir Book" charset="0"/>
              </a:rPr>
              <a:t>2/13/17	</a:t>
            </a:r>
            <a:r>
              <a:rPr lang="en-US" altLang="en-US" sz="1800" dirty="0" smtClean="0">
                <a:solidFill>
                  <a:schemeClr val="bg2"/>
                </a:solidFill>
                <a:latin typeface="Avenir Book" charset="0"/>
                <a:ea typeface="Avenir Book" charset="0"/>
                <a:cs typeface="Avenir Book" charset="0"/>
              </a:rPr>
              <a:t>  </a:t>
            </a:r>
            <a:r>
              <a:rPr lang="en-US" altLang="en-US" sz="1600" dirty="0" smtClean="0">
                <a:solidFill>
                  <a:schemeClr val="bg2"/>
                </a:solidFill>
                <a:latin typeface="Avenir Book" charset="0"/>
                <a:ea typeface="Avenir Book" charset="0"/>
                <a:cs typeface="Avenir Book" charset="0"/>
              </a:rPr>
              <a:t>Lecture 2	For the love of proteins: FKBP12 and </a:t>
            </a:r>
            <a:r>
              <a:rPr lang="en-US" altLang="en-US" sz="1600" dirty="0" err="1" smtClean="0">
                <a:solidFill>
                  <a:schemeClr val="bg2"/>
                </a:solidFill>
                <a:latin typeface="Avenir Book" charset="0"/>
                <a:ea typeface="Avenir Book" charset="0"/>
                <a:cs typeface="Avenir Book" charset="0"/>
              </a:rPr>
              <a:t>immunophilins</a:t>
            </a:r>
            <a:endParaRPr lang="en-US" altLang="en-US" sz="1600" dirty="0" smtClean="0">
              <a:solidFill>
                <a:schemeClr val="bg2"/>
              </a:solidFill>
              <a:latin typeface="Avenir Book" charset="0"/>
              <a:ea typeface="Avenir Book" charset="0"/>
              <a:cs typeface="Avenir Book" charset="0"/>
            </a:endParaRPr>
          </a:p>
          <a:p>
            <a:endParaRPr lang="en-US" altLang="en-US" sz="1800" dirty="0">
              <a:latin typeface="Avenir Book" charset="0"/>
              <a:ea typeface="Avenir Book" charset="0"/>
              <a:cs typeface="Avenir Book" charset="0"/>
            </a:endParaRPr>
          </a:p>
          <a:p>
            <a:r>
              <a:rPr lang="en-US" altLang="en-US" sz="1600" dirty="0" smtClean="0">
                <a:solidFill>
                  <a:schemeClr val="tx1">
                    <a:lumMod val="50000"/>
                    <a:lumOff val="50000"/>
                  </a:schemeClr>
                </a:solidFill>
                <a:latin typeface="Avenir Book" charset="0"/>
                <a:ea typeface="Avenir Book" charset="0"/>
                <a:cs typeface="Avenir Book" charset="0"/>
              </a:rPr>
              <a:t>2/15/17	  Lecture 3	</a:t>
            </a:r>
            <a:r>
              <a:rPr lang="en-US" altLang="en-US" sz="1600" dirty="0">
                <a:solidFill>
                  <a:schemeClr val="tx1">
                    <a:lumMod val="50000"/>
                    <a:lumOff val="50000"/>
                  </a:schemeClr>
                </a:solidFill>
                <a:latin typeface="Avenir Book" charset="0"/>
                <a:ea typeface="Avenir Book" charset="0"/>
                <a:cs typeface="Avenir Book" charset="0"/>
              </a:rPr>
              <a:t>Small-molecule microarrays</a:t>
            </a:r>
          </a:p>
          <a:p>
            <a:endParaRPr lang="en-US" altLang="en-US" sz="2000" dirty="0">
              <a:solidFill>
                <a:schemeClr val="tx1"/>
              </a:solidFill>
              <a:latin typeface="Avenir Book" charset="0"/>
              <a:ea typeface="Avenir Book" charset="0"/>
              <a:cs typeface="Avenir Book" charset="0"/>
            </a:endParaRPr>
          </a:p>
          <a:p>
            <a:r>
              <a:rPr lang="en-US" altLang="en-US" sz="1600" dirty="0" smtClean="0">
                <a:solidFill>
                  <a:schemeClr val="tx1"/>
                </a:solidFill>
                <a:latin typeface="Avenir Book" charset="0"/>
                <a:ea typeface="Avenir Book" charset="0"/>
                <a:cs typeface="Avenir Book" charset="0"/>
              </a:rPr>
              <a:t>2/21/17 	  No Lecture</a:t>
            </a:r>
          </a:p>
          <a:p>
            <a:endParaRPr lang="en-US" altLang="en-US" sz="2000" dirty="0">
              <a:solidFill>
                <a:schemeClr val="tx1"/>
              </a:solidFill>
              <a:latin typeface="Avenir Book" charset="0"/>
              <a:ea typeface="Avenir Book" charset="0"/>
              <a:cs typeface="Avenir Book" charset="0"/>
            </a:endParaRPr>
          </a:p>
          <a:p>
            <a:r>
              <a:rPr lang="en-US" altLang="en-US" sz="1600" dirty="0" smtClean="0">
                <a:solidFill>
                  <a:schemeClr val="tx1">
                    <a:lumMod val="50000"/>
                    <a:lumOff val="50000"/>
                  </a:schemeClr>
                </a:solidFill>
                <a:latin typeface="Avenir Book" charset="0"/>
                <a:ea typeface="Avenir Book" charset="0"/>
                <a:cs typeface="Avenir Book" charset="0"/>
              </a:rPr>
              <a:t>2/22/17	  Lecture 4	</a:t>
            </a:r>
            <a:r>
              <a:rPr lang="en-US" altLang="en-US" sz="1600" dirty="0">
                <a:solidFill>
                  <a:schemeClr val="tx1">
                    <a:lumMod val="50000"/>
                    <a:lumOff val="50000"/>
                  </a:schemeClr>
                </a:solidFill>
                <a:latin typeface="Avenir Book" charset="0"/>
                <a:ea typeface="Avenir Book" charset="0"/>
                <a:cs typeface="Avenir Book" charset="0"/>
              </a:rPr>
              <a:t>Quantitative evaluation of </a:t>
            </a:r>
            <a:r>
              <a:rPr lang="en-US" altLang="en-US" sz="1600" dirty="0" smtClean="0">
                <a:solidFill>
                  <a:schemeClr val="tx1">
                    <a:lumMod val="50000"/>
                    <a:lumOff val="50000"/>
                  </a:schemeClr>
                </a:solidFill>
                <a:latin typeface="Avenir Book" charset="0"/>
                <a:ea typeface="Avenir Book" charset="0"/>
                <a:cs typeface="Avenir Book" charset="0"/>
              </a:rPr>
              <a:t>protein-ligand </a:t>
            </a:r>
            <a:r>
              <a:rPr lang="en-US" altLang="en-US" sz="1600" dirty="0">
                <a:solidFill>
                  <a:schemeClr val="tx1">
                    <a:lumMod val="50000"/>
                    <a:lumOff val="50000"/>
                  </a:schemeClr>
                </a:solidFill>
                <a:latin typeface="Avenir Book" charset="0"/>
                <a:ea typeface="Avenir Book" charset="0"/>
                <a:cs typeface="Avenir Book" charset="0"/>
              </a:rPr>
              <a:t>interactions</a:t>
            </a:r>
          </a:p>
          <a:p>
            <a:endParaRPr lang="en-US" altLang="en-US" sz="2000" dirty="0">
              <a:solidFill>
                <a:schemeClr val="tx1">
                  <a:lumMod val="50000"/>
                  <a:lumOff val="50000"/>
                </a:schemeClr>
              </a:solidFill>
              <a:latin typeface="Avenir Book" charset="0"/>
              <a:ea typeface="Avenir Book" charset="0"/>
              <a:cs typeface="Avenir Book" charset="0"/>
            </a:endParaRPr>
          </a:p>
          <a:p>
            <a:r>
              <a:rPr lang="en-US" altLang="en-US" sz="1600" dirty="0" smtClean="0">
                <a:solidFill>
                  <a:schemeClr val="tx1">
                    <a:lumMod val="50000"/>
                    <a:lumOff val="50000"/>
                  </a:schemeClr>
                </a:solidFill>
                <a:latin typeface="Avenir Book" charset="0"/>
                <a:ea typeface="Avenir Book" charset="0"/>
                <a:cs typeface="Avenir Book" charset="0"/>
              </a:rPr>
              <a:t>2/27/17	  Lecture 5	A ligand discovery vignette: sonic hedgehog</a:t>
            </a:r>
          </a:p>
          <a:p>
            <a:endParaRPr lang="en-US" altLang="en-US" sz="2000" dirty="0">
              <a:latin typeface="Avenir Book" charset="0"/>
              <a:ea typeface="Avenir Book" charset="0"/>
              <a:cs typeface="Avenir Book" charset="0"/>
            </a:endParaRPr>
          </a:p>
          <a:p>
            <a:r>
              <a:rPr lang="en-US" altLang="en-US" sz="1600" dirty="0" smtClean="0">
                <a:solidFill>
                  <a:srgbClr val="00B050"/>
                </a:solidFill>
                <a:latin typeface="Avenir Book" charset="0"/>
                <a:ea typeface="Avenir Book" charset="0"/>
                <a:cs typeface="Avenir Book" charset="0"/>
              </a:rPr>
              <a:t>3/1/17	  Lecture 6	Engineering transcriptional responses with a small molecule</a:t>
            </a:r>
          </a:p>
          <a:p>
            <a:endParaRPr lang="en-US" altLang="en-US" sz="2000" dirty="0" smtClean="0">
              <a:latin typeface="Avenir Book" charset="0"/>
              <a:ea typeface="Avenir Book" charset="0"/>
              <a:cs typeface="Avenir Book" charset="0"/>
            </a:endParaRPr>
          </a:p>
          <a:p>
            <a:r>
              <a:rPr lang="en-US" altLang="en-US" sz="1600" dirty="0" smtClean="0">
                <a:latin typeface="Avenir Book" charset="0"/>
                <a:ea typeface="Avenir Book" charset="0"/>
                <a:cs typeface="Avenir Book" charset="0"/>
              </a:rPr>
              <a:t>3/7/17	  Lecture 7	Wrap up discussion: suggestions for how to report your findings</a:t>
            </a:r>
            <a:endParaRPr lang="en-US" altLang="en-US" sz="1600" dirty="0">
              <a:latin typeface="Avenir Book" charset="0"/>
              <a:ea typeface="Avenir Book" charset="0"/>
              <a:cs typeface="Avenir Book" charset="0"/>
            </a:endParaRPr>
          </a:p>
          <a:p>
            <a:endParaRPr lang="en-US" altLang="en-US" sz="1600" dirty="0" smtClean="0">
              <a:latin typeface="Avenir Book" charset="0"/>
              <a:ea typeface="Avenir Book" charset="0"/>
              <a:cs typeface="Avenir Book" charset="0"/>
            </a:endParaRPr>
          </a:p>
        </p:txBody>
      </p:sp>
      <p:sp>
        <p:nvSpPr>
          <p:cNvPr id="34" name="TextBox 33"/>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latin typeface="Avenir Book" charset="0"/>
                <a:ea typeface="Avenir Book" charset="0"/>
                <a:cs typeface="Avenir Book" charset="0"/>
              </a:rPr>
              <a:t>Our path to evaluate ligands - lectures</a:t>
            </a:r>
            <a:endParaRPr lang="en-US" altLang="en-US" sz="3375" b="1" dirty="0">
              <a:solidFill>
                <a:srgbClr val="002060"/>
              </a:solidFill>
              <a:latin typeface="Avenir Book" charset="0"/>
              <a:ea typeface="Avenir Book" charset="0"/>
              <a:cs typeface="Avenir Book" charset="0"/>
              <a:sym typeface="Arial Italic" charset="0"/>
            </a:endParaRPr>
          </a:p>
        </p:txBody>
      </p:sp>
    </p:spTree>
    <p:extLst>
      <p:ext uri="{BB962C8B-B14F-4D97-AF65-F5344CB8AC3E}">
        <p14:creationId xmlns:p14="http://schemas.microsoft.com/office/powerpoint/2010/main" val="19905290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19" descr="A619117-Erythropoietin_molecule_bound_to_receptor-SPL.jpg"/>
          <p:cNvPicPr>
            <a:picLocks noChangeAspect="1"/>
          </p:cNvPicPr>
          <p:nvPr/>
        </p:nvPicPr>
        <p:blipFill>
          <a:blip r:embed="rId3"/>
          <a:srcRect l="12225" t="14432" r="10867" b="12830"/>
          <a:stretch>
            <a:fillRect/>
          </a:stretch>
        </p:blipFill>
        <p:spPr bwMode="auto">
          <a:xfrm>
            <a:off x="2896320" y="976627"/>
            <a:ext cx="2757487" cy="2209800"/>
          </a:xfrm>
          <a:prstGeom prst="rect">
            <a:avLst/>
          </a:prstGeom>
          <a:noFill/>
          <a:ln w="9525">
            <a:noFill/>
            <a:miter lim="800000"/>
            <a:headEnd/>
            <a:tailEnd/>
          </a:ln>
        </p:spPr>
      </p:pic>
      <p:sp>
        <p:nvSpPr>
          <p:cNvPr id="10" name="Freeform 9"/>
          <p:cNvSpPr/>
          <p:nvPr/>
        </p:nvSpPr>
        <p:spPr>
          <a:xfrm rot="516362">
            <a:off x="1897297" y="2002582"/>
            <a:ext cx="4432712" cy="1565503"/>
          </a:xfrm>
          <a:custGeom>
            <a:avLst/>
            <a:gdLst>
              <a:gd name="connsiteX0" fmla="*/ 18673 w 3611061"/>
              <a:gd name="connsiteY0" fmla="*/ 984005 h 1011713"/>
              <a:gd name="connsiteX1" fmla="*/ 213166 w 3611061"/>
              <a:gd name="connsiteY1" fmla="*/ 869586 h 1011713"/>
              <a:gd name="connsiteX2" fmla="*/ 281810 w 3611061"/>
              <a:gd name="connsiteY2" fmla="*/ 823818 h 1011713"/>
              <a:gd name="connsiteX3" fmla="*/ 396217 w 3611061"/>
              <a:gd name="connsiteY3" fmla="*/ 732283 h 1011713"/>
              <a:gd name="connsiteX4" fmla="*/ 739439 w 3611061"/>
              <a:gd name="connsiteY4" fmla="*/ 594979 h 1011713"/>
              <a:gd name="connsiteX5" fmla="*/ 819524 w 3611061"/>
              <a:gd name="connsiteY5" fmla="*/ 560654 h 1011713"/>
              <a:gd name="connsiteX6" fmla="*/ 888168 w 3611061"/>
              <a:gd name="connsiteY6" fmla="*/ 537770 h 1011713"/>
              <a:gd name="connsiteX7" fmla="*/ 945372 w 3611061"/>
              <a:gd name="connsiteY7" fmla="*/ 514886 h 1011713"/>
              <a:gd name="connsiteX8" fmla="*/ 1025457 w 3611061"/>
              <a:gd name="connsiteY8" fmla="*/ 503444 h 1011713"/>
              <a:gd name="connsiteX9" fmla="*/ 1151305 w 3611061"/>
              <a:gd name="connsiteY9" fmla="*/ 480560 h 1011713"/>
              <a:gd name="connsiteX10" fmla="*/ 1242831 w 3611061"/>
              <a:gd name="connsiteY10" fmla="*/ 434793 h 1011713"/>
              <a:gd name="connsiteX11" fmla="*/ 1288594 w 3611061"/>
              <a:gd name="connsiteY11" fmla="*/ 411909 h 1011713"/>
              <a:gd name="connsiteX12" fmla="*/ 1322916 w 3611061"/>
              <a:gd name="connsiteY12" fmla="*/ 377583 h 1011713"/>
              <a:gd name="connsiteX13" fmla="*/ 1448764 w 3611061"/>
              <a:gd name="connsiteY13" fmla="*/ 320373 h 1011713"/>
              <a:gd name="connsiteX14" fmla="*/ 1517408 w 3611061"/>
              <a:gd name="connsiteY14" fmla="*/ 286048 h 1011713"/>
              <a:gd name="connsiteX15" fmla="*/ 1631816 w 3611061"/>
              <a:gd name="connsiteY15" fmla="*/ 251722 h 1011713"/>
              <a:gd name="connsiteX16" fmla="*/ 1700460 w 3611061"/>
              <a:gd name="connsiteY16" fmla="*/ 228838 h 1011713"/>
              <a:gd name="connsiteX17" fmla="*/ 1860630 w 3611061"/>
              <a:gd name="connsiteY17" fmla="*/ 205954 h 1011713"/>
              <a:gd name="connsiteX18" fmla="*/ 1986478 w 3611061"/>
              <a:gd name="connsiteY18" fmla="*/ 160187 h 1011713"/>
              <a:gd name="connsiteX19" fmla="*/ 2123767 w 3611061"/>
              <a:gd name="connsiteY19" fmla="*/ 125861 h 1011713"/>
              <a:gd name="connsiteX20" fmla="*/ 2180970 w 3611061"/>
              <a:gd name="connsiteY20" fmla="*/ 91535 h 1011713"/>
              <a:gd name="connsiteX21" fmla="*/ 2215293 w 3611061"/>
              <a:gd name="connsiteY21" fmla="*/ 80093 h 1011713"/>
              <a:gd name="connsiteX22" fmla="*/ 2329700 w 3611061"/>
              <a:gd name="connsiteY22" fmla="*/ 57209 h 1011713"/>
              <a:gd name="connsiteX23" fmla="*/ 2478429 w 3611061"/>
              <a:gd name="connsiteY23" fmla="*/ 22884 h 1011713"/>
              <a:gd name="connsiteX24" fmla="*/ 2547074 w 3611061"/>
              <a:gd name="connsiteY24" fmla="*/ 0 h 1011713"/>
              <a:gd name="connsiteX25" fmla="*/ 3611061 w 3611061"/>
              <a:gd name="connsiteY25" fmla="*/ 11442 h 101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11061" h="1011713">
                <a:moveTo>
                  <a:pt x="18673" y="984005"/>
                </a:moveTo>
                <a:cubicBezTo>
                  <a:pt x="54626" y="876136"/>
                  <a:pt x="0" y="1011713"/>
                  <a:pt x="213166" y="869586"/>
                </a:cubicBezTo>
                <a:cubicBezTo>
                  <a:pt x="236047" y="854330"/>
                  <a:pt x="260336" y="840999"/>
                  <a:pt x="281810" y="823818"/>
                </a:cubicBezTo>
                <a:cubicBezTo>
                  <a:pt x="348468" y="770486"/>
                  <a:pt x="307774" y="774871"/>
                  <a:pt x="396217" y="732283"/>
                </a:cubicBezTo>
                <a:cubicBezTo>
                  <a:pt x="708738" y="581794"/>
                  <a:pt x="537614" y="670671"/>
                  <a:pt x="739439" y="594979"/>
                </a:cubicBezTo>
                <a:cubicBezTo>
                  <a:pt x="766633" y="584780"/>
                  <a:pt x="792417" y="571081"/>
                  <a:pt x="819524" y="560654"/>
                </a:cubicBezTo>
                <a:cubicBezTo>
                  <a:pt x="842035" y="551995"/>
                  <a:pt x="865501" y="546013"/>
                  <a:pt x="888168" y="537770"/>
                </a:cubicBezTo>
                <a:cubicBezTo>
                  <a:pt x="907468" y="530751"/>
                  <a:pt x="925448" y="519868"/>
                  <a:pt x="945372" y="514886"/>
                </a:cubicBezTo>
                <a:cubicBezTo>
                  <a:pt x="971533" y="508345"/>
                  <a:pt x="998805" y="507545"/>
                  <a:pt x="1025457" y="503444"/>
                </a:cubicBezTo>
                <a:cubicBezTo>
                  <a:pt x="1040321" y="501157"/>
                  <a:pt x="1132516" y="486197"/>
                  <a:pt x="1151305" y="480560"/>
                </a:cubicBezTo>
                <a:cubicBezTo>
                  <a:pt x="1222435" y="459219"/>
                  <a:pt x="1190645" y="464616"/>
                  <a:pt x="1242831" y="434793"/>
                </a:cubicBezTo>
                <a:cubicBezTo>
                  <a:pt x="1257639" y="426331"/>
                  <a:pt x="1273340" y="419537"/>
                  <a:pt x="1288594" y="411909"/>
                </a:cubicBezTo>
                <a:cubicBezTo>
                  <a:pt x="1300035" y="400467"/>
                  <a:pt x="1309454" y="386559"/>
                  <a:pt x="1322916" y="377583"/>
                </a:cubicBezTo>
                <a:cubicBezTo>
                  <a:pt x="1367493" y="347862"/>
                  <a:pt x="1401874" y="341689"/>
                  <a:pt x="1448764" y="320373"/>
                </a:cubicBezTo>
                <a:cubicBezTo>
                  <a:pt x="1472053" y="309786"/>
                  <a:pt x="1493794" y="295888"/>
                  <a:pt x="1517408" y="286048"/>
                </a:cubicBezTo>
                <a:cubicBezTo>
                  <a:pt x="1586754" y="257151"/>
                  <a:pt x="1571921" y="269693"/>
                  <a:pt x="1631816" y="251722"/>
                </a:cubicBezTo>
                <a:cubicBezTo>
                  <a:pt x="1654918" y="244791"/>
                  <a:pt x="1676809" y="233569"/>
                  <a:pt x="1700460" y="228838"/>
                </a:cubicBezTo>
                <a:cubicBezTo>
                  <a:pt x="1810496" y="206828"/>
                  <a:pt x="1776465" y="228911"/>
                  <a:pt x="1860630" y="205954"/>
                </a:cubicBezTo>
                <a:cubicBezTo>
                  <a:pt x="1963441" y="177911"/>
                  <a:pt x="1894377" y="190890"/>
                  <a:pt x="1986478" y="160187"/>
                </a:cubicBezTo>
                <a:cubicBezTo>
                  <a:pt x="2049985" y="139016"/>
                  <a:pt x="2064046" y="137807"/>
                  <a:pt x="2123767" y="125861"/>
                </a:cubicBezTo>
                <a:cubicBezTo>
                  <a:pt x="2142835" y="114419"/>
                  <a:pt x="2161081" y="101481"/>
                  <a:pt x="2180970" y="91535"/>
                </a:cubicBezTo>
                <a:cubicBezTo>
                  <a:pt x="2191757" y="86141"/>
                  <a:pt x="2203697" y="83406"/>
                  <a:pt x="2215293" y="80093"/>
                </a:cubicBezTo>
                <a:cubicBezTo>
                  <a:pt x="2263083" y="66437"/>
                  <a:pt x="2275756" y="66201"/>
                  <a:pt x="2329700" y="57209"/>
                </a:cubicBezTo>
                <a:cubicBezTo>
                  <a:pt x="2451385" y="8529"/>
                  <a:pt x="2312726" y="58395"/>
                  <a:pt x="2478429" y="22884"/>
                </a:cubicBezTo>
                <a:cubicBezTo>
                  <a:pt x="2502013" y="17830"/>
                  <a:pt x="2524192" y="7628"/>
                  <a:pt x="2547074" y="0"/>
                </a:cubicBezTo>
                <a:cubicBezTo>
                  <a:pt x="3138055" y="19066"/>
                  <a:pt x="2783454" y="11442"/>
                  <a:pt x="3611061" y="11442"/>
                </a:cubicBezTo>
              </a:path>
            </a:pathLst>
          </a:custGeom>
          <a:ln w="190500" cap="flat" cmpd="sng" algn="ctr">
            <a:solidFill>
              <a:srgbClr val="E5D5B8">
                <a:alpha val="65098"/>
              </a:srgbClr>
            </a:solidFill>
            <a:prstDash val="solid"/>
            <a:round/>
            <a:headEnd type="none" w="med" len="med"/>
            <a:tailEnd type="none" w="med" len="med"/>
          </a:ln>
          <a:scene3d>
            <a:camera prst="orthographicFront"/>
            <a:lightRig rig="threePt" dir="t"/>
          </a:scene3d>
          <a:sp3d extrusionH="6350" contourW="12700">
            <a:bevelT/>
            <a:extrusionClr>
              <a:srgbClr val="FFFF00"/>
            </a:extrusionClr>
            <a:contourClr>
              <a:srgbClr val="FFFF00"/>
            </a:contourClr>
          </a:sp3d>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dirty="0">
              <a:latin typeface="Avenir Book" charset="0"/>
              <a:ea typeface="Avenir Book" charset="0"/>
              <a:cs typeface="Avenir Book" charset="0"/>
            </a:endParaRPr>
          </a:p>
        </p:txBody>
      </p:sp>
      <p:pic>
        <p:nvPicPr>
          <p:cNvPr id="11" name="Picture 25" descr="Lambda_repressor_1LMB.png"/>
          <p:cNvPicPr>
            <a:picLocks noChangeAspect="1"/>
          </p:cNvPicPr>
          <p:nvPr/>
        </p:nvPicPr>
        <p:blipFill>
          <a:blip r:embed="rId4"/>
          <a:srcRect/>
          <a:stretch>
            <a:fillRect/>
          </a:stretch>
        </p:blipFill>
        <p:spPr bwMode="auto">
          <a:xfrm rot="5400000">
            <a:off x="4952630" y="4956394"/>
            <a:ext cx="1470483" cy="2161164"/>
          </a:xfrm>
          <a:prstGeom prst="rect">
            <a:avLst/>
          </a:prstGeom>
          <a:noFill/>
          <a:ln w="9525">
            <a:noFill/>
            <a:miter lim="800000"/>
            <a:headEnd/>
            <a:tailEnd/>
          </a:ln>
        </p:spPr>
      </p:pic>
      <p:cxnSp>
        <p:nvCxnSpPr>
          <p:cNvPr id="12" name="Straight Arrow Connector 11"/>
          <p:cNvCxnSpPr/>
          <p:nvPr/>
        </p:nvCxnSpPr>
        <p:spPr>
          <a:xfrm>
            <a:off x="4530417" y="3178879"/>
            <a:ext cx="389937" cy="1465425"/>
          </a:xfrm>
          <a:prstGeom prst="straightConnector1">
            <a:avLst/>
          </a:prstGeom>
          <a:ln w="38100" cap="flat" cmpd="sng" algn="ctr">
            <a:solidFill>
              <a:schemeClr val="bg1">
                <a:lumMod val="85000"/>
              </a:schemeClr>
            </a:solidFill>
            <a:prstDash val="solid"/>
            <a:round/>
            <a:headEnd type="none" w="med" len="med"/>
            <a:tailEnd type="arrow" w="med" len="med"/>
          </a:ln>
          <a:effectLst>
            <a:outerShdw blurRad="40000" dist="20000" dir="3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3" name="TextBox 11"/>
          <p:cNvSpPr txBox="1">
            <a:spLocks noChangeArrowheads="1"/>
          </p:cNvSpPr>
          <p:nvPr/>
        </p:nvSpPr>
        <p:spPr bwMode="auto">
          <a:xfrm>
            <a:off x="-203200" y="263745"/>
            <a:ext cx="1751727" cy="523220"/>
          </a:xfrm>
          <a:prstGeom prst="rect">
            <a:avLst/>
          </a:prstGeom>
          <a:noFill/>
          <a:ln w="9525">
            <a:noFill/>
            <a:miter lim="800000"/>
            <a:headEnd/>
            <a:tailEnd/>
          </a:ln>
        </p:spPr>
        <p:txBody>
          <a:bodyPr wrap="square">
            <a:prstTxWarp prst="textNoShape">
              <a:avLst/>
            </a:prstTxWarp>
            <a:spAutoFit/>
          </a:bodyPr>
          <a:lstStyle/>
          <a:p>
            <a:pPr algn="ctr"/>
            <a:r>
              <a:rPr lang="en-US" sz="1400" b="1" dirty="0" smtClean="0">
                <a:latin typeface="Avenir Book" charset="0"/>
                <a:ea typeface="Avenir Book" charset="0"/>
                <a:cs typeface="Avenir Book" charset="0"/>
              </a:rPr>
              <a:t>extracellular</a:t>
            </a:r>
          </a:p>
          <a:p>
            <a:pPr algn="ctr"/>
            <a:r>
              <a:rPr lang="en-US" sz="1400" b="1" dirty="0" smtClean="0">
                <a:latin typeface="Avenir Book" charset="0"/>
                <a:ea typeface="Avenir Book" charset="0"/>
                <a:cs typeface="Avenir Book" charset="0"/>
              </a:rPr>
              <a:t>factors</a:t>
            </a:r>
          </a:p>
        </p:txBody>
      </p:sp>
      <p:sp>
        <p:nvSpPr>
          <p:cNvPr id="14" name="TextBox 11"/>
          <p:cNvSpPr txBox="1">
            <a:spLocks noChangeArrowheads="1"/>
          </p:cNvSpPr>
          <p:nvPr/>
        </p:nvSpPr>
        <p:spPr bwMode="auto">
          <a:xfrm>
            <a:off x="5587174" y="1155865"/>
            <a:ext cx="1219200" cy="523875"/>
          </a:xfrm>
          <a:prstGeom prst="rect">
            <a:avLst/>
          </a:prstGeom>
          <a:noFill/>
          <a:ln w="9525">
            <a:noFill/>
            <a:miter lim="800000"/>
            <a:headEnd/>
            <a:tailEnd/>
          </a:ln>
        </p:spPr>
        <p:txBody>
          <a:bodyPr>
            <a:prstTxWarp prst="textNoShape">
              <a:avLst/>
            </a:prstTxWarp>
            <a:spAutoFit/>
          </a:bodyPr>
          <a:lstStyle/>
          <a:p>
            <a:pPr algn="ctr"/>
            <a:r>
              <a:rPr lang="en-US" sz="1400" b="1" dirty="0">
                <a:latin typeface="Avenir Book" charset="0"/>
                <a:ea typeface="Avenir Book" charset="0"/>
                <a:cs typeface="Avenir Book" charset="0"/>
              </a:rPr>
              <a:t>membrane receptors</a:t>
            </a:r>
          </a:p>
        </p:txBody>
      </p:sp>
      <p:sp>
        <p:nvSpPr>
          <p:cNvPr id="15" name="TextBox 11"/>
          <p:cNvSpPr txBox="1">
            <a:spLocks noChangeArrowheads="1"/>
          </p:cNvSpPr>
          <p:nvPr/>
        </p:nvSpPr>
        <p:spPr bwMode="auto">
          <a:xfrm>
            <a:off x="3291732" y="5618320"/>
            <a:ext cx="1447800" cy="523220"/>
          </a:xfrm>
          <a:prstGeom prst="rect">
            <a:avLst/>
          </a:prstGeom>
          <a:noFill/>
          <a:ln w="9525">
            <a:noFill/>
            <a:miter lim="800000"/>
            <a:headEnd/>
            <a:tailEnd/>
          </a:ln>
        </p:spPr>
        <p:txBody>
          <a:bodyPr wrap="square">
            <a:prstTxWarp prst="textNoShape">
              <a:avLst/>
            </a:prstTxWarp>
            <a:spAutoFit/>
          </a:bodyPr>
          <a:lstStyle/>
          <a:p>
            <a:pPr algn="ctr"/>
            <a:r>
              <a:rPr lang="en-US" sz="1400" b="1" dirty="0" smtClean="0">
                <a:latin typeface="Avenir Book" charset="0"/>
                <a:ea typeface="Avenir Book" charset="0"/>
                <a:cs typeface="Avenir Book" charset="0"/>
              </a:rPr>
              <a:t>transcriptional </a:t>
            </a:r>
          </a:p>
          <a:p>
            <a:pPr algn="ctr"/>
            <a:r>
              <a:rPr lang="en-US" sz="1400" b="1" dirty="0" smtClean="0">
                <a:latin typeface="Avenir Book" charset="0"/>
                <a:ea typeface="Avenir Book" charset="0"/>
                <a:cs typeface="Avenir Book" charset="0"/>
              </a:rPr>
              <a:t>regulators</a:t>
            </a:r>
            <a:endParaRPr lang="en-US" sz="1400" b="1" dirty="0">
              <a:latin typeface="Avenir Book" charset="0"/>
              <a:ea typeface="Avenir Book" charset="0"/>
              <a:cs typeface="Avenir Book" charset="0"/>
            </a:endParaRPr>
          </a:p>
        </p:txBody>
      </p:sp>
      <p:sp>
        <p:nvSpPr>
          <p:cNvPr id="21" name="Freeform 20"/>
          <p:cNvSpPr/>
          <p:nvPr/>
        </p:nvSpPr>
        <p:spPr>
          <a:xfrm rot="516362">
            <a:off x="3731919" y="4641636"/>
            <a:ext cx="3619330" cy="843921"/>
          </a:xfrm>
          <a:custGeom>
            <a:avLst/>
            <a:gdLst>
              <a:gd name="connsiteX0" fmla="*/ 18673 w 3611061"/>
              <a:gd name="connsiteY0" fmla="*/ 984005 h 1011713"/>
              <a:gd name="connsiteX1" fmla="*/ 213166 w 3611061"/>
              <a:gd name="connsiteY1" fmla="*/ 869586 h 1011713"/>
              <a:gd name="connsiteX2" fmla="*/ 281810 w 3611061"/>
              <a:gd name="connsiteY2" fmla="*/ 823818 h 1011713"/>
              <a:gd name="connsiteX3" fmla="*/ 396217 w 3611061"/>
              <a:gd name="connsiteY3" fmla="*/ 732283 h 1011713"/>
              <a:gd name="connsiteX4" fmla="*/ 739439 w 3611061"/>
              <a:gd name="connsiteY4" fmla="*/ 594979 h 1011713"/>
              <a:gd name="connsiteX5" fmla="*/ 819524 w 3611061"/>
              <a:gd name="connsiteY5" fmla="*/ 560654 h 1011713"/>
              <a:gd name="connsiteX6" fmla="*/ 888168 w 3611061"/>
              <a:gd name="connsiteY6" fmla="*/ 537770 h 1011713"/>
              <a:gd name="connsiteX7" fmla="*/ 945372 w 3611061"/>
              <a:gd name="connsiteY7" fmla="*/ 514886 h 1011713"/>
              <a:gd name="connsiteX8" fmla="*/ 1025457 w 3611061"/>
              <a:gd name="connsiteY8" fmla="*/ 503444 h 1011713"/>
              <a:gd name="connsiteX9" fmla="*/ 1151305 w 3611061"/>
              <a:gd name="connsiteY9" fmla="*/ 480560 h 1011713"/>
              <a:gd name="connsiteX10" fmla="*/ 1242831 w 3611061"/>
              <a:gd name="connsiteY10" fmla="*/ 434793 h 1011713"/>
              <a:gd name="connsiteX11" fmla="*/ 1288594 w 3611061"/>
              <a:gd name="connsiteY11" fmla="*/ 411909 h 1011713"/>
              <a:gd name="connsiteX12" fmla="*/ 1322916 w 3611061"/>
              <a:gd name="connsiteY12" fmla="*/ 377583 h 1011713"/>
              <a:gd name="connsiteX13" fmla="*/ 1448764 w 3611061"/>
              <a:gd name="connsiteY13" fmla="*/ 320373 h 1011713"/>
              <a:gd name="connsiteX14" fmla="*/ 1517408 w 3611061"/>
              <a:gd name="connsiteY14" fmla="*/ 286048 h 1011713"/>
              <a:gd name="connsiteX15" fmla="*/ 1631816 w 3611061"/>
              <a:gd name="connsiteY15" fmla="*/ 251722 h 1011713"/>
              <a:gd name="connsiteX16" fmla="*/ 1700460 w 3611061"/>
              <a:gd name="connsiteY16" fmla="*/ 228838 h 1011713"/>
              <a:gd name="connsiteX17" fmla="*/ 1860630 w 3611061"/>
              <a:gd name="connsiteY17" fmla="*/ 205954 h 1011713"/>
              <a:gd name="connsiteX18" fmla="*/ 1986478 w 3611061"/>
              <a:gd name="connsiteY18" fmla="*/ 160187 h 1011713"/>
              <a:gd name="connsiteX19" fmla="*/ 2123767 w 3611061"/>
              <a:gd name="connsiteY19" fmla="*/ 125861 h 1011713"/>
              <a:gd name="connsiteX20" fmla="*/ 2180970 w 3611061"/>
              <a:gd name="connsiteY20" fmla="*/ 91535 h 1011713"/>
              <a:gd name="connsiteX21" fmla="*/ 2215293 w 3611061"/>
              <a:gd name="connsiteY21" fmla="*/ 80093 h 1011713"/>
              <a:gd name="connsiteX22" fmla="*/ 2329700 w 3611061"/>
              <a:gd name="connsiteY22" fmla="*/ 57209 h 1011713"/>
              <a:gd name="connsiteX23" fmla="*/ 2478429 w 3611061"/>
              <a:gd name="connsiteY23" fmla="*/ 22884 h 1011713"/>
              <a:gd name="connsiteX24" fmla="*/ 2547074 w 3611061"/>
              <a:gd name="connsiteY24" fmla="*/ 0 h 1011713"/>
              <a:gd name="connsiteX25" fmla="*/ 3611061 w 3611061"/>
              <a:gd name="connsiteY25" fmla="*/ 11442 h 101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11061" h="1011713">
                <a:moveTo>
                  <a:pt x="18673" y="984005"/>
                </a:moveTo>
                <a:cubicBezTo>
                  <a:pt x="54626" y="876136"/>
                  <a:pt x="0" y="1011713"/>
                  <a:pt x="213166" y="869586"/>
                </a:cubicBezTo>
                <a:cubicBezTo>
                  <a:pt x="236047" y="854330"/>
                  <a:pt x="260336" y="840999"/>
                  <a:pt x="281810" y="823818"/>
                </a:cubicBezTo>
                <a:cubicBezTo>
                  <a:pt x="348468" y="770486"/>
                  <a:pt x="307774" y="774871"/>
                  <a:pt x="396217" y="732283"/>
                </a:cubicBezTo>
                <a:cubicBezTo>
                  <a:pt x="708738" y="581794"/>
                  <a:pt x="537614" y="670671"/>
                  <a:pt x="739439" y="594979"/>
                </a:cubicBezTo>
                <a:cubicBezTo>
                  <a:pt x="766633" y="584780"/>
                  <a:pt x="792417" y="571081"/>
                  <a:pt x="819524" y="560654"/>
                </a:cubicBezTo>
                <a:cubicBezTo>
                  <a:pt x="842035" y="551995"/>
                  <a:pt x="865501" y="546013"/>
                  <a:pt x="888168" y="537770"/>
                </a:cubicBezTo>
                <a:cubicBezTo>
                  <a:pt x="907468" y="530751"/>
                  <a:pt x="925448" y="519868"/>
                  <a:pt x="945372" y="514886"/>
                </a:cubicBezTo>
                <a:cubicBezTo>
                  <a:pt x="971533" y="508345"/>
                  <a:pt x="998805" y="507545"/>
                  <a:pt x="1025457" y="503444"/>
                </a:cubicBezTo>
                <a:cubicBezTo>
                  <a:pt x="1040321" y="501157"/>
                  <a:pt x="1132516" y="486197"/>
                  <a:pt x="1151305" y="480560"/>
                </a:cubicBezTo>
                <a:cubicBezTo>
                  <a:pt x="1222435" y="459219"/>
                  <a:pt x="1190645" y="464616"/>
                  <a:pt x="1242831" y="434793"/>
                </a:cubicBezTo>
                <a:cubicBezTo>
                  <a:pt x="1257639" y="426331"/>
                  <a:pt x="1273340" y="419537"/>
                  <a:pt x="1288594" y="411909"/>
                </a:cubicBezTo>
                <a:cubicBezTo>
                  <a:pt x="1300035" y="400467"/>
                  <a:pt x="1309454" y="386559"/>
                  <a:pt x="1322916" y="377583"/>
                </a:cubicBezTo>
                <a:cubicBezTo>
                  <a:pt x="1367493" y="347862"/>
                  <a:pt x="1401874" y="341689"/>
                  <a:pt x="1448764" y="320373"/>
                </a:cubicBezTo>
                <a:cubicBezTo>
                  <a:pt x="1472053" y="309786"/>
                  <a:pt x="1493794" y="295888"/>
                  <a:pt x="1517408" y="286048"/>
                </a:cubicBezTo>
                <a:cubicBezTo>
                  <a:pt x="1586754" y="257151"/>
                  <a:pt x="1571921" y="269693"/>
                  <a:pt x="1631816" y="251722"/>
                </a:cubicBezTo>
                <a:cubicBezTo>
                  <a:pt x="1654918" y="244791"/>
                  <a:pt x="1676809" y="233569"/>
                  <a:pt x="1700460" y="228838"/>
                </a:cubicBezTo>
                <a:cubicBezTo>
                  <a:pt x="1810496" y="206828"/>
                  <a:pt x="1776465" y="228911"/>
                  <a:pt x="1860630" y="205954"/>
                </a:cubicBezTo>
                <a:cubicBezTo>
                  <a:pt x="1963441" y="177911"/>
                  <a:pt x="1894377" y="190890"/>
                  <a:pt x="1986478" y="160187"/>
                </a:cubicBezTo>
                <a:cubicBezTo>
                  <a:pt x="2049985" y="139016"/>
                  <a:pt x="2064046" y="137807"/>
                  <a:pt x="2123767" y="125861"/>
                </a:cubicBezTo>
                <a:cubicBezTo>
                  <a:pt x="2142835" y="114419"/>
                  <a:pt x="2161081" y="101481"/>
                  <a:pt x="2180970" y="91535"/>
                </a:cubicBezTo>
                <a:cubicBezTo>
                  <a:pt x="2191757" y="86141"/>
                  <a:pt x="2203697" y="83406"/>
                  <a:pt x="2215293" y="80093"/>
                </a:cubicBezTo>
                <a:cubicBezTo>
                  <a:pt x="2263083" y="66437"/>
                  <a:pt x="2275756" y="66201"/>
                  <a:pt x="2329700" y="57209"/>
                </a:cubicBezTo>
                <a:cubicBezTo>
                  <a:pt x="2451385" y="8529"/>
                  <a:pt x="2312726" y="58395"/>
                  <a:pt x="2478429" y="22884"/>
                </a:cubicBezTo>
                <a:cubicBezTo>
                  <a:pt x="2502013" y="17830"/>
                  <a:pt x="2524192" y="7628"/>
                  <a:pt x="2547074" y="0"/>
                </a:cubicBezTo>
                <a:cubicBezTo>
                  <a:pt x="3138055" y="19066"/>
                  <a:pt x="2783454" y="11442"/>
                  <a:pt x="3611061" y="11442"/>
                </a:cubicBezTo>
              </a:path>
            </a:pathLst>
          </a:custGeom>
          <a:ln w="190500" cap="flat" cmpd="sng" algn="ctr">
            <a:solidFill>
              <a:srgbClr val="E8EBE6">
                <a:alpha val="65098"/>
              </a:srgbClr>
            </a:solidFill>
            <a:prstDash val="solid"/>
            <a:round/>
            <a:headEnd type="none" w="med" len="med"/>
            <a:tailEnd type="none" w="med" len="med"/>
          </a:ln>
          <a:scene3d>
            <a:camera prst="orthographicFront"/>
            <a:lightRig rig="threePt" dir="t"/>
          </a:scene3d>
          <a:sp3d extrusionH="6350" contourW="12700">
            <a:bevelT/>
            <a:extrusionClr>
              <a:srgbClr val="FFFF00"/>
            </a:extrusionClr>
            <a:contourClr>
              <a:srgbClr val="FFFF00"/>
            </a:contourClr>
          </a:sp3d>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dirty="0">
              <a:latin typeface="Avenir Book" charset="0"/>
              <a:ea typeface="Avenir Book" charset="0"/>
              <a:cs typeface="Avenir Book" charset="0"/>
            </a:endParaRPr>
          </a:p>
        </p:txBody>
      </p:sp>
      <p:sp>
        <p:nvSpPr>
          <p:cNvPr id="24" name="TextBox 11"/>
          <p:cNvSpPr txBox="1">
            <a:spLocks noChangeArrowheads="1"/>
          </p:cNvSpPr>
          <p:nvPr/>
        </p:nvSpPr>
        <p:spPr bwMode="auto">
          <a:xfrm>
            <a:off x="3225812" y="3636925"/>
            <a:ext cx="1304605" cy="738664"/>
          </a:xfrm>
          <a:prstGeom prst="rect">
            <a:avLst/>
          </a:prstGeom>
          <a:noFill/>
          <a:ln w="9525">
            <a:noFill/>
            <a:miter lim="800000"/>
            <a:headEnd/>
            <a:tailEnd/>
          </a:ln>
        </p:spPr>
        <p:txBody>
          <a:bodyPr wrap="square">
            <a:prstTxWarp prst="textNoShape">
              <a:avLst/>
            </a:prstTxWarp>
            <a:spAutoFit/>
          </a:bodyPr>
          <a:lstStyle/>
          <a:p>
            <a:pPr algn="ctr"/>
            <a:r>
              <a:rPr lang="en-US" sz="1400" b="1" dirty="0" smtClean="0">
                <a:latin typeface="Avenir Book" charset="0"/>
                <a:ea typeface="Avenir Book" charset="0"/>
                <a:cs typeface="Avenir Book" charset="0"/>
              </a:rPr>
              <a:t>intracellular</a:t>
            </a:r>
          </a:p>
          <a:p>
            <a:pPr algn="ctr"/>
            <a:r>
              <a:rPr lang="en-US" sz="1400" b="1" dirty="0" smtClean="0">
                <a:latin typeface="Avenir Book" charset="0"/>
                <a:ea typeface="Avenir Book" charset="0"/>
                <a:cs typeface="Avenir Book" charset="0"/>
              </a:rPr>
              <a:t>signaling proteins</a:t>
            </a:r>
            <a:endParaRPr lang="en-US" sz="1400" b="1" dirty="0">
              <a:latin typeface="Avenir Book" charset="0"/>
              <a:ea typeface="Avenir Book" charset="0"/>
              <a:cs typeface="Avenir Book" charset="0"/>
            </a:endParaRPr>
          </a:p>
        </p:txBody>
      </p:sp>
      <p:pic>
        <p:nvPicPr>
          <p:cNvPr id="5" name="Picture 4"/>
          <p:cNvPicPr>
            <a:picLocks noChangeAspect="1"/>
          </p:cNvPicPr>
          <p:nvPr/>
        </p:nvPicPr>
        <p:blipFill>
          <a:blip r:embed="rId5"/>
          <a:stretch>
            <a:fillRect/>
          </a:stretch>
        </p:blipFill>
        <p:spPr>
          <a:xfrm>
            <a:off x="1170076" y="199736"/>
            <a:ext cx="1147354" cy="956129"/>
          </a:xfrm>
          <a:prstGeom prst="rect">
            <a:avLst/>
          </a:prstGeom>
        </p:spPr>
      </p:pic>
      <p:cxnSp>
        <p:nvCxnSpPr>
          <p:cNvPr id="26" name="Straight Arrow Connector 25"/>
          <p:cNvCxnSpPr/>
          <p:nvPr/>
        </p:nvCxnSpPr>
        <p:spPr>
          <a:xfrm>
            <a:off x="2232472" y="786965"/>
            <a:ext cx="814508" cy="423764"/>
          </a:xfrm>
          <a:prstGeom prst="straightConnector1">
            <a:avLst/>
          </a:prstGeom>
          <a:ln w="38100" cap="flat" cmpd="sng" algn="ctr">
            <a:solidFill>
              <a:schemeClr val="bg1">
                <a:lumMod val="85000"/>
              </a:schemeClr>
            </a:solidFill>
            <a:prstDash val="solid"/>
            <a:round/>
            <a:headEnd type="none" w="med" len="med"/>
            <a:tailEnd type="arrow" w="med" len="med"/>
          </a:ln>
          <a:effectLst>
            <a:outerShdw blurRad="40000" dist="20000" dir="3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7" name="Curved Connector 26"/>
          <p:cNvCxnSpPr/>
          <p:nvPr/>
        </p:nvCxnSpPr>
        <p:spPr bwMode="auto">
          <a:xfrm flipV="1">
            <a:off x="6897662" y="3890927"/>
            <a:ext cx="1004466" cy="2146049"/>
          </a:xfrm>
          <a:prstGeom prst="curvedConnector2">
            <a:avLst/>
          </a:prstGeom>
          <a:blipFill dpi="0" rotWithShape="0">
            <a:blip r:embed="rId6"/>
            <a:srcRect/>
            <a:tile tx="0" ty="0" sx="100000" sy="100000" flip="none" algn="tl"/>
          </a:blipFill>
          <a:ln w="38100" cap="flat" cmpd="sng" algn="ctr">
            <a:solidFill>
              <a:schemeClr val="bg1">
                <a:lumMod val="85000"/>
              </a:schemeClr>
            </a:solidFill>
            <a:prstDash val="solid"/>
            <a:round/>
            <a:headEnd type="none" w="med" len="med"/>
            <a:tailEnd type="arrow"/>
          </a:ln>
          <a:effectLst>
            <a:outerShdw blurRad="50800" dist="38100" dir="2700000" algn="tl" rotWithShape="0">
              <a:prstClr val="black">
                <a:alpha val="40000"/>
              </a:prstClr>
            </a:outerShdw>
          </a:effectLst>
          <a:extLst/>
        </p:spPr>
      </p:cxnSp>
      <p:pic>
        <p:nvPicPr>
          <p:cNvPr id="37" name="Picture 36"/>
          <p:cNvPicPr>
            <a:picLocks noChangeAspect="1"/>
          </p:cNvPicPr>
          <p:nvPr/>
        </p:nvPicPr>
        <p:blipFill rotWithShape="1">
          <a:blip r:embed="rId7">
            <a:duotone>
              <a:prstClr val="black"/>
              <a:schemeClr val="accent1">
                <a:tint val="45000"/>
                <a:satMod val="400000"/>
              </a:schemeClr>
            </a:duotone>
          </a:blip>
          <a:srcRect l="20118" t="18175" r="20294" b="14591"/>
          <a:stretch/>
        </p:blipFill>
        <p:spPr>
          <a:xfrm>
            <a:off x="2356426" y="3528474"/>
            <a:ext cx="1031355" cy="1163701"/>
          </a:xfrm>
          <a:prstGeom prst="rect">
            <a:avLst/>
          </a:prstGeom>
        </p:spPr>
      </p:pic>
      <p:pic>
        <p:nvPicPr>
          <p:cNvPr id="2" name="Picture 1"/>
          <p:cNvPicPr>
            <a:picLocks noChangeAspect="1"/>
          </p:cNvPicPr>
          <p:nvPr/>
        </p:nvPicPr>
        <p:blipFill rotWithShape="1">
          <a:blip r:embed="rId8">
            <a:grayscl/>
          </a:blip>
          <a:srcRect l="18944" r="13129"/>
          <a:stretch/>
        </p:blipFill>
        <p:spPr>
          <a:xfrm>
            <a:off x="1237833" y="3920966"/>
            <a:ext cx="1147354" cy="866067"/>
          </a:xfrm>
          <a:prstGeom prst="rect">
            <a:avLst/>
          </a:prstGeom>
        </p:spPr>
      </p:pic>
      <p:pic>
        <p:nvPicPr>
          <p:cNvPr id="17" name="Picture 16"/>
          <p:cNvPicPr>
            <a:picLocks noChangeAspect="1"/>
          </p:cNvPicPr>
          <p:nvPr/>
        </p:nvPicPr>
        <p:blipFill rotWithShape="1">
          <a:blip r:embed="rId8">
            <a:grayscl/>
          </a:blip>
          <a:srcRect l="18944" r="13129"/>
          <a:stretch/>
        </p:blipFill>
        <p:spPr>
          <a:xfrm>
            <a:off x="7003589" y="344662"/>
            <a:ext cx="1147354" cy="866067"/>
          </a:xfrm>
          <a:prstGeom prst="rect">
            <a:avLst/>
          </a:prstGeom>
        </p:spPr>
      </p:pic>
      <p:sp>
        <p:nvSpPr>
          <p:cNvPr id="18" name="TextBox 11"/>
          <p:cNvSpPr txBox="1">
            <a:spLocks noChangeArrowheads="1"/>
          </p:cNvSpPr>
          <p:nvPr/>
        </p:nvSpPr>
        <p:spPr bwMode="auto">
          <a:xfrm>
            <a:off x="814465" y="4847470"/>
            <a:ext cx="1783985" cy="523220"/>
          </a:xfrm>
          <a:prstGeom prst="rect">
            <a:avLst/>
          </a:prstGeom>
          <a:noFill/>
          <a:ln w="9525">
            <a:noFill/>
            <a:miter lim="800000"/>
            <a:headEnd/>
            <a:tailEnd/>
          </a:ln>
        </p:spPr>
        <p:txBody>
          <a:bodyPr wrap="square">
            <a:prstTxWarp prst="textNoShape">
              <a:avLst/>
            </a:prstTxWarp>
            <a:spAutoFit/>
          </a:bodyPr>
          <a:lstStyle/>
          <a:p>
            <a:pPr algn="ctr"/>
            <a:r>
              <a:rPr lang="en-US" sz="1400" dirty="0" smtClean="0">
                <a:solidFill>
                  <a:srgbClr val="FF0000"/>
                </a:solidFill>
                <a:latin typeface="Avenir Book" charset="0"/>
                <a:ea typeface="Avenir Book" charset="0"/>
                <a:cs typeface="Avenir Book" charset="0"/>
              </a:rPr>
              <a:t>kinases</a:t>
            </a:r>
          </a:p>
          <a:p>
            <a:pPr algn="ctr"/>
            <a:r>
              <a:rPr lang="en-US" sz="1400" dirty="0" smtClean="0">
                <a:solidFill>
                  <a:srgbClr val="FF0000"/>
                </a:solidFill>
                <a:latin typeface="Avenir Book" charset="0"/>
                <a:ea typeface="Avenir Book" charset="0"/>
                <a:cs typeface="Avenir Book" charset="0"/>
              </a:rPr>
              <a:t>metabolic enzymes</a:t>
            </a:r>
          </a:p>
        </p:txBody>
      </p:sp>
      <p:sp>
        <p:nvSpPr>
          <p:cNvPr id="19" name="TextBox 11"/>
          <p:cNvSpPr txBox="1">
            <a:spLocks noChangeArrowheads="1"/>
          </p:cNvSpPr>
          <p:nvPr/>
        </p:nvSpPr>
        <p:spPr bwMode="auto">
          <a:xfrm>
            <a:off x="6897662" y="1230422"/>
            <a:ext cx="1783985" cy="738664"/>
          </a:xfrm>
          <a:prstGeom prst="rect">
            <a:avLst/>
          </a:prstGeom>
          <a:noFill/>
          <a:ln w="9525">
            <a:noFill/>
            <a:miter lim="800000"/>
            <a:headEnd/>
            <a:tailEnd/>
          </a:ln>
        </p:spPr>
        <p:txBody>
          <a:bodyPr wrap="square">
            <a:prstTxWarp prst="textNoShape">
              <a:avLst/>
            </a:prstTxWarp>
            <a:spAutoFit/>
          </a:bodyPr>
          <a:lstStyle/>
          <a:p>
            <a:pPr algn="ctr"/>
            <a:r>
              <a:rPr lang="en-US" sz="1400" dirty="0" smtClean="0">
                <a:solidFill>
                  <a:srgbClr val="FF0000"/>
                </a:solidFill>
                <a:latin typeface="Avenir Book" charset="0"/>
                <a:ea typeface="Avenir Book" charset="0"/>
                <a:cs typeface="Avenir Book" charset="0"/>
              </a:rPr>
              <a:t>GPCRs</a:t>
            </a:r>
          </a:p>
          <a:p>
            <a:pPr algn="ctr"/>
            <a:r>
              <a:rPr lang="en-US" sz="1400" dirty="0" smtClean="0">
                <a:solidFill>
                  <a:srgbClr val="FF0000"/>
                </a:solidFill>
                <a:latin typeface="Avenir Book" charset="0"/>
                <a:ea typeface="Avenir Book" charset="0"/>
                <a:cs typeface="Avenir Book" charset="0"/>
              </a:rPr>
              <a:t>ion channels</a:t>
            </a:r>
          </a:p>
          <a:p>
            <a:pPr algn="ctr"/>
            <a:r>
              <a:rPr lang="en-US" sz="1400" dirty="0" smtClean="0">
                <a:solidFill>
                  <a:srgbClr val="FF0000"/>
                </a:solidFill>
                <a:latin typeface="Avenir Book" charset="0"/>
                <a:ea typeface="Avenir Book" charset="0"/>
                <a:cs typeface="Avenir Book" charset="0"/>
              </a:rPr>
              <a:t>kinases</a:t>
            </a:r>
            <a:endParaRPr lang="en-US" sz="1400" dirty="0">
              <a:solidFill>
                <a:srgbClr val="FF0000"/>
              </a:solidFill>
              <a:latin typeface="Avenir Book" charset="0"/>
              <a:ea typeface="Avenir Book" charset="0"/>
              <a:cs typeface="Avenir Book" charset="0"/>
            </a:endParaRPr>
          </a:p>
        </p:txBody>
      </p:sp>
      <p:sp>
        <p:nvSpPr>
          <p:cNvPr id="20" name="TextBox 11"/>
          <p:cNvSpPr txBox="1">
            <a:spLocks noChangeArrowheads="1"/>
          </p:cNvSpPr>
          <p:nvPr/>
        </p:nvSpPr>
        <p:spPr bwMode="auto">
          <a:xfrm>
            <a:off x="7045579" y="2936820"/>
            <a:ext cx="1819283" cy="954107"/>
          </a:xfrm>
          <a:prstGeom prst="rect">
            <a:avLst/>
          </a:prstGeom>
          <a:noFill/>
          <a:ln w="9525">
            <a:noFill/>
            <a:miter lim="800000"/>
            <a:headEnd/>
            <a:tailEnd/>
          </a:ln>
        </p:spPr>
        <p:txBody>
          <a:bodyPr wrap="square">
            <a:prstTxWarp prst="textNoShape">
              <a:avLst/>
            </a:prstTxWarp>
            <a:spAutoFit/>
          </a:bodyPr>
          <a:lstStyle/>
          <a:p>
            <a:pPr algn="ctr"/>
            <a:r>
              <a:rPr lang="en-US" sz="2800" b="1" dirty="0" smtClean="0">
                <a:solidFill>
                  <a:srgbClr val="007633"/>
                </a:solidFill>
                <a:latin typeface="Avenir Book" charset="0"/>
                <a:ea typeface="Avenir Book" charset="0"/>
                <a:cs typeface="Avenir Book" charset="0"/>
              </a:rPr>
              <a:t>cellular response</a:t>
            </a:r>
            <a:endParaRPr lang="en-US" sz="2800" b="1" dirty="0">
              <a:solidFill>
                <a:srgbClr val="007633"/>
              </a:solidFill>
              <a:latin typeface="Avenir Book" charset="0"/>
              <a:ea typeface="Avenir Book" charset="0"/>
              <a:cs typeface="Avenir Book" charset="0"/>
            </a:endParaRPr>
          </a:p>
        </p:txBody>
      </p:sp>
    </p:spTree>
    <p:extLst>
      <p:ext uri="{BB962C8B-B14F-4D97-AF65-F5344CB8AC3E}">
        <p14:creationId xmlns:p14="http://schemas.microsoft.com/office/powerpoint/2010/main" val="11715643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19" descr="A619117-Erythropoietin_molecule_bound_to_receptor-SPL.jpg"/>
          <p:cNvPicPr>
            <a:picLocks noChangeAspect="1"/>
          </p:cNvPicPr>
          <p:nvPr/>
        </p:nvPicPr>
        <p:blipFill>
          <a:blip r:embed="rId3"/>
          <a:srcRect l="12225" t="14432" r="10867" b="12830"/>
          <a:stretch>
            <a:fillRect/>
          </a:stretch>
        </p:blipFill>
        <p:spPr bwMode="auto">
          <a:xfrm>
            <a:off x="2896320" y="976627"/>
            <a:ext cx="2757487" cy="2209800"/>
          </a:xfrm>
          <a:prstGeom prst="rect">
            <a:avLst/>
          </a:prstGeom>
          <a:noFill/>
          <a:ln w="9525">
            <a:noFill/>
            <a:miter lim="800000"/>
            <a:headEnd/>
            <a:tailEnd/>
          </a:ln>
        </p:spPr>
      </p:pic>
      <p:sp>
        <p:nvSpPr>
          <p:cNvPr id="10" name="Freeform 9"/>
          <p:cNvSpPr/>
          <p:nvPr/>
        </p:nvSpPr>
        <p:spPr>
          <a:xfrm rot="516362">
            <a:off x="1897297" y="2002582"/>
            <a:ext cx="4432712" cy="1565503"/>
          </a:xfrm>
          <a:custGeom>
            <a:avLst/>
            <a:gdLst>
              <a:gd name="connsiteX0" fmla="*/ 18673 w 3611061"/>
              <a:gd name="connsiteY0" fmla="*/ 984005 h 1011713"/>
              <a:gd name="connsiteX1" fmla="*/ 213166 w 3611061"/>
              <a:gd name="connsiteY1" fmla="*/ 869586 h 1011713"/>
              <a:gd name="connsiteX2" fmla="*/ 281810 w 3611061"/>
              <a:gd name="connsiteY2" fmla="*/ 823818 h 1011713"/>
              <a:gd name="connsiteX3" fmla="*/ 396217 w 3611061"/>
              <a:gd name="connsiteY3" fmla="*/ 732283 h 1011713"/>
              <a:gd name="connsiteX4" fmla="*/ 739439 w 3611061"/>
              <a:gd name="connsiteY4" fmla="*/ 594979 h 1011713"/>
              <a:gd name="connsiteX5" fmla="*/ 819524 w 3611061"/>
              <a:gd name="connsiteY5" fmla="*/ 560654 h 1011713"/>
              <a:gd name="connsiteX6" fmla="*/ 888168 w 3611061"/>
              <a:gd name="connsiteY6" fmla="*/ 537770 h 1011713"/>
              <a:gd name="connsiteX7" fmla="*/ 945372 w 3611061"/>
              <a:gd name="connsiteY7" fmla="*/ 514886 h 1011713"/>
              <a:gd name="connsiteX8" fmla="*/ 1025457 w 3611061"/>
              <a:gd name="connsiteY8" fmla="*/ 503444 h 1011713"/>
              <a:gd name="connsiteX9" fmla="*/ 1151305 w 3611061"/>
              <a:gd name="connsiteY9" fmla="*/ 480560 h 1011713"/>
              <a:gd name="connsiteX10" fmla="*/ 1242831 w 3611061"/>
              <a:gd name="connsiteY10" fmla="*/ 434793 h 1011713"/>
              <a:gd name="connsiteX11" fmla="*/ 1288594 w 3611061"/>
              <a:gd name="connsiteY11" fmla="*/ 411909 h 1011713"/>
              <a:gd name="connsiteX12" fmla="*/ 1322916 w 3611061"/>
              <a:gd name="connsiteY12" fmla="*/ 377583 h 1011713"/>
              <a:gd name="connsiteX13" fmla="*/ 1448764 w 3611061"/>
              <a:gd name="connsiteY13" fmla="*/ 320373 h 1011713"/>
              <a:gd name="connsiteX14" fmla="*/ 1517408 w 3611061"/>
              <a:gd name="connsiteY14" fmla="*/ 286048 h 1011713"/>
              <a:gd name="connsiteX15" fmla="*/ 1631816 w 3611061"/>
              <a:gd name="connsiteY15" fmla="*/ 251722 h 1011713"/>
              <a:gd name="connsiteX16" fmla="*/ 1700460 w 3611061"/>
              <a:gd name="connsiteY16" fmla="*/ 228838 h 1011713"/>
              <a:gd name="connsiteX17" fmla="*/ 1860630 w 3611061"/>
              <a:gd name="connsiteY17" fmla="*/ 205954 h 1011713"/>
              <a:gd name="connsiteX18" fmla="*/ 1986478 w 3611061"/>
              <a:gd name="connsiteY18" fmla="*/ 160187 h 1011713"/>
              <a:gd name="connsiteX19" fmla="*/ 2123767 w 3611061"/>
              <a:gd name="connsiteY19" fmla="*/ 125861 h 1011713"/>
              <a:gd name="connsiteX20" fmla="*/ 2180970 w 3611061"/>
              <a:gd name="connsiteY20" fmla="*/ 91535 h 1011713"/>
              <a:gd name="connsiteX21" fmla="*/ 2215293 w 3611061"/>
              <a:gd name="connsiteY21" fmla="*/ 80093 h 1011713"/>
              <a:gd name="connsiteX22" fmla="*/ 2329700 w 3611061"/>
              <a:gd name="connsiteY22" fmla="*/ 57209 h 1011713"/>
              <a:gd name="connsiteX23" fmla="*/ 2478429 w 3611061"/>
              <a:gd name="connsiteY23" fmla="*/ 22884 h 1011713"/>
              <a:gd name="connsiteX24" fmla="*/ 2547074 w 3611061"/>
              <a:gd name="connsiteY24" fmla="*/ 0 h 1011713"/>
              <a:gd name="connsiteX25" fmla="*/ 3611061 w 3611061"/>
              <a:gd name="connsiteY25" fmla="*/ 11442 h 101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11061" h="1011713">
                <a:moveTo>
                  <a:pt x="18673" y="984005"/>
                </a:moveTo>
                <a:cubicBezTo>
                  <a:pt x="54626" y="876136"/>
                  <a:pt x="0" y="1011713"/>
                  <a:pt x="213166" y="869586"/>
                </a:cubicBezTo>
                <a:cubicBezTo>
                  <a:pt x="236047" y="854330"/>
                  <a:pt x="260336" y="840999"/>
                  <a:pt x="281810" y="823818"/>
                </a:cubicBezTo>
                <a:cubicBezTo>
                  <a:pt x="348468" y="770486"/>
                  <a:pt x="307774" y="774871"/>
                  <a:pt x="396217" y="732283"/>
                </a:cubicBezTo>
                <a:cubicBezTo>
                  <a:pt x="708738" y="581794"/>
                  <a:pt x="537614" y="670671"/>
                  <a:pt x="739439" y="594979"/>
                </a:cubicBezTo>
                <a:cubicBezTo>
                  <a:pt x="766633" y="584780"/>
                  <a:pt x="792417" y="571081"/>
                  <a:pt x="819524" y="560654"/>
                </a:cubicBezTo>
                <a:cubicBezTo>
                  <a:pt x="842035" y="551995"/>
                  <a:pt x="865501" y="546013"/>
                  <a:pt x="888168" y="537770"/>
                </a:cubicBezTo>
                <a:cubicBezTo>
                  <a:pt x="907468" y="530751"/>
                  <a:pt x="925448" y="519868"/>
                  <a:pt x="945372" y="514886"/>
                </a:cubicBezTo>
                <a:cubicBezTo>
                  <a:pt x="971533" y="508345"/>
                  <a:pt x="998805" y="507545"/>
                  <a:pt x="1025457" y="503444"/>
                </a:cubicBezTo>
                <a:cubicBezTo>
                  <a:pt x="1040321" y="501157"/>
                  <a:pt x="1132516" y="486197"/>
                  <a:pt x="1151305" y="480560"/>
                </a:cubicBezTo>
                <a:cubicBezTo>
                  <a:pt x="1222435" y="459219"/>
                  <a:pt x="1190645" y="464616"/>
                  <a:pt x="1242831" y="434793"/>
                </a:cubicBezTo>
                <a:cubicBezTo>
                  <a:pt x="1257639" y="426331"/>
                  <a:pt x="1273340" y="419537"/>
                  <a:pt x="1288594" y="411909"/>
                </a:cubicBezTo>
                <a:cubicBezTo>
                  <a:pt x="1300035" y="400467"/>
                  <a:pt x="1309454" y="386559"/>
                  <a:pt x="1322916" y="377583"/>
                </a:cubicBezTo>
                <a:cubicBezTo>
                  <a:pt x="1367493" y="347862"/>
                  <a:pt x="1401874" y="341689"/>
                  <a:pt x="1448764" y="320373"/>
                </a:cubicBezTo>
                <a:cubicBezTo>
                  <a:pt x="1472053" y="309786"/>
                  <a:pt x="1493794" y="295888"/>
                  <a:pt x="1517408" y="286048"/>
                </a:cubicBezTo>
                <a:cubicBezTo>
                  <a:pt x="1586754" y="257151"/>
                  <a:pt x="1571921" y="269693"/>
                  <a:pt x="1631816" y="251722"/>
                </a:cubicBezTo>
                <a:cubicBezTo>
                  <a:pt x="1654918" y="244791"/>
                  <a:pt x="1676809" y="233569"/>
                  <a:pt x="1700460" y="228838"/>
                </a:cubicBezTo>
                <a:cubicBezTo>
                  <a:pt x="1810496" y="206828"/>
                  <a:pt x="1776465" y="228911"/>
                  <a:pt x="1860630" y="205954"/>
                </a:cubicBezTo>
                <a:cubicBezTo>
                  <a:pt x="1963441" y="177911"/>
                  <a:pt x="1894377" y="190890"/>
                  <a:pt x="1986478" y="160187"/>
                </a:cubicBezTo>
                <a:cubicBezTo>
                  <a:pt x="2049985" y="139016"/>
                  <a:pt x="2064046" y="137807"/>
                  <a:pt x="2123767" y="125861"/>
                </a:cubicBezTo>
                <a:cubicBezTo>
                  <a:pt x="2142835" y="114419"/>
                  <a:pt x="2161081" y="101481"/>
                  <a:pt x="2180970" y="91535"/>
                </a:cubicBezTo>
                <a:cubicBezTo>
                  <a:pt x="2191757" y="86141"/>
                  <a:pt x="2203697" y="83406"/>
                  <a:pt x="2215293" y="80093"/>
                </a:cubicBezTo>
                <a:cubicBezTo>
                  <a:pt x="2263083" y="66437"/>
                  <a:pt x="2275756" y="66201"/>
                  <a:pt x="2329700" y="57209"/>
                </a:cubicBezTo>
                <a:cubicBezTo>
                  <a:pt x="2451385" y="8529"/>
                  <a:pt x="2312726" y="58395"/>
                  <a:pt x="2478429" y="22884"/>
                </a:cubicBezTo>
                <a:cubicBezTo>
                  <a:pt x="2502013" y="17830"/>
                  <a:pt x="2524192" y="7628"/>
                  <a:pt x="2547074" y="0"/>
                </a:cubicBezTo>
                <a:cubicBezTo>
                  <a:pt x="3138055" y="19066"/>
                  <a:pt x="2783454" y="11442"/>
                  <a:pt x="3611061" y="11442"/>
                </a:cubicBezTo>
              </a:path>
            </a:pathLst>
          </a:custGeom>
          <a:ln w="190500" cap="flat" cmpd="sng" algn="ctr">
            <a:solidFill>
              <a:srgbClr val="E5D5B8">
                <a:alpha val="65098"/>
              </a:srgbClr>
            </a:solidFill>
            <a:prstDash val="solid"/>
            <a:round/>
            <a:headEnd type="none" w="med" len="med"/>
            <a:tailEnd type="none" w="med" len="med"/>
          </a:ln>
          <a:scene3d>
            <a:camera prst="orthographicFront"/>
            <a:lightRig rig="threePt" dir="t"/>
          </a:scene3d>
          <a:sp3d extrusionH="6350" contourW="12700">
            <a:bevelT/>
            <a:extrusionClr>
              <a:srgbClr val="FFFF00"/>
            </a:extrusionClr>
            <a:contourClr>
              <a:srgbClr val="FFFF00"/>
            </a:contourClr>
          </a:sp3d>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dirty="0">
              <a:latin typeface="Avenir Book" charset="0"/>
              <a:ea typeface="Avenir Book" charset="0"/>
              <a:cs typeface="Avenir Book" charset="0"/>
            </a:endParaRPr>
          </a:p>
        </p:txBody>
      </p:sp>
      <p:pic>
        <p:nvPicPr>
          <p:cNvPr id="11" name="Picture 25" descr="Lambda_repressor_1LMB.png"/>
          <p:cNvPicPr>
            <a:picLocks noChangeAspect="1"/>
          </p:cNvPicPr>
          <p:nvPr/>
        </p:nvPicPr>
        <p:blipFill>
          <a:blip r:embed="rId4"/>
          <a:srcRect/>
          <a:stretch>
            <a:fillRect/>
          </a:stretch>
        </p:blipFill>
        <p:spPr bwMode="auto">
          <a:xfrm rot="5400000">
            <a:off x="4952630" y="4956394"/>
            <a:ext cx="1470483" cy="2161164"/>
          </a:xfrm>
          <a:prstGeom prst="rect">
            <a:avLst/>
          </a:prstGeom>
          <a:noFill/>
          <a:ln w="9525">
            <a:noFill/>
            <a:miter lim="800000"/>
            <a:headEnd/>
            <a:tailEnd/>
          </a:ln>
        </p:spPr>
      </p:pic>
      <p:cxnSp>
        <p:nvCxnSpPr>
          <p:cNvPr id="12" name="Straight Arrow Connector 11"/>
          <p:cNvCxnSpPr/>
          <p:nvPr/>
        </p:nvCxnSpPr>
        <p:spPr>
          <a:xfrm>
            <a:off x="4530417" y="3178879"/>
            <a:ext cx="389937" cy="1465425"/>
          </a:xfrm>
          <a:prstGeom prst="straightConnector1">
            <a:avLst/>
          </a:prstGeom>
          <a:ln w="38100" cap="flat" cmpd="sng" algn="ctr">
            <a:solidFill>
              <a:schemeClr val="bg1">
                <a:lumMod val="85000"/>
              </a:schemeClr>
            </a:solidFill>
            <a:prstDash val="solid"/>
            <a:round/>
            <a:headEnd type="none" w="med" len="med"/>
            <a:tailEnd type="arrow" w="med" len="med"/>
          </a:ln>
          <a:effectLst>
            <a:outerShdw blurRad="40000" dist="20000" dir="3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3" name="TextBox 11"/>
          <p:cNvSpPr txBox="1">
            <a:spLocks noChangeArrowheads="1"/>
          </p:cNvSpPr>
          <p:nvPr/>
        </p:nvSpPr>
        <p:spPr bwMode="auto">
          <a:xfrm>
            <a:off x="-203200" y="263745"/>
            <a:ext cx="1751727" cy="523220"/>
          </a:xfrm>
          <a:prstGeom prst="rect">
            <a:avLst/>
          </a:prstGeom>
          <a:noFill/>
          <a:ln w="9525">
            <a:noFill/>
            <a:miter lim="800000"/>
            <a:headEnd/>
            <a:tailEnd/>
          </a:ln>
        </p:spPr>
        <p:txBody>
          <a:bodyPr wrap="square">
            <a:prstTxWarp prst="textNoShape">
              <a:avLst/>
            </a:prstTxWarp>
            <a:spAutoFit/>
          </a:bodyPr>
          <a:lstStyle/>
          <a:p>
            <a:pPr algn="ctr"/>
            <a:r>
              <a:rPr lang="en-US" sz="1400" b="1" dirty="0" smtClean="0">
                <a:latin typeface="Avenir Book" charset="0"/>
                <a:ea typeface="Avenir Book" charset="0"/>
                <a:cs typeface="Avenir Book" charset="0"/>
              </a:rPr>
              <a:t>extracellular</a:t>
            </a:r>
          </a:p>
          <a:p>
            <a:pPr algn="ctr"/>
            <a:r>
              <a:rPr lang="en-US" sz="1400" b="1" dirty="0" smtClean="0">
                <a:latin typeface="Avenir Book" charset="0"/>
                <a:ea typeface="Avenir Book" charset="0"/>
                <a:cs typeface="Avenir Book" charset="0"/>
              </a:rPr>
              <a:t>factors</a:t>
            </a:r>
          </a:p>
        </p:txBody>
      </p:sp>
      <p:sp>
        <p:nvSpPr>
          <p:cNvPr id="14" name="TextBox 11"/>
          <p:cNvSpPr txBox="1">
            <a:spLocks noChangeArrowheads="1"/>
          </p:cNvSpPr>
          <p:nvPr/>
        </p:nvSpPr>
        <p:spPr bwMode="auto">
          <a:xfrm>
            <a:off x="5587174" y="1155865"/>
            <a:ext cx="1219200" cy="523875"/>
          </a:xfrm>
          <a:prstGeom prst="rect">
            <a:avLst/>
          </a:prstGeom>
          <a:noFill/>
          <a:ln w="9525">
            <a:noFill/>
            <a:miter lim="800000"/>
            <a:headEnd/>
            <a:tailEnd/>
          </a:ln>
        </p:spPr>
        <p:txBody>
          <a:bodyPr>
            <a:prstTxWarp prst="textNoShape">
              <a:avLst/>
            </a:prstTxWarp>
            <a:spAutoFit/>
          </a:bodyPr>
          <a:lstStyle/>
          <a:p>
            <a:pPr algn="ctr"/>
            <a:r>
              <a:rPr lang="en-US" sz="1400" b="1" dirty="0">
                <a:latin typeface="Avenir Book" charset="0"/>
                <a:ea typeface="Avenir Book" charset="0"/>
                <a:cs typeface="Avenir Book" charset="0"/>
              </a:rPr>
              <a:t>membrane receptors</a:t>
            </a:r>
          </a:p>
        </p:txBody>
      </p:sp>
      <p:sp>
        <p:nvSpPr>
          <p:cNvPr id="15" name="TextBox 11"/>
          <p:cNvSpPr txBox="1">
            <a:spLocks noChangeArrowheads="1"/>
          </p:cNvSpPr>
          <p:nvPr/>
        </p:nvSpPr>
        <p:spPr bwMode="auto">
          <a:xfrm>
            <a:off x="3291732" y="5618320"/>
            <a:ext cx="1447800" cy="523220"/>
          </a:xfrm>
          <a:prstGeom prst="rect">
            <a:avLst/>
          </a:prstGeom>
          <a:noFill/>
          <a:ln w="9525">
            <a:noFill/>
            <a:miter lim="800000"/>
            <a:headEnd/>
            <a:tailEnd/>
          </a:ln>
        </p:spPr>
        <p:txBody>
          <a:bodyPr wrap="square">
            <a:prstTxWarp prst="textNoShape">
              <a:avLst/>
            </a:prstTxWarp>
            <a:spAutoFit/>
          </a:bodyPr>
          <a:lstStyle/>
          <a:p>
            <a:pPr algn="ctr"/>
            <a:r>
              <a:rPr lang="en-US" sz="1400" b="1" dirty="0" smtClean="0">
                <a:latin typeface="Avenir Book" charset="0"/>
                <a:ea typeface="Avenir Book" charset="0"/>
                <a:cs typeface="Avenir Book" charset="0"/>
              </a:rPr>
              <a:t>transcriptional </a:t>
            </a:r>
          </a:p>
          <a:p>
            <a:pPr algn="ctr"/>
            <a:r>
              <a:rPr lang="en-US" sz="1400" b="1" dirty="0" smtClean="0">
                <a:latin typeface="Avenir Book" charset="0"/>
                <a:ea typeface="Avenir Book" charset="0"/>
                <a:cs typeface="Avenir Book" charset="0"/>
              </a:rPr>
              <a:t>regulators</a:t>
            </a:r>
            <a:endParaRPr lang="en-US" sz="1400" b="1" dirty="0">
              <a:latin typeface="Avenir Book" charset="0"/>
              <a:ea typeface="Avenir Book" charset="0"/>
              <a:cs typeface="Avenir Book" charset="0"/>
            </a:endParaRPr>
          </a:p>
        </p:txBody>
      </p:sp>
      <p:sp>
        <p:nvSpPr>
          <p:cNvPr id="21" name="Freeform 20"/>
          <p:cNvSpPr/>
          <p:nvPr/>
        </p:nvSpPr>
        <p:spPr>
          <a:xfrm rot="516362">
            <a:off x="3731919" y="4641636"/>
            <a:ext cx="3619330" cy="843921"/>
          </a:xfrm>
          <a:custGeom>
            <a:avLst/>
            <a:gdLst>
              <a:gd name="connsiteX0" fmla="*/ 18673 w 3611061"/>
              <a:gd name="connsiteY0" fmla="*/ 984005 h 1011713"/>
              <a:gd name="connsiteX1" fmla="*/ 213166 w 3611061"/>
              <a:gd name="connsiteY1" fmla="*/ 869586 h 1011713"/>
              <a:gd name="connsiteX2" fmla="*/ 281810 w 3611061"/>
              <a:gd name="connsiteY2" fmla="*/ 823818 h 1011713"/>
              <a:gd name="connsiteX3" fmla="*/ 396217 w 3611061"/>
              <a:gd name="connsiteY3" fmla="*/ 732283 h 1011713"/>
              <a:gd name="connsiteX4" fmla="*/ 739439 w 3611061"/>
              <a:gd name="connsiteY4" fmla="*/ 594979 h 1011713"/>
              <a:gd name="connsiteX5" fmla="*/ 819524 w 3611061"/>
              <a:gd name="connsiteY5" fmla="*/ 560654 h 1011713"/>
              <a:gd name="connsiteX6" fmla="*/ 888168 w 3611061"/>
              <a:gd name="connsiteY6" fmla="*/ 537770 h 1011713"/>
              <a:gd name="connsiteX7" fmla="*/ 945372 w 3611061"/>
              <a:gd name="connsiteY7" fmla="*/ 514886 h 1011713"/>
              <a:gd name="connsiteX8" fmla="*/ 1025457 w 3611061"/>
              <a:gd name="connsiteY8" fmla="*/ 503444 h 1011713"/>
              <a:gd name="connsiteX9" fmla="*/ 1151305 w 3611061"/>
              <a:gd name="connsiteY9" fmla="*/ 480560 h 1011713"/>
              <a:gd name="connsiteX10" fmla="*/ 1242831 w 3611061"/>
              <a:gd name="connsiteY10" fmla="*/ 434793 h 1011713"/>
              <a:gd name="connsiteX11" fmla="*/ 1288594 w 3611061"/>
              <a:gd name="connsiteY11" fmla="*/ 411909 h 1011713"/>
              <a:gd name="connsiteX12" fmla="*/ 1322916 w 3611061"/>
              <a:gd name="connsiteY12" fmla="*/ 377583 h 1011713"/>
              <a:gd name="connsiteX13" fmla="*/ 1448764 w 3611061"/>
              <a:gd name="connsiteY13" fmla="*/ 320373 h 1011713"/>
              <a:gd name="connsiteX14" fmla="*/ 1517408 w 3611061"/>
              <a:gd name="connsiteY14" fmla="*/ 286048 h 1011713"/>
              <a:gd name="connsiteX15" fmla="*/ 1631816 w 3611061"/>
              <a:gd name="connsiteY15" fmla="*/ 251722 h 1011713"/>
              <a:gd name="connsiteX16" fmla="*/ 1700460 w 3611061"/>
              <a:gd name="connsiteY16" fmla="*/ 228838 h 1011713"/>
              <a:gd name="connsiteX17" fmla="*/ 1860630 w 3611061"/>
              <a:gd name="connsiteY17" fmla="*/ 205954 h 1011713"/>
              <a:gd name="connsiteX18" fmla="*/ 1986478 w 3611061"/>
              <a:gd name="connsiteY18" fmla="*/ 160187 h 1011713"/>
              <a:gd name="connsiteX19" fmla="*/ 2123767 w 3611061"/>
              <a:gd name="connsiteY19" fmla="*/ 125861 h 1011713"/>
              <a:gd name="connsiteX20" fmla="*/ 2180970 w 3611061"/>
              <a:gd name="connsiteY20" fmla="*/ 91535 h 1011713"/>
              <a:gd name="connsiteX21" fmla="*/ 2215293 w 3611061"/>
              <a:gd name="connsiteY21" fmla="*/ 80093 h 1011713"/>
              <a:gd name="connsiteX22" fmla="*/ 2329700 w 3611061"/>
              <a:gd name="connsiteY22" fmla="*/ 57209 h 1011713"/>
              <a:gd name="connsiteX23" fmla="*/ 2478429 w 3611061"/>
              <a:gd name="connsiteY23" fmla="*/ 22884 h 1011713"/>
              <a:gd name="connsiteX24" fmla="*/ 2547074 w 3611061"/>
              <a:gd name="connsiteY24" fmla="*/ 0 h 1011713"/>
              <a:gd name="connsiteX25" fmla="*/ 3611061 w 3611061"/>
              <a:gd name="connsiteY25" fmla="*/ 11442 h 101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11061" h="1011713">
                <a:moveTo>
                  <a:pt x="18673" y="984005"/>
                </a:moveTo>
                <a:cubicBezTo>
                  <a:pt x="54626" y="876136"/>
                  <a:pt x="0" y="1011713"/>
                  <a:pt x="213166" y="869586"/>
                </a:cubicBezTo>
                <a:cubicBezTo>
                  <a:pt x="236047" y="854330"/>
                  <a:pt x="260336" y="840999"/>
                  <a:pt x="281810" y="823818"/>
                </a:cubicBezTo>
                <a:cubicBezTo>
                  <a:pt x="348468" y="770486"/>
                  <a:pt x="307774" y="774871"/>
                  <a:pt x="396217" y="732283"/>
                </a:cubicBezTo>
                <a:cubicBezTo>
                  <a:pt x="708738" y="581794"/>
                  <a:pt x="537614" y="670671"/>
                  <a:pt x="739439" y="594979"/>
                </a:cubicBezTo>
                <a:cubicBezTo>
                  <a:pt x="766633" y="584780"/>
                  <a:pt x="792417" y="571081"/>
                  <a:pt x="819524" y="560654"/>
                </a:cubicBezTo>
                <a:cubicBezTo>
                  <a:pt x="842035" y="551995"/>
                  <a:pt x="865501" y="546013"/>
                  <a:pt x="888168" y="537770"/>
                </a:cubicBezTo>
                <a:cubicBezTo>
                  <a:pt x="907468" y="530751"/>
                  <a:pt x="925448" y="519868"/>
                  <a:pt x="945372" y="514886"/>
                </a:cubicBezTo>
                <a:cubicBezTo>
                  <a:pt x="971533" y="508345"/>
                  <a:pt x="998805" y="507545"/>
                  <a:pt x="1025457" y="503444"/>
                </a:cubicBezTo>
                <a:cubicBezTo>
                  <a:pt x="1040321" y="501157"/>
                  <a:pt x="1132516" y="486197"/>
                  <a:pt x="1151305" y="480560"/>
                </a:cubicBezTo>
                <a:cubicBezTo>
                  <a:pt x="1222435" y="459219"/>
                  <a:pt x="1190645" y="464616"/>
                  <a:pt x="1242831" y="434793"/>
                </a:cubicBezTo>
                <a:cubicBezTo>
                  <a:pt x="1257639" y="426331"/>
                  <a:pt x="1273340" y="419537"/>
                  <a:pt x="1288594" y="411909"/>
                </a:cubicBezTo>
                <a:cubicBezTo>
                  <a:pt x="1300035" y="400467"/>
                  <a:pt x="1309454" y="386559"/>
                  <a:pt x="1322916" y="377583"/>
                </a:cubicBezTo>
                <a:cubicBezTo>
                  <a:pt x="1367493" y="347862"/>
                  <a:pt x="1401874" y="341689"/>
                  <a:pt x="1448764" y="320373"/>
                </a:cubicBezTo>
                <a:cubicBezTo>
                  <a:pt x="1472053" y="309786"/>
                  <a:pt x="1493794" y="295888"/>
                  <a:pt x="1517408" y="286048"/>
                </a:cubicBezTo>
                <a:cubicBezTo>
                  <a:pt x="1586754" y="257151"/>
                  <a:pt x="1571921" y="269693"/>
                  <a:pt x="1631816" y="251722"/>
                </a:cubicBezTo>
                <a:cubicBezTo>
                  <a:pt x="1654918" y="244791"/>
                  <a:pt x="1676809" y="233569"/>
                  <a:pt x="1700460" y="228838"/>
                </a:cubicBezTo>
                <a:cubicBezTo>
                  <a:pt x="1810496" y="206828"/>
                  <a:pt x="1776465" y="228911"/>
                  <a:pt x="1860630" y="205954"/>
                </a:cubicBezTo>
                <a:cubicBezTo>
                  <a:pt x="1963441" y="177911"/>
                  <a:pt x="1894377" y="190890"/>
                  <a:pt x="1986478" y="160187"/>
                </a:cubicBezTo>
                <a:cubicBezTo>
                  <a:pt x="2049985" y="139016"/>
                  <a:pt x="2064046" y="137807"/>
                  <a:pt x="2123767" y="125861"/>
                </a:cubicBezTo>
                <a:cubicBezTo>
                  <a:pt x="2142835" y="114419"/>
                  <a:pt x="2161081" y="101481"/>
                  <a:pt x="2180970" y="91535"/>
                </a:cubicBezTo>
                <a:cubicBezTo>
                  <a:pt x="2191757" y="86141"/>
                  <a:pt x="2203697" y="83406"/>
                  <a:pt x="2215293" y="80093"/>
                </a:cubicBezTo>
                <a:cubicBezTo>
                  <a:pt x="2263083" y="66437"/>
                  <a:pt x="2275756" y="66201"/>
                  <a:pt x="2329700" y="57209"/>
                </a:cubicBezTo>
                <a:cubicBezTo>
                  <a:pt x="2451385" y="8529"/>
                  <a:pt x="2312726" y="58395"/>
                  <a:pt x="2478429" y="22884"/>
                </a:cubicBezTo>
                <a:cubicBezTo>
                  <a:pt x="2502013" y="17830"/>
                  <a:pt x="2524192" y="7628"/>
                  <a:pt x="2547074" y="0"/>
                </a:cubicBezTo>
                <a:cubicBezTo>
                  <a:pt x="3138055" y="19066"/>
                  <a:pt x="2783454" y="11442"/>
                  <a:pt x="3611061" y="11442"/>
                </a:cubicBezTo>
              </a:path>
            </a:pathLst>
          </a:custGeom>
          <a:ln w="190500" cap="flat" cmpd="sng" algn="ctr">
            <a:solidFill>
              <a:srgbClr val="E8EBE6">
                <a:alpha val="65098"/>
              </a:srgbClr>
            </a:solidFill>
            <a:prstDash val="solid"/>
            <a:round/>
            <a:headEnd type="none" w="med" len="med"/>
            <a:tailEnd type="none" w="med" len="med"/>
          </a:ln>
          <a:scene3d>
            <a:camera prst="orthographicFront"/>
            <a:lightRig rig="threePt" dir="t"/>
          </a:scene3d>
          <a:sp3d extrusionH="6350" contourW="12700">
            <a:bevelT/>
            <a:extrusionClr>
              <a:srgbClr val="FFFF00"/>
            </a:extrusionClr>
            <a:contourClr>
              <a:srgbClr val="FFFF00"/>
            </a:contourClr>
          </a:sp3d>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dirty="0">
              <a:latin typeface="Avenir Book" charset="0"/>
              <a:ea typeface="Avenir Book" charset="0"/>
              <a:cs typeface="Avenir Book" charset="0"/>
            </a:endParaRPr>
          </a:p>
        </p:txBody>
      </p:sp>
      <p:sp>
        <p:nvSpPr>
          <p:cNvPr id="24" name="TextBox 11"/>
          <p:cNvSpPr txBox="1">
            <a:spLocks noChangeArrowheads="1"/>
          </p:cNvSpPr>
          <p:nvPr/>
        </p:nvSpPr>
        <p:spPr bwMode="auto">
          <a:xfrm>
            <a:off x="3225812" y="3636925"/>
            <a:ext cx="1304605" cy="738664"/>
          </a:xfrm>
          <a:prstGeom prst="rect">
            <a:avLst/>
          </a:prstGeom>
          <a:noFill/>
          <a:ln w="9525">
            <a:noFill/>
            <a:miter lim="800000"/>
            <a:headEnd/>
            <a:tailEnd/>
          </a:ln>
        </p:spPr>
        <p:txBody>
          <a:bodyPr wrap="square">
            <a:prstTxWarp prst="textNoShape">
              <a:avLst/>
            </a:prstTxWarp>
            <a:spAutoFit/>
          </a:bodyPr>
          <a:lstStyle/>
          <a:p>
            <a:pPr algn="ctr"/>
            <a:r>
              <a:rPr lang="en-US" sz="1400" b="1" dirty="0" smtClean="0">
                <a:latin typeface="Avenir Book" charset="0"/>
                <a:ea typeface="Avenir Book" charset="0"/>
                <a:cs typeface="Avenir Book" charset="0"/>
              </a:rPr>
              <a:t>intracellular</a:t>
            </a:r>
          </a:p>
          <a:p>
            <a:pPr algn="ctr"/>
            <a:r>
              <a:rPr lang="en-US" sz="1400" b="1" dirty="0" smtClean="0">
                <a:latin typeface="Avenir Book" charset="0"/>
                <a:ea typeface="Avenir Book" charset="0"/>
                <a:cs typeface="Avenir Book" charset="0"/>
              </a:rPr>
              <a:t>signaling proteins</a:t>
            </a:r>
            <a:endParaRPr lang="en-US" sz="1400" b="1" dirty="0">
              <a:latin typeface="Avenir Book" charset="0"/>
              <a:ea typeface="Avenir Book" charset="0"/>
              <a:cs typeface="Avenir Book" charset="0"/>
            </a:endParaRPr>
          </a:p>
        </p:txBody>
      </p:sp>
      <p:pic>
        <p:nvPicPr>
          <p:cNvPr id="5" name="Picture 4"/>
          <p:cNvPicPr>
            <a:picLocks noChangeAspect="1"/>
          </p:cNvPicPr>
          <p:nvPr/>
        </p:nvPicPr>
        <p:blipFill>
          <a:blip r:embed="rId5"/>
          <a:stretch>
            <a:fillRect/>
          </a:stretch>
        </p:blipFill>
        <p:spPr>
          <a:xfrm>
            <a:off x="1170076" y="199736"/>
            <a:ext cx="1147354" cy="956129"/>
          </a:xfrm>
          <a:prstGeom prst="rect">
            <a:avLst/>
          </a:prstGeom>
        </p:spPr>
      </p:pic>
      <p:cxnSp>
        <p:nvCxnSpPr>
          <p:cNvPr id="26" name="Straight Arrow Connector 25"/>
          <p:cNvCxnSpPr/>
          <p:nvPr/>
        </p:nvCxnSpPr>
        <p:spPr>
          <a:xfrm>
            <a:off x="2232472" y="786965"/>
            <a:ext cx="814508" cy="423764"/>
          </a:xfrm>
          <a:prstGeom prst="straightConnector1">
            <a:avLst/>
          </a:prstGeom>
          <a:ln w="38100" cap="flat" cmpd="sng" algn="ctr">
            <a:solidFill>
              <a:schemeClr val="bg1">
                <a:lumMod val="85000"/>
              </a:schemeClr>
            </a:solidFill>
            <a:prstDash val="solid"/>
            <a:round/>
            <a:headEnd type="none" w="med" len="med"/>
            <a:tailEnd type="arrow" w="med" len="med"/>
          </a:ln>
          <a:effectLst>
            <a:outerShdw blurRad="40000" dist="20000" dir="3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7" name="Curved Connector 26"/>
          <p:cNvCxnSpPr/>
          <p:nvPr/>
        </p:nvCxnSpPr>
        <p:spPr bwMode="auto">
          <a:xfrm flipV="1">
            <a:off x="6897662" y="3890927"/>
            <a:ext cx="1004466" cy="2146049"/>
          </a:xfrm>
          <a:prstGeom prst="curvedConnector2">
            <a:avLst/>
          </a:prstGeom>
          <a:blipFill dpi="0" rotWithShape="0">
            <a:blip r:embed="rId6"/>
            <a:srcRect/>
            <a:tile tx="0" ty="0" sx="100000" sy="100000" flip="none" algn="tl"/>
          </a:blipFill>
          <a:ln w="38100" cap="flat" cmpd="sng" algn="ctr">
            <a:solidFill>
              <a:schemeClr val="bg1">
                <a:lumMod val="85000"/>
              </a:schemeClr>
            </a:solidFill>
            <a:prstDash val="solid"/>
            <a:round/>
            <a:headEnd type="none" w="med" len="med"/>
            <a:tailEnd type="arrow"/>
          </a:ln>
          <a:effectLst>
            <a:outerShdw blurRad="50800" dist="38100" dir="2700000" algn="tl" rotWithShape="0">
              <a:prstClr val="black">
                <a:alpha val="40000"/>
              </a:prstClr>
            </a:outerShdw>
          </a:effectLst>
          <a:extLst/>
        </p:spPr>
      </p:cxnSp>
      <p:pic>
        <p:nvPicPr>
          <p:cNvPr id="37" name="Picture 36"/>
          <p:cNvPicPr>
            <a:picLocks noChangeAspect="1"/>
          </p:cNvPicPr>
          <p:nvPr/>
        </p:nvPicPr>
        <p:blipFill rotWithShape="1">
          <a:blip r:embed="rId7">
            <a:duotone>
              <a:prstClr val="black"/>
              <a:schemeClr val="accent1">
                <a:tint val="45000"/>
                <a:satMod val="400000"/>
              </a:schemeClr>
            </a:duotone>
          </a:blip>
          <a:srcRect l="20118" t="18175" r="20294" b="14591"/>
          <a:stretch/>
        </p:blipFill>
        <p:spPr>
          <a:xfrm>
            <a:off x="2356426" y="3528474"/>
            <a:ext cx="1031355" cy="1163701"/>
          </a:xfrm>
          <a:prstGeom prst="rect">
            <a:avLst/>
          </a:prstGeom>
        </p:spPr>
      </p:pic>
      <p:pic>
        <p:nvPicPr>
          <p:cNvPr id="2" name="Picture 1"/>
          <p:cNvPicPr>
            <a:picLocks noChangeAspect="1"/>
          </p:cNvPicPr>
          <p:nvPr/>
        </p:nvPicPr>
        <p:blipFill rotWithShape="1">
          <a:blip r:embed="rId8">
            <a:grayscl/>
          </a:blip>
          <a:srcRect l="18944" r="13129"/>
          <a:stretch/>
        </p:blipFill>
        <p:spPr>
          <a:xfrm>
            <a:off x="1237833" y="3920966"/>
            <a:ext cx="1147354" cy="866067"/>
          </a:xfrm>
          <a:prstGeom prst="rect">
            <a:avLst/>
          </a:prstGeom>
        </p:spPr>
      </p:pic>
      <p:pic>
        <p:nvPicPr>
          <p:cNvPr id="17" name="Picture 16"/>
          <p:cNvPicPr>
            <a:picLocks noChangeAspect="1"/>
          </p:cNvPicPr>
          <p:nvPr/>
        </p:nvPicPr>
        <p:blipFill rotWithShape="1">
          <a:blip r:embed="rId8">
            <a:grayscl/>
          </a:blip>
          <a:srcRect l="18944" r="13129"/>
          <a:stretch/>
        </p:blipFill>
        <p:spPr>
          <a:xfrm>
            <a:off x="7003589" y="344662"/>
            <a:ext cx="1147354" cy="866067"/>
          </a:xfrm>
          <a:prstGeom prst="rect">
            <a:avLst/>
          </a:prstGeom>
        </p:spPr>
      </p:pic>
      <p:sp>
        <p:nvSpPr>
          <p:cNvPr id="18" name="TextBox 11"/>
          <p:cNvSpPr txBox="1">
            <a:spLocks noChangeArrowheads="1"/>
          </p:cNvSpPr>
          <p:nvPr/>
        </p:nvSpPr>
        <p:spPr bwMode="auto">
          <a:xfrm>
            <a:off x="814465" y="4847470"/>
            <a:ext cx="1783985" cy="523220"/>
          </a:xfrm>
          <a:prstGeom prst="rect">
            <a:avLst/>
          </a:prstGeom>
          <a:noFill/>
          <a:ln w="9525">
            <a:noFill/>
            <a:miter lim="800000"/>
            <a:headEnd/>
            <a:tailEnd/>
          </a:ln>
        </p:spPr>
        <p:txBody>
          <a:bodyPr wrap="square">
            <a:prstTxWarp prst="textNoShape">
              <a:avLst/>
            </a:prstTxWarp>
            <a:spAutoFit/>
          </a:bodyPr>
          <a:lstStyle/>
          <a:p>
            <a:pPr algn="ctr"/>
            <a:r>
              <a:rPr lang="en-US" sz="1400" dirty="0" smtClean="0">
                <a:solidFill>
                  <a:srgbClr val="FF0000"/>
                </a:solidFill>
                <a:latin typeface="Avenir Book" charset="0"/>
                <a:ea typeface="Avenir Book" charset="0"/>
                <a:cs typeface="Avenir Book" charset="0"/>
              </a:rPr>
              <a:t>kinases</a:t>
            </a:r>
          </a:p>
          <a:p>
            <a:pPr algn="ctr"/>
            <a:r>
              <a:rPr lang="en-US" sz="1400" dirty="0" smtClean="0">
                <a:solidFill>
                  <a:srgbClr val="FF0000"/>
                </a:solidFill>
                <a:latin typeface="Avenir Book" charset="0"/>
                <a:ea typeface="Avenir Book" charset="0"/>
                <a:cs typeface="Avenir Book" charset="0"/>
              </a:rPr>
              <a:t>metabolic enzymes</a:t>
            </a:r>
          </a:p>
        </p:txBody>
      </p:sp>
      <p:sp>
        <p:nvSpPr>
          <p:cNvPr id="19" name="TextBox 11"/>
          <p:cNvSpPr txBox="1">
            <a:spLocks noChangeArrowheads="1"/>
          </p:cNvSpPr>
          <p:nvPr/>
        </p:nvSpPr>
        <p:spPr bwMode="auto">
          <a:xfrm>
            <a:off x="6897662" y="1230422"/>
            <a:ext cx="1783985" cy="738664"/>
          </a:xfrm>
          <a:prstGeom prst="rect">
            <a:avLst/>
          </a:prstGeom>
          <a:noFill/>
          <a:ln w="9525">
            <a:noFill/>
            <a:miter lim="800000"/>
            <a:headEnd/>
            <a:tailEnd/>
          </a:ln>
        </p:spPr>
        <p:txBody>
          <a:bodyPr wrap="square">
            <a:prstTxWarp prst="textNoShape">
              <a:avLst/>
            </a:prstTxWarp>
            <a:spAutoFit/>
          </a:bodyPr>
          <a:lstStyle/>
          <a:p>
            <a:pPr algn="ctr"/>
            <a:r>
              <a:rPr lang="en-US" sz="1400" dirty="0" smtClean="0">
                <a:solidFill>
                  <a:srgbClr val="FF0000"/>
                </a:solidFill>
                <a:latin typeface="Avenir Book" charset="0"/>
                <a:ea typeface="Avenir Book" charset="0"/>
                <a:cs typeface="Avenir Book" charset="0"/>
              </a:rPr>
              <a:t>GPCRs</a:t>
            </a:r>
          </a:p>
          <a:p>
            <a:pPr algn="ctr"/>
            <a:r>
              <a:rPr lang="en-US" sz="1400" dirty="0" smtClean="0">
                <a:solidFill>
                  <a:srgbClr val="FF0000"/>
                </a:solidFill>
                <a:latin typeface="Avenir Book" charset="0"/>
                <a:ea typeface="Avenir Book" charset="0"/>
                <a:cs typeface="Avenir Book" charset="0"/>
              </a:rPr>
              <a:t>ion channels</a:t>
            </a:r>
          </a:p>
          <a:p>
            <a:pPr algn="ctr"/>
            <a:r>
              <a:rPr lang="en-US" sz="1400" dirty="0" smtClean="0">
                <a:solidFill>
                  <a:srgbClr val="FF0000"/>
                </a:solidFill>
                <a:latin typeface="Avenir Book" charset="0"/>
                <a:ea typeface="Avenir Book" charset="0"/>
                <a:cs typeface="Avenir Book" charset="0"/>
              </a:rPr>
              <a:t>kinases</a:t>
            </a:r>
            <a:endParaRPr lang="en-US" sz="1400" dirty="0">
              <a:solidFill>
                <a:srgbClr val="FF0000"/>
              </a:solidFill>
              <a:latin typeface="Avenir Book" charset="0"/>
              <a:ea typeface="Avenir Book" charset="0"/>
              <a:cs typeface="Avenir Book" charset="0"/>
            </a:endParaRPr>
          </a:p>
        </p:txBody>
      </p:sp>
      <p:pic>
        <p:nvPicPr>
          <p:cNvPr id="20" name="Picture 19"/>
          <p:cNvPicPr>
            <a:picLocks noChangeAspect="1"/>
          </p:cNvPicPr>
          <p:nvPr/>
        </p:nvPicPr>
        <p:blipFill rotWithShape="1">
          <a:blip r:embed="rId8">
            <a:grayscl/>
          </a:blip>
          <a:srcRect l="18944" r="13129"/>
          <a:stretch/>
        </p:blipFill>
        <p:spPr>
          <a:xfrm>
            <a:off x="7598408" y="5468713"/>
            <a:ext cx="1147354" cy="866067"/>
          </a:xfrm>
          <a:prstGeom prst="rect">
            <a:avLst/>
          </a:prstGeom>
        </p:spPr>
      </p:pic>
      <p:sp>
        <p:nvSpPr>
          <p:cNvPr id="22" name="TextBox 11"/>
          <p:cNvSpPr txBox="1">
            <a:spLocks noChangeArrowheads="1"/>
          </p:cNvSpPr>
          <p:nvPr/>
        </p:nvSpPr>
        <p:spPr bwMode="auto">
          <a:xfrm>
            <a:off x="7182293" y="6291238"/>
            <a:ext cx="1783985" cy="523220"/>
          </a:xfrm>
          <a:prstGeom prst="rect">
            <a:avLst/>
          </a:prstGeom>
          <a:noFill/>
          <a:ln w="9525">
            <a:noFill/>
            <a:miter lim="800000"/>
            <a:headEnd/>
            <a:tailEnd/>
          </a:ln>
        </p:spPr>
        <p:txBody>
          <a:bodyPr wrap="square">
            <a:prstTxWarp prst="textNoShape">
              <a:avLst/>
            </a:prstTxWarp>
            <a:spAutoFit/>
          </a:bodyPr>
          <a:lstStyle/>
          <a:p>
            <a:pPr algn="ctr"/>
            <a:r>
              <a:rPr lang="en-US" sz="1400" dirty="0" smtClean="0">
                <a:solidFill>
                  <a:srgbClr val="FF0000"/>
                </a:solidFill>
                <a:latin typeface="Avenir Book" charset="0"/>
                <a:ea typeface="Avenir Book" charset="0"/>
                <a:cs typeface="Avenir Book" charset="0"/>
              </a:rPr>
              <a:t>nuclear hormone receptors</a:t>
            </a:r>
          </a:p>
        </p:txBody>
      </p:sp>
      <p:pic>
        <p:nvPicPr>
          <p:cNvPr id="23" name="Picture 22"/>
          <p:cNvPicPr>
            <a:picLocks noChangeAspect="1"/>
          </p:cNvPicPr>
          <p:nvPr/>
        </p:nvPicPr>
        <p:blipFill rotWithShape="1">
          <a:blip r:embed="rId8">
            <a:grayscl/>
          </a:blip>
          <a:srcRect l="18944" r="13129"/>
          <a:stretch/>
        </p:blipFill>
        <p:spPr>
          <a:xfrm>
            <a:off x="112168" y="942260"/>
            <a:ext cx="1147354" cy="866067"/>
          </a:xfrm>
          <a:prstGeom prst="rect">
            <a:avLst/>
          </a:prstGeom>
        </p:spPr>
      </p:pic>
      <p:sp>
        <p:nvSpPr>
          <p:cNvPr id="25" name="TextBox 11"/>
          <p:cNvSpPr txBox="1">
            <a:spLocks noChangeArrowheads="1"/>
          </p:cNvSpPr>
          <p:nvPr/>
        </p:nvSpPr>
        <p:spPr bwMode="auto">
          <a:xfrm>
            <a:off x="-135213" y="1820027"/>
            <a:ext cx="1783985" cy="307777"/>
          </a:xfrm>
          <a:prstGeom prst="rect">
            <a:avLst/>
          </a:prstGeom>
          <a:noFill/>
          <a:ln w="9525">
            <a:noFill/>
            <a:miter lim="800000"/>
            <a:headEnd/>
            <a:tailEnd/>
          </a:ln>
        </p:spPr>
        <p:txBody>
          <a:bodyPr wrap="square">
            <a:prstTxWarp prst="textNoShape">
              <a:avLst/>
            </a:prstTxWarp>
            <a:spAutoFit/>
          </a:bodyPr>
          <a:lstStyle/>
          <a:p>
            <a:pPr algn="ctr"/>
            <a:r>
              <a:rPr lang="en-US" sz="1400" smtClean="0">
                <a:solidFill>
                  <a:srgbClr val="FF0000"/>
                </a:solidFill>
                <a:latin typeface="Avenir Book" charset="0"/>
                <a:ea typeface="Avenir Book" charset="0"/>
                <a:cs typeface="Avenir Book" charset="0"/>
              </a:rPr>
              <a:t>clotting factors</a:t>
            </a:r>
            <a:endParaRPr lang="en-US" sz="1400" dirty="0">
              <a:solidFill>
                <a:srgbClr val="FF0000"/>
              </a:solidFill>
              <a:latin typeface="Avenir Book" charset="0"/>
              <a:ea typeface="Avenir Book" charset="0"/>
              <a:cs typeface="Avenir Book" charset="0"/>
            </a:endParaRPr>
          </a:p>
        </p:txBody>
      </p:sp>
      <p:sp>
        <p:nvSpPr>
          <p:cNvPr id="28" name="TextBox 11"/>
          <p:cNvSpPr txBox="1">
            <a:spLocks noChangeArrowheads="1"/>
          </p:cNvSpPr>
          <p:nvPr/>
        </p:nvSpPr>
        <p:spPr bwMode="auto">
          <a:xfrm>
            <a:off x="7045579" y="2936820"/>
            <a:ext cx="1819283" cy="954107"/>
          </a:xfrm>
          <a:prstGeom prst="rect">
            <a:avLst/>
          </a:prstGeom>
          <a:noFill/>
          <a:ln w="9525">
            <a:noFill/>
            <a:miter lim="800000"/>
            <a:headEnd/>
            <a:tailEnd/>
          </a:ln>
        </p:spPr>
        <p:txBody>
          <a:bodyPr wrap="square">
            <a:prstTxWarp prst="textNoShape">
              <a:avLst/>
            </a:prstTxWarp>
            <a:spAutoFit/>
          </a:bodyPr>
          <a:lstStyle/>
          <a:p>
            <a:pPr algn="ctr"/>
            <a:r>
              <a:rPr lang="en-US" sz="2800" b="1" dirty="0" smtClean="0">
                <a:solidFill>
                  <a:srgbClr val="007633"/>
                </a:solidFill>
                <a:latin typeface="Avenir Book" charset="0"/>
                <a:ea typeface="Avenir Book" charset="0"/>
                <a:cs typeface="Avenir Book" charset="0"/>
              </a:rPr>
              <a:t>cellular response</a:t>
            </a:r>
            <a:endParaRPr lang="en-US" sz="2800" b="1" dirty="0">
              <a:solidFill>
                <a:srgbClr val="007633"/>
              </a:solidFill>
              <a:latin typeface="Avenir Book" charset="0"/>
              <a:ea typeface="Avenir Book" charset="0"/>
              <a:cs typeface="Avenir Book" charset="0"/>
            </a:endParaRPr>
          </a:p>
        </p:txBody>
      </p:sp>
    </p:spTree>
    <p:extLst>
      <p:ext uri="{BB962C8B-B14F-4D97-AF65-F5344CB8AC3E}">
        <p14:creationId xmlns:p14="http://schemas.microsoft.com/office/powerpoint/2010/main" val="6914288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19" descr="A619117-Erythropoietin_molecule_bound_to_receptor-SPL.jpg"/>
          <p:cNvPicPr>
            <a:picLocks noChangeAspect="1"/>
          </p:cNvPicPr>
          <p:nvPr/>
        </p:nvPicPr>
        <p:blipFill>
          <a:blip r:embed="rId3"/>
          <a:srcRect l="12225" t="14432" r="10867" b="12830"/>
          <a:stretch>
            <a:fillRect/>
          </a:stretch>
        </p:blipFill>
        <p:spPr bwMode="auto">
          <a:xfrm>
            <a:off x="2896320" y="976627"/>
            <a:ext cx="2757487" cy="2209800"/>
          </a:xfrm>
          <a:prstGeom prst="rect">
            <a:avLst/>
          </a:prstGeom>
          <a:noFill/>
          <a:ln w="9525">
            <a:noFill/>
            <a:miter lim="800000"/>
            <a:headEnd/>
            <a:tailEnd/>
          </a:ln>
        </p:spPr>
      </p:pic>
      <p:sp>
        <p:nvSpPr>
          <p:cNvPr id="10" name="Freeform 9"/>
          <p:cNvSpPr/>
          <p:nvPr/>
        </p:nvSpPr>
        <p:spPr>
          <a:xfrm rot="516362">
            <a:off x="1897297" y="2002582"/>
            <a:ext cx="4432712" cy="1565503"/>
          </a:xfrm>
          <a:custGeom>
            <a:avLst/>
            <a:gdLst>
              <a:gd name="connsiteX0" fmla="*/ 18673 w 3611061"/>
              <a:gd name="connsiteY0" fmla="*/ 984005 h 1011713"/>
              <a:gd name="connsiteX1" fmla="*/ 213166 w 3611061"/>
              <a:gd name="connsiteY1" fmla="*/ 869586 h 1011713"/>
              <a:gd name="connsiteX2" fmla="*/ 281810 w 3611061"/>
              <a:gd name="connsiteY2" fmla="*/ 823818 h 1011713"/>
              <a:gd name="connsiteX3" fmla="*/ 396217 w 3611061"/>
              <a:gd name="connsiteY3" fmla="*/ 732283 h 1011713"/>
              <a:gd name="connsiteX4" fmla="*/ 739439 w 3611061"/>
              <a:gd name="connsiteY4" fmla="*/ 594979 h 1011713"/>
              <a:gd name="connsiteX5" fmla="*/ 819524 w 3611061"/>
              <a:gd name="connsiteY5" fmla="*/ 560654 h 1011713"/>
              <a:gd name="connsiteX6" fmla="*/ 888168 w 3611061"/>
              <a:gd name="connsiteY6" fmla="*/ 537770 h 1011713"/>
              <a:gd name="connsiteX7" fmla="*/ 945372 w 3611061"/>
              <a:gd name="connsiteY7" fmla="*/ 514886 h 1011713"/>
              <a:gd name="connsiteX8" fmla="*/ 1025457 w 3611061"/>
              <a:gd name="connsiteY8" fmla="*/ 503444 h 1011713"/>
              <a:gd name="connsiteX9" fmla="*/ 1151305 w 3611061"/>
              <a:gd name="connsiteY9" fmla="*/ 480560 h 1011713"/>
              <a:gd name="connsiteX10" fmla="*/ 1242831 w 3611061"/>
              <a:gd name="connsiteY10" fmla="*/ 434793 h 1011713"/>
              <a:gd name="connsiteX11" fmla="*/ 1288594 w 3611061"/>
              <a:gd name="connsiteY11" fmla="*/ 411909 h 1011713"/>
              <a:gd name="connsiteX12" fmla="*/ 1322916 w 3611061"/>
              <a:gd name="connsiteY12" fmla="*/ 377583 h 1011713"/>
              <a:gd name="connsiteX13" fmla="*/ 1448764 w 3611061"/>
              <a:gd name="connsiteY13" fmla="*/ 320373 h 1011713"/>
              <a:gd name="connsiteX14" fmla="*/ 1517408 w 3611061"/>
              <a:gd name="connsiteY14" fmla="*/ 286048 h 1011713"/>
              <a:gd name="connsiteX15" fmla="*/ 1631816 w 3611061"/>
              <a:gd name="connsiteY15" fmla="*/ 251722 h 1011713"/>
              <a:gd name="connsiteX16" fmla="*/ 1700460 w 3611061"/>
              <a:gd name="connsiteY16" fmla="*/ 228838 h 1011713"/>
              <a:gd name="connsiteX17" fmla="*/ 1860630 w 3611061"/>
              <a:gd name="connsiteY17" fmla="*/ 205954 h 1011713"/>
              <a:gd name="connsiteX18" fmla="*/ 1986478 w 3611061"/>
              <a:gd name="connsiteY18" fmla="*/ 160187 h 1011713"/>
              <a:gd name="connsiteX19" fmla="*/ 2123767 w 3611061"/>
              <a:gd name="connsiteY19" fmla="*/ 125861 h 1011713"/>
              <a:gd name="connsiteX20" fmla="*/ 2180970 w 3611061"/>
              <a:gd name="connsiteY20" fmla="*/ 91535 h 1011713"/>
              <a:gd name="connsiteX21" fmla="*/ 2215293 w 3611061"/>
              <a:gd name="connsiteY21" fmla="*/ 80093 h 1011713"/>
              <a:gd name="connsiteX22" fmla="*/ 2329700 w 3611061"/>
              <a:gd name="connsiteY22" fmla="*/ 57209 h 1011713"/>
              <a:gd name="connsiteX23" fmla="*/ 2478429 w 3611061"/>
              <a:gd name="connsiteY23" fmla="*/ 22884 h 1011713"/>
              <a:gd name="connsiteX24" fmla="*/ 2547074 w 3611061"/>
              <a:gd name="connsiteY24" fmla="*/ 0 h 1011713"/>
              <a:gd name="connsiteX25" fmla="*/ 3611061 w 3611061"/>
              <a:gd name="connsiteY25" fmla="*/ 11442 h 101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11061" h="1011713">
                <a:moveTo>
                  <a:pt x="18673" y="984005"/>
                </a:moveTo>
                <a:cubicBezTo>
                  <a:pt x="54626" y="876136"/>
                  <a:pt x="0" y="1011713"/>
                  <a:pt x="213166" y="869586"/>
                </a:cubicBezTo>
                <a:cubicBezTo>
                  <a:pt x="236047" y="854330"/>
                  <a:pt x="260336" y="840999"/>
                  <a:pt x="281810" y="823818"/>
                </a:cubicBezTo>
                <a:cubicBezTo>
                  <a:pt x="348468" y="770486"/>
                  <a:pt x="307774" y="774871"/>
                  <a:pt x="396217" y="732283"/>
                </a:cubicBezTo>
                <a:cubicBezTo>
                  <a:pt x="708738" y="581794"/>
                  <a:pt x="537614" y="670671"/>
                  <a:pt x="739439" y="594979"/>
                </a:cubicBezTo>
                <a:cubicBezTo>
                  <a:pt x="766633" y="584780"/>
                  <a:pt x="792417" y="571081"/>
                  <a:pt x="819524" y="560654"/>
                </a:cubicBezTo>
                <a:cubicBezTo>
                  <a:pt x="842035" y="551995"/>
                  <a:pt x="865501" y="546013"/>
                  <a:pt x="888168" y="537770"/>
                </a:cubicBezTo>
                <a:cubicBezTo>
                  <a:pt x="907468" y="530751"/>
                  <a:pt x="925448" y="519868"/>
                  <a:pt x="945372" y="514886"/>
                </a:cubicBezTo>
                <a:cubicBezTo>
                  <a:pt x="971533" y="508345"/>
                  <a:pt x="998805" y="507545"/>
                  <a:pt x="1025457" y="503444"/>
                </a:cubicBezTo>
                <a:cubicBezTo>
                  <a:pt x="1040321" y="501157"/>
                  <a:pt x="1132516" y="486197"/>
                  <a:pt x="1151305" y="480560"/>
                </a:cubicBezTo>
                <a:cubicBezTo>
                  <a:pt x="1222435" y="459219"/>
                  <a:pt x="1190645" y="464616"/>
                  <a:pt x="1242831" y="434793"/>
                </a:cubicBezTo>
                <a:cubicBezTo>
                  <a:pt x="1257639" y="426331"/>
                  <a:pt x="1273340" y="419537"/>
                  <a:pt x="1288594" y="411909"/>
                </a:cubicBezTo>
                <a:cubicBezTo>
                  <a:pt x="1300035" y="400467"/>
                  <a:pt x="1309454" y="386559"/>
                  <a:pt x="1322916" y="377583"/>
                </a:cubicBezTo>
                <a:cubicBezTo>
                  <a:pt x="1367493" y="347862"/>
                  <a:pt x="1401874" y="341689"/>
                  <a:pt x="1448764" y="320373"/>
                </a:cubicBezTo>
                <a:cubicBezTo>
                  <a:pt x="1472053" y="309786"/>
                  <a:pt x="1493794" y="295888"/>
                  <a:pt x="1517408" y="286048"/>
                </a:cubicBezTo>
                <a:cubicBezTo>
                  <a:pt x="1586754" y="257151"/>
                  <a:pt x="1571921" y="269693"/>
                  <a:pt x="1631816" y="251722"/>
                </a:cubicBezTo>
                <a:cubicBezTo>
                  <a:pt x="1654918" y="244791"/>
                  <a:pt x="1676809" y="233569"/>
                  <a:pt x="1700460" y="228838"/>
                </a:cubicBezTo>
                <a:cubicBezTo>
                  <a:pt x="1810496" y="206828"/>
                  <a:pt x="1776465" y="228911"/>
                  <a:pt x="1860630" y="205954"/>
                </a:cubicBezTo>
                <a:cubicBezTo>
                  <a:pt x="1963441" y="177911"/>
                  <a:pt x="1894377" y="190890"/>
                  <a:pt x="1986478" y="160187"/>
                </a:cubicBezTo>
                <a:cubicBezTo>
                  <a:pt x="2049985" y="139016"/>
                  <a:pt x="2064046" y="137807"/>
                  <a:pt x="2123767" y="125861"/>
                </a:cubicBezTo>
                <a:cubicBezTo>
                  <a:pt x="2142835" y="114419"/>
                  <a:pt x="2161081" y="101481"/>
                  <a:pt x="2180970" y="91535"/>
                </a:cubicBezTo>
                <a:cubicBezTo>
                  <a:pt x="2191757" y="86141"/>
                  <a:pt x="2203697" y="83406"/>
                  <a:pt x="2215293" y="80093"/>
                </a:cubicBezTo>
                <a:cubicBezTo>
                  <a:pt x="2263083" y="66437"/>
                  <a:pt x="2275756" y="66201"/>
                  <a:pt x="2329700" y="57209"/>
                </a:cubicBezTo>
                <a:cubicBezTo>
                  <a:pt x="2451385" y="8529"/>
                  <a:pt x="2312726" y="58395"/>
                  <a:pt x="2478429" y="22884"/>
                </a:cubicBezTo>
                <a:cubicBezTo>
                  <a:pt x="2502013" y="17830"/>
                  <a:pt x="2524192" y="7628"/>
                  <a:pt x="2547074" y="0"/>
                </a:cubicBezTo>
                <a:cubicBezTo>
                  <a:pt x="3138055" y="19066"/>
                  <a:pt x="2783454" y="11442"/>
                  <a:pt x="3611061" y="11442"/>
                </a:cubicBezTo>
              </a:path>
            </a:pathLst>
          </a:custGeom>
          <a:ln w="190500" cap="flat" cmpd="sng" algn="ctr">
            <a:solidFill>
              <a:srgbClr val="E5D5B8">
                <a:alpha val="65098"/>
              </a:srgbClr>
            </a:solidFill>
            <a:prstDash val="solid"/>
            <a:round/>
            <a:headEnd type="none" w="med" len="med"/>
            <a:tailEnd type="none" w="med" len="med"/>
          </a:ln>
          <a:scene3d>
            <a:camera prst="orthographicFront"/>
            <a:lightRig rig="threePt" dir="t"/>
          </a:scene3d>
          <a:sp3d extrusionH="6350" contourW="12700">
            <a:bevelT/>
            <a:extrusionClr>
              <a:srgbClr val="FFFF00"/>
            </a:extrusionClr>
            <a:contourClr>
              <a:srgbClr val="FFFF00"/>
            </a:contourClr>
          </a:sp3d>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dirty="0">
              <a:latin typeface="Avenir Book" charset="0"/>
              <a:ea typeface="Avenir Book" charset="0"/>
              <a:cs typeface="Avenir Book" charset="0"/>
            </a:endParaRPr>
          </a:p>
        </p:txBody>
      </p:sp>
      <p:pic>
        <p:nvPicPr>
          <p:cNvPr id="11" name="Picture 25" descr="Lambda_repressor_1LMB.png"/>
          <p:cNvPicPr>
            <a:picLocks noChangeAspect="1"/>
          </p:cNvPicPr>
          <p:nvPr/>
        </p:nvPicPr>
        <p:blipFill>
          <a:blip r:embed="rId4"/>
          <a:srcRect/>
          <a:stretch>
            <a:fillRect/>
          </a:stretch>
        </p:blipFill>
        <p:spPr bwMode="auto">
          <a:xfrm rot="5400000">
            <a:off x="4952630" y="4956394"/>
            <a:ext cx="1470483" cy="2161164"/>
          </a:xfrm>
          <a:prstGeom prst="rect">
            <a:avLst/>
          </a:prstGeom>
          <a:noFill/>
          <a:ln w="9525">
            <a:noFill/>
            <a:miter lim="800000"/>
            <a:headEnd/>
            <a:tailEnd/>
          </a:ln>
        </p:spPr>
      </p:pic>
      <p:cxnSp>
        <p:nvCxnSpPr>
          <p:cNvPr id="12" name="Straight Arrow Connector 11"/>
          <p:cNvCxnSpPr/>
          <p:nvPr/>
        </p:nvCxnSpPr>
        <p:spPr>
          <a:xfrm>
            <a:off x="4530417" y="3178879"/>
            <a:ext cx="389937" cy="1465425"/>
          </a:xfrm>
          <a:prstGeom prst="straightConnector1">
            <a:avLst/>
          </a:prstGeom>
          <a:ln w="38100" cap="flat" cmpd="sng" algn="ctr">
            <a:solidFill>
              <a:schemeClr val="bg1">
                <a:lumMod val="85000"/>
              </a:schemeClr>
            </a:solidFill>
            <a:prstDash val="solid"/>
            <a:round/>
            <a:headEnd type="none" w="med" len="med"/>
            <a:tailEnd type="arrow" w="med" len="med"/>
          </a:ln>
          <a:effectLst>
            <a:outerShdw blurRad="40000" dist="20000" dir="3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3" name="TextBox 11"/>
          <p:cNvSpPr txBox="1">
            <a:spLocks noChangeArrowheads="1"/>
          </p:cNvSpPr>
          <p:nvPr/>
        </p:nvSpPr>
        <p:spPr bwMode="auto">
          <a:xfrm>
            <a:off x="-203200" y="263745"/>
            <a:ext cx="1751727" cy="523220"/>
          </a:xfrm>
          <a:prstGeom prst="rect">
            <a:avLst/>
          </a:prstGeom>
          <a:noFill/>
          <a:ln w="9525">
            <a:noFill/>
            <a:miter lim="800000"/>
            <a:headEnd/>
            <a:tailEnd/>
          </a:ln>
        </p:spPr>
        <p:txBody>
          <a:bodyPr wrap="square">
            <a:prstTxWarp prst="textNoShape">
              <a:avLst/>
            </a:prstTxWarp>
            <a:spAutoFit/>
          </a:bodyPr>
          <a:lstStyle/>
          <a:p>
            <a:pPr algn="ctr"/>
            <a:r>
              <a:rPr lang="en-US" sz="1400" b="1" dirty="0" smtClean="0">
                <a:latin typeface="Avenir Book" charset="0"/>
                <a:ea typeface="Avenir Book" charset="0"/>
                <a:cs typeface="Avenir Book" charset="0"/>
              </a:rPr>
              <a:t>extracellular</a:t>
            </a:r>
          </a:p>
          <a:p>
            <a:pPr algn="ctr"/>
            <a:r>
              <a:rPr lang="en-US" sz="1400" b="1" dirty="0" smtClean="0">
                <a:latin typeface="Avenir Book" charset="0"/>
                <a:ea typeface="Avenir Book" charset="0"/>
                <a:cs typeface="Avenir Book" charset="0"/>
              </a:rPr>
              <a:t>factors</a:t>
            </a:r>
          </a:p>
        </p:txBody>
      </p:sp>
      <p:sp>
        <p:nvSpPr>
          <p:cNvPr id="14" name="TextBox 11"/>
          <p:cNvSpPr txBox="1">
            <a:spLocks noChangeArrowheads="1"/>
          </p:cNvSpPr>
          <p:nvPr/>
        </p:nvSpPr>
        <p:spPr bwMode="auto">
          <a:xfrm>
            <a:off x="5587174" y="1155865"/>
            <a:ext cx="1219200" cy="523875"/>
          </a:xfrm>
          <a:prstGeom prst="rect">
            <a:avLst/>
          </a:prstGeom>
          <a:noFill/>
          <a:ln w="9525">
            <a:noFill/>
            <a:miter lim="800000"/>
            <a:headEnd/>
            <a:tailEnd/>
          </a:ln>
        </p:spPr>
        <p:txBody>
          <a:bodyPr>
            <a:prstTxWarp prst="textNoShape">
              <a:avLst/>
            </a:prstTxWarp>
            <a:spAutoFit/>
          </a:bodyPr>
          <a:lstStyle/>
          <a:p>
            <a:pPr algn="ctr"/>
            <a:r>
              <a:rPr lang="en-US" sz="1400" b="1" dirty="0">
                <a:latin typeface="Avenir Book" charset="0"/>
                <a:ea typeface="Avenir Book" charset="0"/>
                <a:cs typeface="Avenir Book" charset="0"/>
              </a:rPr>
              <a:t>membrane receptors</a:t>
            </a:r>
          </a:p>
        </p:txBody>
      </p:sp>
      <p:sp>
        <p:nvSpPr>
          <p:cNvPr id="15" name="TextBox 11"/>
          <p:cNvSpPr txBox="1">
            <a:spLocks noChangeArrowheads="1"/>
          </p:cNvSpPr>
          <p:nvPr/>
        </p:nvSpPr>
        <p:spPr bwMode="auto">
          <a:xfrm>
            <a:off x="3291732" y="5618320"/>
            <a:ext cx="1447800" cy="523220"/>
          </a:xfrm>
          <a:prstGeom prst="rect">
            <a:avLst/>
          </a:prstGeom>
          <a:noFill/>
          <a:ln w="9525">
            <a:noFill/>
            <a:miter lim="800000"/>
            <a:headEnd/>
            <a:tailEnd/>
          </a:ln>
        </p:spPr>
        <p:txBody>
          <a:bodyPr wrap="square">
            <a:prstTxWarp prst="textNoShape">
              <a:avLst/>
            </a:prstTxWarp>
            <a:spAutoFit/>
          </a:bodyPr>
          <a:lstStyle/>
          <a:p>
            <a:pPr algn="ctr"/>
            <a:r>
              <a:rPr lang="en-US" sz="1400" b="1" dirty="0" smtClean="0">
                <a:latin typeface="Avenir Book" charset="0"/>
                <a:ea typeface="Avenir Book" charset="0"/>
                <a:cs typeface="Avenir Book" charset="0"/>
              </a:rPr>
              <a:t>transcriptional </a:t>
            </a:r>
          </a:p>
          <a:p>
            <a:pPr algn="ctr"/>
            <a:r>
              <a:rPr lang="en-US" sz="1400" b="1" dirty="0" smtClean="0">
                <a:latin typeface="Avenir Book" charset="0"/>
                <a:ea typeface="Avenir Book" charset="0"/>
                <a:cs typeface="Avenir Book" charset="0"/>
              </a:rPr>
              <a:t>regulators</a:t>
            </a:r>
            <a:endParaRPr lang="en-US" sz="1400" b="1" dirty="0">
              <a:latin typeface="Avenir Book" charset="0"/>
              <a:ea typeface="Avenir Book" charset="0"/>
              <a:cs typeface="Avenir Book" charset="0"/>
            </a:endParaRPr>
          </a:p>
        </p:txBody>
      </p:sp>
      <p:sp>
        <p:nvSpPr>
          <p:cNvPr id="21" name="Freeform 20"/>
          <p:cNvSpPr/>
          <p:nvPr/>
        </p:nvSpPr>
        <p:spPr>
          <a:xfrm rot="516362">
            <a:off x="3731919" y="4641636"/>
            <a:ext cx="3619330" cy="843921"/>
          </a:xfrm>
          <a:custGeom>
            <a:avLst/>
            <a:gdLst>
              <a:gd name="connsiteX0" fmla="*/ 18673 w 3611061"/>
              <a:gd name="connsiteY0" fmla="*/ 984005 h 1011713"/>
              <a:gd name="connsiteX1" fmla="*/ 213166 w 3611061"/>
              <a:gd name="connsiteY1" fmla="*/ 869586 h 1011713"/>
              <a:gd name="connsiteX2" fmla="*/ 281810 w 3611061"/>
              <a:gd name="connsiteY2" fmla="*/ 823818 h 1011713"/>
              <a:gd name="connsiteX3" fmla="*/ 396217 w 3611061"/>
              <a:gd name="connsiteY3" fmla="*/ 732283 h 1011713"/>
              <a:gd name="connsiteX4" fmla="*/ 739439 w 3611061"/>
              <a:gd name="connsiteY4" fmla="*/ 594979 h 1011713"/>
              <a:gd name="connsiteX5" fmla="*/ 819524 w 3611061"/>
              <a:gd name="connsiteY5" fmla="*/ 560654 h 1011713"/>
              <a:gd name="connsiteX6" fmla="*/ 888168 w 3611061"/>
              <a:gd name="connsiteY6" fmla="*/ 537770 h 1011713"/>
              <a:gd name="connsiteX7" fmla="*/ 945372 w 3611061"/>
              <a:gd name="connsiteY7" fmla="*/ 514886 h 1011713"/>
              <a:gd name="connsiteX8" fmla="*/ 1025457 w 3611061"/>
              <a:gd name="connsiteY8" fmla="*/ 503444 h 1011713"/>
              <a:gd name="connsiteX9" fmla="*/ 1151305 w 3611061"/>
              <a:gd name="connsiteY9" fmla="*/ 480560 h 1011713"/>
              <a:gd name="connsiteX10" fmla="*/ 1242831 w 3611061"/>
              <a:gd name="connsiteY10" fmla="*/ 434793 h 1011713"/>
              <a:gd name="connsiteX11" fmla="*/ 1288594 w 3611061"/>
              <a:gd name="connsiteY11" fmla="*/ 411909 h 1011713"/>
              <a:gd name="connsiteX12" fmla="*/ 1322916 w 3611061"/>
              <a:gd name="connsiteY12" fmla="*/ 377583 h 1011713"/>
              <a:gd name="connsiteX13" fmla="*/ 1448764 w 3611061"/>
              <a:gd name="connsiteY13" fmla="*/ 320373 h 1011713"/>
              <a:gd name="connsiteX14" fmla="*/ 1517408 w 3611061"/>
              <a:gd name="connsiteY14" fmla="*/ 286048 h 1011713"/>
              <a:gd name="connsiteX15" fmla="*/ 1631816 w 3611061"/>
              <a:gd name="connsiteY15" fmla="*/ 251722 h 1011713"/>
              <a:gd name="connsiteX16" fmla="*/ 1700460 w 3611061"/>
              <a:gd name="connsiteY16" fmla="*/ 228838 h 1011713"/>
              <a:gd name="connsiteX17" fmla="*/ 1860630 w 3611061"/>
              <a:gd name="connsiteY17" fmla="*/ 205954 h 1011713"/>
              <a:gd name="connsiteX18" fmla="*/ 1986478 w 3611061"/>
              <a:gd name="connsiteY18" fmla="*/ 160187 h 1011713"/>
              <a:gd name="connsiteX19" fmla="*/ 2123767 w 3611061"/>
              <a:gd name="connsiteY19" fmla="*/ 125861 h 1011713"/>
              <a:gd name="connsiteX20" fmla="*/ 2180970 w 3611061"/>
              <a:gd name="connsiteY20" fmla="*/ 91535 h 1011713"/>
              <a:gd name="connsiteX21" fmla="*/ 2215293 w 3611061"/>
              <a:gd name="connsiteY21" fmla="*/ 80093 h 1011713"/>
              <a:gd name="connsiteX22" fmla="*/ 2329700 w 3611061"/>
              <a:gd name="connsiteY22" fmla="*/ 57209 h 1011713"/>
              <a:gd name="connsiteX23" fmla="*/ 2478429 w 3611061"/>
              <a:gd name="connsiteY23" fmla="*/ 22884 h 1011713"/>
              <a:gd name="connsiteX24" fmla="*/ 2547074 w 3611061"/>
              <a:gd name="connsiteY24" fmla="*/ 0 h 1011713"/>
              <a:gd name="connsiteX25" fmla="*/ 3611061 w 3611061"/>
              <a:gd name="connsiteY25" fmla="*/ 11442 h 101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11061" h="1011713">
                <a:moveTo>
                  <a:pt x="18673" y="984005"/>
                </a:moveTo>
                <a:cubicBezTo>
                  <a:pt x="54626" y="876136"/>
                  <a:pt x="0" y="1011713"/>
                  <a:pt x="213166" y="869586"/>
                </a:cubicBezTo>
                <a:cubicBezTo>
                  <a:pt x="236047" y="854330"/>
                  <a:pt x="260336" y="840999"/>
                  <a:pt x="281810" y="823818"/>
                </a:cubicBezTo>
                <a:cubicBezTo>
                  <a:pt x="348468" y="770486"/>
                  <a:pt x="307774" y="774871"/>
                  <a:pt x="396217" y="732283"/>
                </a:cubicBezTo>
                <a:cubicBezTo>
                  <a:pt x="708738" y="581794"/>
                  <a:pt x="537614" y="670671"/>
                  <a:pt x="739439" y="594979"/>
                </a:cubicBezTo>
                <a:cubicBezTo>
                  <a:pt x="766633" y="584780"/>
                  <a:pt x="792417" y="571081"/>
                  <a:pt x="819524" y="560654"/>
                </a:cubicBezTo>
                <a:cubicBezTo>
                  <a:pt x="842035" y="551995"/>
                  <a:pt x="865501" y="546013"/>
                  <a:pt x="888168" y="537770"/>
                </a:cubicBezTo>
                <a:cubicBezTo>
                  <a:pt x="907468" y="530751"/>
                  <a:pt x="925448" y="519868"/>
                  <a:pt x="945372" y="514886"/>
                </a:cubicBezTo>
                <a:cubicBezTo>
                  <a:pt x="971533" y="508345"/>
                  <a:pt x="998805" y="507545"/>
                  <a:pt x="1025457" y="503444"/>
                </a:cubicBezTo>
                <a:cubicBezTo>
                  <a:pt x="1040321" y="501157"/>
                  <a:pt x="1132516" y="486197"/>
                  <a:pt x="1151305" y="480560"/>
                </a:cubicBezTo>
                <a:cubicBezTo>
                  <a:pt x="1222435" y="459219"/>
                  <a:pt x="1190645" y="464616"/>
                  <a:pt x="1242831" y="434793"/>
                </a:cubicBezTo>
                <a:cubicBezTo>
                  <a:pt x="1257639" y="426331"/>
                  <a:pt x="1273340" y="419537"/>
                  <a:pt x="1288594" y="411909"/>
                </a:cubicBezTo>
                <a:cubicBezTo>
                  <a:pt x="1300035" y="400467"/>
                  <a:pt x="1309454" y="386559"/>
                  <a:pt x="1322916" y="377583"/>
                </a:cubicBezTo>
                <a:cubicBezTo>
                  <a:pt x="1367493" y="347862"/>
                  <a:pt x="1401874" y="341689"/>
                  <a:pt x="1448764" y="320373"/>
                </a:cubicBezTo>
                <a:cubicBezTo>
                  <a:pt x="1472053" y="309786"/>
                  <a:pt x="1493794" y="295888"/>
                  <a:pt x="1517408" y="286048"/>
                </a:cubicBezTo>
                <a:cubicBezTo>
                  <a:pt x="1586754" y="257151"/>
                  <a:pt x="1571921" y="269693"/>
                  <a:pt x="1631816" y="251722"/>
                </a:cubicBezTo>
                <a:cubicBezTo>
                  <a:pt x="1654918" y="244791"/>
                  <a:pt x="1676809" y="233569"/>
                  <a:pt x="1700460" y="228838"/>
                </a:cubicBezTo>
                <a:cubicBezTo>
                  <a:pt x="1810496" y="206828"/>
                  <a:pt x="1776465" y="228911"/>
                  <a:pt x="1860630" y="205954"/>
                </a:cubicBezTo>
                <a:cubicBezTo>
                  <a:pt x="1963441" y="177911"/>
                  <a:pt x="1894377" y="190890"/>
                  <a:pt x="1986478" y="160187"/>
                </a:cubicBezTo>
                <a:cubicBezTo>
                  <a:pt x="2049985" y="139016"/>
                  <a:pt x="2064046" y="137807"/>
                  <a:pt x="2123767" y="125861"/>
                </a:cubicBezTo>
                <a:cubicBezTo>
                  <a:pt x="2142835" y="114419"/>
                  <a:pt x="2161081" y="101481"/>
                  <a:pt x="2180970" y="91535"/>
                </a:cubicBezTo>
                <a:cubicBezTo>
                  <a:pt x="2191757" y="86141"/>
                  <a:pt x="2203697" y="83406"/>
                  <a:pt x="2215293" y="80093"/>
                </a:cubicBezTo>
                <a:cubicBezTo>
                  <a:pt x="2263083" y="66437"/>
                  <a:pt x="2275756" y="66201"/>
                  <a:pt x="2329700" y="57209"/>
                </a:cubicBezTo>
                <a:cubicBezTo>
                  <a:pt x="2451385" y="8529"/>
                  <a:pt x="2312726" y="58395"/>
                  <a:pt x="2478429" y="22884"/>
                </a:cubicBezTo>
                <a:cubicBezTo>
                  <a:pt x="2502013" y="17830"/>
                  <a:pt x="2524192" y="7628"/>
                  <a:pt x="2547074" y="0"/>
                </a:cubicBezTo>
                <a:cubicBezTo>
                  <a:pt x="3138055" y="19066"/>
                  <a:pt x="2783454" y="11442"/>
                  <a:pt x="3611061" y="11442"/>
                </a:cubicBezTo>
              </a:path>
            </a:pathLst>
          </a:custGeom>
          <a:ln w="190500" cap="flat" cmpd="sng" algn="ctr">
            <a:solidFill>
              <a:srgbClr val="E8EBE6">
                <a:alpha val="65098"/>
              </a:srgbClr>
            </a:solidFill>
            <a:prstDash val="solid"/>
            <a:round/>
            <a:headEnd type="none" w="med" len="med"/>
            <a:tailEnd type="none" w="med" len="med"/>
          </a:ln>
          <a:scene3d>
            <a:camera prst="orthographicFront"/>
            <a:lightRig rig="threePt" dir="t"/>
          </a:scene3d>
          <a:sp3d extrusionH="6350" contourW="12700">
            <a:bevelT/>
            <a:extrusionClr>
              <a:srgbClr val="FFFF00"/>
            </a:extrusionClr>
            <a:contourClr>
              <a:srgbClr val="FFFF00"/>
            </a:contourClr>
          </a:sp3d>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dirty="0">
              <a:latin typeface="Avenir Book" charset="0"/>
              <a:ea typeface="Avenir Book" charset="0"/>
              <a:cs typeface="Avenir Book" charset="0"/>
            </a:endParaRPr>
          </a:p>
        </p:txBody>
      </p:sp>
      <p:sp>
        <p:nvSpPr>
          <p:cNvPr id="24" name="TextBox 11"/>
          <p:cNvSpPr txBox="1">
            <a:spLocks noChangeArrowheads="1"/>
          </p:cNvSpPr>
          <p:nvPr/>
        </p:nvSpPr>
        <p:spPr bwMode="auto">
          <a:xfrm>
            <a:off x="3225812" y="3636925"/>
            <a:ext cx="1304605" cy="738664"/>
          </a:xfrm>
          <a:prstGeom prst="rect">
            <a:avLst/>
          </a:prstGeom>
          <a:noFill/>
          <a:ln w="9525">
            <a:noFill/>
            <a:miter lim="800000"/>
            <a:headEnd/>
            <a:tailEnd/>
          </a:ln>
        </p:spPr>
        <p:txBody>
          <a:bodyPr wrap="square">
            <a:prstTxWarp prst="textNoShape">
              <a:avLst/>
            </a:prstTxWarp>
            <a:spAutoFit/>
          </a:bodyPr>
          <a:lstStyle/>
          <a:p>
            <a:pPr algn="ctr"/>
            <a:r>
              <a:rPr lang="en-US" sz="1400" b="1" dirty="0" smtClean="0">
                <a:latin typeface="Avenir Book" charset="0"/>
                <a:ea typeface="Avenir Book" charset="0"/>
                <a:cs typeface="Avenir Book" charset="0"/>
              </a:rPr>
              <a:t>intracellular</a:t>
            </a:r>
          </a:p>
          <a:p>
            <a:pPr algn="ctr"/>
            <a:r>
              <a:rPr lang="en-US" sz="1400" b="1" dirty="0" smtClean="0">
                <a:latin typeface="Avenir Book" charset="0"/>
                <a:ea typeface="Avenir Book" charset="0"/>
                <a:cs typeface="Avenir Book" charset="0"/>
              </a:rPr>
              <a:t>signaling proteins</a:t>
            </a:r>
            <a:endParaRPr lang="en-US" sz="1400" b="1" dirty="0">
              <a:latin typeface="Avenir Book" charset="0"/>
              <a:ea typeface="Avenir Book" charset="0"/>
              <a:cs typeface="Avenir Book" charset="0"/>
            </a:endParaRPr>
          </a:p>
        </p:txBody>
      </p:sp>
      <p:pic>
        <p:nvPicPr>
          <p:cNvPr id="5" name="Picture 4"/>
          <p:cNvPicPr>
            <a:picLocks noChangeAspect="1"/>
          </p:cNvPicPr>
          <p:nvPr/>
        </p:nvPicPr>
        <p:blipFill>
          <a:blip r:embed="rId5"/>
          <a:stretch>
            <a:fillRect/>
          </a:stretch>
        </p:blipFill>
        <p:spPr>
          <a:xfrm>
            <a:off x="1170076" y="199736"/>
            <a:ext cx="1147354" cy="956129"/>
          </a:xfrm>
          <a:prstGeom prst="rect">
            <a:avLst/>
          </a:prstGeom>
        </p:spPr>
      </p:pic>
      <p:cxnSp>
        <p:nvCxnSpPr>
          <p:cNvPr id="26" name="Straight Arrow Connector 25"/>
          <p:cNvCxnSpPr/>
          <p:nvPr/>
        </p:nvCxnSpPr>
        <p:spPr>
          <a:xfrm>
            <a:off x="2232472" y="786965"/>
            <a:ext cx="814508" cy="423764"/>
          </a:xfrm>
          <a:prstGeom prst="straightConnector1">
            <a:avLst/>
          </a:prstGeom>
          <a:ln w="38100" cap="flat" cmpd="sng" algn="ctr">
            <a:solidFill>
              <a:schemeClr val="bg1">
                <a:lumMod val="85000"/>
              </a:schemeClr>
            </a:solidFill>
            <a:prstDash val="solid"/>
            <a:round/>
            <a:headEnd type="none" w="med" len="med"/>
            <a:tailEnd type="arrow" w="med" len="med"/>
          </a:ln>
          <a:effectLst>
            <a:outerShdw blurRad="40000" dist="20000" dir="3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7" name="Curved Connector 26"/>
          <p:cNvCxnSpPr/>
          <p:nvPr/>
        </p:nvCxnSpPr>
        <p:spPr bwMode="auto">
          <a:xfrm flipV="1">
            <a:off x="6897662" y="3890927"/>
            <a:ext cx="1004466" cy="2146049"/>
          </a:xfrm>
          <a:prstGeom prst="curvedConnector2">
            <a:avLst/>
          </a:prstGeom>
          <a:blipFill dpi="0" rotWithShape="0">
            <a:blip r:embed="rId6"/>
            <a:srcRect/>
            <a:tile tx="0" ty="0" sx="100000" sy="100000" flip="none" algn="tl"/>
          </a:blipFill>
          <a:ln w="38100" cap="flat" cmpd="sng" algn="ctr">
            <a:solidFill>
              <a:schemeClr val="bg1">
                <a:lumMod val="85000"/>
              </a:schemeClr>
            </a:solidFill>
            <a:prstDash val="solid"/>
            <a:round/>
            <a:headEnd type="none" w="med" len="med"/>
            <a:tailEnd type="arrow"/>
          </a:ln>
          <a:effectLst>
            <a:outerShdw blurRad="50800" dist="38100" dir="2700000" algn="tl" rotWithShape="0">
              <a:prstClr val="black">
                <a:alpha val="40000"/>
              </a:prstClr>
            </a:outerShdw>
          </a:effectLst>
          <a:extLst/>
        </p:spPr>
      </p:cxnSp>
      <p:pic>
        <p:nvPicPr>
          <p:cNvPr id="37" name="Picture 36"/>
          <p:cNvPicPr>
            <a:picLocks noChangeAspect="1"/>
          </p:cNvPicPr>
          <p:nvPr/>
        </p:nvPicPr>
        <p:blipFill rotWithShape="1">
          <a:blip r:embed="rId7">
            <a:duotone>
              <a:prstClr val="black"/>
              <a:schemeClr val="accent1">
                <a:tint val="45000"/>
                <a:satMod val="400000"/>
              </a:schemeClr>
            </a:duotone>
          </a:blip>
          <a:srcRect l="20118" t="18175" r="20294" b="14591"/>
          <a:stretch/>
        </p:blipFill>
        <p:spPr>
          <a:xfrm>
            <a:off x="2356426" y="3528474"/>
            <a:ext cx="1031355" cy="1163701"/>
          </a:xfrm>
          <a:prstGeom prst="rect">
            <a:avLst/>
          </a:prstGeom>
        </p:spPr>
      </p:pic>
      <p:sp>
        <p:nvSpPr>
          <p:cNvPr id="4" name="Rounded Rectangle 3"/>
          <p:cNvSpPr/>
          <p:nvPr/>
        </p:nvSpPr>
        <p:spPr bwMode="auto">
          <a:xfrm>
            <a:off x="54051" y="154276"/>
            <a:ext cx="2518109" cy="1011830"/>
          </a:xfrm>
          <a:prstGeom prst="roundRect">
            <a:avLst/>
          </a:prstGeom>
          <a:solidFill>
            <a:schemeClr val="accent6">
              <a:lumMod val="20000"/>
              <a:lumOff val="80000"/>
              <a:alpha val="2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8" name="Rounded Rectangle 27"/>
          <p:cNvSpPr/>
          <p:nvPr/>
        </p:nvSpPr>
        <p:spPr bwMode="auto">
          <a:xfrm>
            <a:off x="3390632" y="5340296"/>
            <a:ext cx="3794839" cy="1451800"/>
          </a:xfrm>
          <a:prstGeom prst="roundRect">
            <a:avLst/>
          </a:prstGeom>
          <a:solidFill>
            <a:schemeClr val="accent6">
              <a:lumMod val="20000"/>
              <a:lumOff val="80000"/>
              <a:alpha val="2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9" name="TextBox 11"/>
          <p:cNvSpPr txBox="1">
            <a:spLocks noChangeArrowheads="1"/>
          </p:cNvSpPr>
          <p:nvPr/>
        </p:nvSpPr>
        <p:spPr bwMode="auto">
          <a:xfrm>
            <a:off x="334391" y="1255544"/>
            <a:ext cx="2428272" cy="738664"/>
          </a:xfrm>
          <a:prstGeom prst="rect">
            <a:avLst/>
          </a:prstGeom>
          <a:noFill/>
          <a:ln w="9525">
            <a:noFill/>
            <a:miter lim="800000"/>
            <a:headEnd/>
            <a:tailEnd/>
          </a:ln>
        </p:spPr>
        <p:txBody>
          <a:bodyPr wrap="square">
            <a:prstTxWarp prst="textNoShape">
              <a:avLst/>
            </a:prstTxWarp>
            <a:spAutoFit/>
          </a:bodyPr>
          <a:lstStyle/>
          <a:p>
            <a:r>
              <a:rPr lang="en-US" sz="1400" b="1" dirty="0" smtClean="0">
                <a:latin typeface="Avenir Book" charset="0"/>
                <a:ea typeface="Avenir Book" charset="0"/>
                <a:cs typeface="Avenir Book" charset="0"/>
              </a:rPr>
              <a:t>cytokines</a:t>
            </a:r>
            <a:r>
              <a:rPr lang="en-US" sz="1400" dirty="0" smtClean="0">
                <a:latin typeface="Avenir Book" charset="0"/>
                <a:ea typeface="Avenir Book" charset="0"/>
                <a:cs typeface="Avenir Book" charset="0"/>
              </a:rPr>
              <a:t> – IL-4</a:t>
            </a:r>
          </a:p>
          <a:p>
            <a:r>
              <a:rPr lang="en-US" sz="1400" b="1" dirty="0" smtClean="0">
                <a:latin typeface="Avenir Book" charset="0"/>
                <a:ea typeface="Avenir Book" charset="0"/>
                <a:cs typeface="Avenir Book" charset="0"/>
              </a:rPr>
              <a:t>chemokines</a:t>
            </a:r>
            <a:r>
              <a:rPr lang="en-US" sz="1400" dirty="0" smtClean="0">
                <a:latin typeface="Avenir Book" charset="0"/>
                <a:ea typeface="Avenir Book" charset="0"/>
                <a:cs typeface="Avenir Book" charset="0"/>
              </a:rPr>
              <a:t> – MCP-1</a:t>
            </a:r>
          </a:p>
          <a:p>
            <a:r>
              <a:rPr lang="en-US" sz="1400" b="1" dirty="0" smtClean="0">
                <a:latin typeface="Avenir Book" charset="0"/>
                <a:ea typeface="Avenir Book" charset="0"/>
                <a:cs typeface="Avenir Book" charset="0"/>
              </a:rPr>
              <a:t>growth factors </a:t>
            </a:r>
            <a:r>
              <a:rPr lang="en-US" sz="1400" dirty="0" smtClean="0">
                <a:latin typeface="Avenir Book" charset="0"/>
                <a:ea typeface="Avenir Book" charset="0"/>
                <a:cs typeface="Avenir Book" charset="0"/>
              </a:rPr>
              <a:t>- </a:t>
            </a:r>
            <a:r>
              <a:rPr lang="en-US" sz="1400" b="1" dirty="0" smtClean="0">
                <a:solidFill>
                  <a:schemeClr val="accent5">
                    <a:lumMod val="50000"/>
                  </a:schemeClr>
                </a:solidFill>
                <a:latin typeface="Avenir Book" charset="0"/>
                <a:ea typeface="Avenir Book" charset="0"/>
                <a:cs typeface="Avenir Book" charset="0"/>
              </a:rPr>
              <a:t>SHH</a:t>
            </a:r>
            <a:endParaRPr lang="en-US" sz="1400" b="1" dirty="0">
              <a:solidFill>
                <a:schemeClr val="accent5">
                  <a:lumMod val="50000"/>
                </a:schemeClr>
              </a:solidFill>
              <a:latin typeface="Avenir Book" charset="0"/>
              <a:ea typeface="Avenir Book" charset="0"/>
              <a:cs typeface="Avenir Book" charset="0"/>
            </a:endParaRPr>
          </a:p>
        </p:txBody>
      </p:sp>
      <p:sp>
        <p:nvSpPr>
          <p:cNvPr id="30" name="TextBox 11"/>
          <p:cNvSpPr txBox="1">
            <a:spLocks noChangeArrowheads="1"/>
          </p:cNvSpPr>
          <p:nvPr/>
        </p:nvSpPr>
        <p:spPr bwMode="auto">
          <a:xfrm>
            <a:off x="82633" y="5637004"/>
            <a:ext cx="3397974" cy="954107"/>
          </a:xfrm>
          <a:prstGeom prst="rect">
            <a:avLst/>
          </a:prstGeom>
          <a:noFill/>
          <a:ln w="9525">
            <a:noFill/>
            <a:miter lim="800000"/>
            <a:headEnd/>
            <a:tailEnd/>
          </a:ln>
        </p:spPr>
        <p:txBody>
          <a:bodyPr wrap="square">
            <a:prstTxWarp prst="textNoShape">
              <a:avLst/>
            </a:prstTxWarp>
            <a:spAutoFit/>
          </a:bodyPr>
          <a:lstStyle/>
          <a:p>
            <a:r>
              <a:rPr lang="en-US" sz="1400" b="1" dirty="0" smtClean="0">
                <a:latin typeface="Avenir Book" charset="0"/>
                <a:ea typeface="Avenir Book" charset="0"/>
                <a:cs typeface="Avenir Book" charset="0"/>
              </a:rPr>
              <a:t>epigenetic enzymes </a:t>
            </a:r>
            <a:r>
              <a:rPr lang="en-US" sz="1400" dirty="0" smtClean="0">
                <a:latin typeface="Avenir Book" charset="0"/>
                <a:ea typeface="Avenir Book" charset="0"/>
                <a:cs typeface="Avenir Book" charset="0"/>
              </a:rPr>
              <a:t>- HDACs</a:t>
            </a:r>
          </a:p>
          <a:p>
            <a:r>
              <a:rPr lang="en-US" sz="1400" b="1" dirty="0" smtClean="0">
                <a:latin typeface="Avenir Book" charset="0"/>
                <a:ea typeface="Avenir Book" charset="0"/>
                <a:cs typeface="Avenir Book" charset="0"/>
              </a:rPr>
              <a:t>latent cytoplasmic TFs </a:t>
            </a:r>
            <a:r>
              <a:rPr lang="en-US" sz="1400" dirty="0" smtClean="0">
                <a:latin typeface="Avenir Book" charset="0"/>
                <a:ea typeface="Avenir Book" charset="0"/>
                <a:cs typeface="Avenir Book" charset="0"/>
              </a:rPr>
              <a:t>– NF-</a:t>
            </a:r>
            <a:r>
              <a:rPr lang="en-US" sz="1400" dirty="0" err="1" smtClean="0">
                <a:latin typeface="Avenir Book" charset="0"/>
                <a:ea typeface="Avenir Book" charset="0"/>
                <a:cs typeface="Avenir Book" charset="0"/>
              </a:rPr>
              <a:t>kappaB</a:t>
            </a:r>
            <a:endParaRPr lang="en-US" sz="1400" dirty="0" smtClean="0">
              <a:latin typeface="Avenir Book" charset="0"/>
              <a:ea typeface="Avenir Book" charset="0"/>
              <a:cs typeface="Avenir Book" charset="0"/>
            </a:endParaRPr>
          </a:p>
          <a:p>
            <a:r>
              <a:rPr lang="en-US" sz="1400" b="1" dirty="0" smtClean="0">
                <a:latin typeface="Avenir Book" charset="0"/>
                <a:ea typeface="Avenir Book" charset="0"/>
                <a:cs typeface="Avenir Book" charset="0"/>
              </a:rPr>
              <a:t>nuclear hormone receptors </a:t>
            </a:r>
            <a:r>
              <a:rPr lang="en-US" sz="1400" dirty="0" smtClean="0">
                <a:latin typeface="Avenir Book" charset="0"/>
                <a:ea typeface="Avenir Book" charset="0"/>
                <a:cs typeface="Avenir Book" charset="0"/>
              </a:rPr>
              <a:t>– </a:t>
            </a:r>
            <a:r>
              <a:rPr lang="en-US" sz="1400" b="1" dirty="0" smtClean="0">
                <a:latin typeface="Avenir Book" charset="0"/>
                <a:ea typeface="Avenir Book" charset="0"/>
                <a:cs typeface="Avenir Book" charset="0"/>
              </a:rPr>
              <a:t>FOXA1</a:t>
            </a:r>
          </a:p>
          <a:p>
            <a:r>
              <a:rPr lang="en-US" sz="1400" b="1" dirty="0" smtClean="0">
                <a:latin typeface="Avenir Book" charset="0"/>
                <a:ea typeface="Avenir Book" charset="0"/>
                <a:cs typeface="Avenir Book" charset="0"/>
              </a:rPr>
              <a:t>classic transcription factors </a:t>
            </a:r>
            <a:r>
              <a:rPr lang="en-US" sz="1400" dirty="0" smtClean="0">
                <a:latin typeface="Avenir Book" charset="0"/>
                <a:ea typeface="Avenir Book" charset="0"/>
                <a:cs typeface="Avenir Book" charset="0"/>
              </a:rPr>
              <a:t>– </a:t>
            </a:r>
            <a:r>
              <a:rPr lang="en-US" sz="1400" b="1" dirty="0" smtClean="0">
                <a:solidFill>
                  <a:srgbClr val="00B050"/>
                </a:solidFill>
                <a:latin typeface="Avenir Book" charset="0"/>
                <a:ea typeface="Avenir Book" charset="0"/>
                <a:cs typeface="Avenir Book" charset="0"/>
              </a:rPr>
              <a:t>MYC, MAX</a:t>
            </a:r>
            <a:endParaRPr lang="en-US" sz="1400" b="1" dirty="0">
              <a:solidFill>
                <a:srgbClr val="00B050"/>
              </a:solidFill>
              <a:latin typeface="Avenir Book" charset="0"/>
              <a:ea typeface="Avenir Book" charset="0"/>
              <a:cs typeface="Avenir Book" charset="0"/>
            </a:endParaRPr>
          </a:p>
        </p:txBody>
      </p:sp>
      <p:sp>
        <p:nvSpPr>
          <p:cNvPr id="22" name="TextBox 11"/>
          <p:cNvSpPr txBox="1">
            <a:spLocks noChangeArrowheads="1"/>
          </p:cNvSpPr>
          <p:nvPr/>
        </p:nvSpPr>
        <p:spPr bwMode="auto">
          <a:xfrm>
            <a:off x="7045579" y="2936820"/>
            <a:ext cx="1819283" cy="954107"/>
          </a:xfrm>
          <a:prstGeom prst="rect">
            <a:avLst/>
          </a:prstGeom>
          <a:noFill/>
          <a:ln w="9525">
            <a:noFill/>
            <a:miter lim="800000"/>
            <a:headEnd/>
            <a:tailEnd/>
          </a:ln>
        </p:spPr>
        <p:txBody>
          <a:bodyPr wrap="square">
            <a:prstTxWarp prst="textNoShape">
              <a:avLst/>
            </a:prstTxWarp>
            <a:spAutoFit/>
          </a:bodyPr>
          <a:lstStyle/>
          <a:p>
            <a:pPr algn="ctr"/>
            <a:r>
              <a:rPr lang="en-US" sz="2800" b="1" dirty="0" smtClean="0">
                <a:solidFill>
                  <a:srgbClr val="007633"/>
                </a:solidFill>
                <a:latin typeface="Avenir Book" charset="0"/>
                <a:ea typeface="Avenir Book" charset="0"/>
                <a:cs typeface="Avenir Book" charset="0"/>
              </a:rPr>
              <a:t>cellular response</a:t>
            </a:r>
            <a:endParaRPr lang="en-US" sz="2800" b="1" dirty="0">
              <a:solidFill>
                <a:srgbClr val="007633"/>
              </a:solidFill>
              <a:latin typeface="Avenir Book" charset="0"/>
              <a:ea typeface="Avenir Book" charset="0"/>
              <a:cs typeface="Avenir Book" charset="0"/>
            </a:endParaRPr>
          </a:p>
        </p:txBody>
      </p:sp>
    </p:spTree>
    <p:extLst>
      <p:ext uri="{BB962C8B-B14F-4D97-AF65-F5344CB8AC3E}">
        <p14:creationId xmlns:p14="http://schemas.microsoft.com/office/powerpoint/2010/main" val="5244504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Sonic hedgehog protein</a:t>
            </a:r>
          </a:p>
          <a:p>
            <a:pPr algn="ctr"/>
            <a:r>
              <a:rPr lang="en-US" sz="1800" dirty="0" smtClean="0">
                <a:solidFill>
                  <a:schemeClr val="tx1">
                    <a:lumMod val="50000"/>
                    <a:lumOff val="50000"/>
                  </a:schemeClr>
                </a:solidFill>
                <a:latin typeface="Avenir Book" charset="0"/>
                <a:ea typeface="Avenir Book" charset="0"/>
                <a:cs typeface="Avenir Book" charset="0"/>
              </a:rPr>
              <a:t>important role in development including limb and brain development</a:t>
            </a:r>
          </a:p>
        </p:txBody>
      </p:sp>
      <p:pic>
        <p:nvPicPr>
          <p:cNvPr id="4" name="Picture 3"/>
          <p:cNvPicPr>
            <a:picLocks noChangeAspect="1"/>
          </p:cNvPicPr>
          <p:nvPr/>
        </p:nvPicPr>
        <p:blipFill>
          <a:blip r:embed="rId3"/>
          <a:stretch>
            <a:fillRect/>
          </a:stretch>
        </p:blipFill>
        <p:spPr>
          <a:xfrm>
            <a:off x="5061858" y="2363590"/>
            <a:ext cx="2822028" cy="3657600"/>
          </a:xfrm>
          <a:prstGeom prst="rect">
            <a:avLst/>
          </a:prstGeom>
          <a:ln>
            <a:solidFill>
              <a:srgbClr val="660066"/>
            </a:solidFill>
          </a:ln>
          <a:effectLst>
            <a:outerShdw blurRad="50800" dist="38100" dir="2700000" algn="tl" rotWithShape="0">
              <a:srgbClr val="000000">
                <a:alpha val="43000"/>
              </a:srgbClr>
            </a:outerShdw>
          </a:effectLst>
        </p:spPr>
      </p:pic>
      <p:sp>
        <p:nvSpPr>
          <p:cNvPr id="5" name="Rectangle 4"/>
          <p:cNvSpPr/>
          <p:nvPr/>
        </p:nvSpPr>
        <p:spPr>
          <a:xfrm>
            <a:off x="5013547" y="6143954"/>
            <a:ext cx="2927404" cy="400110"/>
          </a:xfrm>
          <a:prstGeom prst="rect">
            <a:avLst/>
          </a:prstGeom>
        </p:spPr>
        <p:txBody>
          <a:bodyPr wrap="none">
            <a:spAutoFit/>
          </a:bodyPr>
          <a:lstStyle/>
          <a:p>
            <a:pPr algn="ctr"/>
            <a:r>
              <a:rPr lang="en-US" sz="1000" dirty="0" smtClean="0">
                <a:latin typeface="Avenir Book" charset="0"/>
                <a:ea typeface="Avenir Book" charset="0"/>
                <a:cs typeface="Avenir Book" charset="0"/>
              </a:rPr>
              <a:t>M. Muenke, </a:t>
            </a:r>
            <a:r>
              <a:rPr lang="en-US" sz="1000" i="1" dirty="0" smtClean="0">
                <a:latin typeface="Avenir Book" charset="0"/>
                <a:ea typeface="Avenir Book" charset="0"/>
                <a:cs typeface="Avenir Book" charset="0"/>
              </a:rPr>
              <a:t>Seminars in Developmental Biology</a:t>
            </a:r>
          </a:p>
          <a:p>
            <a:pPr algn="ctr"/>
            <a:r>
              <a:rPr lang="en-US" sz="1000" dirty="0" smtClean="0">
                <a:latin typeface="Avenir Book" charset="0"/>
                <a:ea typeface="Avenir Book" charset="0"/>
                <a:cs typeface="Avenir Book" charset="0"/>
              </a:rPr>
              <a:t>Vol. 5, 293-301, 1994</a:t>
            </a:r>
            <a:endParaRPr lang="en-US" sz="1000" dirty="0">
              <a:latin typeface="Avenir Book" charset="0"/>
              <a:ea typeface="Avenir Book" charset="0"/>
              <a:cs typeface="Avenir Book" charset="0"/>
            </a:endParaRPr>
          </a:p>
        </p:txBody>
      </p:sp>
      <p:sp>
        <p:nvSpPr>
          <p:cNvPr id="6" name="Rectangle 5"/>
          <p:cNvSpPr/>
          <p:nvPr/>
        </p:nvSpPr>
        <p:spPr>
          <a:xfrm>
            <a:off x="4846516" y="1558582"/>
            <a:ext cx="3151312" cy="584775"/>
          </a:xfrm>
          <a:prstGeom prst="rect">
            <a:avLst/>
          </a:prstGeom>
        </p:spPr>
        <p:txBody>
          <a:bodyPr wrap="none">
            <a:spAutoFit/>
          </a:bodyPr>
          <a:lstStyle/>
          <a:p>
            <a:pPr algn="ctr"/>
            <a:r>
              <a:rPr lang="en-US" sz="1600" dirty="0" smtClean="0">
                <a:latin typeface="Avenir Book" charset="0"/>
                <a:ea typeface="Avenir Book" charset="0"/>
                <a:cs typeface="Avenir Book" charset="0"/>
              </a:rPr>
              <a:t>mutations in Shh are linked with </a:t>
            </a:r>
          </a:p>
          <a:p>
            <a:pPr algn="ctr"/>
            <a:r>
              <a:rPr lang="en-US" sz="1600" b="1" i="1" dirty="0" err="1" smtClean="0">
                <a:solidFill>
                  <a:srgbClr val="0070C0"/>
                </a:solidFill>
                <a:latin typeface="Avenir Book" charset="0"/>
                <a:ea typeface="Avenir Book" charset="0"/>
                <a:cs typeface="Avenir Book" charset="0"/>
              </a:rPr>
              <a:t>Holoproscencephaly</a:t>
            </a:r>
            <a:r>
              <a:rPr lang="en-US" sz="1600" b="1" i="1" dirty="0" smtClean="0">
                <a:solidFill>
                  <a:srgbClr val="0070C0"/>
                </a:solidFill>
                <a:latin typeface="Avenir Book" charset="0"/>
                <a:ea typeface="Avenir Book" charset="0"/>
                <a:cs typeface="Avenir Book" charset="0"/>
              </a:rPr>
              <a:t> (HPE)</a:t>
            </a:r>
            <a:endParaRPr lang="en-US" sz="1600" b="1" i="1" dirty="0">
              <a:solidFill>
                <a:srgbClr val="0070C0"/>
              </a:solidFill>
              <a:latin typeface="Avenir Book" charset="0"/>
              <a:ea typeface="Avenir Book" charset="0"/>
              <a:cs typeface="Avenir Book" charset="0"/>
            </a:endParaRPr>
          </a:p>
        </p:txBody>
      </p:sp>
      <p:pic>
        <p:nvPicPr>
          <p:cNvPr id="7" name="Picture 6"/>
          <p:cNvPicPr>
            <a:picLocks noChangeAspect="1"/>
          </p:cNvPicPr>
          <p:nvPr/>
        </p:nvPicPr>
        <p:blipFill>
          <a:blip r:embed="rId4"/>
          <a:stretch>
            <a:fillRect/>
          </a:stretch>
        </p:blipFill>
        <p:spPr>
          <a:xfrm>
            <a:off x="1175658" y="2322286"/>
            <a:ext cx="2453640" cy="1752600"/>
          </a:xfrm>
          <a:prstGeom prst="rect">
            <a:avLst/>
          </a:prstGeom>
          <a:ln>
            <a:solidFill>
              <a:srgbClr val="B1B100"/>
            </a:solidFill>
          </a:ln>
        </p:spPr>
      </p:pic>
      <p:sp>
        <p:nvSpPr>
          <p:cNvPr id="8" name="Rectangle 7"/>
          <p:cNvSpPr/>
          <p:nvPr/>
        </p:nvSpPr>
        <p:spPr>
          <a:xfrm>
            <a:off x="511427" y="1558582"/>
            <a:ext cx="3766865" cy="584775"/>
          </a:xfrm>
          <a:prstGeom prst="rect">
            <a:avLst/>
          </a:prstGeom>
        </p:spPr>
        <p:txBody>
          <a:bodyPr wrap="none">
            <a:spAutoFit/>
          </a:bodyPr>
          <a:lstStyle/>
          <a:p>
            <a:pPr algn="ctr"/>
            <a:r>
              <a:rPr lang="en-US" sz="1600" b="1" i="1" dirty="0" smtClean="0">
                <a:solidFill>
                  <a:srgbClr val="0070C0"/>
                </a:solidFill>
                <a:latin typeface="Avenir Book" charset="0"/>
                <a:ea typeface="Avenir Book" charset="0"/>
                <a:cs typeface="Avenir Book" charset="0"/>
              </a:rPr>
              <a:t>1970s- Embryogenesis Genetic Screen </a:t>
            </a:r>
          </a:p>
          <a:p>
            <a:pPr algn="ctr"/>
            <a:r>
              <a:rPr lang="en-US" sz="1600" dirty="0" smtClean="0">
                <a:latin typeface="Avenir Book" charset="0"/>
                <a:ea typeface="Avenir Book" charset="0"/>
                <a:cs typeface="Avenir Book" charset="0"/>
              </a:rPr>
              <a:t>mutant hedgehog drosophila larva</a:t>
            </a:r>
            <a:endParaRPr lang="en-US" sz="1600" dirty="0">
              <a:latin typeface="Avenir Book" charset="0"/>
              <a:ea typeface="Avenir Book" charset="0"/>
              <a:cs typeface="Avenir Book" charset="0"/>
            </a:endParaRPr>
          </a:p>
        </p:txBody>
      </p:sp>
      <p:sp>
        <p:nvSpPr>
          <p:cNvPr id="9" name="Rectangle 8"/>
          <p:cNvSpPr/>
          <p:nvPr/>
        </p:nvSpPr>
        <p:spPr>
          <a:xfrm>
            <a:off x="912657" y="3665221"/>
            <a:ext cx="2966445" cy="384721"/>
          </a:xfrm>
          <a:prstGeom prst="rect">
            <a:avLst/>
          </a:prstGeom>
        </p:spPr>
        <p:txBody>
          <a:bodyPr wrap="square">
            <a:spAutoFit/>
          </a:bodyPr>
          <a:lstStyle/>
          <a:p>
            <a:pPr algn="ctr"/>
            <a:r>
              <a:rPr lang="en-US" sz="950" b="1" smtClean="0">
                <a:solidFill>
                  <a:schemeClr val="bg1"/>
                </a:solidFill>
                <a:latin typeface="Avenir Book" charset="0"/>
                <a:ea typeface="Avenir Book" charset="0"/>
                <a:cs typeface="Avenir Book" charset="0"/>
              </a:rPr>
              <a:t>1995 Nobel Prize- </a:t>
            </a:r>
            <a:r>
              <a:rPr lang="en-US" sz="950" b="1" dirty="0" smtClean="0">
                <a:solidFill>
                  <a:schemeClr val="bg1"/>
                </a:solidFill>
                <a:latin typeface="Avenir Book" charset="0"/>
                <a:ea typeface="Avenir Book" charset="0"/>
                <a:cs typeface="Avenir Book" charset="0"/>
              </a:rPr>
              <a:t>Edward Lewis, Christiane </a:t>
            </a:r>
          </a:p>
          <a:p>
            <a:pPr algn="ctr"/>
            <a:r>
              <a:rPr lang="en-US" sz="950" b="1" dirty="0" err="1" smtClean="0">
                <a:solidFill>
                  <a:schemeClr val="bg1"/>
                </a:solidFill>
                <a:latin typeface="Avenir Book" charset="0"/>
                <a:ea typeface="Avenir Book" charset="0"/>
                <a:cs typeface="Avenir Book" charset="0"/>
              </a:rPr>
              <a:t>Nüsslein-Volhard</a:t>
            </a:r>
            <a:r>
              <a:rPr lang="en-US" sz="950" b="1" dirty="0" smtClean="0">
                <a:solidFill>
                  <a:schemeClr val="bg1"/>
                </a:solidFill>
                <a:latin typeface="Avenir Book" charset="0"/>
                <a:ea typeface="Avenir Book" charset="0"/>
                <a:cs typeface="Avenir Book" charset="0"/>
              </a:rPr>
              <a:t> and Eric Wieschaus</a:t>
            </a:r>
            <a:endParaRPr lang="en-US" sz="950" b="1" dirty="0">
              <a:solidFill>
                <a:schemeClr val="bg1"/>
              </a:solidFill>
              <a:latin typeface="Avenir Book" charset="0"/>
              <a:ea typeface="Avenir Book" charset="0"/>
              <a:cs typeface="Avenir Book" charset="0"/>
            </a:endParaRPr>
          </a:p>
        </p:txBody>
      </p:sp>
      <p:pic>
        <p:nvPicPr>
          <p:cNvPr id="10" name="Picture 9"/>
          <p:cNvPicPr>
            <a:picLocks noChangeAspect="1"/>
          </p:cNvPicPr>
          <p:nvPr/>
        </p:nvPicPr>
        <p:blipFill>
          <a:blip r:embed="rId5"/>
          <a:stretch>
            <a:fillRect/>
          </a:stretch>
        </p:blipFill>
        <p:spPr>
          <a:xfrm>
            <a:off x="1175658" y="4455886"/>
            <a:ext cx="2438400" cy="1828800"/>
          </a:xfrm>
          <a:prstGeom prst="rect">
            <a:avLst/>
          </a:prstGeom>
          <a:ln>
            <a:solidFill>
              <a:srgbClr val="80214B"/>
            </a:solidFill>
          </a:ln>
        </p:spPr>
      </p:pic>
      <p:pic>
        <p:nvPicPr>
          <p:cNvPr id="11" name="Picture 10"/>
          <p:cNvPicPr>
            <a:picLocks noChangeAspect="1"/>
          </p:cNvPicPr>
          <p:nvPr/>
        </p:nvPicPr>
        <p:blipFill>
          <a:blip r:embed="rId6"/>
          <a:stretch>
            <a:fillRect/>
          </a:stretch>
        </p:blipFill>
        <p:spPr>
          <a:xfrm>
            <a:off x="3385458" y="4684486"/>
            <a:ext cx="938696" cy="1295400"/>
          </a:xfrm>
          <a:prstGeom prst="rect">
            <a:avLst/>
          </a:prstGeom>
          <a:ln>
            <a:solidFill>
              <a:srgbClr val="0000FF"/>
            </a:solidFill>
          </a:ln>
        </p:spPr>
      </p:pic>
      <p:sp>
        <p:nvSpPr>
          <p:cNvPr id="12" name="Rectangle 11"/>
          <p:cNvSpPr/>
          <p:nvPr/>
        </p:nvSpPr>
        <p:spPr>
          <a:xfrm>
            <a:off x="1556658" y="6284686"/>
            <a:ext cx="1676400" cy="246221"/>
          </a:xfrm>
          <a:prstGeom prst="rect">
            <a:avLst/>
          </a:prstGeom>
        </p:spPr>
        <p:txBody>
          <a:bodyPr wrap="square">
            <a:spAutoFit/>
          </a:bodyPr>
          <a:lstStyle/>
          <a:p>
            <a:pPr algn="ctr"/>
            <a:r>
              <a:rPr lang="en-US" sz="1000" dirty="0" smtClean="0">
                <a:latin typeface="Avenir Book" charset="0"/>
                <a:ea typeface="Avenir Book" charset="0"/>
                <a:cs typeface="Avenir Book" charset="0"/>
              </a:rPr>
              <a:t>desert and indian</a:t>
            </a:r>
            <a:endParaRPr lang="en-US" sz="1000" dirty="0">
              <a:latin typeface="Avenir Book" charset="0"/>
              <a:ea typeface="Avenir Book" charset="0"/>
              <a:cs typeface="Avenir Book" charset="0"/>
            </a:endParaRPr>
          </a:p>
        </p:txBody>
      </p:sp>
      <p:sp>
        <p:nvSpPr>
          <p:cNvPr id="13" name="Rectangle 12"/>
          <p:cNvSpPr/>
          <p:nvPr/>
        </p:nvSpPr>
        <p:spPr>
          <a:xfrm>
            <a:off x="3080658" y="5979886"/>
            <a:ext cx="1676400" cy="246221"/>
          </a:xfrm>
          <a:prstGeom prst="rect">
            <a:avLst/>
          </a:prstGeom>
        </p:spPr>
        <p:txBody>
          <a:bodyPr wrap="square">
            <a:spAutoFit/>
          </a:bodyPr>
          <a:lstStyle/>
          <a:p>
            <a:pPr algn="ctr"/>
            <a:r>
              <a:rPr lang="en-US" sz="1000" dirty="0" smtClean="0">
                <a:latin typeface="Avenir Book" charset="0"/>
                <a:ea typeface="Avenir Book" charset="0"/>
                <a:cs typeface="Avenir Book" charset="0"/>
              </a:rPr>
              <a:t>sonic</a:t>
            </a:r>
            <a:endParaRPr lang="en-US" sz="1000" dirty="0">
              <a:latin typeface="Avenir Book" charset="0"/>
              <a:ea typeface="Avenir Book" charset="0"/>
              <a:cs typeface="Avenir Book" charset="0"/>
            </a:endParaRPr>
          </a:p>
        </p:txBody>
      </p:sp>
    </p:spTree>
    <p:extLst>
      <p:ext uri="{BB962C8B-B14F-4D97-AF65-F5344CB8AC3E}">
        <p14:creationId xmlns:p14="http://schemas.microsoft.com/office/powerpoint/2010/main" val="19339440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39406" y="1489634"/>
            <a:ext cx="5455308" cy="4320234"/>
          </a:xfrm>
          <a:prstGeom prst="rect">
            <a:avLst/>
          </a:prstGeom>
        </p:spPr>
      </p:pic>
      <p:sp>
        <p:nvSpPr>
          <p:cNvPr id="7" name="TextBox 2"/>
          <p:cNvSpPr txBox="1">
            <a:spLocks noChangeArrowheads="1"/>
          </p:cNvSpPr>
          <p:nvPr/>
        </p:nvSpPr>
        <p:spPr bwMode="auto">
          <a:xfrm>
            <a:off x="0" y="1407"/>
            <a:ext cx="914400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sz="2800" dirty="0" smtClean="0">
                <a:solidFill>
                  <a:schemeClr val="tx1"/>
                </a:solidFill>
                <a:latin typeface="Avenir Book" charset="0"/>
                <a:ea typeface="Avenir Book" charset="0"/>
                <a:cs typeface="Avenir Book" charset="0"/>
              </a:rPr>
              <a:t>Hedgehog signaling goes beyond embryogenesis</a:t>
            </a:r>
          </a:p>
          <a:p>
            <a:pPr algn="ctr"/>
            <a:r>
              <a:rPr lang="en-US" sz="1800" dirty="0" smtClean="0">
                <a:solidFill>
                  <a:schemeClr val="tx1">
                    <a:lumMod val="50000"/>
                    <a:lumOff val="50000"/>
                  </a:schemeClr>
                </a:solidFill>
                <a:latin typeface="Avenir Book" charset="0"/>
                <a:ea typeface="Avenir Book" charset="0"/>
                <a:cs typeface="Avenir Book" charset="0"/>
              </a:rPr>
              <a:t>development, differentiation, and disease </a:t>
            </a:r>
            <a:endParaRPr lang="en-US" sz="1800" dirty="0">
              <a:solidFill>
                <a:schemeClr val="tx1">
                  <a:lumMod val="50000"/>
                  <a:lumOff val="50000"/>
                </a:schemeClr>
              </a:solidFill>
              <a:latin typeface="Avenir Book" charset="0"/>
              <a:ea typeface="Avenir Book" charset="0"/>
              <a:cs typeface="Avenir Book" charset="0"/>
            </a:endParaRPr>
          </a:p>
          <a:p>
            <a:pPr algn="ctr"/>
            <a:endParaRPr lang="en-US" sz="1800" dirty="0" smtClean="0">
              <a:solidFill>
                <a:schemeClr val="tx1">
                  <a:lumMod val="50000"/>
                  <a:lumOff val="50000"/>
                </a:schemeClr>
              </a:solidFill>
              <a:latin typeface="Avenir Book" charset="0"/>
              <a:ea typeface="Avenir Book" charset="0"/>
              <a:cs typeface="Avenir Book" charset="0"/>
            </a:endParaRPr>
          </a:p>
        </p:txBody>
      </p:sp>
      <p:sp>
        <p:nvSpPr>
          <p:cNvPr id="2" name="Rectangle 1"/>
          <p:cNvSpPr/>
          <p:nvPr/>
        </p:nvSpPr>
        <p:spPr>
          <a:xfrm>
            <a:off x="0" y="6102706"/>
            <a:ext cx="9144000" cy="646331"/>
          </a:xfrm>
          <a:prstGeom prst="rect">
            <a:avLst/>
          </a:prstGeom>
        </p:spPr>
        <p:txBody>
          <a:bodyPr wrap="square">
            <a:spAutoFit/>
          </a:bodyPr>
          <a:lstStyle/>
          <a:p>
            <a:pPr algn="ctr"/>
            <a:r>
              <a:rPr lang="en-US" dirty="0" smtClean="0">
                <a:solidFill>
                  <a:srgbClr val="0070C0"/>
                </a:solidFill>
                <a:latin typeface="Avenir Book" charset="0"/>
                <a:ea typeface="Avenir Book" charset="0"/>
                <a:cs typeface="Avenir Book" charset="0"/>
              </a:rPr>
              <a:t>signaling </a:t>
            </a:r>
            <a:r>
              <a:rPr lang="en-US" dirty="0">
                <a:solidFill>
                  <a:srgbClr val="0070C0"/>
                </a:solidFill>
                <a:latin typeface="Avenir Book" charset="0"/>
                <a:ea typeface="Avenir Book" charset="0"/>
                <a:cs typeface="Avenir Book" charset="0"/>
              </a:rPr>
              <a:t>pathways responsible for embryogenesis </a:t>
            </a:r>
            <a:r>
              <a:rPr lang="en-US" dirty="0" smtClean="0">
                <a:solidFill>
                  <a:srgbClr val="0070C0"/>
                </a:solidFill>
                <a:latin typeface="Avenir Book" charset="0"/>
                <a:ea typeface="Avenir Book" charset="0"/>
                <a:cs typeface="Avenir Book" charset="0"/>
              </a:rPr>
              <a:t>play </a:t>
            </a:r>
            <a:r>
              <a:rPr lang="en-US" dirty="0">
                <a:solidFill>
                  <a:srgbClr val="0070C0"/>
                </a:solidFill>
                <a:latin typeface="Avenir Book" charset="0"/>
                <a:ea typeface="Avenir Book" charset="0"/>
                <a:cs typeface="Avenir Book" charset="0"/>
              </a:rPr>
              <a:t>a critical role in the maintenance of stem cells in adult life and cellular responses to injury</a:t>
            </a:r>
          </a:p>
        </p:txBody>
      </p:sp>
      <p:sp>
        <p:nvSpPr>
          <p:cNvPr id="4" name="Oval 3"/>
          <p:cNvSpPr/>
          <p:nvPr/>
        </p:nvSpPr>
        <p:spPr bwMode="auto">
          <a:xfrm>
            <a:off x="2981740" y="4631636"/>
            <a:ext cx="1530625" cy="755374"/>
          </a:xfrm>
          <a:prstGeom prst="ellipse">
            <a:avLst/>
          </a:prstGeom>
          <a:solidFill>
            <a:srgbClr val="0070C0">
              <a:alpha val="17000"/>
            </a:srgb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Oval 5"/>
          <p:cNvSpPr/>
          <p:nvPr/>
        </p:nvSpPr>
        <p:spPr bwMode="auto">
          <a:xfrm>
            <a:off x="4366592" y="2315200"/>
            <a:ext cx="1530625" cy="755374"/>
          </a:xfrm>
          <a:prstGeom prst="ellipse">
            <a:avLst/>
          </a:prstGeom>
          <a:solidFill>
            <a:srgbClr val="FF0000">
              <a:alpha val="13000"/>
            </a:srgb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Rectangle 7"/>
          <p:cNvSpPr/>
          <p:nvPr/>
        </p:nvSpPr>
        <p:spPr>
          <a:xfrm>
            <a:off x="5897217" y="2624529"/>
            <a:ext cx="1868557" cy="369332"/>
          </a:xfrm>
          <a:prstGeom prst="rect">
            <a:avLst/>
          </a:prstGeom>
        </p:spPr>
        <p:txBody>
          <a:bodyPr wrap="square">
            <a:spAutoFit/>
          </a:bodyPr>
          <a:lstStyle/>
          <a:p>
            <a:pPr algn="ctr"/>
            <a:r>
              <a:rPr lang="en-US" dirty="0" smtClean="0">
                <a:solidFill>
                  <a:srgbClr val="FF0000"/>
                </a:solidFill>
                <a:latin typeface="Avenir Book" charset="0"/>
                <a:ea typeface="Avenir Book" charset="0"/>
                <a:cs typeface="Avenir Book" charset="0"/>
              </a:rPr>
              <a:t>dysregulation</a:t>
            </a:r>
            <a:endParaRPr lang="en-US" dirty="0">
              <a:solidFill>
                <a:srgbClr val="FF0000"/>
              </a:solidFill>
              <a:latin typeface="Avenir Book" charset="0"/>
              <a:ea typeface="Avenir Book" charset="0"/>
              <a:cs typeface="Avenir Book" charset="0"/>
            </a:endParaRPr>
          </a:p>
        </p:txBody>
      </p:sp>
    </p:spTree>
    <p:extLst>
      <p:ext uri="{BB962C8B-B14F-4D97-AF65-F5344CB8AC3E}">
        <p14:creationId xmlns:p14="http://schemas.microsoft.com/office/powerpoint/2010/main" val="16769015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smtClean="0">
                <a:solidFill>
                  <a:schemeClr val="tx1"/>
                </a:solidFill>
                <a:latin typeface="Avenir Book" charset="0"/>
                <a:ea typeface="Avenir Book" charset="0"/>
                <a:cs typeface="Avenir Book" charset="0"/>
              </a:rPr>
              <a:t>Hedgehog proteins ‘de-repress’ Smoothened</a:t>
            </a:r>
          </a:p>
          <a:p>
            <a:pPr algn="ctr"/>
            <a:r>
              <a:rPr lang="en-US" sz="1800" dirty="0" err="1" smtClean="0">
                <a:solidFill>
                  <a:schemeClr val="tx1">
                    <a:lumMod val="50000"/>
                    <a:lumOff val="50000"/>
                  </a:schemeClr>
                </a:solidFill>
                <a:latin typeface="Avenir Book" charset="0"/>
                <a:ea typeface="Avenir Book" charset="0"/>
                <a:cs typeface="Avenir Book" charset="0"/>
              </a:rPr>
              <a:t>Hh-Ptch</a:t>
            </a:r>
            <a:r>
              <a:rPr lang="en-US" sz="1800" dirty="0" smtClean="0">
                <a:solidFill>
                  <a:schemeClr val="tx1">
                    <a:lumMod val="50000"/>
                    <a:lumOff val="50000"/>
                  </a:schemeClr>
                </a:solidFill>
                <a:latin typeface="Avenir Book" charset="0"/>
                <a:ea typeface="Avenir Book" charset="0"/>
                <a:cs typeface="Avenir Book" charset="0"/>
              </a:rPr>
              <a:t> binding interaction activates </a:t>
            </a:r>
            <a:r>
              <a:rPr lang="en-US" sz="1800" dirty="0" err="1" smtClean="0">
                <a:solidFill>
                  <a:schemeClr val="tx1">
                    <a:lumMod val="50000"/>
                    <a:lumOff val="50000"/>
                  </a:schemeClr>
                </a:solidFill>
                <a:latin typeface="Avenir Book" charset="0"/>
                <a:ea typeface="Avenir Book" charset="0"/>
                <a:cs typeface="Avenir Book" charset="0"/>
              </a:rPr>
              <a:t>Gli</a:t>
            </a:r>
            <a:r>
              <a:rPr lang="en-US" sz="1800" dirty="0" smtClean="0">
                <a:solidFill>
                  <a:schemeClr val="tx1">
                    <a:lumMod val="50000"/>
                    <a:lumOff val="50000"/>
                  </a:schemeClr>
                </a:solidFill>
                <a:latin typeface="Avenir Book" charset="0"/>
                <a:ea typeface="Avenir Book" charset="0"/>
                <a:cs typeface="Avenir Book" charset="0"/>
              </a:rPr>
              <a:t>-driven transcription</a:t>
            </a:r>
          </a:p>
        </p:txBody>
      </p:sp>
      <p:sp>
        <p:nvSpPr>
          <p:cNvPr id="3" name="TextBox 98"/>
          <p:cNvSpPr txBox="1">
            <a:spLocks noChangeArrowheads="1"/>
          </p:cNvSpPr>
          <p:nvPr/>
        </p:nvSpPr>
        <p:spPr bwMode="auto">
          <a:xfrm>
            <a:off x="4354050" y="4141164"/>
            <a:ext cx="1534394" cy="861774"/>
          </a:xfrm>
          <a:prstGeom prst="rect">
            <a:avLst/>
          </a:prstGeom>
          <a:noFill/>
          <a:ln w="9525">
            <a:noFill/>
            <a:miter lim="800000"/>
            <a:headEnd/>
            <a:tailEnd/>
          </a:ln>
        </p:spPr>
        <p:txBody>
          <a:bodyPr wrap="none">
            <a:prstTxWarp prst="textNoShape">
              <a:avLst/>
            </a:prstTxWarp>
            <a:spAutoFit/>
          </a:bodyPr>
          <a:lstStyle/>
          <a:p>
            <a:pPr algn="ctr"/>
            <a:r>
              <a:rPr lang="en-US" b="1" dirty="0">
                <a:latin typeface="Avenir Book" charset="0"/>
                <a:ea typeface="Avenir Book" charset="0"/>
                <a:cs typeface="Avenir Book" charset="0"/>
              </a:rPr>
              <a:t>Gli</a:t>
            </a:r>
            <a:endParaRPr lang="en-US" b="1" dirty="0" smtClean="0">
              <a:latin typeface="Avenir Book" charset="0"/>
              <a:ea typeface="Avenir Book" charset="0"/>
              <a:cs typeface="Avenir Book" charset="0"/>
            </a:endParaRPr>
          </a:p>
          <a:p>
            <a:pPr algn="ctr"/>
            <a:r>
              <a:rPr lang="en-US" sz="1600" dirty="0" smtClean="0">
                <a:latin typeface="Avenir Book" charset="0"/>
                <a:ea typeface="Avenir Book" charset="0"/>
                <a:cs typeface="Avenir Book" charset="0"/>
              </a:rPr>
              <a:t>transcriptional </a:t>
            </a:r>
          </a:p>
          <a:p>
            <a:pPr algn="ctr"/>
            <a:r>
              <a:rPr lang="en-US" sz="1600" dirty="0" smtClean="0">
                <a:latin typeface="Avenir Book" charset="0"/>
                <a:ea typeface="Avenir Book" charset="0"/>
                <a:cs typeface="Avenir Book" charset="0"/>
              </a:rPr>
              <a:t>activator</a:t>
            </a:r>
            <a:endParaRPr lang="en-US" sz="1600" dirty="0">
              <a:latin typeface="Avenir Book" charset="0"/>
              <a:ea typeface="Avenir Book" charset="0"/>
              <a:cs typeface="Avenir Book" charset="0"/>
            </a:endParaRPr>
          </a:p>
        </p:txBody>
      </p:sp>
      <p:sp>
        <p:nvSpPr>
          <p:cNvPr id="4" name="Block Arc 3"/>
          <p:cNvSpPr/>
          <p:nvPr/>
        </p:nvSpPr>
        <p:spPr>
          <a:xfrm rot="19411524" flipV="1">
            <a:off x="1862138" y="4596037"/>
            <a:ext cx="163512" cy="320675"/>
          </a:xfrm>
          <a:prstGeom prst="blockArc">
            <a:avLst/>
          </a:prstGeom>
          <a:solidFill>
            <a:srgbClr val="C3D6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5" name="Block Arc 4"/>
          <p:cNvSpPr/>
          <p:nvPr/>
        </p:nvSpPr>
        <p:spPr>
          <a:xfrm rot="19411524" flipV="1">
            <a:off x="2119313" y="4405537"/>
            <a:ext cx="161925" cy="320675"/>
          </a:xfrm>
          <a:prstGeom prst="blockArc">
            <a:avLst/>
          </a:prstGeom>
          <a:solidFill>
            <a:srgbClr val="C3D6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6" name="Block Arc 5"/>
          <p:cNvSpPr/>
          <p:nvPr/>
        </p:nvSpPr>
        <p:spPr>
          <a:xfrm rot="19411524" flipV="1">
            <a:off x="2376488" y="4216625"/>
            <a:ext cx="161925" cy="319087"/>
          </a:xfrm>
          <a:prstGeom prst="blockArc">
            <a:avLst/>
          </a:prstGeom>
          <a:solidFill>
            <a:srgbClr val="C3D6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7" name="Block Arc 6"/>
          <p:cNvSpPr/>
          <p:nvPr/>
        </p:nvSpPr>
        <p:spPr>
          <a:xfrm rot="19411524" flipV="1">
            <a:off x="1606550" y="4784950"/>
            <a:ext cx="161925" cy="320675"/>
          </a:xfrm>
          <a:prstGeom prst="blockArc">
            <a:avLst/>
          </a:prstGeom>
          <a:solidFill>
            <a:srgbClr val="C3D6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8" name="Block Arc 7"/>
          <p:cNvSpPr/>
          <p:nvPr/>
        </p:nvSpPr>
        <p:spPr>
          <a:xfrm rot="19411524" flipV="1">
            <a:off x="2873375" y="3813400"/>
            <a:ext cx="161925" cy="320675"/>
          </a:xfrm>
          <a:prstGeom prst="blockArc">
            <a:avLst/>
          </a:prstGeom>
          <a:solidFill>
            <a:srgbClr val="C3D6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9" name="Block Arc 8"/>
          <p:cNvSpPr/>
          <p:nvPr/>
        </p:nvSpPr>
        <p:spPr>
          <a:xfrm rot="19411524" flipV="1">
            <a:off x="3138488" y="3618137"/>
            <a:ext cx="161925" cy="319088"/>
          </a:xfrm>
          <a:prstGeom prst="blockArc">
            <a:avLst/>
          </a:prstGeom>
          <a:solidFill>
            <a:srgbClr val="C3D6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10" name="Block Arc 9"/>
          <p:cNvSpPr/>
          <p:nvPr/>
        </p:nvSpPr>
        <p:spPr>
          <a:xfrm rot="19411524" flipV="1">
            <a:off x="2616200" y="4003900"/>
            <a:ext cx="161925" cy="320675"/>
          </a:xfrm>
          <a:prstGeom prst="blockArc">
            <a:avLst/>
          </a:prstGeom>
          <a:solidFill>
            <a:srgbClr val="C3D69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11" name="Block Arc 10"/>
          <p:cNvSpPr/>
          <p:nvPr/>
        </p:nvSpPr>
        <p:spPr>
          <a:xfrm rot="19411524">
            <a:off x="1343025" y="4157887"/>
            <a:ext cx="161925" cy="320675"/>
          </a:xfrm>
          <a:prstGeom prst="blockArc">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12" name="Block Arc 11"/>
          <p:cNvSpPr/>
          <p:nvPr/>
        </p:nvSpPr>
        <p:spPr>
          <a:xfrm rot="19411524">
            <a:off x="1601788" y="3965800"/>
            <a:ext cx="161925" cy="320675"/>
          </a:xfrm>
          <a:prstGeom prst="blockArc">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13" name="Block Arc 12"/>
          <p:cNvSpPr/>
          <p:nvPr/>
        </p:nvSpPr>
        <p:spPr>
          <a:xfrm rot="19411524">
            <a:off x="1862138" y="3775300"/>
            <a:ext cx="161925" cy="319087"/>
          </a:xfrm>
          <a:prstGeom prst="blockArc">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14" name="Block Arc 13"/>
          <p:cNvSpPr/>
          <p:nvPr/>
        </p:nvSpPr>
        <p:spPr>
          <a:xfrm rot="19411524">
            <a:off x="2120900" y="3583212"/>
            <a:ext cx="161925" cy="319088"/>
          </a:xfrm>
          <a:prstGeom prst="blockArc">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15" name="Block Arc 14"/>
          <p:cNvSpPr/>
          <p:nvPr/>
        </p:nvSpPr>
        <p:spPr>
          <a:xfrm rot="19411524">
            <a:off x="2398713" y="3414937"/>
            <a:ext cx="163512" cy="320675"/>
          </a:xfrm>
          <a:prstGeom prst="blockArc">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16" name="Block Arc 15"/>
          <p:cNvSpPr/>
          <p:nvPr/>
        </p:nvSpPr>
        <p:spPr>
          <a:xfrm rot="19411524">
            <a:off x="2640013" y="3199037"/>
            <a:ext cx="163512" cy="320675"/>
          </a:xfrm>
          <a:prstGeom prst="blockArc">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17" name="Oval 16"/>
          <p:cNvSpPr/>
          <p:nvPr/>
        </p:nvSpPr>
        <p:spPr>
          <a:xfrm>
            <a:off x="4495800" y="4916712"/>
            <a:ext cx="4114800" cy="1828800"/>
          </a:xfrm>
          <a:prstGeom prst="ellipse">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venir Book" charset="0"/>
              <a:ea typeface="Avenir Book" charset="0"/>
              <a:cs typeface="Avenir Book" charset="0"/>
            </a:endParaRPr>
          </a:p>
        </p:txBody>
      </p:sp>
      <p:sp>
        <p:nvSpPr>
          <p:cNvPr id="18" name="Freeform 17"/>
          <p:cNvSpPr/>
          <p:nvPr/>
        </p:nvSpPr>
        <p:spPr>
          <a:xfrm>
            <a:off x="0" y="1871887"/>
            <a:ext cx="9091613" cy="4279900"/>
          </a:xfrm>
          <a:custGeom>
            <a:avLst/>
            <a:gdLst>
              <a:gd name="connsiteX0" fmla="*/ 0 w 9341115"/>
              <a:gd name="connsiteY0" fmla="*/ 4279757 h 4279757"/>
              <a:gd name="connsiteX1" fmla="*/ 3751982 w 9341115"/>
              <a:gd name="connsiteY1" fmla="*/ 1320433 h 4279757"/>
              <a:gd name="connsiteX2" fmla="*/ 9181869 w 9341115"/>
              <a:gd name="connsiteY2" fmla="*/ 27185 h 4279757"/>
              <a:gd name="connsiteX3" fmla="*/ 9181869 w 9341115"/>
              <a:gd name="connsiteY3" fmla="*/ 27185 h 4279757"/>
              <a:gd name="connsiteX4" fmla="*/ 9321695 w 9341115"/>
              <a:gd name="connsiteY4" fmla="*/ 27185 h 4279757"/>
              <a:gd name="connsiteX5" fmla="*/ 9298391 w 9341115"/>
              <a:gd name="connsiteY5" fmla="*/ 190297 h 427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1115" h="4279757">
                <a:moveTo>
                  <a:pt x="0" y="4279757"/>
                </a:moveTo>
                <a:cubicBezTo>
                  <a:pt x="1110835" y="3154476"/>
                  <a:pt x="2221671" y="2029195"/>
                  <a:pt x="3751982" y="1320433"/>
                </a:cubicBezTo>
                <a:cubicBezTo>
                  <a:pt x="5282293" y="611671"/>
                  <a:pt x="9181869" y="27185"/>
                  <a:pt x="9181869" y="27185"/>
                </a:cubicBezTo>
                <a:lnTo>
                  <a:pt x="9181869" y="27185"/>
                </a:lnTo>
                <a:cubicBezTo>
                  <a:pt x="9205173" y="27185"/>
                  <a:pt x="9302275" y="0"/>
                  <a:pt x="9321695" y="27185"/>
                </a:cubicBezTo>
                <a:cubicBezTo>
                  <a:pt x="9341115" y="54370"/>
                  <a:pt x="9298391" y="190297"/>
                  <a:pt x="9298391" y="190297"/>
                </a:cubicBezTo>
              </a:path>
            </a:pathLst>
          </a:custGeom>
          <a:ln w="38100" cap="flat" cmpd="sng" algn="ctr">
            <a:solidFill>
              <a:schemeClr val="tx1">
                <a:lumMod val="75000"/>
                <a:lumOff val="2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venir Book" charset="0"/>
              <a:ea typeface="Avenir Book" charset="0"/>
              <a:cs typeface="Avenir Book" charset="0"/>
            </a:endParaRPr>
          </a:p>
        </p:txBody>
      </p:sp>
      <p:cxnSp>
        <p:nvCxnSpPr>
          <p:cNvPr id="19" name="Straight Connector 18"/>
          <p:cNvCxnSpPr/>
          <p:nvPr/>
        </p:nvCxnSpPr>
        <p:spPr>
          <a:xfrm rot="4615262">
            <a:off x="5127625" y="2605312"/>
            <a:ext cx="738188" cy="1588"/>
          </a:xfrm>
          <a:prstGeom prst="line">
            <a:avLst/>
          </a:prstGeom>
          <a:ln w="69850" cap="flat" cmpd="sng" algn="ctr">
            <a:solidFill>
              <a:srgbClr val="3366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4615262">
            <a:off x="5304632" y="2563243"/>
            <a:ext cx="738188" cy="3175"/>
          </a:xfrm>
          <a:prstGeom prst="line">
            <a:avLst/>
          </a:prstGeom>
          <a:ln w="69850" cap="flat" cmpd="sng" algn="ctr">
            <a:solidFill>
              <a:srgbClr val="3366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4615262">
            <a:off x="5481638" y="2522762"/>
            <a:ext cx="738188" cy="1587"/>
          </a:xfrm>
          <a:prstGeom prst="line">
            <a:avLst/>
          </a:prstGeom>
          <a:ln w="69850" cap="flat" cmpd="sng" algn="ctr">
            <a:solidFill>
              <a:srgbClr val="3366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4615262">
            <a:off x="5659438" y="2481487"/>
            <a:ext cx="738188" cy="1587"/>
          </a:xfrm>
          <a:prstGeom prst="line">
            <a:avLst/>
          </a:prstGeom>
          <a:ln w="69850" cap="flat" cmpd="sng" algn="ctr">
            <a:solidFill>
              <a:srgbClr val="3366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4615262">
            <a:off x="5837238" y="2440212"/>
            <a:ext cx="738188" cy="1587"/>
          </a:xfrm>
          <a:prstGeom prst="line">
            <a:avLst/>
          </a:prstGeom>
          <a:ln w="69850" cap="flat" cmpd="sng" algn="ctr">
            <a:solidFill>
              <a:srgbClr val="3366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4615262">
            <a:off x="6013450" y="2398937"/>
            <a:ext cx="738188" cy="1588"/>
          </a:xfrm>
          <a:prstGeom prst="line">
            <a:avLst/>
          </a:prstGeom>
          <a:ln w="69850" cap="flat" cmpd="sng" algn="ctr">
            <a:solidFill>
              <a:srgbClr val="3366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4615262">
            <a:off x="6191250" y="2357662"/>
            <a:ext cx="738188" cy="1588"/>
          </a:xfrm>
          <a:prstGeom prst="line">
            <a:avLst/>
          </a:prstGeom>
          <a:ln w="69850" cap="flat" cmpd="sng" algn="ctr">
            <a:solidFill>
              <a:srgbClr val="3366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7" name="Block Arc 26"/>
          <p:cNvSpPr/>
          <p:nvPr/>
        </p:nvSpPr>
        <p:spPr>
          <a:xfrm rot="20815262">
            <a:off x="5411788" y="2060800"/>
            <a:ext cx="184150" cy="347662"/>
          </a:xfrm>
          <a:prstGeom prst="blockArc">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28" name="Block Arc 27"/>
          <p:cNvSpPr/>
          <p:nvPr/>
        </p:nvSpPr>
        <p:spPr>
          <a:xfrm rot="20815262" flipV="1">
            <a:off x="5751513" y="2718025"/>
            <a:ext cx="184150" cy="347662"/>
          </a:xfrm>
          <a:prstGeom prst="blockArc">
            <a:avLst/>
          </a:prstGeom>
          <a:solidFill>
            <a:srgbClr val="95B3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29" name="Block Arc 28"/>
          <p:cNvSpPr/>
          <p:nvPr/>
        </p:nvSpPr>
        <p:spPr>
          <a:xfrm rot="20815262">
            <a:off x="5765800" y="1979837"/>
            <a:ext cx="184150" cy="346075"/>
          </a:xfrm>
          <a:prstGeom prst="blockArc">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30" name="Block Arc 29"/>
          <p:cNvSpPr/>
          <p:nvPr/>
        </p:nvSpPr>
        <p:spPr>
          <a:xfrm rot="20815262" flipV="1">
            <a:off x="6105525" y="2635475"/>
            <a:ext cx="184150" cy="347662"/>
          </a:xfrm>
          <a:prstGeom prst="blockArc">
            <a:avLst/>
          </a:prstGeom>
          <a:solidFill>
            <a:srgbClr val="95B3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31" name="Block Arc 30"/>
          <p:cNvSpPr/>
          <p:nvPr/>
        </p:nvSpPr>
        <p:spPr>
          <a:xfrm rot="20815262">
            <a:off x="6119813" y="1897287"/>
            <a:ext cx="184150" cy="347663"/>
          </a:xfrm>
          <a:prstGeom prst="blockArc">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32" name="Block Arc 31"/>
          <p:cNvSpPr/>
          <p:nvPr/>
        </p:nvSpPr>
        <p:spPr>
          <a:xfrm rot="20815262" flipV="1">
            <a:off x="6459538" y="2552925"/>
            <a:ext cx="184150" cy="347662"/>
          </a:xfrm>
          <a:prstGeom prst="blockArc">
            <a:avLst/>
          </a:prstGeom>
          <a:solidFill>
            <a:srgbClr val="95B3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33" name="Block Arc 32"/>
          <p:cNvSpPr/>
          <p:nvPr/>
        </p:nvSpPr>
        <p:spPr>
          <a:xfrm rot="20815262" flipV="1">
            <a:off x="5395913" y="2800575"/>
            <a:ext cx="184150" cy="347662"/>
          </a:xfrm>
          <a:prstGeom prst="blockArc">
            <a:avLst/>
          </a:prstGeom>
          <a:solidFill>
            <a:srgbClr val="95B3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sp>
        <p:nvSpPr>
          <p:cNvPr id="34" name="Block Arc 33"/>
          <p:cNvSpPr/>
          <p:nvPr/>
        </p:nvSpPr>
        <p:spPr>
          <a:xfrm rot="20815262">
            <a:off x="6475413" y="1814737"/>
            <a:ext cx="184150" cy="347663"/>
          </a:xfrm>
          <a:prstGeom prst="blockArc">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latin typeface="Avenir Book" charset="0"/>
              <a:ea typeface="Avenir Book" charset="0"/>
              <a:cs typeface="Avenir Book" charset="0"/>
            </a:endParaRPr>
          </a:p>
        </p:txBody>
      </p:sp>
      <p:cxnSp>
        <p:nvCxnSpPr>
          <p:cNvPr id="35" name="Straight Connector 34"/>
          <p:cNvCxnSpPr/>
          <p:nvPr/>
        </p:nvCxnSpPr>
        <p:spPr>
          <a:xfrm rot="3211524">
            <a:off x="1216025" y="4632550"/>
            <a:ext cx="681037" cy="1588"/>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3211524">
            <a:off x="1344613" y="4537300"/>
            <a:ext cx="681037" cy="1587"/>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3211524">
            <a:off x="1473200" y="4442050"/>
            <a:ext cx="681037" cy="1588"/>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3211524">
            <a:off x="1601788" y="4346800"/>
            <a:ext cx="681037" cy="1587"/>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3211524">
            <a:off x="1730375" y="4251550"/>
            <a:ext cx="681037" cy="1588"/>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3211524">
            <a:off x="1861344" y="4155506"/>
            <a:ext cx="679450" cy="1588"/>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3211524">
            <a:off x="1989932" y="4060256"/>
            <a:ext cx="679450" cy="1587"/>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3211524">
            <a:off x="2118519" y="3965006"/>
            <a:ext cx="679450" cy="1588"/>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3211524">
            <a:off x="2246313" y="3868962"/>
            <a:ext cx="681038" cy="1587"/>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3211524">
            <a:off x="2374900" y="3773712"/>
            <a:ext cx="681038" cy="1588"/>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3211524">
            <a:off x="2505075" y="3678462"/>
            <a:ext cx="681038" cy="1588"/>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3211524">
            <a:off x="2633663" y="3583212"/>
            <a:ext cx="681038" cy="1587"/>
          </a:xfrm>
          <a:prstGeom prst="line">
            <a:avLst/>
          </a:prstGeom>
          <a:ln w="69850" cap="flat" cmpd="sng" algn="ctr">
            <a:solidFill>
              <a:srgbClr val="008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47" name="Group 176"/>
          <p:cNvGrpSpPr>
            <a:grpSpLocks/>
          </p:cNvGrpSpPr>
          <p:nvPr/>
        </p:nvGrpSpPr>
        <p:grpSpPr bwMode="auto">
          <a:xfrm>
            <a:off x="5334000" y="5602512"/>
            <a:ext cx="2501900" cy="317500"/>
            <a:chOff x="5334000" y="5486400"/>
            <a:chExt cx="2501470" cy="316746"/>
          </a:xfrm>
        </p:grpSpPr>
        <p:cxnSp>
          <p:nvCxnSpPr>
            <p:cNvPr id="48" name="Straight Connector 47"/>
            <p:cNvCxnSpPr/>
            <p:nvPr/>
          </p:nvCxnSpPr>
          <p:spPr>
            <a:xfrm flipV="1">
              <a:off x="5334000" y="5793644"/>
              <a:ext cx="2501470" cy="791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400000" flipH="1" flipV="1">
              <a:off x="6965226" y="5643979"/>
              <a:ext cx="316746"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7122806" y="5486400"/>
              <a:ext cx="534895" cy="15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51" name="Hexagon 50"/>
          <p:cNvSpPr/>
          <p:nvPr/>
        </p:nvSpPr>
        <p:spPr>
          <a:xfrm>
            <a:off x="990600" y="2528001"/>
            <a:ext cx="688975" cy="687388"/>
          </a:xfrm>
          <a:prstGeom prst="hexagon">
            <a:avLst/>
          </a:prstGeom>
          <a:gradFill flip="none" rotWithShape="1">
            <a:gsLst>
              <a:gs pos="100000">
                <a:srgbClr val="80214B"/>
              </a:gs>
              <a:gs pos="0">
                <a:srgbClr val="FF0000"/>
              </a:gs>
              <a:gs pos="1000">
                <a:srgbClr val="FF0000"/>
              </a:gs>
            </a:gsLst>
            <a:path path="rect">
              <a:fillToRect l="100000" t="100000"/>
            </a:path>
            <a:tileRect r="-100000" b="-100000"/>
          </a:gra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latin typeface="Avenir Book" charset="0"/>
              <a:ea typeface="Avenir Book" charset="0"/>
              <a:cs typeface="Avenir Book" charset="0"/>
            </a:endParaRPr>
          </a:p>
        </p:txBody>
      </p:sp>
      <p:sp>
        <p:nvSpPr>
          <p:cNvPr id="52" name="TextBox 180"/>
          <p:cNvSpPr txBox="1">
            <a:spLocks noChangeArrowheads="1"/>
          </p:cNvSpPr>
          <p:nvPr/>
        </p:nvSpPr>
        <p:spPr bwMode="auto">
          <a:xfrm>
            <a:off x="168315" y="4010885"/>
            <a:ext cx="1055738" cy="923330"/>
          </a:xfrm>
          <a:prstGeom prst="rect">
            <a:avLst/>
          </a:prstGeom>
          <a:noFill/>
          <a:ln w="9525">
            <a:noFill/>
            <a:miter lim="800000"/>
            <a:headEnd/>
            <a:tailEnd/>
          </a:ln>
        </p:spPr>
        <p:txBody>
          <a:bodyPr wrap="none">
            <a:prstTxWarp prst="textNoShape">
              <a:avLst/>
            </a:prstTxWarp>
            <a:spAutoFit/>
          </a:bodyPr>
          <a:lstStyle/>
          <a:p>
            <a:r>
              <a:rPr lang="en-US" sz="1800" b="1" dirty="0" smtClean="0">
                <a:solidFill>
                  <a:srgbClr val="00B050"/>
                </a:solidFill>
                <a:latin typeface="Avenir Book" charset="0"/>
                <a:ea typeface="Avenir Book" charset="0"/>
                <a:cs typeface="Avenir Book" charset="0"/>
              </a:rPr>
              <a:t>Patched</a:t>
            </a:r>
          </a:p>
          <a:p>
            <a:r>
              <a:rPr lang="en-US" sz="1800" b="1" dirty="0" smtClean="0">
                <a:solidFill>
                  <a:srgbClr val="00B050"/>
                </a:solidFill>
                <a:latin typeface="Avenir Book" charset="0"/>
                <a:ea typeface="Avenir Book" charset="0"/>
                <a:cs typeface="Avenir Book" charset="0"/>
              </a:rPr>
              <a:t>receptor</a:t>
            </a:r>
          </a:p>
          <a:p>
            <a:r>
              <a:rPr lang="en-US" b="1" dirty="0" smtClean="0">
                <a:solidFill>
                  <a:srgbClr val="00B050"/>
                </a:solidFill>
                <a:latin typeface="Avenir Book" charset="0"/>
                <a:ea typeface="Avenir Book" charset="0"/>
                <a:cs typeface="Avenir Book" charset="0"/>
              </a:rPr>
              <a:t>(12TM)</a:t>
            </a:r>
            <a:endParaRPr lang="en-US" sz="1800" b="1" dirty="0">
              <a:solidFill>
                <a:srgbClr val="00B050"/>
              </a:solidFill>
              <a:latin typeface="Avenir Book" charset="0"/>
              <a:ea typeface="Avenir Book" charset="0"/>
              <a:cs typeface="Avenir Book" charset="0"/>
            </a:endParaRPr>
          </a:p>
        </p:txBody>
      </p:sp>
      <p:sp>
        <p:nvSpPr>
          <p:cNvPr id="53" name="TextBox 182"/>
          <p:cNvSpPr txBox="1">
            <a:spLocks noChangeArrowheads="1"/>
          </p:cNvSpPr>
          <p:nvPr/>
        </p:nvSpPr>
        <p:spPr bwMode="auto">
          <a:xfrm>
            <a:off x="130821" y="1864393"/>
            <a:ext cx="2584598" cy="553998"/>
          </a:xfrm>
          <a:prstGeom prst="rect">
            <a:avLst/>
          </a:prstGeom>
          <a:noFill/>
          <a:ln w="9525">
            <a:noFill/>
            <a:miter lim="800000"/>
            <a:headEnd/>
            <a:tailEnd/>
          </a:ln>
        </p:spPr>
        <p:txBody>
          <a:bodyPr wrap="square">
            <a:prstTxWarp prst="textNoShape">
              <a:avLst/>
            </a:prstTxWarp>
            <a:spAutoFit/>
          </a:bodyPr>
          <a:lstStyle/>
          <a:p>
            <a:pPr algn="ctr"/>
            <a:r>
              <a:rPr lang="en-US" sz="1800" b="1" dirty="0" smtClean="0">
                <a:solidFill>
                  <a:srgbClr val="C00000"/>
                </a:solidFill>
                <a:latin typeface="Avenir Book" charset="0"/>
                <a:ea typeface="Avenir Book" charset="0"/>
                <a:cs typeface="Avenir Book" charset="0"/>
              </a:rPr>
              <a:t>Hedgehog </a:t>
            </a:r>
            <a:r>
              <a:rPr lang="en-US" b="1" dirty="0" smtClean="0">
                <a:solidFill>
                  <a:srgbClr val="C00000"/>
                </a:solidFill>
                <a:latin typeface="Avenir Book" charset="0"/>
                <a:ea typeface="Avenir Book" charset="0"/>
                <a:cs typeface="Avenir Book" charset="0"/>
              </a:rPr>
              <a:t>proteins</a:t>
            </a:r>
          </a:p>
          <a:p>
            <a:pPr algn="ctr"/>
            <a:r>
              <a:rPr lang="en-US" sz="1200" dirty="0" smtClean="0">
                <a:latin typeface="Avenir Book" charset="0"/>
                <a:ea typeface="Avenir Book" charset="0"/>
                <a:cs typeface="Avenir Book" charset="0"/>
              </a:rPr>
              <a:t>(</a:t>
            </a:r>
            <a:r>
              <a:rPr lang="en-US" sz="1200" dirty="0" err="1" smtClean="0">
                <a:latin typeface="Avenir Book" charset="0"/>
                <a:ea typeface="Avenir Book" charset="0"/>
                <a:cs typeface="Avenir Book" charset="0"/>
              </a:rPr>
              <a:t>Shh</a:t>
            </a:r>
            <a:r>
              <a:rPr lang="en-US" sz="1200" dirty="0" smtClean="0">
                <a:latin typeface="Avenir Book" charset="0"/>
                <a:ea typeface="Avenir Book" charset="0"/>
                <a:cs typeface="Avenir Book" charset="0"/>
              </a:rPr>
              <a:t>, </a:t>
            </a:r>
            <a:r>
              <a:rPr lang="en-US" sz="1200" dirty="0" err="1" smtClean="0">
                <a:latin typeface="Avenir Book" charset="0"/>
                <a:ea typeface="Avenir Book" charset="0"/>
                <a:cs typeface="Avenir Book" charset="0"/>
              </a:rPr>
              <a:t>Ihh</a:t>
            </a:r>
            <a:r>
              <a:rPr lang="en-US" sz="1200" dirty="0" smtClean="0">
                <a:latin typeface="Avenir Book" charset="0"/>
                <a:ea typeface="Avenir Book" charset="0"/>
                <a:cs typeface="Avenir Book" charset="0"/>
              </a:rPr>
              <a:t>, </a:t>
            </a:r>
            <a:r>
              <a:rPr lang="en-US" sz="1200" dirty="0" err="1" smtClean="0">
                <a:latin typeface="Avenir Book" charset="0"/>
                <a:ea typeface="Avenir Book" charset="0"/>
                <a:cs typeface="Avenir Book" charset="0"/>
              </a:rPr>
              <a:t>Dhh</a:t>
            </a:r>
            <a:r>
              <a:rPr lang="en-US" sz="1200" dirty="0" smtClean="0">
                <a:latin typeface="Avenir Book" charset="0"/>
                <a:ea typeface="Avenir Book" charset="0"/>
                <a:cs typeface="Avenir Book" charset="0"/>
              </a:rPr>
              <a:t>)</a:t>
            </a:r>
            <a:endParaRPr lang="en-US" sz="1200" dirty="0">
              <a:latin typeface="Avenir Book" charset="0"/>
              <a:ea typeface="Avenir Book" charset="0"/>
              <a:cs typeface="Avenir Book" charset="0"/>
            </a:endParaRPr>
          </a:p>
        </p:txBody>
      </p:sp>
      <p:grpSp>
        <p:nvGrpSpPr>
          <p:cNvPr id="54" name="Group 187"/>
          <p:cNvGrpSpPr>
            <a:grpSpLocks/>
          </p:cNvGrpSpPr>
          <p:nvPr/>
        </p:nvGrpSpPr>
        <p:grpSpPr bwMode="auto">
          <a:xfrm rot="165577">
            <a:off x="3657600" y="2811687"/>
            <a:ext cx="1447800" cy="723900"/>
            <a:chOff x="3657600" y="2695246"/>
            <a:chExt cx="1447800" cy="724665"/>
          </a:xfrm>
        </p:grpSpPr>
        <p:cxnSp>
          <p:nvCxnSpPr>
            <p:cNvPr id="55" name="Straight Connector 54"/>
            <p:cNvCxnSpPr/>
            <p:nvPr/>
          </p:nvCxnSpPr>
          <p:spPr>
            <a:xfrm flipV="1">
              <a:off x="3628568" y="2830451"/>
              <a:ext cx="1371600" cy="57051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16200000" flipH="1">
              <a:off x="4860997" y="2739965"/>
              <a:ext cx="276517" cy="1524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 name="Group 202"/>
          <p:cNvGrpSpPr>
            <a:grpSpLocks/>
          </p:cNvGrpSpPr>
          <p:nvPr/>
        </p:nvGrpSpPr>
        <p:grpSpPr bwMode="auto">
          <a:xfrm>
            <a:off x="5837058" y="4333759"/>
            <a:ext cx="800100" cy="285750"/>
            <a:chOff x="5055789" y="4319645"/>
            <a:chExt cx="800100" cy="285912"/>
          </a:xfrm>
        </p:grpSpPr>
        <p:sp>
          <p:nvSpPr>
            <p:cNvPr id="58" name="Oval 57"/>
            <p:cNvSpPr/>
            <p:nvPr/>
          </p:nvSpPr>
          <p:spPr>
            <a:xfrm>
              <a:off x="5055789" y="4319645"/>
              <a:ext cx="533400" cy="285912"/>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venir Book" charset="0"/>
                <a:ea typeface="Avenir Book" charset="0"/>
                <a:cs typeface="Avenir Book" charset="0"/>
              </a:endParaRPr>
            </a:p>
          </p:txBody>
        </p:sp>
        <p:sp>
          <p:nvSpPr>
            <p:cNvPr id="59" name="Oval 58"/>
            <p:cNvSpPr/>
            <p:nvPr/>
          </p:nvSpPr>
          <p:spPr>
            <a:xfrm>
              <a:off x="5322489" y="4319645"/>
              <a:ext cx="533400" cy="285912"/>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venir Book" charset="0"/>
                <a:ea typeface="Avenir Book" charset="0"/>
                <a:cs typeface="Avenir Book" charset="0"/>
              </a:endParaRPr>
            </a:p>
          </p:txBody>
        </p:sp>
      </p:grpSp>
      <p:sp>
        <p:nvSpPr>
          <p:cNvPr id="60" name="Oval 59"/>
          <p:cNvSpPr/>
          <p:nvPr/>
        </p:nvSpPr>
        <p:spPr>
          <a:xfrm>
            <a:off x="7302500" y="4111266"/>
            <a:ext cx="533400" cy="287338"/>
          </a:xfrm>
          <a:prstGeom prst="ellipse">
            <a:avLst/>
          </a:prstGeom>
          <a:solidFill>
            <a:srgbClr val="FF666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venir Book" charset="0"/>
              <a:ea typeface="Avenir Book" charset="0"/>
              <a:cs typeface="Avenir Book" charset="0"/>
            </a:endParaRPr>
          </a:p>
        </p:txBody>
      </p:sp>
      <p:grpSp>
        <p:nvGrpSpPr>
          <p:cNvPr id="61" name="Group 203"/>
          <p:cNvGrpSpPr>
            <a:grpSpLocks/>
          </p:cNvGrpSpPr>
          <p:nvPr/>
        </p:nvGrpSpPr>
        <p:grpSpPr bwMode="auto">
          <a:xfrm rot="5400000">
            <a:off x="5705475" y="5365975"/>
            <a:ext cx="800100" cy="285750"/>
            <a:chOff x="5055789" y="4319645"/>
            <a:chExt cx="800100" cy="285912"/>
          </a:xfrm>
        </p:grpSpPr>
        <p:sp>
          <p:nvSpPr>
            <p:cNvPr id="62" name="Oval 61"/>
            <p:cNvSpPr/>
            <p:nvPr/>
          </p:nvSpPr>
          <p:spPr>
            <a:xfrm>
              <a:off x="5019276" y="4356178"/>
              <a:ext cx="533400" cy="285912"/>
            </a:xfrm>
            <a:prstGeom prst="ellipse">
              <a:avLst/>
            </a:prstGeom>
            <a:solidFill>
              <a:srgbClr val="9FC54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venir Book" charset="0"/>
                <a:ea typeface="Avenir Book" charset="0"/>
                <a:cs typeface="Avenir Book" charset="0"/>
              </a:endParaRPr>
            </a:p>
          </p:txBody>
        </p:sp>
        <p:sp>
          <p:nvSpPr>
            <p:cNvPr id="63" name="Oval 62"/>
            <p:cNvSpPr/>
            <p:nvPr/>
          </p:nvSpPr>
          <p:spPr>
            <a:xfrm>
              <a:off x="5285976" y="4356178"/>
              <a:ext cx="533400" cy="285912"/>
            </a:xfrm>
            <a:prstGeom prst="ellipse">
              <a:avLst/>
            </a:prstGeom>
            <a:solidFill>
              <a:srgbClr val="9FC54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venir Book" charset="0"/>
                <a:ea typeface="Avenir Book" charset="0"/>
                <a:cs typeface="Avenir Book" charset="0"/>
              </a:endParaRPr>
            </a:p>
          </p:txBody>
        </p:sp>
      </p:grpSp>
      <p:cxnSp>
        <p:nvCxnSpPr>
          <p:cNvPr id="64" name="Straight Arrow Connector 63"/>
          <p:cNvCxnSpPr/>
          <p:nvPr/>
        </p:nvCxnSpPr>
        <p:spPr>
          <a:xfrm flipV="1">
            <a:off x="6767333" y="4388814"/>
            <a:ext cx="377012" cy="3543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65" name="Group 220"/>
          <p:cNvGrpSpPr>
            <a:grpSpLocks/>
          </p:cNvGrpSpPr>
          <p:nvPr/>
        </p:nvGrpSpPr>
        <p:grpSpPr bwMode="auto">
          <a:xfrm rot="-585761">
            <a:off x="5986463" y="3213325"/>
            <a:ext cx="419100" cy="990600"/>
            <a:chOff x="6438092" y="2966377"/>
            <a:chExt cx="418623" cy="990230"/>
          </a:xfrm>
        </p:grpSpPr>
        <p:cxnSp>
          <p:nvCxnSpPr>
            <p:cNvPr id="66" name="Straight Connector 65"/>
            <p:cNvCxnSpPr/>
            <p:nvPr/>
          </p:nvCxnSpPr>
          <p:spPr>
            <a:xfrm rot="5400000">
              <a:off x="6146114" y="3425518"/>
              <a:ext cx="968013" cy="158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6419281" y="3906059"/>
              <a:ext cx="418623" cy="2221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68" name="TextBox 224"/>
          <p:cNvSpPr txBox="1">
            <a:spLocks noChangeArrowheads="1"/>
          </p:cNvSpPr>
          <p:nvPr/>
        </p:nvSpPr>
        <p:spPr bwMode="auto">
          <a:xfrm>
            <a:off x="5935663" y="5920012"/>
            <a:ext cx="2908300" cy="523875"/>
          </a:xfrm>
          <a:prstGeom prst="rect">
            <a:avLst/>
          </a:prstGeom>
          <a:noFill/>
          <a:ln w="9525">
            <a:noFill/>
            <a:miter lim="800000"/>
            <a:headEnd/>
            <a:tailEnd/>
          </a:ln>
        </p:spPr>
        <p:txBody>
          <a:bodyPr>
            <a:prstTxWarp prst="textNoShape">
              <a:avLst/>
            </a:prstTxWarp>
            <a:spAutoFit/>
          </a:bodyPr>
          <a:lstStyle/>
          <a:p>
            <a:r>
              <a:rPr lang="en-US" sz="1400" dirty="0">
                <a:latin typeface="Avenir Book" charset="0"/>
                <a:ea typeface="Avenir Book" charset="0"/>
                <a:cs typeface="Avenir Book" charset="0"/>
              </a:rPr>
              <a:t>Target genes: Gli1, Ptc </a:t>
            </a:r>
          </a:p>
          <a:p>
            <a:endParaRPr lang="en-US" sz="1400" dirty="0">
              <a:latin typeface="Avenir Book" charset="0"/>
              <a:ea typeface="Avenir Book" charset="0"/>
              <a:cs typeface="Avenir Book" charset="0"/>
            </a:endParaRPr>
          </a:p>
        </p:txBody>
      </p:sp>
      <p:sp>
        <p:nvSpPr>
          <p:cNvPr id="69" name="TextBox 99"/>
          <p:cNvSpPr txBox="1">
            <a:spLocks noChangeArrowheads="1"/>
          </p:cNvSpPr>
          <p:nvPr/>
        </p:nvSpPr>
        <p:spPr bwMode="auto">
          <a:xfrm>
            <a:off x="7720348" y="4111266"/>
            <a:ext cx="1534394" cy="861774"/>
          </a:xfrm>
          <a:prstGeom prst="rect">
            <a:avLst/>
          </a:prstGeom>
          <a:noFill/>
          <a:ln w="9525">
            <a:noFill/>
            <a:miter lim="800000"/>
            <a:headEnd/>
            <a:tailEnd/>
          </a:ln>
        </p:spPr>
        <p:txBody>
          <a:bodyPr wrap="none">
            <a:prstTxWarp prst="textNoShape">
              <a:avLst/>
            </a:prstTxWarp>
            <a:spAutoFit/>
          </a:bodyPr>
          <a:lstStyle/>
          <a:p>
            <a:pPr algn="ctr"/>
            <a:r>
              <a:rPr lang="en-US" b="1" dirty="0">
                <a:latin typeface="Avenir Book" charset="0"/>
                <a:ea typeface="Avenir Book" charset="0"/>
                <a:cs typeface="Avenir Book" charset="0"/>
              </a:rPr>
              <a:t>Gli</a:t>
            </a:r>
          </a:p>
          <a:p>
            <a:pPr algn="ctr"/>
            <a:r>
              <a:rPr lang="en-US" sz="1600" dirty="0">
                <a:latin typeface="Avenir Book" charset="0"/>
                <a:ea typeface="Avenir Book" charset="0"/>
                <a:cs typeface="Avenir Book" charset="0"/>
              </a:rPr>
              <a:t>transcriptional </a:t>
            </a:r>
            <a:endParaRPr lang="en-US" sz="1600" dirty="0" smtClean="0">
              <a:latin typeface="Avenir Book" charset="0"/>
              <a:ea typeface="Avenir Book" charset="0"/>
              <a:cs typeface="Avenir Book" charset="0"/>
            </a:endParaRPr>
          </a:p>
          <a:p>
            <a:pPr algn="ctr"/>
            <a:r>
              <a:rPr lang="en-US" sz="1600" dirty="0" smtClean="0">
                <a:latin typeface="Avenir Book" charset="0"/>
                <a:ea typeface="Avenir Book" charset="0"/>
                <a:cs typeface="Avenir Book" charset="0"/>
              </a:rPr>
              <a:t>repressor</a:t>
            </a:r>
            <a:endParaRPr lang="en-US" sz="1600" dirty="0">
              <a:latin typeface="Avenir Book" charset="0"/>
              <a:ea typeface="Avenir Book" charset="0"/>
              <a:cs typeface="Avenir Book" charset="0"/>
            </a:endParaRPr>
          </a:p>
        </p:txBody>
      </p:sp>
      <p:cxnSp>
        <p:nvCxnSpPr>
          <p:cNvPr id="71" name="Straight Connector 70"/>
          <p:cNvCxnSpPr/>
          <p:nvPr/>
        </p:nvCxnSpPr>
        <p:spPr bwMode="auto">
          <a:xfrm rot="3359925">
            <a:off x="1478112" y="3478868"/>
            <a:ext cx="566738" cy="1587"/>
          </a:xfrm>
          <a:prstGeom prst="line">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73" name="TextBox 181"/>
          <p:cNvSpPr txBox="1">
            <a:spLocks noChangeArrowheads="1"/>
          </p:cNvSpPr>
          <p:nvPr/>
        </p:nvSpPr>
        <p:spPr bwMode="auto">
          <a:xfrm>
            <a:off x="6841164" y="2234608"/>
            <a:ext cx="2027157" cy="923330"/>
          </a:xfrm>
          <a:prstGeom prst="rect">
            <a:avLst/>
          </a:prstGeom>
          <a:noFill/>
          <a:ln w="9525">
            <a:noFill/>
            <a:miter lim="800000"/>
            <a:headEnd/>
            <a:tailEnd/>
          </a:ln>
        </p:spPr>
        <p:txBody>
          <a:bodyPr wrap="none">
            <a:prstTxWarp prst="textNoShape">
              <a:avLst/>
            </a:prstTxWarp>
            <a:spAutoFit/>
          </a:bodyPr>
          <a:lstStyle/>
          <a:p>
            <a:pPr algn="ctr"/>
            <a:r>
              <a:rPr lang="en-US" sz="1800" b="1" dirty="0" smtClean="0">
                <a:solidFill>
                  <a:schemeClr val="accent1">
                    <a:lumMod val="50000"/>
                  </a:schemeClr>
                </a:solidFill>
                <a:latin typeface="Avenir Book" charset="0"/>
                <a:ea typeface="Avenir Book" charset="0"/>
                <a:cs typeface="Avenir Book" charset="0"/>
              </a:rPr>
              <a:t>Smoothened</a:t>
            </a:r>
          </a:p>
          <a:p>
            <a:pPr algn="ctr"/>
            <a:r>
              <a:rPr lang="en-US" sz="1800" b="1" dirty="0" smtClean="0">
                <a:solidFill>
                  <a:schemeClr val="accent1">
                    <a:lumMod val="50000"/>
                  </a:schemeClr>
                </a:solidFill>
                <a:latin typeface="Avenir Book" charset="0"/>
                <a:ea typeface="Avenir Book" charset="0"/>
                <a:cs typeface="Avenir Book" charset="0"/>
              </a:rPr>
              <a:t>GPCR-like protein</a:t>
            </a:r>
          </a:p>
          <a:p>
            <a:pPr algn="ctr"/>
            <a:r>
              <a:rPr lang="en-US" b="1" dirty="0" smtClean="0">
                <a:solidFill>
                  <a:schemeClr val="accent1">
                    <a:lumMod val="50000"/>
                  </a:schemeClr>
                </a:solidFill>
                <a:latin typeface="Avenir Book" charset="0"/>
                <a:ea typeface="Avenir Book" charset="0"/>
                <a:cs typeface="Avenir Book" charset="0"/>
              </a:rPr>
              <a:t>(7TM)</a:t>
            </a:r>
            <a:endParaRPr lang="en-US" sz="1800" b="1" dirty="0" smtClean="0">
              <a:solidFill>
                <a:schemeClr val="accent1">
                  <a:lumMod val="50000"/>
                </a:schemeClr>
              </a:solidFill>
              <a:latin typeface="Avenir Book" charset="0"/>
              <a:ea typeface="Avenir Book" charset="0"/>
              <a:cs typeface="Avenir Book" charset="0"/>
            </a:endParaRPr>
          </a:p>
        </p:txBody>
      </p:sp>
      <p:sp>
        <p:nvSpPr>
          <p:cNvPr id="74" name="Pie 73"/>
          <p:cNvSpPr/>
          <p:nvPr/>
        </p:nvSpPr>
        <p:spPr bwMode="auto">
          <a:xfrm>
            <a:off x="6248400" y="3392712"/>
            <a:ext cx="381000" cy="381000"/>
          </a:xfrm>
          <a:prstGeom prst="pie">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venir Book" charset="0"/>
              <a:ea typeface="Avenir Book" charset="0"/>
              <a:cs typeface="Avenir Book" charset="0"/>
            </a:endParaRPr>
          </a:p>
        </p:txBody>
      </p:sp>
      <p:sp>
        <p:nvSpPr>
          <p:cNvPr id="75" name="Moon 74"/>
          <p:cNvSpPr/>
          <p:nvPr/>
        </p:nvSpPr>
        <p:spPr bwMode="auto">
          <a:xfrm rot="10800000">
            <a:off x="6553200" y="3164112"/>
            <a:ext cx="304800" cy="304800"/>
          </a:xfrm>
          <a:prstGeom prst="moon">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venir Book" charset="0"/>
              <a:ea typeface="Avenir Book" charset="0"/>
              <a:cs typeface="Avenir Book" charset="0"/>
            </a:endParaRPr>
          </a:p>
        </p:txBody>
      </p:sp>
      <p:sp>
        <p:nvSpPr>
          <p:cNvPr id="76" name="Rectangle 75"/>
          <p:cNvSpPr/>
          <p:nvPr/>
        </p:nvSpPr>
        <p:spPr>
          <a:xfrm>
            <a:off x="6841164" y="3263549"/>
            <a:ext cx="1063112" cy="584775"/>
          </a:xfrm>
          <a:prstGeom prst="rect">
            <a:avLst/>
          </a:prstGeom>
        </p:spPr>
        <p:txBody>
          <a:bodyPr wrap="none">
            <a:spAutoFit/>
          </a:bodyPr>
          <a:lstStyle/>
          <a:p>
            <a:r>
              <a:rPr lang="en-US" sz="1600" dirty="0" smtClean="0">
                <a:latin typeface="Avenir Book" charset="0"/>
                <a:ea typeface="Avenir Book" charset="0"/>
                <a:cs typeface="Avenir Book" charset="0"/>
              </a:rPr>
              <a:t>signaling </a:t>
            </a:r>
          </a:p>
          <a:p>
            <a:r>
              <a:rPr lang="en-US" sz="1600" dirty="0" smtClean="0">
                <a:latin typeface="Avenir Book" charset="0"/>
                <a:ea typeface="Avenir Book" charset="0"/>
                <a:cs typeface="Avenir Book" charset="0"/>
              </a:rPr>
              <a:t>enzymes</a:t>
            </a:r>
            <a:endParaRPr lang="en-US" sz="1600" dirty="0">
              <a:latin typeface="Avenir Book" charset="0"/>
              <a:ea typeface="Avenir Book" charset="0"/>
              <a:cs typeface="Avenir Book" charset="0"/>
            </a:endParaRPr>
          </a:p>
        </p:txBody>
      </p:sp>
      <p:sp>
        <p:nvSpPr>
          <p:cNvPr id="77" name="TextBox 182"/>
          <p:cNvSpPr txBox="1">
            <a:spLocks noChangeArrowheads="1"/>
          </p:cNvSpPr>
          <p:nvPr/>
        </p:nvSpPr>
        <p:spPr bwMode="auto">
          <a:xfrm>
            <a:off x="2832482" y="2252301"/>
            <a:ext cx="1992853" cy="523220"/>
          </a:xfrm>
          <a:prstGeom prst="rect">
            <a:avLst/>
          </a:prstGeom>
          <a:noFill/>
          <a:ln w="9525">
            <a:noFill/>
            <a:miter lim="800000"/>
            <a:headEnd/>
            <a:tailEnd/>
          </a:ln>
        </p:spPr>
        <p:txBody>
          <a:bodyPr wrap="none">
            <a:prstTxWarp prst="textNoShape">
              <a:avLst/>
            </a:prstTxWarp>
            <a:spAutoFit/>
          </a:bodyPr>
          <a:lstStyle/>
          <a:p>
            <a:pPr algn="ctr"/>
            <a:r>
              <a:rPr lang="en-US" sz="1400" i="1" dirty="0" err="1" smtClean="0">
                <a:solidFill>
                  <a:schemeClr val="tx2">
                    <a:lumMod val="65000"/>
                    <a:lumOff val="35000"/>
                  </a:schemeClr>
                </a:solidFill>
                <a:latin typeface="Avenir Book" charset="0"/>
                <a:ea typeface="Avenir Book" charset="0"/>
                <a:cs typeface="Avenir Book" charset="0"/>
              </a:rPr>
              <a:t>Ptch</a:t>
            </a:r>
            <a:r>
              <a:rPr lang="en-US" sz="1400" i="1" dirty="0" smtClean="0">
                <a:solidFill>
                  <a:schemeClr val="tx2">
                    <a:lumMod val="65000"/>
                    <a:lumOff val="35000"/>
                  </a:schemeClr>
                </a:solidFill>
                <a:latin typeface="Avenir Book" charset="0"/>
                <a:ea typeface="Avenir Book" charset="0"/>
                <a:cs typeface="Avenir Book" charset="0"/>
              </a:rPr>
              <a:t> inhibits </a:t>
            </a:r>
            <a:r>
              <a:rPr lang="en-US" sz="1400" i="1" dirty="0" err="1" smtClean="0">
                <a:solidFill>
                  <a:schemeClr val="tx2">
                    <a:lumMod val="65000"/>
                    <a:lumOff val="35000"/>
                  </a:schemeClr>
                </a:solidFill>
                <a:latin typeface="Avenir Book" charset="0"/>
                <a:ea typeface="Avenir Book" charset="0"/>
                <a:cs typeface="Avenir Book" charset="0"/>
              </a:rPr>
              <a:t>Smo</a:t>
            </a:r>
            <a:endParaRPr lang="en-US" sz="1400" i="1" dirty="0" smtClean="0">
              <a:solidFill>
                <a:schemeClr val="tx2">
                  <a:lumMod val="65000"/>
                  <a:lumOff val="35000"/>
                </a:schemeClr>
              </a:solidFill>
              <a:latin typeface="Avenir Book" charset="0"/>
              <a:ea typeface="Avenir Book" charset="0"/>
              <a:cs typeface="Avenir Book" charset="0"/>
            </a:endParaRPr>
          </a:p>
          <a:p>
            <a:pPr algn="ctr"/>
            <a:r>
              <a:rPr lang="en-US" sz="1400" i="1" dirty="0" smtClean="0">
                <a:solidFill>
                  <a:schemeClr val="tx2">
                    <a:lumMod val="65000"/>
                    <a:lumOff val="35000"/>
                  </a:schemeClr>
                </a:solidFill>
                <a:latin typeface="Avenir Book" charset="0"/>
                <a:ea typeface="Avenir Book" charset="0"/>
                <a:cs typeface="Avenir Book" charset="0"/>
              </a:rPr>
              <a:t>when not bound to </a:t>
            </a:r>
            <a:r>
              <a:rPr lang="en-US" sz="1400" i="1" dirty="0" err="1" smtClean="0">
                <a:solidFill>
                  <a:schemeClr val="tx2">
                    <a:lumMod val="65000"/>
                    <a:lumOff val="35000"/>
                  </a:schemeClr>
                </a:solidFill>
                <a:latin typeface="Avenir Book" charset="0"/>
                <a:ea typeface="Avenir Book" charset="0"/>
                <a:cs typeface="Avenir Book" charset="0"/>
              </a:rPr>
              <a:t>Hh</a:t>
            </a:r>
            <a:endParaRPr lang="en-US" sz="1400" i="1" dirty="0">
              <a:solidFill>
                <a:schemeClr val="tx2">
                  <a:lumMod val="65000"/>
                  <a:lumOff val="35000"/>
                </a:schemeClr>
              </a:solidFill>
              <a:latin typeface="Avenir Book" charset="0"/>
              <a:ea typeface="Avenir Book" charset="0"/>
              <a:cs typeface="Avenir Book" charset="0"/>
            </a:endParaRPr>
          </a:p>
        </p:txBody>
      </p:sp>
      <p:sp>
        <p:nvSpPr>
          <p:cNvPr id="79" name="TextBox 182"/>
          <p:cNvSpPr txBox="1">
            <a:spLocks noChangeArrowheads="1"/>
          </p:cNvSpPr>
          <p:nvPr/>
        </p:nvSpPr>
        <p:spPr bwMode="auto">
          <a:xfrm>
            <a:off x="373440" y="6202880"/>
            <a:ext cx="4020652" cy="523220"/>
          </a:xfrm>
          <a:prstGeom prst="rect">
            <a:avLst/>
          </a:prstGeom>
          <a:noFill/>
          <a:ln w="9525">
            <a:noFill/>
            <a:miter lim="800000"/>
            <a:headEnd/>
            <a:tailEnd/>
          </a:ln>
        </p:spPr>
        <p:txBody>
          <a:bodyPr wrap="none">
            <a:prstTxWarp prst="textNoShape">
              <a:avLst/>
            </a:prstTxWarp>
            <a:spAutoFit/>
          </a:bodyPr>
          <a:lstStyle/>
          <a:p>
            <a:pPr algn="ctr"/>
            <a:r>
              <a:rPr lang="en-US" sz="1400" i="1" dirty="0" smtClean="0">
                <a:solidFill>
                  <a:schemeClr val="tx2">
                    <a:lumMod val="65000"/>
                    <a:lumOff val="35000"/>
                  </a:schemeClr>
                </a:solidFill>
                <a:latin typeface="Avenir Book" charset="0"/>
                <a:ea typeface="Avenir Book" charset="0"/>
                <a:cs typeface="Avenir Book" charset="0"/>
              </a:rPr>
              <a:t>de-repression of </a:t>
            </a:r>
            <a:r>
              <a:rPr lang="en-US" sz="1400" i="1" dirty="0" err="1" smtClean="0">
                <a:solidFill>
                  <a:schemeClr val="tx2">
                    <a:lumMod val="65000"/>
                    <a:lumOff val="35000"/>
                  </a:schemeClr>
                </a:solidFill>
                <a:latin typeface="Avenir Book" charset="0"/>
                <a:ea typeface="Avenir Book" charset="0"/>
                <a:cs typeface="Avenir Book" charset="0"/>
              </a:rPr>
              <a:t>Smo</a:t>
            </a:r>
            <a:r>
              <a:rPr lang="en-US" sz="1400" i="1" dirty="0" smtClean="0">
                <a:solidFill>
                  <a:schemeClr val="tx2">
                    <a:lumMod val="65000"/>
                    <a:lumOff val="35000"/>
                  </a:schemeClr>
                </a:solidFill>
                <a:latin typeface="Avenir Book" charset="0"/>
                <a:ea typeface="Avenir Book" charset="0"/>
                <a:cs typeface="Avenir Book" charset="0"/>
              </a:rPr>
              <a:t> stops partial degradation </a:t>
            </a:r>
          </a:p>
          <a:p>
            <a:pPr algn="ctr"/>
            <a:r>
              <a:rPr lang="en-US" sz="1400" i="1" dirty="0" smtClean="0">
                <a:solidFill>
                  <a:schemeClr val="tx2">
                    <a:lumMod val="65000"/>
                    <a:lumOff val="35000"/>
                  </a:schemeClr>
                </a:solidFill>
                <a:latin typeface="Avenir Book" charset="0"/>
                <a:ea typeface="Avenir Book" charset="0"/>
                <a:cs typeface="Avenir Book" charset="0"/>
              </a:rPr>
              <a:t>of </a:t>
            </a:r>
            <a:r>
              <a:rPr lang="en-US" sz="1400" i="1" dirty="0" err="1" smtClean="0">
                <a:solidFill>
                  <a:schemeClr val="tx2">
                    <a:lumMod val="65000"/>
                    <a:lumOff val="35000"/>
                  </a:schemeClr>
                </a:solidFill>
                <a:latin typeface="Avenir Book" charset="0"/>
                <a:ea typeface="Avenir Book" charset="0"/>
                <a:cs typeface="Avenir Book" charset="0"/>
              </a:rPr>
              <a:t>Gli</a:t>
            </a:r>
            <a:r>
              <a:rPr lang="en-US" sz="1400" i="1" dirty="0" smtClean="0">
                <a:solidFill>
                  <a:schemeClr val="tx2">
                    <a:lumMod val="65000"/>
                    <a:lumOff val="35000"/>
                  </a:schemeClr>
                </a:solidFill>
                <a:latin typeface="Avenir Book" charset="0"/>
                <a:ea typeface="Avenir Book" charset="0"/>
                <a:cs typeface="Avenir Book" charset="0"/>
              </a:rPr>
              <a:t> TFs, converting repressors to activators</a:t>
            </a:r>
            <a:endParaRPr lang="en-US" sz="1400" i="1" dirty="0">
              <a:solidFill>
                <a:schemeClr val="tx2">
                  <a:lumMod val="65000"/>
                  <a:lumOff val="35000"/>
                </a:schemeClr>
              </a:solidFill>
              <a:latin typeface="Avenir Book" charset="0"/>
              <a:ea typeface="Avenir Book" charset="0"/>
              <a:cs typeface="Avenir Book" charset="0"/>
            </a:endParaRPr>
          </a:p>
        </p:txBody>
      </p:sp>
    </p:spTree>
    <p:extLst>
      <p:ext uri="{BB962C8B-B14F-4D97-AF65-F5344CB8AC3E}">
        <p14:creationId xmlns:p14="http://schemas.microsoft.com/office/powerpoint/2010/main" val="2323411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7_Pixel - No Graphics">
  <a:themeElements>
    <a:clrScheme name="">
      <a:dk1>
        <a:srgbClr val="000000"/>
      </a:dk1>
      <a:lt1>
        <a:srgbClr val="FFFFFF"/>
      </a:lt1>
      <a:dk2>
        <a:srgbClr val="000000"/>
      </a:dk2>
      <a:lt2>
        <a:srgbClr val="808080"/>
      </a:lt2>
      <a:accent1>
        <a:srgbClr val="9999FF"/>
      </a:accent1>
      <a:accent2>
        <a:srgbClr val="333399"/>
      </a:accent2>
      <a:accent3>
        <a:srgbClr val="FFFFFF"/>
      </a:accent3>
      <a:accent4>
        <a:srgbClr val="000000"/>
      </a:accent4>
      <a:accent5>
        <a:srgbClr val="CACAFF"/>
      </a:accent5>
      <a:accent6>
        <a:srgbClr val="2D2D8A"/>
      </a:accent6>
      <a:hlink>
        <a:srgbClr val="009999"/>
      </a:hlink>
      <a:folHlink>
        <a:srgbClr val="99CC00"/>
      </a:folHlink>
    </a:clrScheme>
    <a:fontScheme name="7_Pixel - No Graphics">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7_Pixel - No Graph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42228</TotalTime>
  <Words>2940</Words>
  <Application>Microsoft Macintosh PowerPoint</Application>
  <PresentationFormat>On-screen Show (4:3)</PresentationFormat>
  <Paragraphs>450</Paragraphs>
  <Slides>34</Slides>
  <Notes>34</Notes>
  <HiddenSlides>0</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Office Theme</vt:lpstr>
      <vt:lpstr>7_Pixel - No Graphics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Shelby Pursley</dc:creator>
  <cp:lastModifiedBy>Noreen Lyell</cp:lastModifiedBy>
  <cp:revision>766</cp:revision>
  <cp:lastPrinted>2017-02-28T15:06:55Z</cp:lastPrinted>
  <dcterms:created xsi:type="dcterms:W3CDTF">2016-08-08T19:48:11Z</dcterms:created>
  <dcterms:modified xsi:type="dcterms:W3CDTF">2018-03-01T20:24:24Z</dcterms:modified>
</cp:coreProperties>
</file>