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58" r:id="rId4"/>
    <p:sldId id="277" r:id="rId5"/>
    <p:sldId id="292" r:id="rId6"/>
    <p:sldId id="265" r:id="rId7"/>
    <p:sldId id="278" r:id="rId8"/>
    <p:sldId id="295" r:id="rId9"/>
    <p:sldId id="263" r:id="rId10"/>
    <p:sldId id="280" r:id="rId11"/>
    <p:sldId id="296" r:id="rId12"/>
    <p:sldId id="297" r:id="rId13"/>
    <p:sldId id="298" r:id="rId14"/>
    <p:sldId id="299" r:id="rId15"/>
    <p:sldId id="286" r:id="rId16"/>
    <p:sldId id="302" r:id="rId17"/>
    <p:sldId id="264" r:id="rId18"/>
    <p:sldId id="268" r:id="rId19"/>
    <p:sldId id="269" r:id="rId20"/>
    <p:sldId id="291" r:id="rId21"/>
    <p:sldId id="300" r:id="rId22"/>
    <p:sldId id="289" r:id="rId23"/>
    <p:sldId id="272" r:id="rId24"/>
    <p:sldId id="284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53" autoAdjust="0"/>
    <p:restoredTop sz="87910" autoAdjust="0"/>
  </p:normalViewPr>
  <p:slideViewPr>
    <p:cSldViewPr>
      <p:cViewPr>
        <p:scale>
          <a:sx n="95" d="100"/>
          <a:sy n="95" d="100"/>
        </p:scale>
        <p:origin x="4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574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1" y="1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/>
          <a:lstStyle>
            <a:lvl1pPr algn="r">
              <a:defRPr sz="1200"/>
            </a:lvl1pPr>
          </a:lstStyle>
          <a:p>
            <a:fld id="{3ABC750B-5265-407C-99CD-61F8C08CD01C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684926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1" y="8684926"/>
            <a:ext cx="2972421" cy="457513"/>
          </a:xfrm>
          <a:prstGeom prst="rect">
            <a:avLst/>
          </a:prstGeom>
        </p:spPr>
        <p:txBody>
          <a:bodyPr vert="horz" lIns="89309" tIns="44655" rIns="89309" bIns="44655" rtlCol="0" anchor="b"/>
          <a:lstStyle>
            <a:lvl1pPr algn="r">
              <a:defRPr sz="1200"/>
            </a:lvl1pPr>
          </a:lstStyle>
          <a:p>
            <a:fld id="{4F77A4B0-C05F-41F9-975A-C7BB379F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4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49EA1E89-205E-4FBB-9766-775B4816CA05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F79684CD-A5D7-489B-8CA6-12AB1EAA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3638-0225-4DB8-B02D-BC2900998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7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2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Which figures you pick may vary depending on what you think the most important story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5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 ] Print out the original figure so students</a:t>
            </a:r>
            <a:r>
              <a:rPr lang="en-US" baseline="0" dirty="0" smtClean="0"/>
              <a:t> can compare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Explain structure for each workshop:</a:t>
            </a:r>
          </a:p>
          <a:p>
            <a:pPr marL="228563" indent="-228563">
              <a:buAutoNum type="arabicParenR"/>
            </a:pPr>
            <a:r>
              <a:rPr lang="en-US" baseline="0" dirty="0" smtClean="0"/>
              <a:t>Look at an example from the field, discuss</a:t>
            </a:r>
          </a:p>
          <a:p>
            <a:pPr marL="228563" indent="-228563">
              <a:buAutoNum type="arabicParenR"/>
            </a:pPr>
            <a:r>
              <a:rPr lang="en-US" baseline="0" dirty="0" smtClean="0"/>
              <a:t>Derive general principles &amp; strategies</a:t>
            </a:r>
          </a:p>
          <a:p>
            <a:pPr marL="228563" indent="-228563">
              <a:buAutoNum type="arabicParenR"/>
            </a:pPr>
            <a:r>
              <a:rPr lang="en-US" baseline="0" dirty="0" smtClean="0"/>
              <a:t>Work together on practicing these strategies</a:t>
            </a:r>
          </a:p>
          <a:p>
            <a:pPr marL="228563" indent="-228563">
              <a:buAutoNum type="arabicParenR"/>
            </a:pPr>
            <a:r>
              <a:rPr lang="en-US" baseline="0" dirty="0" smtClean="0"/>
              <a:t>Leave you with a checklist, rubric – we will have discussed these rubrics with the instructors who are grading your assignments, so that you have a clear sense of what constitutes success. You can use these rubrics to check your own work and also to give your classmates feedback on their work.</a:t>
            </a:r>
          </a:p>
          <a:p>
            <a:pPr marL="228563" indent="-228563">
              <a:buAutoNum type="arabicParenR"/>
            </a:pPr>
            <a:r>
              <a:rPr lang="en-US" baseline="0" dirty="0" smtClean="0"/>
              <a:t>Come work on these skills in the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Lab at any time!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3638-0225-4DB8-B02D-BC2900998F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8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0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6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Tx/>
              <a:buChar char="-"/>
            </a:pPr>
            <a:r>
              <a:rPr lang="en-US" dirty="0" smtClean="0"/>
              <a:t>Pauses can give your audience</a:t>
            </a:r>
            <a:r>
              <a:rPr lang="en-US" baseline="0" dirty="0" smtClean="0"/>
              <a:t> time to</a:t>
            </a:r>
            <a:r>
              <a:rPr lang="en-US" dirty="0" smtClean="0"/>
              <a:t> parse a slide, or</a:t>
            </a:r>
            <a:r>
              <a:rPr lang="en-US" baseline="0" dirty="0" smtClean="0"/>
              <a:t> get their attention again</a:t>
            </a:r>
          </a:p>
          <a:p>
            <a:pPr marL="171441" indent="-171441">
              <a:buFontTx/>
              <a:buChar char="-"/>
            </a:pPr>
            <a:r>
              <a:rPr lang="en-US" baseline="0" dirty="0" smtClean="0"/>
              <a:t>How do you make sure you’re 10 min? Rehearse!!</a:t>
            </a:r>
          </a:p>
          <a:p>
            <a:pPr marL="171441" indent="-17144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2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 ] print rubric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2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smtClean="0"/>
              <a:t>to Abstract.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D43-32CF-47B7-AB1B-B4529CBBCAD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youtu.be/Hp7Id3Yb9XQ?t=115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e.mit.edu/becommunicationlab" TargetMode="External"/><Relationship Id="rId4" Type="http://schemas.openxmlformats.org/officeDocument/2006/relationships/hyperlink" Target="https://youtu.be/Hp7Id3Yb9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.mit.edu/becommunicationlab" TargetMode="External"/><Relationship Id="rId4" Type="http://schemas.openxmlformats.org/officeDocument/2006/relationships/hyperlink" Target="https://youtu.be/Hp7Id3Yb9X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4427"/>
            <a:ext cx="80010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+mj-lt"/>
              </a:rPr>
              <a:t>20.109 Communication Workshop 3: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Journal Clubs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80010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+mj-lt"/>
              </a:rPr>
              <a:t>Sean Clarke &amp; Diana </a:t>
            </a:r>
            <a:r>
              <a:rPr lang="en-US" sz="2400" dirty="0" err="1" smtClean="0">
                <a:latin typeface="+mj-lt"/>
              </a:rPr>
              <a:t>Chien</a:t>
            </a:r>
            <a:endParaRPr lang="en-US" sz="2400" dirty="0" smtClean="0">
              <a:latin typeface="+mj-lt"/>
            </a:endParaRPr>
          </a:p>
          <a:p>
            <a:pPr algn="l"/>
            <a:r>
              <a:rPr lang="en-US" sz="2400" dirty="0" smtClean="0">
                <a:latin typeface="+mj-lt"/>
              </a:rPr>
              <a:t>BE Communication Lab Instructors</a:t>
            </a:r>
          </a:p>
          <a:p>
            <a:pPr algn="l"/>
            <a:r>
              <a:rPr lang="en-US" sz="2400" dirty="0" smtClean="0">
                <a:latin typeface="+mj-lt"/>
              </a:rPr>
              <a:t>Fall 2016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 descr="communication-lab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873"/>
            <a:ext cx="5291148" cy="96105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3714" y="5638800"/>
            <a:ext cx="5126468" cy="945470"/>
          </a:xfrm>
          <a:prstGeom prst="rect">
            <a:avLst/>
          </a:prstGeom>
        </p:spPr>
        <p:txBody>
          <a:bodyPr wrap="square" lIns="113366" tIns="56683" rIns="113366" bIns="56683">
            <a:spAutoFit/>
          </a:bodyPr>
          <a:lstStyle/>
          <a:p>
            <a:pPr algn="r"/>
            <a:r>
              <a:rPr lang="en-US" b="1" dirty="0" err="1" smtClean="0">
                <a:solidFill>
                  <a:srgbClr val="86B73C"/>
                </a:solidFill>
                <a:latin typeface="+mj-lt"/>
                <a:cs typeface="Avenir Heavy"/>
              </a:rPr>
              <a:t>be.mit.edu</a:t>
            </a:r>
            <a:r>
              <a:rPr lang="en-US" b="1" dirty="0" smtClean="0">
                <a:solidFill>
                  <a:srgbClr val="86B73C"/>
                </a:solidFill>
                <a:latin typeface="+mj-lt"/>
                <a:cs typeface="Avenir Heavy"/>
              </a:rPr>
              <a:t>/</a:t>
            </a:r>
            <a:r>
              <a:rPr lang="en-US" b="1" dirty="0" err="1" smtClean="0">
                <a:solidFill>
                  <a:srgbClr val="86B73C"/>
                </a:solidFill>
                <a:latin typeface="+mj-lt"/>
                <a:cs typeface="Avenir Heavy"/>
              </a:rPr>
              <a:t>communicationlab</a:t>
            </a:r>
            <a: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  <a:t/>
            </a:r>
            <a:b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venir Book"/>
              </a:rPr>
              <a:t>Helping you communicate effectively.</a:t>
            </a:r>
          </a:p>
          <a:p>
            <a:pPr algn="r"/>
            <a:endParaRPr lang="en-US" b="1" dirty="0">
              <a:solidFill>
                <a:srgbClr val="86B73C"/>
              </a:solidFill>
              <a:latin typeface="+mj-lt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2780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Recall the Hourglass Model for Abstracts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685860" cy="343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6898" y="1372017"/>
            <a:ext cx="2652502" cy="343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0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confuses 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667000"/>
            <a:ext cx="60198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They ligated DNA into a plasmid,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 WHY?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581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then they transformed it into cells,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45609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then they looked at fluorescence data.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6142" y="1752600"/>
            <a:ext cx="0" cy="3810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7884" y="1676400"/>
            <a:ext cx="196516" cy="1965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00200" y="1524000"/>
            <a:ext cx="6934200" cy="83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The authors wanted to engineer a calcium sensor’s binding sensitivity. </a:t>
            </a:r>
          </a:p>
        </p:txBody>
      </p:sp>
    </p:spTree>
    <p:extLst>
      <p:ext uri="{BB962C8B-B14F-4D97-AF65-F5344CB8AC3E}">
        <p14:creationId xmlns:p14="http://schemas.microsoft.com/office/powerpoint/2010/main" val="24920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U-Turn Arrow 22"/>
          <p:cNvSpPr/>
          <p:nvPr/>
        </p:nvSpPr>
        <p:spPr>
          <a:xfrm rot="16200000" flipV="1">
            <a:off x="-657225" y="3171824"/>
            <a:ext cx="3505201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-Turn Arrow 20"/>
          <p:cNvSpPr/>
          <p:nvPr/>
        </p:nvSpPr>
        <p:spPr>
          <a:xfrm rot="16200000" flipV="1">
            <a:off x="-161924" y="2676524"/>
            <a:ext cx="2514600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/>
          <p:cNvSpPr/>
          <p:nvPr/>
        </p:nvSpPr>
        <p:spPr>
          <a:xfrm rot="16200000" flipV="1">
            <a:off x="333375" y="2181224"/>
            <a:ext cx="1524001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8346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Storytelling conveys logic &amp; motivation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617893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then they expressed the mutant protein in cells,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684693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then they assessed its binding properties with a fluorescent assay.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16142" y="1752600"/>
            <a:ext cx="22057" cy="408848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17884" y="1676400"/>
            <a:ext cx="196516" cy="1965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00200" y="1524000"/>
            <a:ext cx="6934200" cy="83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The authors wanted to engineer a calcium sensor’s binding sensitivity.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65532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To change the binding site, they did site-directed mutagenesis,</a:t>
            </a:r>
          </a:p>
        </p:txBody>
      </p:sp>
    </p:spTree>
    <p:extLst>
      <p:ext uri="{BB962C8B-B14F-4D97-AF65-F5344CB8AC3E}">
        <p14:creationId xmlns:p14="http://schemas.microsoft.com/office/powerpoint/2010/main" val="22970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2" grpId="0" animBg="1"/>
      <p:bldP spid="12" grpId="0"/>
      <p:bldP spid="13" grpId="0"/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399"/>
            <a:ext cx="6629400" cy="44497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Identify</a:t>
            </a:r>
            <a:r>
              <a:rPr lang="en-US" dirty="0" smtClean="0"/>
              <a:t> the question/message</a:t>
            </a:r>
          </a:p>
          <a:p>
            <a:r>
              <a:rPr lang="en-US" dirty="0" smtClean="0"/>
              <a:t>Include only </a:t>
            </a:r>
            <a:r>
              <a:rPr lang="en-US" dirty="0" smtClean="0">
                <a:solidFill>
                  <a:srgbClr val="00B050"/>
                </a:solidFill>
              </a:rPr>
              <a:t>essential </a:t>
            </a:r>
            <a:r>
              <a:rPr lang="en-US" dirty="0" smtClean="0"/>
              <a:t>results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Connect</a:t>
            </a:r>
            <a:r>
              <a:rPr lang="en-US" dirty="0" smtClean="0"/>
              <a:t> all results back to the question/message</a:t>
            </a:r>
          </a:p>
          <a:p>
            <a:r>
              <a:rPr lang="en-US" dirty="0" smtClean="0"/>
              <a:t>Use titles &amp; transitions that explain </a:t>
            </a:r>
            <a:r>
              <a:rPr lang="en-US" dirty="0" smtClean="0">
                <a:solidFill>
                  <a:srgbClr val="00B050"/>
                </a:solidFill>
              </a:rPr>
              <a:t>logic &amp; motivation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16200000" flipV="1">
            <a:off x="-657225" y="3146424"/>
            <a:ext cx="3505201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 rot="16200000" flipV="1">
            <a:off x="-161924" y="2651124"/>
            <a:ext cx="2514600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 rot="16200000" flipV="1">
            <a:off x="333375" y="2155824"/>
            <a:ext cx="1524001" cy="514351"/>
          </a:xfrm>
          <a:prstGeom prst="utur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6142" y="1752600"/>
            <a:ext cx="22057" cy="4088488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17884" y="1676400"/>
            <a:ext cx="196516" cy="1965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2. Identifying the key parts of </a:t>
            </a:r>
            <a:br>
              <a:rPr lang="en-US" dirty="0" smtClean="0"/>
            </a:br>
            <a:r>
              <a:rPr lang="en-US" dirty="0" smtClean="0"/>
              <a:t>a scientific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8593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Activity 1: What would you present from </a:t>
            </a:r>
            <a:r>
              <a:rPr lang="en-US" sz="3600" b="1" dirty="0" err="1" smtClean="0"/>
              <a:t>Otoupal</a:t>
            </a:r>
            <a:r>
              <a:rPr lang="en-US" sz="3600" b="1" dirty="0" smtClean="0"/>
              <a:t>, </a:t>
            </a:r>
            <a:r>
              <a:rPr lang="en-US" sz="3600" b="1" i="1" dirty="0" smtClean="0"/>
              <a:t>et al.</a:t>
            </a:r>
            <a:r>
              <a:rPr lang="en-US" sz="3600" b="1" dirty="0" smtClean="0"/>
              <a:t>?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dirty="0"/>
              <a:t>W</a:t>
            </a:r>
            <a:r>
              <a:rPr lang="en-US" sz="2700" dirty="0" smtClean="0"/>
              <a:t>hich </a:t>
            </a:r>
            <a:r>
              <a:rPr lang="en-US" sz="2700" dirty="0" smtClean="0"/>
              <a:t>2-3 figures (or parts of figures) would you choose to present?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What </a:t>
            </a:r>
            <a:r>
              <a:rPr lang="en-US" sz="2700" dirty="0" smtClean="0"/>
              <a:t>is their significance to the main question?</a:t>
            </a:r>
            <a:endParaRPr lang="en-US" sz="22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4175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9447"/>
            <a:ext cx="5867400" cy="39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3</a:t>
            </a:r>
            <a:r>
              <a:rPr lang="en-US" dirty="0" smtClean="0"/>
              <a:t>. Designing effective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3" y="2752724"/>
            <a:ext cx="830063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design: use the same principles as figure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Titles = take-home messages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Show minimum essential data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Avoid clutter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Simplify &amp; break up figures to avoid overwhelming your audience.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22" y="338604"/>
            <a:ext cx="194027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Converting </a:t>
            </a:r>
            <a:r>
              <a:rPr lang="en-US" dirty="0" smtClean="0"/>
              <a:t>a paper figure to a presentation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Susan </a:t>
            </a:r>
            <a:r>
              <a:rPr lang="en-US" dirty="0"/>
              <a:t>McConnell (</a:t>
            </a:r>
            <a:r>
              <a:rPr lang="en-US" dirty="0" smtClean="0"/>
              <a:t>Stanford)</a:t>
            </a:r>
          </a:p>
          <a:p>
            <a:pPr marL="0" indent="0">
              <a:buNone/>
            </a:pPr>
            <a:r>
              <a:rPr lang="en-US" i="1" dirty="0" smtClean="0"/>
              <a:t>Designing </a:t>
            </a:r>
            <a:r>
              <a:rPr lang="en-US" i="1" dirty="0"/>
              <a:t>effective scientific </a:t>
            </a:r>
            <a:r>
              <a:rPr lang="en-US" i="1" dirty="0" smtClean="0"/>
              <a:t>presentations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https://youtu.be/Hp7Id3Yb9XQ?t=1150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5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Skills you should demonstrate: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483"/>
          </a:xfrm>
        </p:spPr>
        <p:txBody>
          <a:bodyPr>
            <a:noAutofit/>
          </a:bodyPr>
          <a:lstStyle/>
          <a:p>
            <a:r>
              <a:rPr lang="en-US" sz="2600" dirty="0" smtClean="0"/>
              <a:t>Titles = take-home messages</a:t>
            </a:r>
          </a:p>
          <a:p>
            <a:r>
              <a:rPr lang="en-US" sz="2600" dirty="0" smtClean="0"/>
              <a:t>Show minimal essential data</a:t>
            </a:r>
          </a:p>
          <a:p>
            <a:r>
              <a:rPr lang="en-US" sz="2600" dirty="0" smtClean="0"/>
              <a:t>Remove clutter, improve clarity</a:t>
            </a:r>
          </a:p>
          <a:p>
            <a:pPr lvl="1"/>
            <a:r>
              <a:rPr lang="en-US" sz="2200" dirty="0" smtClean="0"/>
              <a:t>Separate/mask panels</a:t>
            </a:r>
          </a:p>
          <a:p>
            <a:pPr lvl="1"/>
            <a:r>
              <a:rPr lang="en-US" sz="2200" dirty="0" smtClean="0"/>
              <a:t>Add/move/remove labels</a:t>
            </a:r>
          </a:p>
          <a:p>
            <a:r>
              <a:rPr lang="en-US" sz="2600" dirty="0" smtClean="0"/>
              <a:t>Effective redundancy: align visual, written, &amp; oral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“What would help my audience understand this </a:t>
            </a:r>
            <a:r>
              <a:rPr lang="en-US" sz="2600" i="1" dirty="0" smtClean="0"/>
              <a:t>faster</a:t>
            </a:r>
            <a:r>
              <a:rPr lang="en-US" sz="2600" dirty="0" smtClean="0"/>
              <a:t>?”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40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subject matters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an example from the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Derive principles and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Leave </a:t>
            </a:r>
            <a:r>
              <a:rPr lang="en-US" dirty="0"/>
              <a:t>with a checklist/rubric</a:t>
            </a:r>
          </a:p>
        </p:txBody>
      </p:sp>
    </p:spTree>
    <p:extLst>
      <p:ext uri="{BB962C8B-B14F-4D97-AF65-F5344CB8AC3E}">
        <p14:creationId xmlns:p14="http://schemas.microsoft.com/office/powerpoint/2010/main" val="1124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Titles = take-home messages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02609"/>
              </p:ext>
            </p:extLst>
          </p:nvPr>
        </p:nvGraphicFramePr>
        <p:xfrm>
          <a:off x="685800" y="2112645"/>
          <a:ext cx="7772400" cy="980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00200"/>
                <a:gridCol w="2662083"/>
                <a:gridCol w="3510117"/>
              </a:tblGrid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DON’T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DO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700" i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Overly general</a:t>
                      </a:r>
                      <a:r>
                        <a:rPr lang="en-US" sz="1700" i="1" baseline="0" dirty="0" smtClean="0"/>
                        <a:t> heading</a:t>
                      </a:r>
                    </a:p>
                    <a:p>
                      <a:r>
                        <a:rPr lang="en-US" sz="1700" i="1" baseline="0" dirty="0" smtClean="0"/>
                        <a:t>Only d</a:t>
                      </a:r>
                      <a:r>
                        <a:rPr lang="en-US" sz="1700" i="1" dirty="0" smtClean="0"/>
                        <a:t>escriptive</a:t>
                      </a:r>
                      <a:endParaRPr lang="en-US" sz="1700" i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Take-home message; “so what?”</a:t>
                      </a:r>
                      <a:endParaRPr lang="en-US" sz="1700" i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89138"/>
              </p:ext>
            </p:extLst>
          </p:nvPr>
        </p:nvGraphicFramePr>
        <p:xfrm>
          <a:off x="685800" y="3088497"/>
          <a:ext cx="7772400" cy="6096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600200"/>
                <a:gridCol w="2662083"/>
                <a:gridCol w="3510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Methods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EMK-1 Knockdown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EMK1/Par1</a:t>
                      </a:r>
                      <a:r>
                        <a:rPr lang="en-US" sz="1700" baseline="0" dirty="0" smtClean="0"/>
                        <a:t> was knocked down in MDCK (kidney) cells using siRNA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42998"/>
              </p:ext>
            </p:extLst>
          </p:nvPr>
        </p:nvGraphicFramePr>
        <p:xfrm>
          <a:off x="685800" y="3703320"/>
          <a:ext cx="7772400" cy="208788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600200"/>
                <a:gridCol w="2662083"/>
                <a:gridCol w="35101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Results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Ca-switch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MDCK cells form a lumen after changing extracellular [Ca</a:t>
                      </a:r>
                      <a:r>
                        <a:rPr lang="en-US" sz="1700" baseline="30000" dirty="0" smtClean="0"/>
                        <a:t>+2</a:t>
                      </a:r>
                      <a:r>
                        <a:rPr lang="en-US" sz="1700" dirty="0" smtClean="0"/>
                        <a:t>]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Mitochondrial ROS induction in cell lines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Mitochondrial ROS induction is decreased in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adk</a:t>
                      </a:r>
                      <a:r>
                        <a:rPr lang="en-US" sz="1700" baseline="30000" dirty="0" smtClean="0"/>
                        <a:t>-</a:t>
                      </a:r>
                      <a:r>
                        <a:rPr lang="en-US" sz="1700" baseline="0" dirty="0" smtClean="0"/>
                        <a:t> cells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Comparison of primer specificity</a:t>
                      </a:r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Primer 1 is better than Primer 2 at differentiating closely-related HIV strains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</a:t>
            </a:r>
            <a:r>
              <a:rPr lang="en-US" dirty="0" smtClean="0"/>
              <a:t>light or </a:t>
            </a:r>
            <a:r>
              <a:rPr lang="en-US" dirty="0" smtClean="0"/>
              <a:t>bright font colors.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4600" y="1767840"/>
          <a:ext cx="41148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 I legible?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Am I legible?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66FF33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66FF33"/>
                          </a:solidFill>
                        </a:rPr>
                        <a:t>Am I legible?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Am I legible?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Am I legible?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Am I legible?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2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Activity 2: Practice adapting a figure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Pick </a:t>
            </a:r>
            <a:r>
              <a:rPr lang="en-US" sz="2400" dirty="0"/>
              <a:t>one </a:t>
            </a:r>
            <a:r>
              <a:rPr lang="en-US" sz="2400" dirty="0" smtClean="0"/>
              <a:t>figure and </a:t>
            </a:r>
            <a:r>
              <a:rPr lang="en-US" sz="2400" dirty="0"/>
              <a:t>break it down as you would for </a:t>
            </a:r>
            <a:r>
              <a:rPr lang="en-US" sz="2400" dirty="0" smtClean="0"/>
              <a:t>a slide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What would you show? </a:t>
            </a:r>
          </a:p>
          <a:p>
            <a:pPr marL="0" indent="0">
              <a:buNone/>
            </a:pPr>
            <a:r>
              <a:rPr lang="en-US" sz="2400" dirty="0" smtClean="0"/>
              <a:t>What text would you add?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Title = take-home message</a:t>
            </a:r>
          </a:p>
          <a:p>
            <a:r>
              <a:rPr lang="en-US" sz="2600" dirty="0"/>
              <a:t>Show </a:t>
            </a:r>
            <a:r>
              <a:rPr lang="en-US" sz="2600" dirty="0" smtClean="0"/>
              <a:t>minimum </a:t>
            </a:r>
            <a:r>
              <a:rPr lang="en-US" sz="2600" dirty="0"/>
              <a:t>essential data</a:t>
            </a:r>
          </a:p>
          <a:p>
            <a:r>
              <a:rPr lang="en-US" sz="2600" dirty="0" smtClean="0"/>
              <a:t>Remove </a:t>
            </a:r>
            <a:r>
              <a:rPr lang="en-US" sz="2600" dirty="0"/>
              <a:t>clutter, improve clarity</a:t>
            </a:r>
          </a:p>
          <a:p>
            <a:pPr lvl="1"/>
            <a:r>
              <a:rPr lang="en-US" sz="2200" dirty="0"/>
              <a:t>Separate/mask panels</a:t>
            </a:r>
          </a:p>
          <a:p>
            <a:pPr lvl="1"/>
            <a:r>
              <a:rPr lang="en-US" sz="2200" dirty="0" smtClean="0"/>
              <a:t>Add/move/remove </a:t>
            </a:r>
            <a:r>
              <a:rPr lang="en-US" sz="2200" dirty="0"/>
              <a:t>labels</a:t>
            </a:r>
          </a:p>
          <a:p>
            <a:r>
              <a:rPr lang="en-US" sz="2600" dirty="0"/>
              <a:t>Effective redundancy: align visual, written, &amp; oral 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/>
              <a:t>“What would help my audience understand this </a:t>
            </a:r>
            <a:r>
              <a:rPr lang="en-US" sz="2600" i="1" dirty="0"/>
              <a:t>faster</a:t>
            </a:r>
            <a:r>
              <a:rPr lang="en-US" sz="26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3158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Oral presentation skills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00200"/>
            <a:ext cx="852120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7" y="4090482"/>
            <a:ext cx="8522208" cy="109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You’ll be the expert, but it takes practice.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65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help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your presentation with a Communication Fellow </a:t>
            </a:r>
            <a:r>
              <a:rPr lang="en-US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be.mit.edu/becommunicationlab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Susan McConnell (Stanford), </a:t>
            </a:r>
            <a:r>
              <a:rPr lang="en-US" i="1" dirty="0" smtClean="0"/>
              <a:t>Designing effective scientific presentations </a:t>
            </a:r>
            <a:r>
              <a:rPr lang="en-US" dirty="0" smtClean="0">
                <a:hlinkClick r:id="rId4"/>
              </a:rPr>
              <a:t>https://youtu.be/Hp7Id3Yb9XQ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20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Journal clubs build helpful skills</a:t>
            </a:r>
            <a:br>
              <a:rPr lang="en-US" sz="3600" dirty="0" smtClean="0"/>
            </a:br>
            <a:r>
              <a:rPr lang="en-US" sz="3600" dirty="0" smtClean="0"/>
              <a:t>(finding and presenting important parts of scientific work)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560637"/>
            <a:ext cx="5867400" cy="3992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Helps you communicate YOUR </a:t>
            </a:r>
            <a:r>
              <a:rPr lang="en-US" dirty="0" smtClean="0"/>
              <a:t>work better</a:t>
            </a:r>
            <a:endParaRPr lang="en-US" dirty="0"/>
          </a:p>
          <a:p>
            <a:pPr lvl="0"/>
            <a:r>
              <a:rPr lang="en-US" dirty="0" smtClean="0"/>
              <a:t>Required professional activity </a:t>
            </a:r>
            <a:endParaRPr lang="en-US" dirty="0" smtClean="0"/>
          </a:p>
          <a:p>
            <a:pPr lvl="1"/>
            <a:r>
              <a:rPr lang="en-US" dirty="0" smtClean="0"/>
              <a:t>Stay up-to-date</a:t>
            </a:r>
            <a:endParaRPr lang="en-US" dirty="0" smtClean="0"/>
          </a:p>
          <a:p>
            <a:pPr lvl="1"/>
            <a:r>
              <a:rPr lang="en-US" dirty="0" smtClean="0"/>
              <a:t>Learn collaboratively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" y="2286000"/>
            <a:ext cx="2374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assignment rubric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5365"/>
            <a:ext cx="4419600" cy="35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2115584"/>
            <a:ext cx="4364057" cy="24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common 20.109 pitfalls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44266"/>
              </p:ext>
            </p:extLst>
          </p:nvPr>
        </p:nvGraphicFramePr>
        <p:xfrm>
          <a:off x="457200" y="1600200"/>
          <a:ext cx="8229600" cy="1158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DON’T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</a:t>
                      </a:r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so late you</a:t>
                      </a:r>
                      <a:r>
                        <a:rPr lang="en-US" baseline="0" dirty="0" smtClean="0"/>
                        <a:t> don’t have time to digest the paper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Give yourself time to read the paper</a:t>
                      </a:r>
                    </a:p>
                    <a:p>
                      <a:r>
                        <a:rPr lang="en-US" dirty="0" smtClean="0"/>
                        <a:t>2-3 times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5434"/>
              </p:ext>
            </p:extLst>
          </p:nvPr>
        </p:nvGraphicFramePr>
        <p:xfrm>
          <a:off x="457200" y="4379686"/>
          <a:ext cx="8229600" cy="37084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Say “we did this”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“The authors did this”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59807"/>
              </p:ext>
            </p:extLst>
          </p:nvPr>
        </p:nvGraphicFramePr>
        <p:xfrm>
          <a:off x="457200" y="4020456"/>
          <a:ext cx="8229600" cy="36576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038600"/>
                <a:gridCol w="41910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Forget to cite the paper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 citation in</a:t>
                      </a:r>
                      <a:r>
                        <a:rPr lang="en-US" baseline="0" dirty="0" smtClean="0"/>
                        <a:t> your title slide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53930"/>
              </p:ext>
            </p:extLst>
          </p:nvPr>
        </p:nvGraphicFramePr>
        <p:xfrm>
          <a:off x="457200" y="4740366"/>
          <a:ext cx="8229600" cy="9144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illegible labels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≥20pt</a:t>
                      </a:r>
                      <a:r>
                        <a:rPr lang="en-US" baseline="0" dirty="0" smtClean="0"/>
                        <a:t> font</a:t>
                      </a:r>
                    </a:p>
                    <a:p>
                      <a:r>
                        <a:rPr lang="en-US" baseline="0" dirty="0" smtClean="0"/>
                        <a:t>Make your own figure labels if helpful</a:t>
                      </a:r>
                    </a:p>
                    <a:p>
                      <a:r>
                        <a:rPr lang="en-US" baseline="0" dirty="0" smtClean="0"/>
                        <a:t>Use legible font colors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60109"/>
              </p:ext>
            </p:extLst>
          </p:nvPr>
        </p:nvGraphicFramePr>
        <p:xfrm>
          <a:off x="457200" y="2753360"/>
          <a:ext cx="8229600" cy="64008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 exhaustive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List experiments chronologically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 selective</a:t>
                      </a:r>
                    </a:p>
                    <a:p>
                      <a:r>
                        <a:rPr lang="en-US" dirty="0" smtClean="0"/>
                        <a:t>Tell a story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80"/>
              </p:ext>
            </p:extLst>
          </p:nvPr>
        </p:nvGraphicFramePr>
        <p:xfrm>
          <a:off x="457200" y="3391081"/>
          <a:ext cx="8229600" cy="64008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0386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outside the 9.5-10.5 minute 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Practice</a:t>
                      </a:r>
                      <a:r>
                        <a:rPr lang="en-US" dirty="0" smtClean="0"/>
                        <a:t> until you know you can</a:t>
                      </a:r>
                      <a:r>
                        <a:rPr lang="en-US" baseline="0" dirty="0" smtClean="0"/>
                        <a:t> hit the time limit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we’ll discuss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Crafting a story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key parts of a scientific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Designing effective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Presenting well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additional help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your presentation with a Communication Fellow </a:t>
            </a:r>
            <a:r>
              <a:rPr lang="en-US" dirty="0" smtClean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be.mit.edu/becommunicationlab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Susan McConnell (Stanford)         </a:t>
            </a:r>
            <a:r>
              <a:rPr lang="en-US" i="1" dirty="0" smtClean="0"/>
              <a:t>Designing effective scientific presentations </a:t>
            </a:r>
            <a:r>
              <a:rPr lang="en-US" dirty="0" smtClean="0">
                <a:hlinkClick r:id="rId4"/>
              </a:rPr>
              <a:t>https://youtu.be/Hp7Id3Yb9XQ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dirty="0" smtClean="0"/>
              <a:t>. Craft a story</a:t>
            </a:r>
            <a:br>
              <a:rPr lang="en-US" dirty="0" smtClean="0"/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“Excellent students tell a story.” -Noreen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You only have 10 minutes for your journal club presentation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What content will you include?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02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venir LT Std 35 Light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856</Words>
  <Application>Microsoft Macintosh PowerPoint</Application>
  <PresentationFormat>On-screen Show (4:3)</PresentationFormat>
  <Paragraphs>178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Avenir Book</vt:lpstr>
      <vt:lpstr>Avenir Heavy</vt:lpstr>
      <vt:lpstr>Avenir LT Std 35 Light</vt:lpstr>
      <vt:lpstr>Calibri</vt:lpstr>
      <vt:lpstr>Wingdings</vt:lpstr>
      <vt:lpstr>Arial</vt:lpstr>
      <vt:lpstr>Office Theme</vt:lpstr>
      <vt:lpstr>20.109 Communication Workshop 3: Journal Clubs</vt:lpstr>
      <vt:lpstr>Workshop structure</vt:lpstr>
      <vt:lpstr>Journal clubs build helpful skills (finding and presenting important parts of scientific work)</vt:lpstr>
      <vt:lpstr>Review assignment rubric</vt:lpstr>
      <vt:lpstr>Avoid common 20.109 pitfalls</vt:lpstr>
      <vt:lpstr>Skills we’ll discuss today </vt:lpstr>
      <vt:lpstr>There is additional help </vt:lpstr>
      <vt:lpstr>1. Craft a story “Excellent students tell a story.” -Noreen</vt:lpstr>
      <vt:lpstr>PowerPoint Presentation</vt:lpstr>
      <vt:lpstr>Recall the Hourglass Model for Abstracts</vt:lpstr>
      <vt:lpstr>Chronology confuses us </vt:lpstr>
      <vt:lpstr>Storytelling conveys logic &amp; motivation </vt:lpstr>
      <vt:lpstr>Tell us a story</vt:lpstr>
      <vt:lpstr>2. Identifying the key parts of  a scientific work</vt:lpstr>
      <vt:lpstr>Activity 1: What would you present from Otoupal, et al.? Which 2-3 figures (or parts of figures) would you choose to present?  What is their significance to the main question?</vt:lpstr>
      <vt:lpstr>3. Designing effective slides</vt:lpstr>
      <vt:lpstr>Slide design: use the same principles as figure design</vt:lpstr>
      <vt:lpstr>Example: Converting a paper figure to a presentation figure</vt:lpstr>
      <vt:lpstr>Skills you should demonstrate:</vt:lpstr>
      <vt:lpstr>Titles = take-home messages</vt:lpstr>
      <vt:lpstr>Avoid light or bright font colors.</vt:lpstr>
      <vt:lpstr>Activity 2: Practice adapting a figure </vt:lpstr>
      <vt:lpstr>4. Oral presentation skills </vt:lpstr>
      <vt:lpstr>You’ll be the expert, but it takes practice.</vt:lpstr>
      <vt:lpstr>Additional help </vt:lpstr>
    </vt:vector>
  </TitlesOfParts>
  <Company>MIT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20.109 Communication Workshop 3: Journal Club Presentation  </dc:title>
  <dc:creator>Diana</dc:creator>
  <cp:lastModifiedBy>Microsoft Office User</cp:lastModifiedBy>
  <cp:revision>379</cp:revision>
  <cp:lastPrinted>2016-10-20T17:13:48Z</cp:lastPrinted>
  <dcterms:created xsi:type="dcterms:W3CDTF">2015-10-08T18:50:29Z</dcterms:created>
  <dcterms:modified xsi:type="dcterms:W3CDTF">2016-10-21T15:51:55Z</dcterms:modified>
</cp:coreProperties>
</file>