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47"/>
  </p:notesMasterIdLst>
  <p:handoutMasterIdLst>
    <p:handoutMasterId r:id="rId48"/>
  </p:handoutMasterIdLst>
  <p:sldIdLst>
    <p:sldId id="427" r:id="rId3"/>
    <p:sldId id="440" r:id="rId4"/>
    <p:sldId id="457" r:id="rId5"/>
    <p:sldId id="441" r:id="rId6"/>
    <p:sldId id="445" r:id="rId7"/>
    <p:sldId id="444" r:id="rId8"/>
    <p:sldId id="446" r:id="rId9"/>
    <p:sldId id="442" r:id="rId10"/>
    <p:sldId id="490" r:id="rId11"/>
    <p:sldId id="453" r:id="rId12"/>
    <p:sldId id="472" r:id="rId13"/>
    <p:sldId id="443" r:id="rId14"/>
    <p:sldId id="447" r:id="rId15"/>
    <p:sldId id="448" r:id="rId16"/>
    <p:sldId id="449" r:id="rId17"/>
    <p:sldId id="473" r:id="rId18"/>
    <p:sldId id="452" r:id="rId19"/>
    <p:sldId id="471" r:id="rId20"/>
    <p:sldId id="481" r:id="rId21"/>
    <p:sldId id="436" r:id="rId22"/>
    <p:sldId id="437" r:id="rId23"/>
    <p:sldId id="439" r:id="rId24"/>
    <p:sldId id="477" r:id="rId25"/>
    <p:sldId id="478" r:id="rId26"/>
    <p:sldId id="479" r:id="rId27"/>
    <p:sldId id="438" r:id="rId28"/>
    <p:sldId id="454" r:id="rId29"/>
    <p:sldId id="468" r:id="rId30"/>
    <p:sldId id="480" r:id="rId31"/>
    <p:sldId id="482" r:id="rId32"/>
    <p:sldId id="483" r:id="rId33"/>
    <p:sldId id="484" r:id="rId34"/>
    <p:sldId id="486" r:id="rId35"/>
    <p:sldId id="485" r:id="rId36"/>
    <p:sldId id="487" r:id="rId37"/>
    <p:sldId id="488" r:id="rId38"/>
    <p:sldId id="466" r:id="rId39"/>
    <p:sldId id="467" r:id="rId40"/>
    <p:sldId id="475" r:id="rId41"/>
    <p:sldId id="474" r:id="rId42"/>
    <p:sldId id="476" r:id="rId43"/>
    <p:sldId id="470" r:id="rId44"/>
    <p:sldId id="489" r:id="rId45"/>
    <p:sldId id="398"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by Pursley" initials="" lastIdx="2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66"/>
    <a:srgbClr val="FFDC44"/>
    <a:srgbClr val="FF8027"/>
    <a:srgbClr val="B554B5"/>
    <a:srgbClr val="53C7D7"/>
    <a:srgbClr val="7F9E3A"/>
    <a:srgbClr val="F6C3FD"/>
    <a:srgbClr val="9FC54A"/>
    <a:srgbClr val="D26A21"/>
    <a:srgbClr val="343E3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65"/>
    <p:restoredTop sz="83333" autoAdjust="0"/>
  </p:normalViewPr>
  <p:slideViewPr>
    <p:cSldViewPr snapToGrid="0" snapToObjects="1">
      <p:cViewPr>
        <p:scale>
          <a:sx n="76" d="100"/>
          <a:sy n="76" d="100"/>
        </p:scale>
        <p:origin x="-1120" y="-3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2" d="100"/>
        <a:sy n="52" d="100"/>
      </p:scale>
      <p:origin x="0" y="0"/>
    </p:cViewPr>
  </p:sorterViewPr>
  <p:notesViewPr>
    <p:cSldViewPr snapToGrid="0" snapToObjects="1">
      <p:cViewPr varScale="1">
        <p:scale>
          <a:sx n="138" d="100"/>
          <a:sy n="138" d="100"/>
        </p:scale>
        <p:origin x="3776"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commentAuthors" Target="commentAuthors.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5DD0230-4CE9-EA44-8993-84AC1D263AF3}" type="datetimeFigureOut">
              <a:rPr lang="en-US" smtClean="0"/>
              <a:t>3/1/18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1C46FB9-2576-2249-B8CD-FA45537EB6E5}" type="slidenum">
              <a:rPr lang="en-US" smtClean="0"/>
              <a:t>‹#›</a:t>
            </a:fld>
            <a:endParaRPr lang="en-US"/>
          </a:p>
        </p:txBody>
      </p:sp>
    </p:spTree>
    <p:extLst>
      <p:ext uri="{BB962C8B-B14F-4D97-AF65-F5344CB8AC3E}">
        <p14:creationId xmlns:p14="http://schemas.microsoft.com/office/powerpoint/2010/main" val="24257200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47EFB0-5823-FD49-B134-E3891A863056}" type="datetimeFigureOut">
              <a:rPr lang="en-US" smtClean="0"/>
              <a:t>3/1/18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52D4D3-0704-A149-86CD-B6B4BA468A63}" type="slidenum">
              <a:rPr lang="en-US" smtClean="0"/>
              <a:t>‹#›</a:t>
            </a:fld>
            <a:endParaRPr lang="en-US"/>
          </a:p>
        </p:txBody>
      </p:sp>
    </p:spTree>
    <p:extLst>
      <p:ext uri="{BB962C8B-B14F-4D97-AF65-F5344CB8AC3E}">
        <p14:creationId xmlns:p14="http://schemas.microsoft.com/office/powerpoint/2010/main" val="39039276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s://en.wikipedia.org/wiki/Gene"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s://en.wikipedia.org/wiki/Gene"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en.wikipedia.org/wiki/Gene"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s://en.wikipedia.org/wiki/Gene"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s://en.wikipedia.org/wiki/Gene"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s://en.wikipedia.org/wiki/Gene"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s://en.wikipedia.org/wiki/Gene"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s://en.wikipedia.org/wiki/Gene"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s://en.wikipedia.org/wiki/Gene"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s://en.wikipedia.org/wiki/Gene"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s://en.wikipedia.org/wiki/Gene"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s://en.wikipedia.org/wiki/Gene"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https://en.wikipedia.org/wiki/Gene"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 Id="rId3" Type="http://schemas.openxmlformats.org/officeDocument/2006/relationships/hyperlink" Target="https://en.wikipedia.org/wiki/Gene"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https://en.wikipedia.org/wiki/Gene"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 Id="rId3" Type="http://schemas.openxmlformats.org/officeDocument/2006/relationships/hyperlink" Target="https://en.wikipedia.org/wiki/Gene"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s://en.wikipedia.org/wiki/Gene"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s://en.wikipedia.org/wiki/Gene"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https://en.wikipedia.org/wiki/Gene"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ncbi.nlm.nih.gov/pmc/articles/PMC4332540/%23R3" TargetMode="External"/><Relationship Id="rId4" Type="http://schemas.openxmlformats.org/officeDocument/2006/relationships/hyperlink" Target="https://en.wikipedia.org/wiki/Gene" TargetMode="External"/><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 Id="rId3" Type="http://schemas.openxmlformats.org/officeDocument/2006/relationships/hyperlink" Target="https://en.wikipedia.org/wiki/Gene"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 Id="rId3" Type="http://schemas.openxmlformats.org/officeDocument/2006/relationships/hyperlink" Target="https://en.wikipedia.org/wiki/Gene"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 Id="rId3" Type="http://schemas.openxmlformats.org/officeDocument/2006/relationships/hyperlink" Target="https://en.wikipedia.org/wiki/Gene"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 Id="rId3" Type="http://schemas.openxmlformats.org/officeDocument/2006/relationships/hyperlink" Target="https://en.wikipedia.org/wiki/Gene"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 Id="rId3" Type="http://schemas.openxmlformats.org/officeDocument/2006/relationships/hyperlink" Target="https://en.wikipedia.org/wiki/Gene"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 Id="rId3" Type="http://schemas.openxmlformats.org/officeDocument/2006/relationships/hyperlink" Target="https://en.wikipedia.org/wiki/Gene"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ncbi.nlm.nih.gov/books/NBK374282/figure/cetsa.F10/?report=objectonly" TargetMode="External"/><Relationship Id="rId4" Type="http://schemas.openxmlformats.org/officeDocument/2006/relationships/hyperlink" Target="https://en.wikipedia.org/wiki/Gene" TargetMode="External"/><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s://en.wikipedia.org/wiki/Gene"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 Id="rId3" Type="http://schemas.openxmlformats.org/officeDocument/2006/relationships/hyperlink" Target="https://en.wikipedia.org/wiki/Gene"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 Id="rId3" Type="http://schemas.openxmlformats.org/officeDocument/2006/relationships/hyperlink" Target="https://en.wikipedia.org/wiki/Gene"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 Id="rId3" Type="http://schemas.openxmlformats.org/officeDocument/2006/relationships/hyperlink" Target="https://en.wikipedia.org/wiki/Gene"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 Id="rId3" Type="http://schemas.openxmlformats.org/officeDocument/2006/relationships/hyperlink" Target="https://en.wikipedia.org/wiki/Gene"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s://en.wikipedia.org/wiki/Gene"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en.wikipedia.org/wiki/Gene"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s://en.wikipedia.org/wiki/Gene"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s://en.wikipedia.org/wiki/Gene"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s://en.wikipedia.org/wiki/Gen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Today we will generally discuss about some of the methods that biochemists and engineers use to evaluate the interactions of proteins with other biomolecules or small molecules, with great emphasis on the method that you will be using in lab during this module.</a:t>
            </a:r>
          </a:p>
        </p:txBody>
      </p:sp>
      <p:sp>
        <p:nvSpPr>
          <p:cNvPr id="4" name="Slide Number Placeholder 3"/>
          <p:cNvSpPr>
            <a:spLocks noGrp="1"/>
          </p:cNvSpPr>
          <p:nvPr>
            <p:ph type="sldNum" sz="quarter" idx="10"/>
          </p:nvPr>
        </p:nvSpPr>
        <p:spPr/>
        <p:txBody>
          <a:bodyPr/>
          <a:lstStyle/>
          <a:p>
            <a:fld id="{6552D4D3-0704-A149-86CD-B6B4BA468A63}" type="slidenum">
              <a:rPr lang="en-US" smtClean="0"/>
              <a:t>1</a:t>
            </a:fld>
            <a:endParaRPr lang="en-US"/>
          </a:p>
        </p:txBody>
      </p:sp>
    </p:spTree>
    <p:extLst>
      <p:ext uri="{BB962C8B-B14F-4D97-AF65-F5344CB8AC3E}">
        <p14:creationId xmlns:p14="http://schemas.microsoft.com/office/powerpoint/2010/main" val="360638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smtClean="0">
                <a:solidFill>
                  <a:schemeClr val="tx1"/>
                </a:solidFill>
                <a:latin typeface="+mn-lt"/>
                <a:ea typeface="+mn-ea"/>
                <a:cs typeface="+mn-cs"/>
                <a:hlinkClick r:id="rId3"/>
              </a:rPr>
              <a:t>For this class, this title of the slide is a key take-home message for evaluating the affinities of interactions!!</a:t>
            </a:r>
          </a:p>
          <a:p>
            <a:r>
              <a:rPr lang="en-US" sz="1200" b="0" i="0" kern="1200" baseline="0" dirty="0" smtClean="0">
                <a:solidFill>
                  <a:schemeClr val="tx1"/>
                </a:solidFill>
                <a:latin typeface="+mn-lt"/>
                <a:ea typeface="+mn-ea"/>
                <a:cs typeface="+mn-cs"/>
                <a:hlinkClick r:id="rId3"/>
              </a:rPr>
              <a:t>What would the zoom in of the green circle look like? The zoom in of the red circle?</a:t>
            </a:r>
          </a:p>
        </p:txBody>
      </p:sp>
    </p:spTree>
    <p:extLst>
      <p:ext uri="{BB962C8B-B14F-4D97-AF65-F5344CB8AC3E}">
        <p14:creationId xmlns:p14="http://schemas.microsoft.com/office/powerpoint/2010/main" val="257989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372301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302857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smtClean="0">
                <a:solidFill>
                  <a:schemeClr val="tx1"/>
                </a:solidFill>
                <a:effectLst/>
                <a:latin typeface="+mn-lt"/>
                <a:ea typeface="+mn-ea"/>
                <a:cs typeface="+mn-cs"/>
              </a:rPr>
              <a:t>Some molecules have low specificity, meaning that they show little discrimination among their targets.  Other proteins have very high specificity, interacting with only a few targets.  </a:t>
            </a:r>
            <a:r>
              <a:rPr lang="en-US" sz="1200" b="0" kern="1200" dirty="0" smtClean="0">
                <a:solidFill>
                  <a:schemeClr val="tx1"/>
                </a:solidFill>
                <a:effectLst/>
                <a:latin typeface="+mn-lt"/>
                <a:ea typeface="+mn-ea"/>
                <a:cs typeface="+mn-cs"/>
              </a:rPr>
              <a:t>Proteases highlight this observation.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example, non-specific proteases will cleave peptide bonds of almost any peptide.  Proteinase K, which cleaves the peptide bond following either an aliphatic or aromatic amino acid, is </a:t>
            </a:r>
            <a:r>
              <a:rPr lang="en-US" sz="1200" b="1" kern="1200" dirty="0" smtClean="0">
                <a:solidFill>
                  <a:schemeClr val="tx1"/>
                </a:solidFill>
                <a:effectLst/>
                <a:latin typeface="+mn-lt"/>
                <a:ea typeface="+mn-ea"/>
                <a:cs typeface="+mn-cs"/>
              </a:rPr>
              <a:t>used in DNA and RNA purification protocols to indiscriminately digest cellular proteins.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Tobacco Etch Virus (TEV) protease, by contrast, is a highly specific protease that is </a:t>
            </a:r>
            <a:r>
              <a:rPr lang="en-US" sz="1200" b="1" kern="1200" dirty="0" smtClean="0">
                <a:solidFill>
                  <a:schemeClr val="tx1"/>
                </a:solidFill>
                <a:effectLst/>
                <a:latin typeface="+mn-lt"/>
                <a:ea typeface="+mn-ea"/>
                <a:cs typeface="+mn-cs"/>
              </a:rPr>
              <a:t>extremely useful in protein engineering</a:t>
            </a:r>
            <a:r>
              <a:rPr lang="en-US" sz="1200" kern="1200" dirty="0" smtClean="0">
                <a:solidFill>
                  <a:schemeClr val="tx1"/>
                </a:solidFill>
                <a:effectLst/>
                <a:latin typeface="+mn-lt"/>
                <a:ea typeface="+mn-ea"/>
                <a:cs typeface="+mn-cs"/>
              </a:rPr>
              <a:t> because it </a:t>
            </a:r>
            <a:r>
              <a:rPr lang="en-US" sz="1200" b="1" kern="1200" dirty="0" smtClean="0">
                <a:solidFill>
                  <a:schemeClr val="tx1"/>
                </a:solidFill>
                <a:effectLst/>
                <a:latin typeface="+mn-lt"/>
                <a:ea typeface="+mn-ea"/>
                <a:cs typeface="+mn-cs"/>
              </a:rPr>
              <a:t>recognizes a seven amino acid consensus sequence, </a:t>
            </a:r>
            <a:r>
              <a:rPr lang="en-US" sz="1200" b="1" kern="1200" dirty="0" err="1" smtClean="0">
                <a:solidFill>
                  <a:schemeClr val="tx1"/>
                </a:solidFill>
                <a:effectLst/>
                <a:latin typeface="+mn-lt"/>
                <a:ea typeface="+mn-ea"/>
                <a:cs typeface="+mn-cs"/>
              </a:rPr>
              <a:t>Glu</a:t>
            </a:r>
            <a:r>
              <a:rPr lang="en-US" sz="1200" b="1" kern="1200" dirty="0" smtClean="0">
                <a:solidFill>
                  <a:schemeClr val="tx1"/>
                </a:solidFill>
                <a:effectLst/>
                <a:latin typeface="+mn-lt"/>
                <a:ea typeface="+mn-ea"/>
                <a:cs typeface="+mn-cs"/>
              </a:rPr>
              <a:t>-X-X-Tyr-X-</a:t>
            </a:r>
            <a:r>
              <a:rPr lang="en-US" sz="1200" b="1" kern="1200" dirty="0" err="1" smtClean="0">
                <a:solidFill>
                  <a:schemeClr val="tx1"/>
                </a:solidFill>
                <a:effectLst/>
                <a:latin typeface="+mn-lt"/>
                <a:ea typeface="+mn-ea"/>
                <a:cs typeface="+mn-cs"/>
              </a:rPr>
              <a:t>Gln</a:t>
            </a:r>
            <a:r>
              <a:rPr lang="en-US" sz="1200" b="1" kern="1200" dirty="0" smtClean="0">
                <a:solidFill>
                  <a:schemeClr val="tx1"/>
                </a:solidFill>
                <a:effectLst/>
                <a:latin typeface="+mn-lt"/>
                <a:ea typeface="+mn-ea"/>
                <a:cs typeface="+mn-cs"/>
              </a:rPr>
              <a:t>/</a:t>
            </a:r>
            <a:r>
              <a:rPr lang="en-US" sz="1200" b="1" kern="1200" dirty="0" err="1" smtClean="0">
                <a:solidFill>
                  <a:schemeClr val="tx1"/>
                </a:solidFill>
                <a:effectLst/>
                <a:latin typeface="+mn-lt"/>
                <a:ea typeface="+mn-ea"/>
                <a:cs typeface="+mn-cs"/>
              </a:rPr>
              <a:t>Ser</a:t>
            </a:r>
            <a:r>
              <a:rPr lang="en-US" sz="1200" kern="1200" dirty="0" smtClean="0">
                <a:solidFill>
                  <a:schemeClr val="tx1"/>
                </a:solidFill>
                <a:effectLst/>
                <a:latin typeface="+mn-lt"/>
                <a:ea typeface="+mn-ea"/>
                <a:cs typeface="+mn-cs"/>
              </a:rPr>
              <a:t>, that can be inserted into recombinant proteins.  We</a:t>
            </a:r>
            <a:r>
              <a:rPr lang="en-US" sz="1200" kern="1200" baseline="0" dirty="0" smtClean="0">
                <a:solidFill>
                  <a:schemeClr val="tx1"/>
                </a:solidFill>
                <a:effectLst/>
                <a:latin typeface="+mn-lt"/>
                <a:ea typeface="+mn-ea"/>
                <a:cs typeface="+mn-cs"/>
              </a:rPr>
              <a:t> use this sequence all of the time in my lab when we prepare fusion proteins that we would like to cleave at some point. This is particularly useful in protein purification.</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 ability to predictably engineer specificity in proteins or in ligands would open up dramatic new avenues for biological engineering.</a:t>
            </a:r>
            <a:r>
              <a:rPr lang="en-US" sz="1200" kern="1200" dirty="0" smtClean="0">
                <a:solidFill>
                  <a:schemeClr val="tx1"/>
                </a:solidFill>
                <a:effectLst/>
                <a:latin typeface="+mn-lt"/>
                <a:ea typeface="+mn-ea"/>
                <a:cs typeface="+mn-cs"/>
              </a:rPr>
              <a:t>  Diverse areas including tissue replacement, bio-remediation and energy production would be revolutionized if we could design the specificity of proteins at will.</a:t>
            </a:r>
          </a:p>
          <a:p>
            <a:endParaRPr lang="en-US" baseline="0" dirty="0" smtClean="0"/>
          </a:p>
        </p:txBody>
      </p:sp>
    </p:spTree>
    <p:extLst>
      <p:ext uri="{BB962C8B-B14F-4D97-AF65-F5344CB8AC3E}">
        <p14:creationId xmlns:p14="http://schemas.microsoft.com/office/powerpoint/2010/main" val="1995376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aseline="0" dirty="0" smtClean="0"/>
              <a:t>Kinase phylogeny trees</a:t>
            </a:r>
          </a:p>
        </p:txBody>
      </p:sp>
    </p:spTree>
    <p:extLst>
      <p:ext uri="{BB962C8B-B14F-4D97-AF65-F5344CB8AC3E}">
        <p14:creationId xmlns:p14="http://schemas.microsoft.com/office/powerpoint/2010/main" val="1767302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aseline="0" dirty="0" smtClean="0"/>
              <a:t>How de we think about fractional saturation in terms of drugs?</a:t>
            </a:r>
          </a:p>
          <a:p>
            <a:r>
              <a:rPr lang="en-US" baseline="0" dirty="0" smtClean="0"/>
              <a:t>A drug binds tightly to a given protein and weakly to another undesired target. </a:t>
            </a:r>
            <a:r>
              <a:rPr lang="en-US" b="1" baseline="0" dirty="0" smtClean="0"/>
              <a:t>The drug is delivered at a concentration that is below the value of the K</a:t>
            </a:r>
            <a:r>
              <a:rPr lang="en-US" b="1" baseline="-25000" dirty="0" smtClean="0"/>
              <a:t>D</a:t>
            </a:r>
            <a:r>
              <a:rPr lang="en-US" b="1" baseline="0" dirty="0" smtClean="0"/>
              <a:t> for the undesired </a:t>
            </a:r>
            <a:r>
              <a:rPr lang="en-US" b="0" baseline="0" dirty="0" smtClean="0"/>
              <a:t>target and very little binding to the undesired target occurs.</a:t>
            </a:r>
          </a:p>
          <a:p>
            <a:endParaRPr lang="en-US" baseline="0" dirty="0" smtClean="0"/>
          </a:p>
        </p:txBody>
      </p:sp>
    </p:spTree>
    <p:extLst>
      <p:ext uri="{BB962C8B-B14F-4D97-AF65-F5344CB8AC3E}">
        <p14:creationId xmlns:p14="http://schemas.microsoft.com/office/powerpoint/2010/main" val="1530112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aseline="0" dirty="0" smtClean="0"/>
              <a:t>How de we think about fractional saturation in terms of drugs?</a:t>
            </a:r>
          </a:p>
          <a:p>
            <a:r>
              <a:rPr lang="en-US" baseline="0" dirty="0" smtClean="0"/>
              <a:t>A drug binds tightly to a given protein and weakly to another undesired target. </a:t>
            </a:r>
            <a:r>
              <a:rPr lang="en-US" b="1" baseline="0" dirty="0" smtClean="0"/>
              <a:t>The drug is delivered at a concentration that is below the value of the K</a:t>
            </a:r>
            <a:r>
              <a:rPr lang="en-US" b="1" baseline="-25000" dirty="0" smtClean="0"/>
              <a:t>D</a:t>
            </a:r>
            <a:r>
              <a:rPr lang="en-US" b="1" baseline="0" dirty="0" smtClean="0"/>
              <a:t> for the undesired </a:t>
            </a:r>
            <a:r>
              <a:rPr lang="en-US" b="0" baseline="0" dirty="0" smtClean="0"/>
              <a:t>target and very little binding to the undesired target occurs.</a:t>
            </a:r>
          </a:p>
          <a:p>
            <a:endParaRPr lang="en-US" baseline="0" dirty="0" smtClean="0"/>
          </a:p>
        </p:txBody>
      </p:sp>
    </p:spTree>
    <p:extLst>
      <p:ext uri="{BB962C8B-B14F-4D97-AF65-F5344CB8AC3E}">
        <p14:creationId xmlns:p14="http://schemas.microsoft.com/office/powerpoint/2010/main" val="800401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aseline="0" dirty="0" smtClean="0"/>
          </a:p>
        </p:txBody>
      </p:sp>
    </p:spTree>
    <p:extLst>
      <p:ext uri="{BB962C8B-B14F-4D97-AF65-F5344CB8AC3E}">
        <p14:creationId xmlns:p14="http://schemas.microsoft.com/office/powerpoint/2010/main" val="597088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1600964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1362519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smtClean="0">
                <a:solidFill>
                  <a:schemeClr val="tx1"/>
                </a:solidFill>
                <a:latin typeface="Adobe Caslon Pro" charset="0"/>
                <a:ea typeface="+mn-ea"/>
                <a:cs typeface="+mn-cs"/>
                <a:hlinkClick r:id="rId3"/>
              </a:rPr>
              <a:t>Molecular recognition is ubiquitous in biology! Proteins, lipds, sugars, nucleic acids, metabolites, antibodies all come together to form macromolecular structures and signaling pathways in a complex architecture.</a:t>
            </a:r>
          </a:p>
          <a:p>
            <a:r>
              <a:rPr lang="en-US" sz="1200" b="0" i="0" kern="1200" baseline="0" dirty="0" smtClean="0">
                <a:solidFill>
                  <a:schemeClr val="tx1"/>
                </a:solidFill>
                <a:latin typeface="Adobe Caslon Pro" charset="0"/>
                <a:ea typeface="+mn-ea"/>
                <a:cs typeface="+mn-cs"/>
                <a:hlinkClick r:id="rId3"/>
              </a:rPr>
              <a:t>BE = describing all of these interactions and fluw through the system in quantitative terms.</a:t>
            </a:r>
          </a:p>
        </p:txBody>
      </p:sp>
    </p:spTree>
    <p:extLst>
      <p:ext uri="{BB962C8B-B14F-4D97-AF65-F5344CB8AC3E}">
        <p14:creationId xmlns:p14="http://schemas.microsoft.com/office/powerpoint/2010/main" val="1322049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435657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smtClean="0">
                <a:solidFill>
                  <a:schemeClr val="tx1"/>
                </a:solidFill>
                <a:latin typeface="+mn-lt"/>
                <a:ea typeface="+mn-ea"/>
                <a:cs typeface="+mn-cs"/>
                <a:hlinkClick r:id="rId3"/>
              </a:rPr>
              <a:t>Key slide - take time to walk through it!</a:t>
            </a:r>
          </a:p>
        </p:txBody>
      </p:sp>
    </p:spTree>
    <p:extLst>
      <p:ext uri="{BB962C8B-B14F-4D97-AF65-F5344CB8AC3E}">
        <p14:creationId xmlns:p14="http://schemas.microsoft.com/office/powerpoint/2010/main" val="554386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smtClean="0">
                <a:solidFill>
                  <a:schemeClr val="tx1"/>
                </a:solidFill>
                <a:latin typeface="+mn-lt"/>
                <a:ea typeface="+mn-ea"/>
                <a:cs typeface="+mn-cs"/>
                <a:hlinkClick r:id="rId3"/>
              </a:rPr>
              <a:t>The original; molten globule</a:t>
            </a:r>
          </a:p>
        </p:txBody>
      </p:sp>
    </p:spTree>
    <p:extLst>
      <p:ext uri="{BB962C8B-B14F-4D97-AF65-F5344CB8AC3E}">
        <p14:creationId xmlns:p14="http://schemas.microsoft.com/office/powerpoint/2010/main" val="151809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smtClean="0">
                <a:solidFill>
                  <a:schemeClr val="tx1"/>
                </a:solidFill>
                <a:latin typeface="+mn-lt"/>
                <a:ea typeface="+mn-ea"/>
                <a:cs typeface="+mn-cs"/>
                <a:hlinkClick r:id="rId3"/>
              </a:rPr>
              <a:t>Brighter; solvatochromic; now used as a lipid visualization tool, often used to quantify to lipids in assays</a:t>
            </a:r>
          </a:p>
        </p:txBody>
      </p:sp>
    </p:spTree>
    <p:extLst>
      <p:ext uri="{BB962C8B-B14F-4D97-AF65-F5344CB8AC3E}">
        <p14:creationId xmlns:p14="http://schemas.microsoft.com/office/powerpoint/2010/main" val="1580070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smtClean="0">
                <a:solidFill>
                  <a:schemeClr val="tx1"/>
                </a:solidFill>
                <a:latin typeface="+mn-lt"/>
                <a:ea typeface="+mn-ea"/>
                <a:cs typeface="+mn-cs"/>
                <a:hlinkClick r:id="rId3"/>
              </a:rPr>
              <a:t>First dye compatible with typical qPCR instruments in lab based on excitation and emission. Many next generation analogs that are now brighter.</a:t>
            </a:r>
          </a:p>
        </p:txBody>
      </p:sp>
    </p:spTree>
    <p:extLst>
      <p:ext uri="{BB962C8B-B14F-4D97-AF65-F5344CB8AC3E}">
        <p14:creationId xmlns:p14="http://schemas.microsoft.com/office/powerpoint/2010/main" val="1018605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smtClean="0">
                <a:solidFill>
                  <a:schemeClr val="tx1"/>
                </a:solidFill>
                <a:latin typeface="+mn-lt"/>
                <a:ea typeface="+mn-ea"/>
                <a:cs typeface="+mn-cs"/>
                <a:hlinkClick r:id="rId3"/>
              </a:rPr>
              <a:t>Cys residues are deeply buried within a protein as they are hydrophobic; when the protein denatures they become available to react with CPM.</a:t>
            </a:r>
          </a:p>
          <a:p>
            <a:r>
              <a:rPr lang="en-US" sz="1200" b="0" i="0" kern="1200" baseline="0" dirty="0" smtClean="0">
                <a:solidFill>
                  <a:schemeClr val="tx1"/>
                </a:solidFill>
                <a:latin typeface="+mn-lt"/>
                <a:ea typeface="+mn-ea"/>
                <a:cs typeface="+mn-cs"/>
                <a:hlinkClick r:id="rId3"/>
              </a:rPr>
              <a:t>What might be a limitation of this dye for some targets? NOT ALL PROTEINS HAVE CYS RESIDUE. Also, it turns out you need a special filter on your qPCR or plates reader due to a nonstandard excitation/emission profile.</a:t>
            </a:r>
          </a:p>
        </p:txBody>
      </p:sp>
    </p:spTree>
    <p:extLst>
      <p:ext uri="{BB962C8B-B14F-4D97-AF65-F5344CB8AC3E}">
        <p14:creationId xmlns:p14="http://schemas.microsoft.com/office/powerpoint/2010/main" val="14669018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21439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smtClean="0">
                <a:solidFill>
                  <a:schemeClr val="tx1"/>
                </a:solidFill>
                <a:latin typeface="+mn-lt"/>
                <a:ea typeface="+mn-ea"/>
                <a:cs typeface="+mn-cs"/>
                <a:hlinkClick r:id="rId3"/>
              </a:rPr>
              <a:t>Do you think most molecules ‘stabilize’ proteins?</a:t>
            </a:r>
          </a:p>
        </p:txBody>
      </p:sp>
    </p:spTree>
    <p:extLst>
      <p:ext uri="{BB962C8B-B14F-4D97-AF65-F5344CB8AC3E}">
        <p14:creationId xmlns:p14="http://schemas.microsoft.com/office/powerpoint/2010/main" val="9107579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dirty="0" smtClean="0">
                <a:solidFill>
                  <a:schemeClr val="tx1"/>
                </a:solidFill>
                <a:effectLst/>
                <a:latin typeface="+mn-lt"/>
                <a:ea typeface="+mn-ea"/>
                <a:cs typeface="+mn-cs"/>
              </a:rPr>
              <a:t>Most </a:t>
            </a:r>
            <a:r>
              <a:rPr lang="en-US" sz="1200" b="0" i="0" kern="1200" dirty="0" err="1" smtClean="0">
                <a:solidFill>
                  <a:schemeClr val="tx1"/>
                </a:solidFill>
                <a:effectLst/>
                <a:latin typeface="+mn-lt"/>
                <a:ea typeface="+mn-ea"/>
                <a:cs typeface="+mn-cs"/>
              </a:rPr>
              <a:t>thermofluor</a:t>
            </a:r>
            <a:r>
              <a:rPr lang="en-US" sz="1200" b="0" i="0" kern="1200" dirty="0" smtClean="0">
                <a:solidFill>
                  <a:schemeClr val="tx1"/>
                </a:solidFill>
                <a:effectLst/>
                <a:latin typeface="+mn-lt"/>
                <a:ea typeface="+mn-ea"/>
                <a:cs typeface="+mn-cs"/>
              </a:rPr>
              <a:t> screening campaigns produce “destabilizing” hits (</a:t>
            </a:r>
            <a:r>
              <a:rPr lang="en-US" sz="1200" b="0" i="0" kern="1200" dirty="0" err="1" smtClean="0">
                <a:solidFill>
                  <a:schemeClr val="tx1"/>
                </a:solidFill>
                <a:effectLst/>
                <a:latin typeface="+mn-lt"/>
                <a:ea typeface="+mn-ea"/>
                <a:cs typeface="+mn-cs"/>
              </a:rPr>
              <a:t>e.g</a:t>
            </a:r>
            <a:r>
              <a:rPr lang="en-US" sz="1200" b="0" i="0" kern="1200" dirty="0" smtClean="0">
                <a:solidFill>
                  <a:schemeClr val="tx1"/>
                </a:solidFill>
                <a:effectLst/>
                <a:latin typeface="+mn-lt"/>
                <a:ea typeface="+mn-ea"/>
                <a:cs typeface="+mn-cs"/>
              </a:rPr>
              <a:t> Delta Tm is negative) in addition to stabilizing hits (Delta Tm positive), </a:t>
            </a:r>
            <a:r>
              <a:rPr lang="en-US" sz="1200" b="1" i="0" kern="1200" dirty="0" smtClean="0">
                <a:solidFill>
                  <a:schemeClr val="tx1"/>
                </a:solidFill>
                <a:effectLst/>
                <a:latin typeface="+mn-lt"/>
                <a:ea typeface="+mn-ea"/>
                <a:cs typeface="+mn-cs"/>
              </a:rPr>
              <a:t>presumably reflecting preferential ligand binding to partially unfolded protein states</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Many such compounds may appear as active hits in corresponding enzymatic assays of target activity, but rarely develop extensive SAR relationships, and are often shown to act promiscuously against multiple protein targets</a:t>
            </a:r>
            <a:r>
              <a:rPr lang="en-US" sz="1200" b="0" i="0" kern="1200" dirty="0" smtClean="0">
                <a:solidFill>
                  <a:schemeClr val="tx1"/>
                </a:solidFill>
                <a:effectLst/>
                <a:latin typeface="+mn-lt"/>
                <a:ea typeface="+mn-ea"/>
                <a:cs typeface="+mn-cs"/>
              </a:rPr>
              <a:t>.</a:t>
            </a:r>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8812036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364213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smtClean="0">
                <a:solidFill>
                  <a:schemeClr val="tx1"/>
                </a:solidFill>
                <a:latin typeface="Adobe Caslon Pro" charset="0"/>
                <a:ea typeface="+mn-ea"/>
                <a:cs typeface="+mn-cs"/>
                <a:hlinkClick r:id="rId3"/>
              </a:rPr>
              <a:t>MCB teaching, 8-minute video with narration and groovy music. It takes you all the way from cell interactions with extracellular matrix, to signlaing pathways that start with membrane receptors following most major cellular processes from the perspective of the biomolecules, including proteins, nucleic acides, lipid structures, sugars, and key signaling small molecules. Maybe give it a watch while you guys are waiting for something to incubate during your lab sections this week.</a:t>
            </a:r>
          </a:p>
        </p:txBody>
      </p:sp>
    </p:spTree>
    <p:extLst>
      <p:ext uri="{BB962C8B-B14F-4D97-AF65-F5344CB8AC3E}">
        <p14:creationId xmlns:p14="http://schemas.microsoft.com/office/powerpoint/2010/main" val="11903445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46664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1305629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 It is estimated that 15–25% of recombinant proteins give non-ideal denaturation curves that include high fluorescence at room temperature baseline and/or lack a sigmoidal transition to the unfolded state (</a:t>
            </a:r>
            <a:r>
              <a:rPr lang="en-US" sz="1200" b="0" i="0" kern="1200" dirty="0" smtClean="0">
                <a:solidFill>
                  <a:schemeClr val="tx1"/>
                </a:solidFill>
                <a:effectLst/>
                <a:latin typeface="+mn-lt"/>
                <a:ea typeface="+mn-ea"/>
                <a:cs typeface="+mn-cs"/>
                <a:hlinkClick r:id="rId3"/>
              </a:rPr>
              <a:t>Crowther et al., 2010</a:t>
            </a:r>
            <a:r>
              <a:rPr lang="en-US" sz="1200" b="0" i="0" kern="1200" dirty="0" smtClean="0">
                <a:solidFill>
                  <a:schemeClr val="tx1"/>
                </a:solidFill>
                <a:effectLst/>
                <a:latin typeface="+mn-lt"/>
                <a:ea typeface="+mn-ea"/>
                <a:cs typeface="+mn-cs"/>
              </a:rPr>
              <a:t>). Typical causes of non-ideal denaturation profiles include: lack of a compact, globular fold (i.e. intrinsic disorder), lack of hydrophobic core and/or hydrophobic patches on the solvent-exposed surface of the folded protein, or poor protein stability at room temperature. In cases such as these, thermal shift assay cannot be used.</a:t>
            </a:r>
            <a:endParaRPr lang="en-US" sz="1200" b="0" i="0" kern="1200" baseline="0" dirty="0" smtClean="0">
              <a:solidFill>
                <a:schemeClr val="tx1"/>
              </a:solidFill>
              <a:latin typeface="+mn-lt"/>
              <a:ea typeface="+mn-ea"/>
              <a:cs typeface="+mn-cs"/>
              <a:hlinkClick r:id="rId4"/>
            </a:endParaRPr>
          </a:p>
        </p:txBody>
      </p:sp>
    </p:spTree>
    <p:extLst>
      <p:ext uri="{BB962C8B-B14F-4D97-AF65-F5344CB8AC3E}">
        <p14:creationId xmlns:p14="http://schemas.microsoft.com/office/powerpoint/2010/main" val="700923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 Remember </a:t>
            </a:r>
            <a:r>
              <a:rPr lang="en-US" sz="1200" b="0" i="0" kern="1200" dirty="0" err="1" smtClean="0">
                <a:solidFill>
                  <a:schemeClr val="tx1"/>
                </a:solidFill>
                <a:effectLst/>
                <a:latin typeface="+mn-lt"/>
                <a:ea typeface="+mn-ea"/>
                <a:cs typeface="+mn-cs"/>
              </a:rPr>
              <a:t>calcineurin</a:t>
            </a:r>
            <a:r>
              <a:rPr lang="en-US" sz="1200" b="0" i="0" kern="1200" baseline="0" dirty="0" smtClean="0">
                <a:solidFill>
                  <a:schemeClr val="tx1"/>
                </a:solidFill>
                <a:effectLst/>
                <a:latin typeface="+mn-lt"/>
                <a:ea typeface="+mn-ea"/>
                <a:cs typeface="+mn-cs"/>
              </a:rPr>
              <a:t> from our intro to FKBP12?</a:t>
            </a:r>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19548996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Graphpad</a:t>
            </a:r>
            <a:r>
              <a:rPr lang="en-US" sz="1200" b="0" i="0" kern="1200" baseline="0" dirty="0" smtClean="0">
                <a:solidFill>
                  <a:schemeClr val="tx1"/>
                </a:solidFill>
                <a:effectLst/>
                <a:latin typeface="+mn-lt"/>
                <a:ea typeface="+mn-ea"/>
                <a:cs typeface="+mn-cs"/>
              </a:rPr>
              <a:t> program</a:t>
            </a:r>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4019777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Graphpad</a:t>
            </a:r>
            <a:r>
              <a:rPr lang="en-US" sz="1200" b="0" i="0" kern="1200" baseline="0" dirty="0" smtClean="0">
                <a:solidFill>
                  <a:schemeClr val="tx1"/>
                </a:solidFill>
                <a:effectLst/>
                <a:latin typeface="+mn-lt"/>
                <a:ea typeface="+mn-ea"/>
                <a:cs typeface="+mn-cs"/>
              </a:rPr>
              <a:t> program, I would have extended the data further to really convince yourself that you have reached saturation of binding.</a:t>
            </a:r>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3851313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Graphpad</a:t>
            </a:r>
            <a:r>
              <a:rPr lang="en-US" sz="1200" b="0" i="0" kern="1200" baseline="0" dirty="0" smtClean="0">
                <a:solidFill>
                  <a:schemeClr val="tx1"/>
                </a:solidFill>
                <a:effectLst/>
                <a:latin typeface="+mn-lt"/>
                <a:ea typeface="+mn-ea"/>
                <a:cs typeface="+mn-cs"/>
              </a:rPr>
              <a:t> program</a:t>
            </a:r>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15104597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i="0" kern="1200" dirty="0" smtClean="0">
                <a:solidFill>
                  <a:schemeClr val="tx1"/>
                </a:solidFill>
                <a:effectLst/>
                <a:latin typeface="+mn-lt"/>
                <a:ea typeface="+mn-ea"/>
                <a:cs typeface="+mn-cs"/>
              </a:rPr>
              <a:t>Illustration of the general assay procedure</a:t>
            </a:r>
            <a:r>
              <a:rPr lang="en-US" sz="1200" b="0" i="0" kern="1200" dirty="0" smtClean="0">
                <a:solidFill>
                  <a:schemeClr val="tx1"/>
                </a:solidFill>
                <a:effectLst/>
                <a:latin typeface="+mn-lt"/>
                <a:ea typeface="+mn-ea"/>
                <a:cs typeface="+mn-cs"/>
              </a:rPr>
              <a:t>. The cells are incubated with compounds or controls followed by a transient heating step, cell lysis, an optional step in which the irreversible aggregates are separated from the soluble proteins and finally detection illustrated by the graph showing remaining levels of soluble target protein.</a:t>
            </a:r>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12665789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i="0" kern="1200" dirty="0" smtClean="0">
                <a:solidFill>
                  <a:schemeClr val="tx1"/>
                </a:solidFill>
                <a:effectLst/>
                <a:latin typeface="+mn-lt"/>
                <a:ea typeface="+mn-ea"/>
                <a:cs typeface="+mn-cs"/>
              </a:rPr>
              <a:t>Anticipated results from CETSA experiments performed in two different ways.</a:t>
            </a:r>
            <a:r>
              <a:rPr lang="en-US" sz="1200" b="0" i="0" kern="1200" dirty="0" smtClean="0">
                <a:solidFill>
                  <a:schemeClr val="tx1"/>
                </a:solidFill>
                <a:effectLst/>
                <a:latin typeface="+mn-lt"/>
                <a:ea typeface="+mn-ea"/>
                <a:cs typeface="+mn-cs"/>
              </a:rPr>
              <a:t> a) Example </a:t>
            </a:r>
            <a:r>
              <a:rPr lang="en-US" sz="1200" b="0" i="0" kern="1200" dirty="0" err="1" smtClean="0">
                <a:solidFill>
                  <a:schemeClr val="tx1"/>
                </a:solidFill>
                <a:effectLst/>
                <a:latin typeface="+mn-lt"/>
                <a:ea typeface="+mn-ea"/>
                <a:cs typeface="+mn-cs"/>
              </a:rPr>
              <a:t>T</a:t>
            </a:r>
            <a:r>
              <a:rPr lang="en-US" sz="1200" b="0" i="0" kern="1200" baseline="-25000" dirty="0" err="1" smtClean="0">
                <a:solidFill>
                  <a:schemeClr val="tx1"/>
                </a:solidFill>
                <a:effectLst/>
                <a:latin typeface="+mn-lt"/>
                <a:ea typeface="+mn-ea"/>
                <a:cs typeface="+mn-cs"/>
              </a:rPr>
              <a:t>agg</a:t>
            </a:r>
            <a:r>
              <a:rPr lang="en-US" sz="1200" b="0" i="0" kern="1200" dirty="0" smtClean="0">
                <a:solidFill>
                  <a:schemeClr val="tx1"/>
                </a:solidFill>
                <a:effectLst/>
                <a:latin typeface="+mn-lt"/>
                <a:ea typeface="+mn-ea"/>
                <a:cs typeface="+mn-cs"/>
              </a:rPr>
              <a:t> curve for a target protein in the presence (red squares) and absence (grey circles) of ligand when subjected to a heat gradient. b) Example ITDRF</a:t>
            </a:r>
            <a:r>
              <a:rPr lang="en-US" sz="1200" b="0" i="0" kern="1200" baseline="-25000" dirty="0" smtClean="0">
                <a:solidFill>
                  <a:schemeClr val="tx1"/>
                </a:solidFill>
                <a:effectLst/>
                <a:latin typeface="+mn-lt"/>
                <a:ea typeface="+mn-ea"/>
                <a:cs typeface="+mn-cs"/>
              </a:rPr>
              <a:t>CETSA</a:t>
            </a:r>
            <a:r>
              <a:rPr lang="en-US" sz="1200" b="0" i="0" kern="1200" dirty="0" smtClean="0">
                <a:solidFill>
                  <a:schemeClr val="tx1"/>
                </a:solidFill>
                <a:effectLst/>
                <a:latin typeface="+mn-lt"/>
                <a:ea typeface="+mn-ea"/>
                <a:cs typeface="+mn-cs"/>
              </a:rPr>
              <a:t> curves for three compounds with different apparent potencies.</a:t>
            </a:r>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15674295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i="0" kern="1200" dirty="0" smtClean="0">
                <a:solidFill>
                  <a:schemeClr val="tx1"/>
                </a:solidFill>
                <a:effectLst/>
                <a:latin typeface="+mn-lt"/>
                <a:ea typeface="+mn-ea"/>
                <a:cs typeface="+mn-cs"/>
              </a:rPr>
              <a:t>Illustration of </a:t>
            </a:r>
            <a:r>
              <a:rPr lang="en-US" sz="1200" b="1" i="0" kern="1200" dirty="0" err="1" smtClean="0">
                <a:solidFill>
                  <a:schemeClr val="tx1"/>
                </a:solidFill>
                <a:effectLst/>
                <a:latin typeface="+mn-lt"/>
                <a:ea typeface="+mn-ea"/>
                <a:cs typeface="+mn-cs"/>
              </a:rPr>
              <a:t>T</a:t>
            </a:r>
            <a:r>
              <a:rPr lang="en-US" sz="1200" b="1" i="0" kern="1200" baseline="-25000" dirty="0" err="1" smtClean="0">
                <a:solidFill>
                  <a:schemeClr val="tx1"/>
                </a:solidFill>
                <a:effectLst/>
                <a:latin typeface="+mn-lt"/>
                <a:ea typeface="+mn-ea"/>
                <a:cs typeface="+mn-cs"/>
              </a:rPr>
              <a:t>agg</a:t>
            </a:r>
            <a:r>
              <a:rPr lang="en-US" sz="1200" b="1" i="0" kern="1200" dirty="0" smtClean="0">
                <a:solidFill>
                  <a:schemeClr val="tx1"/>
                </a:solidFill>
                <a:effectLst/>
                <a:latin typeface="+mn-lt"/>
                <a:ea typeface="+mn-ea"/>
                <a:cs typeface="+mn-cs"/>
              </a:rPr>
              <a:t> curves for TS in K562 cells</a:t>
            </a:r>
            <a:r>
              <a:rPr lang="en-US" sz="1200" b="0" i="0" kern="1200" dirty="0" smtClean="0">
                <a:solidFill>
                  <a:schemeClr val="tx1"/>
                </a:solidFill>
                <a:effectLst/>
                <a:latin typeface="+mn-lt"/>
                <a:ea typeface="+mn-ea"/>
                <a:cs typeface="+mn-cs"/>
              </a:rPr>
              <a:t>. Data are shown for </a:t>
            </a:r>
            <a:r>
              <a:rPr lang="en-US" sz="1200" b="0" i="0" kern="1200" dirty="0" err="1" smtClean="0">
                <a:solidFill>
                  <a:schemeClr val="tx1"/>
                </a:solidFill>
                <a:effectLst/>
                <a:latin typeface="+mn-lt"/>
                <a:ea typeface="+mn-ea"/>
                <a:cs typeface="+mn-cs"/>
              </a:rPr>
              <a:t>unliganded</a:t>
            </a:r>
            <a:r>
              <a:rPr lang="en-US" sz="1200" b="0" i="0" kern="1200" dirty="0" smtClean="0">
                <a:solidFill>
                  <a:schemeClr val="tx1"/>
                </a:solidFill>
                <a:effectLst/>
                <a:latin typeface="+mn-lt"/>
                <a:ea typeface="+mn-ea"/>
                <a:cs typeface="+mn-cs"/>
              </a:rPr>
              <a:t> TS in the presence of DMSO (green circle), </a:t>
            </a:r>
            <a:r>
              <a:rPr lang="en-US" sz="1200" b="0" i="0" kern="1200" dirty="0" err="1" smtClean="0">
                <a:solidFill>
                  <a:schemeClr val="tx1"/>
                </a:solidFill>
                <a:effectLst/>
                <a:latin typeface="+mn-lt"/>
                <a:ea typeface="+mn-ea"/>
                <a:cs typeface="+mn-cs"/>
              </a:rPr>
              <a:t>floxuridine</a:t>
            </a:r>
            <a:r>
              <a:rPr lang="en-US" sz="1200" b="0" i="0" kern="1200" dirty="0" smtClean="0">
                <a:solidFill>
                  <a:schemeClr val="tx1"/>
                </a:solidFill>
                <a:effectLst/>
                <a:latin typeface="+mn-lt"/>
                <a:ea typeface="+mn-ea"/>
                <a:cs typeface="+mn-cs"/>
              </a:rPr>
              <a:t> (blue triangle) and </a:t>
            </a:r>
            <a:r>
              <a:rPr lang="en-US" sz="1200" b="0" i="0" kern="1200" dirty="0" err="1" smtClean="0">
                <a:solidFill>
                  <a:schemeClr val="tx1"/>
                </a:solidFill>
                <a:effectLst/>
                <a:latin typeface="+mn-lt"/>
                <a:ea typeface="+mn-ea"/>
                <a:cs typeface="+mn-cs"/>
              </a:rPr>
              <a:t>raltitrexed</a:t>
            </a:r>
            <a:r>
              <a:rPr lang="en-US" sz="1200" b="0" i="0" kern="1200" dirty="0" smtClean="0">
                <a:solidFill>
                  <a:schemeClr val="tx1"/>
                </a:solidFill>
                <a:effectLst/>
                <a:latin typeface="+mn-lt"/>
                <a:ea typeface="+mn-ea"/>
                <a:cs typeface="+mn-cs"/>
              </a:rPr>
              <a:t> (magenta square). The vertical dotted line at 50°C represents the temperature selected for the isothermal experiment. Note that high </a:t>
            </a:r>
            <a:r>
              <a:rPr lang="en-US" sz="1200" b="0" i="0" kern="1200" dirty="0" err="1" smtClean="0">
                <a:solidFill>
                  <a:schemeClr val="tx1"/>
                </a:solidFill>
                <a:effectLst/>
                <a:latin typeface="+mn-lt"/>
                <a:ea typeface="+mn-ea"/>
                <a:cs typeface="+mn-cs"/>
              </a:rPr>
              <a:t>T</a:t>
            </a:r>
            <a:r>
              <a:rPr lang="en-US" sz="1200" b="0" i="0" kern="1200" baseline="-25000" dirty="0" err="1" smtClean="0">
                <a:solidFill>
                  <a:schemeClr val="tx1"/>
                </a:solidFill>
                <a:effectLst/>
                <a:latin typeface="+mn-lt"/>
                <a:ea typeface="+mn-ea"/>
                <a:cs typeface="+mn-cs"/>
              </a:rPr>
              <a:t>agg</a:t>
            </a:r>
            <a:r>
              <a:rPr lang="en-US" sz="1200" b="0" i="0" kern="1200" dirty="0" err="1" smtClean="0">
                <a:solidFill>
                  <a:schemeClr val="tx1"/>
                </a:solidFill>
                <a:effectLst/>
                <a:latin typeface="+mn-lt"/>
                <a:ea typeface="+mn-ea"/>
                <a:cs typeface="+mn-cs"/>
              </a:rPr>
              <a:t>values</a:t>
            </a:r>
            <a:r>
              <a:rPr lang="en-US" sz="1200" b="0" i="0" kern="1200" dirty="0" smtClean="0">
                <a:solidFill>
                  <a:schemeClr val="tx1"/>
                </a:solidFill>
                <a:effectLst/>
                <a:latin typeface="+mn-lt"/>
                <a:ea typeface="+mn-ea"/>
                <a:cs typeface="+mn-cs"/>
              </a:rPr>
              <a:t> should not be considered as reliable measures of potency and permeability as these temperatures may influence cell membrane integrity (</a:t>
            </a:r>
            <a:r>
              <a:rPr lang="en-US" sz="1200" b="0" i="0" kern="1200" dirty="0" smtClean="0">
                <a:solidFill>
                  <a:schemeClr val="tx1"/>
                </a:solidFill>
                <a:effectLst/>
                <a:latin typeface="+mn-lt"/>
                <a:ea typeface="+mn-ea"/>
                <a:cs typeface="+mn-cs"/>
                <a:hlinkClick r:id="rId3"/>
              </a:rPr>
              <a:t>6</a:t>
            </a:r>
            <a:r>
              <a:rPr lang="en-US" sz="1200" b="0" i="0" kern="1200" dirty="0" smtClean="0">
                <a:solidFill>
                  <a:schemeClr val="tx1"/>
                </a:solidFill>
                <a:effectLst/>
                <a:latin typeface="+mn-lt"/>
                <a:ea typeface="+mn-ea"/>
                <a:cs typeface="+mn-cs"/>
              </a:rPr>
              <a:t>). Data are provided as the average and SEM from two independent experiments performed in duplicate for </a:t>
            </a:r>
            <a:r>
              <a:rPr lang="en-US" sz="1200" b="0" i="0" kern="1200" dirty="0" err="1" smtClean="0">
                <a:solidFill>
                  <a:schemeClr val="tx1"/>
                </a:solidFill>
                <a:effectLst/>
                <a:latin typeface="+mn-lt"/>
                <a:ea typeface="+mn-ea"/>
                <a:cs typeface="+mn-cs"/>
              </a:rPr>
              <a:t>raltitrexed</a:t>
            </a:r>
            <a:r>
              <a:rPr lang="en-US" sz="1200" b="0" i="0" kern="1200" dirty="0" smtClean="0">
                <a:solidFill>
                  <a:schemeClr val="tx1"/>
                </a:solidFill>
                <a:effectLst/>
                <a:latin typeface="+mn-lt"/>
                <a:ea typeface="+mn-ea"/>
                <a:cs typeface="+mn-cs"/>
              </a:rPr>
              <a:t> and as individual data points from one experiment in duplicate for </a:t>
            </a:r>
            <a:r>
              <a:rPr lang="en-US" sz="1200" b="0" i="0" kern="1200" dirty="0" err="1" smtClean="0">
                <a:solidFill>
                  <a:schemeClr val="tx1"/>
                </a:solidFill>
                <a:effectLst/>
                <a:latin typeface="+mn-lt"/>
                <a:ea typeface="+mn-ea"/>
                <a:cs typeface="+mn-cs"/>
              </a:rPr>
              <a:t>floxuridine</a:t>
            </a:r>
            <a:r>
              <a:rPr lang="en-US" sz="1200" b="0" i="0" kern="1200" dirty="0" smtClean="0">
                <a:solidFill>
                  <a:schemeClr val="tx1"/>
                </a:solidFill>
                <a:effectLst/>
                <a:latin typeface="+mn-lt"/>
                <a:ea typeface="+mn-ea"/>
                <a:cs typeface="+mn-cs"/>
              </a:rPr>
              <a:t>. Adopted with permission from Macmillan Publishers Ltd: Nat. </a:t>
            </a:r>
            <a:r>
              <a:rPr lang="en-US" sz="1200" b="0" i="0" kern="1200" dirty="0" err="1" smtClean="0">
                <a:solidFill>
                  <a:schemeClr val="tx1"/>
                </a:solidFill>
                <a:effectLst/>
                <a:latin typeface="+mn-lt"/>
                <a:ea typeface="+mn-ea"/>
                <a:cs typeface="+mn-cs"/>
              </a:rPr>
              <a:t>Commun</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7</a:t>
            </a:r>
            <a:r>
              <a:rPr lang="en-US" sz="1200" b="0" i="0" kern="1200" dirty="0" smtClean="0">
                <a:solidFill>
                  <a:schemeClr val="tx1"/>
                </a:solidFill>
                <a:effectLst/>
                <a:latin typeface="+mn-lt"/>
                <a:ea typeface="+mn-ea"/>
                <a:cs typeface="+mn-cs"/>
              </a:rPr>
              <a:t> (2016), copyright </a:t>
            </a:r>
            <a:endParaRPr lang="en-US" sz="1200" b="0" i="0" kern="1200" baseline="0" dirty="0" smtClean="0">
              <a:solidFill>
                <a:schemeClr val="tx1"/>
              </a:solidFill>
              <a:latin typeface="+mn-lt"/>
              <a:ea typeface="+mn-ea"/>
              <a:cs typeface="+mn-cs"/>
              <a:hlinkClick r:id="rId4"/>
            </a:endParaRPr>
          </a:p>
        </p:txBody>
      </p:sp>
    </p:spTree>
    <p:extLst>
      <p:ext uri="{BB962C8B-B14F-4D97-AF65-F5344CB8AC3E}">
        <p14:creationId xmlns:p14="http://schemas.microsoft.com/office/powerpoint/2010/main" val="449640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6193674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19191193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3946884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6243994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2549365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600" baseline="0" dirty="0" smtClean="0"/>
          </a:p>
        </p:txBody>
      </p:sp>
    </p:spTree>
    <p:extLst>
      <p:ext uri="{BB962C8B-B14F-4D97-AF65-F5344CB8AC3E}">
        <p14:creationId xmlns:p14="http://schemas.microsoft.com/office/powerpoint/2010/main" val="713057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smtClean="0">
                <a:solidFill>
                  <a:schemeClr val="tx1"/>
                </a:solidFill>
                <a:latin typeface="+mn-lt"/>
                <a:ea typeface="+mn-ea"/>
                <a:cs typeface="+mn-cs"/>
                <a:hlinkClick r:id="rId3"/>
              </a:rPr>
              <a:t>This is the type of binding interaction we will focus on for the laboratory piece of this class.</a:t>
            </a:r>
          </a:p>
        </p:txBody>
      </p:sp>
    </p:spTree>
    <p:extLst>
      <p:ext uri="{BB962C8B-B14F-4D97-AF65-F5344CB8AC3E}">
        <p14:creationId xmlns:p14="http://schemas.microsoft.com/office/powerpoint/2010/main" val="1514645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smtClean="0">
                <a:solidFill>
                  <a:schemeClr val="tx1"/>
                </a:solidFill>
                <a:latin typeface="+mn-lt"/>
                <a:ea typeface="+mn-ea"/>
                <a:cs typeface="+mn-cs"/>
                <a:hlinkClick r:id="rId3"/>
              </a:rPr>
              <a:t>We have already discussed an example of allostery - FKBP12 ternary complexes!</a:t>
            </a:r>
          </a:p>
          <a:p>
            <a:r>
              <a:rPr lang="en-US" sz="1200" b="0" i="0" kern="1200" baseline="0" dirty="0" smtClean="0">
                <a:solidFill>
                  <a:schemeClr val="tx1"/>
                </a:solidFill>
                <a:latin typeface="+mn-lt"/>
                <a:ea typeface="+mn-ea"/>
                <a:cs typeface="+mn-cs"/>
                <a:hlinkClick r:id="rId3"/>
              </a:rPr>
              <a:t>Kinase analogy in durg discovery, ATP-binding active site, versus site distal to the phosporylation action.</a:t>
            </a:r>
          </a:p>
        </p:txBody>
      </p:sp>
    </p:spTree>
    <p:extLst>
      <p:ext uri="{BB962C8B-B14F-4D97-AF65-F5344CB8AC3E}">
        <p14:creationId xmlns:p14="http://schemas.microsoft.com/office/powerpoint/2010/main" val="1581368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343490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smtClean="0">
                <a:solidFill>
                  <a:schemeClr val="tx1"/>
                </a:solidFill>
                <a:latin typeface="+mn-lt"/>
                <a:ea typeface="+mn-ea"/>
                <a:cs typeface="+mn-cs"/>
                <a:hlinkClick r:id="rId3"/>
              </a:rPr>
              <a:t>This is simply to remind you that binding energy can be related to affinity via some simple relationships that are more important for the purposes of 20.110 and 20.320.</a:t>
            </a:r>
          </a:p>
        </p:txBody>
      </p:sp>
    </p:spTree>
    <p:extLst>
      <p:ext uri="{BB962C8B-B14F-4D97-AF65-F5344CB8AC3E}">
        <p14:creationId xmlns:p14="http://schemas.microsoft.com/office/powerpoint/2010/main" val="941501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smtClean="0">
                <a:solidFill>
                  <a:schemeClr val="tx1"/>
                </a:solidFill>
                <a:latin typeface="+mn-lt"/>
                <a:ea typeface="+mn-ea"/>
                <a:cs typeface="+mn-cs"/>
                <a:hlinkClick r:id="rId3"/>
              </a:rPr>
              <a:t>For this class, we will focus more on the relationship highlighted in yellow because it relates the concentrations of protein or receptor to ligand as well as the protein-ligand complex. </a:t>
            </a:r>
          </a:p>
          <a:p>
            <a:endParaRPr lang="en-US" sz="1200" b="0" i="0" kern="1200" baseline="0" dirty="0" smtClean="0">
              <a:solidFill>
                <a:schemeClr val="tx1"/>
              </a:solidFill>
              <a:latin typeface="+mn-lt"/>
              <a:ea typeface="+mn-ea"/>
              <a:cs typeface="+mn-cs"/>
              <a:hlinkClick r:id="rId3"/>
            </a:endParaRPr>
          </a:p>
          <a:p>
            <a:r>
              <a:rPr lang="en-US" sz="1200" b="0" i="0" kern="1200" baseline="0" dirty="0" smtClean="0">
                <a:solidFill>
                  <a:schemeClr val="tx1"/>
                </a:solidFill>
                <a:latin typeface="+mn-lt"/>
                <a:ea typeface="+mn-ea"/>
                <a:cs typeface="+mn-cs"/>
                <a:hlinkClick r:id="rId3"/>
              </a:rPr>
              <a:t>P vs. R – interchangeable.</a:t>
            </a:r>
          </a:p>
        </p:txBody>
      </p:sp>
    </p:spTree>
    <p:extLst>
      <p:ext uri="{BB962C8B-B14F-4D97-AF65-F5344CB8AC3E}">
        <p14:creationId xmlns:p14="http://schemas.microsoft.com/office/powerpoint/2010/main" val="1276355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97C9C2-F0BC-1446-9DFF-ECDC3B83B615}" type="datetime1">
              <a:rPr lang="en-US" smtClean="0"/>
              <a:t>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431028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9C59EC-D291-2B40-8A57-DC81441B6236}" type="datetime1">
              <a:rPr lang="en-US" smtClean="0"/>
              <a:t>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3091850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6F9CBC-403B-5946-8211-55C008061161}" type="datetime1">
              <a:rPr lang="en-US" smtClean="0"/>
              <a:t>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603343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2404910"/>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1234738"/>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12"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6"/>
            </a:lvl1pPr>
            <a:lvl2pPr marL="321440" indent="0">
              <a:buNone/>
              <a:defRPr sz="1266"/>
            </a:lvl2pPr>
            <a:lvl3pPr marL="642882" indent="0">
              <a:buNone/>
              <a:defRPr sz="1125"/>
            </a:lvl3pPr>
            <a:lvl4pPr marL="964323" indent="0">
              <a:buNone/>
              <a:defRPr sz="984"/>
            </a:lvl4pPr>
            <a:lvl5pPr marL="1285763" indent="0">
              <a:buNone/>
              <a:defRPr sz="984"/>
            </a:lvl5pPr>
            <a:lvl6pPr marL="1607205" indent="0">
              <a:buNone/>
              <a:defRPr sz="984"/>
            </a:lvl6pPr>
            <a:lvl7pPr marL="1928645" indent="0">
              <a:buNone/>
              <a:defRPr sz="984"/>
            </a:lvl7pPr>
            <a:lvl8pPr marL="2250086" indent="0">
              <a:buNone/>
              <a:defRPr sz="984"/>
            </a:lvl8pPr>
            <a:lvl9pPr marL="2571527" indent="0">
              <a:buNone/>
              <a:defRPr sz="984"/>
            </a:lvl9pPr>
          </a:lstStyle>
          <a:p>
            <a:pPr lvl="0"/>
            <a:r>
              <a:rPr lang="en-US" smtClean="0"/>
              <a:t>Click to edit Master text styles</a:t>
            </a:r>
          </a:p>
        </p:txBody>
      </p:sp>
    </p:spTree>
    <p:extLst>
      <p:ext uri="{BB962C8B-B14F-4D97-AF65-F5344CB8AC3E}">
        <p14:creationId xmlns:p14="http://schemas.microsoft.com/office/powerpoint/2010/main" val="760680341"/>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414" y="1982392"/>
            <a:ext cx="4063008" cy="4875609"/>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982392"/>
            <a:ext cx="4063008" cy="4875609"/>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7771686"/>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687" b="1"/>
            </a:lvl1pPr>
            <a:lvl2pPr marL="321440" indent="0">
              <a:buNone/>
              <a:defRPr sz="1406" b="1"/>
            </a:lvl2pPr>
            <a:lvl3pPr marL="642882" indent="0">
              <a:buNone/>
              <a:defRPr sz="1266" b="1"/>
            </a:lvl3pPr>
            <a:lvl4pPr marL="964323" indent="0">
              <a:buNone/>
              <a:defRPr sz="1125" b="1"/>
            </a:lvl4pPr>
            <a:lvl5pPr marL="1285763" indent="0">
              <a:buNone/>
              <a:defRPr sz="1125" b="1"/>
            </a:lvl5pPr>
            <a:lvl6pPr marL="1607205" indent="0">
              <a:buNone/>
              <a:defRPr sz="1125" b="1"/>
            </a:lvl6pPr>
            <a:lvl7pPr marL="1928645" indent="0">
              <a:buNone/>
              <a:defRPr sz="1125" b="1"/>
            </a:lvl7pPr>
            <a:lvl8pPr marL="2250086" indent="0">
              <a:buNone/>
              <a:defRPr sz="1125" b="1"/>
            </a:lvl8pPr>
            <a:lvl9pPr marL="2571527" indent="0">
              <a:buNone/>
              <a:defRPr sz="1125"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687" b="1"/>
            </a:lvl1pPr>
            <a:lvl2pPr marL="321440" indent="0">
              <a:buNone/>
              <a:defRPr sz="1406" b="1"/>
            </a:lvl2pPr>
            <a:lvl3pPr marL="642882" indent="0">
              <a:buNone/>
              <a:defRPr sz="1266" b="1"/>
            </a:lvl3pPr>
            <a:lvl4pPr marL="964323" indent="0">
              <a:buNone/>
              <a:defRPr sz="1125" b="1"/>
            </a:lvl4pPr>
            <a:lvl5pPr marL="1285763" indent="0">
              <a:buNone/>
              <a:defRPr sz="1125" b="1"/>
            </a:lvl5pPr>
            <a:lvl6pPr marL="1607205" indent="0">
              <a:buNone/>
              <a:defRPr sz="1125" b="1"/>
            </a:lvl6pPr>
            <a:lvl7pPr marL="1928645" indent="0">
              <a:buNone/>
              <a:defRPr sz="1125" b="1"/>
            </a:lvl7pPr>
            <a:lvl8pPr marL="2250086" indent="0">
              <a:buNone/>
              <a:defRPr sz="1125" b="1"/>
            </a:lvl8pPr>
            <a:lvl9pPr marL="2571527" indent="0">
              <a:buNone/>
              <a:defRPr sz="1125"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3242092"/>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19127396"/>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755930"/>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nchor="b"/>
          <a:lstStyle>
            <a:lvl1pPr algn="l">
              <a:defRPr sz="1406"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18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p:spPr>
        <p:txBody>
          <a:bodyPr/>
          <a:lstStyle>
            <a:lvl1pPr marL="0" indent="0">
              <a:buNone/>
              <a:defRPr sz="984"/>
            </a:lvl1pPr>
            <a:lvl2pPr marL="321440" indent="0">
              <a:buNone/>
              <a:defRPr sz="773"/>
            </a:lvl2pPr>
            <a:lvl3pPr marL="642882" indent="0">
              <a:buNone/>
              <a:defRPr sz="703"/>
            </a:lvl3pPr>
            <a:lvl4pPr marL="964323" indent="0">
              <a:buNone/>
              <a:defRPr sz="633"/>
            </a:lvl4pPr>
            <a:lvl5pPr marL="1285763" indent="0">
              <a:buNone/>
              <a:defRPr sz="633"/>
            </a:lvl5pPr>
            <a:lvl6pPr marL="1607205" indent="0">
              <a:buNone/>
              <a:defRPr sz="633"/>
            </a:lvl6pPr>
            <a:lvl7pPr marL="1928645" indent="0">
              <a:buNone/>
              <a:defRPr sz="633"/>
            </a:lvl7pPr>
            <a:lvl8pPr marL="2250086" indent="0">
              <a:buNone/>
              <a:defRPr sz="633"/>
            </a:lvl8pPr>
            <a:lvl9pPr marL="2571527" indent="0">
              <a:buNone/>
              <a:defRPr sz="633"/>
            </a:lvl9pPr>
          </a:lstStyle>
          <a:p>
            <a:pPr lvl="0"/>
            <a:r>
              <a:rPr lang="en-US" smtClean="0"/>
              <a:t>Click to edit Master text styles</a:t>
            </a:r>
          </a:p>
        </p:txBody>
      </p:sp>
    </p:spTree>
    <p:extLst>
      <p:ext uri="{BB962C8B-B14F-4D97-AF65-F5344CB8AC3E}">
        <p14:creationId xmlns:p14="http://schemas.microsoft.com/office/powerpoint/2010/main" val="1749224799"/>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D10D35-55C1-784A-A1D1-FE333D364BDE}" type="datetime1">
              <a:rPr lang="en-US" smtClean="0"/>
              <a:t>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3072686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nchor="b"/>
          <a:lstStyle>
            <a:lvl1pPr algn="l">
              <a:defRPr sz="1406"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p:spPr>
        <p:txBody>
          <a:bodyPr/>
          <a:lstStyle>
            <a:lvl1pPr marL="0" indent="0">
              <a:buNone/>
              <a:defRPr sz="2180"/>
            </a:lvl1pPr>
            <a:lvl2pPr marL="321440" indent="0">
              <a:buNone/>
              <a:defRPr sz="1969"/>
            </a:lvl2pPr>
            <a:lvl3pPr marL="642882" indent="0">
              <a:buNone/>
              <a:defRPr sz="1687"/>
            </a:lvl3pPr>
            <a:lvl4pPr marL="964323" indent="0">
              <a:buNone/>
              <a:defRPr sz="1406"/>
            </a:lvl4pPr>
            <a:lvl5pPr marL="1285763" indent="0">
              <a:buNone/>
              <a:defRPr sz="1406"/>
            </a:lvl5pPr>
            <a:lvl6pPr marL="1607205" indent="0">
              <a:buNone/>
              <a:defRPr sz="1406"/>
            </a:lvl6pPr>
            <a:lvl7pPr marL="1928645" indent="0">
              <a:buNone/>
              <a:defRPr sz="1406"/>
            </a:lvl7pPr>
            <a:lvl8pPr marL="2250086" indent="0">
              <a:buNone/>
              <a:defRPr sz="1406"/>
            </a:lvl8pPr>
            <a:lvl9pPr marL="2571527" indent="0">
              <a:buNone/>
              <a:defRPr sz="1406"/>
            </a:lvl9pPr>
          </a:lstStyle>
          <a:p>
            <a:pPr lvl="0"/>
            <a:endParaRPr lang="en-US" noProof="0" smtClean="0">
              <a:sym typeface="Arial" charset="0"/>
            </a:endParaRPr>
          </a:p>
        </p:txBody>
      </p:sp>
      <p:sp>
        <p:nvSpPr>
          <p:cNvPr id="4" name="Text Placeholder 3"/>
          <p:cNvSpPr>
            <a:spLocks noGrp="1"/>
          </p:cNvSpPr>
          <p:nvPr>
            <p:ph type="body" sz="half" idx="2"/>
          </p:nvPr>
        </p:nvSpPr>
        <p:spPr>
          <a:xfrm>
            <a:off x="1792636" y="5367860"/>
            <a:ext cx="5486177" cy="804788"/>
          </a:xfrm>
        </p:spPr>
        <p:txBody>
          <a:bodyPr/>
          <a:lstStyle>
            <a:lvl1pPr marL="0" indent="0">
              <a:buNone/>
              <a:defRPr sz="984"/>
            </a:lvl1pPr>
            <a:lvl2pPr marL="321440" indent="0">
              <a:buNone/>
              <a:defRPr sz="773"/>
            </a:lvl2pPr>
            <a:lvl3pPr marL="642882" indent="0">
              <a:buNone/>
              <a:defRPr sz="703"/>
            </a:lvl3pPr>
            <a:lvl4pPr marL="964323" indent="0">
              <a:buNone/>
              <a:defRPr sz="633"/>
            </a:lvl4pPr>
            <a:lvl5pPr marL="1285763" indent="0">
              <a:buNone/>
              <a:defRPr sz="633"/>
            </a:lvl5pPr>
            <a:lvl6pPr marL="1607205" indent="0">
              <a:buNone/>
              <a:defRPr sz="633"/>
            </a:lvl6pPr>
            <a:lvl7pPr marL="1928645" indent="0">
              <a:buNone/>
              <a:defRPr sz="633"/>
            </a:lvl7pPr>
            <a:lvl8pPr marL="2250086" indent="0">
              <a:buNone/>
              <a:defRPr sz="633"/>
            </a:lvl8pPr>
            <a:lvl9pPr marL="2571527" indent="0">
              <a:buNone/>
              <a:defRPr sz="633"/>
            </a:lvl9pPr>
          </a:lstStyle>
          <a:p>
            <a:pPr lvl="0"/>
            <a:r>
              <a:rPr lang="en-US" smtClean="0"/>
              <a:t>Click to edit Master text styles</a:t>
            </a:r>
          </a:p>
        </p:txBody>
      </p:sp>
    </p:spTree>
    <p:extLst>
      <p:ext uri="{BB962C8B-B14F-4D97-AF65-F5344CB8AC3E}">
        <p14:creationId xmlns:p14="http://schemas.microsoft.com/office/powerpoint/2010/main" val="55049784"/>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1929694"/>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294" y="303610"/>
            <a:ext cx="2058293" cy="655439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415" y="303610"/>
            <a:ext cx="6067723" cy="655439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0262142"/>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2380CE-9CB3-6F48-AF8D-779F24ADB796}" type="datetime1">
              <a:rPr lang="en-US" smtClean="0"/>
              <a:t>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3174922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3DB8C0-102F-7D4C-A8C8-1D8B13CD48C7}" type="datetime1">
              <a:rPr lang="en-US" smtClean="0"/>
              <a:t>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1296818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16FE42-795D-1A4E-9611-E7A91ED8E1D2}" type="datetime1">
              <a:rPr lang="en-US" smtClean="0"/>
              <a:t>3/1/18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1985070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0775BB-E9BB-C741-A9D5-F799B7C58BDD}" type="datetime1">
              <a:rPr lang="en-US" smtClean="0"/>
              <a:t>3/1/18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94181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507DD6-76C1-6843-BB3B-C563899B6AEA}" type="datetime1">
              <a:rPr lang="en-US" smtClean="0"/>
              <a:t>3/1/18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2487691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9041DC-EF41-8A47-BB87-45EA999B2532}" type="datetime1">
              <a:rPr lang="en-US" smtClean="0"/>
              <a:t>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2893286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876AA5-D477-CA4D-8A17-6452AAE46FB7}" type="datetime1">
              <a:rPr lang="en-US" smtClean="0"/>
              <a:t>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2807464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290A09-456C-064E-8BF8-5D81CABE0983}" type="datetime1">
              <a:rPr lang="en-US" smtClean="0"/>
              <a:t>3/1/18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B9C1B8-6D03-DD4E-B6F3-221F6741FCA2}" type="slidenum">
              <a:rPr lang="en-US" smtClean="0"/>
              <a:t>‹#›</a:t>
            </a:fld>
            <a:endParaRPr lang="en-US"/>
          </a:p>
        </p:txBody>
      </p:sp>
    </p:spTree>
    <p:extLst>
      <p:ext uri="{BB962C8B-B14F-4D97-AF65-F5344CB8AC3E}">
        <p14:creationId xmlns:p14="http://schemas.microsoft.com/office/powerpoint/2010/main" val="183546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455414" y="303610"/>
            <a:ext cx="8233172" cy="1678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797" tIns="50797" rIns="108594" bIns="50797" numCol="1" anchor="ctr" anchorCtr="0" compatLnSpc="1">
            <a:prstTxWarp prst="textNoShape">
              <a:avLst/>
            </a:prstTxWarp>
          </a:bodyPr>
          <a:lstStyle/>
          <a:p>
            <a:pPr lvl="0"/>
            <a:r>
              <a:rPr lang="en-US" altLang="en-US">
                <a:sym typeface="Arial" charset="0"/>
              </a:rPr>
              <a:t>Click to edit Master title style</a:t>
            </a:r>
          </a:p>
        </p:txBody>
      </p:sp>
      <p:sp>
        <p:nvSpPr>
          <p:cNvPr id="2051" name="Rectangle 2"/>
          <p:cNvSpPr>
            <a:spLocks noGrp="1" noChangeArrowheads="1"/>
          </p:cNvSpPr>
          <p:nvPr>
            <p:ph type="body" idx="1"/>
          </p:nvPr>
        </p:nvSpPr>
        <p:spPr bwMode="auto">
          <a:xfrm>
            <a:off x="455414" y="1982391"/>
            <a:ext cx="8233172" cy="487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797" tIns="50797" rIns="108594" bIns="50797" numCol="1" anchor="t" anchorCtr="0" compatLnSpc="1">
            <a:prstTxWarp prst="textNoShape">
              <a:avLst/>
            </a:prstTxWarp>
          </a:bodyPr>
          <a:lstStyle/>
          <a:p>
            <a:pPr lvl="0"/>
            <a:r>
              <a:rPr lang="en-US" altLang="en-US">
                <a:sym typeface="Arial" charset="0"/>
              </a:rPr>
              <a:t>Click to edit Master text styles</a:t>
            </a:r>
          </a:p>
          <a:p>
            <a:pPr lvl="1"/>
            <a:r>
              <a:rPr lang="en-US" altLang="en-US">
                <a:sym typeface="Arial" charset="0"/>
              </a:rPr>
              <a:t>Second level</a:t>
            </a:r>
          </a:p>
          <a:p>
            <a:pPr lvl="2"/>
            <a:r>
              <a:rPr lang="en-US" altLang="en-US">
                <a:sym typeface="Arial" charset="0"/>
              </a:rPr>
              <a:t>Third level</a:t>
            </a:r>
          </a:p>
          <a:p>
            <a:pPr lvl="3"/>
            <a:r>
              <a:rPr lang="en-US" altLang="en-US">
                <a:sym typeface="Arial" charset="0"/>
              </a:rPr>
              <a:t>Fourth level</a:t>
            </a:r>
          </a:p>
          <a:p>
            <a:pPr lvl="4"/>
            <a:r>
              <a:rPr lang="en-US" altLang="en-US">
                <a:sym typeface="Arial" charset="0"/>
              </a:rPr>
              <a:t>Fifth level</a:t>
            </a:r>
          </a:p>
        </p:txBody>
      </p:sp>
    </p:spTree>
    <p:extLst>
      <p:ext uri="{BB962C8B-B14F-4D97-AF65-F5344CB8AC3E}">
        <p14:creationId xmlns:p14="http://schemas.microsoft.com/office/powerpoint/2010/main" val="19166174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p:txStyles>
    <p:titleStyle>
      <a:lvl1pPr marL="4465" indent="-4465" algn="l" rtl="0" eaLnBrk="0" fontAlgn="base" hangingPunct="0">
        <a:spcBef>
          <a:spcPct val="0"/>
        </a:spcBef>
        <a:spcAft>
          <a:spcPct val="0"/>
        </a:spcAft>
        <a:defRPr sz="4430">
          <a:solidFill>
            <a:schemeClr val="tx1"/>
          </a:solidFill>
          <a:latin typeface="+mj-lt"/>
          <a:ea typeface="+mj-ea"/>
          <a:cs typeface="+mj-cs"/>
          <a:sym typeface="Arial" charset="0"/>
        </a:defRPr>
      </a:lvl1pPr>
      <a:lvl2pPr marL="4465" indent="-4465" algn="l" rtl="0" eaLnBrk="0" fontAlgn="base" hangingPunct="0">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2pPr>
      <a:lvl3pPr marL="4465" indent="-4465" algn="l" rtl="0" eaLnBrk="0" fontAlgn="base" hangingPunct="0">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3pPr>
      <a:lvl4pPr marL="4465" indent="-4465" algn="l" rtl="0" eaLnBrk="0" fontAlgn="base" hangingPunct="0">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4pPr>
      <a:lvl5pPr marL="4465" indent="-4465" algn="l" rtl="0" eaLnBrk="0" fontAlgn="base" hangingPunct="0">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5pPr>
      <a:lvl6pPr marL="325905" algn="l" rtl="0" fontAlgn="base">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6pPr>
      <a:lvl7pPr marL="647346" algn="l" rtl="0" fontAlgn="base">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7pPr>
      <a:lvl8pPr marL="968787" algn="l" rtl="0" fontAlgn="base">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8pPr>
      <a:lvl9pPr marL="1290228" algn="l" rtl="0" fontAlgn="base">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9pPr>
    </p:titleStyle>
    <p:bodyStyle>
      <a:lvl1pPr marL="267881" indent="-239977" algn="l" rtl="0" eaLnBrk="0" fontAlgn="base" hangingPunct="0">
        <a:spcBef>
          <a:spcPts val="773"/>
        </a:spcBef>
        <a:spcAft>
          <a:spcPct val="0"/>
        </a:spcAft>
        <a:buClr>
          <a:srgbClr val="00007D"/>
        </a:buClr>
        <a:buSzPct val="75000"/>
        <a:buFont typeface="Wingdings" charset="2"/>
        <a:buChar char="n"/>
        <a:defRPr sz="3094">
          <a:solidFill>
            <a:schemeClr val="tx1"/>
          </a:solidFill>
          <a:latin typeface="+mn-lt"/>
          <a:ea typeface="+mn-ea"/>
          <a:cs typeface="+mn-cs"/>
          <a:sym typeface="Arial" charset="0"/>
        </a:defRPr>
      </a:lvl1pPr>
      <a:lvl2pPr marL="513439" indent="-199795" algn="l" rtl="0" eaLnBrk="0" fontAlgn="base" hangingPunct="0">
        <a:spcBef>
          <a:spcPts val="633"/>
        </a:spcBef>
        <a:spcAft>
          <a:spcPct val="0"/>
        </a:spcAft>
        <a:buClr>
          <a:srgbClr val="9999CC"/>
        </a:buClr>
        <a:buSzPct val="80000"/>
        <a:buFont typeface="Wingdings" charset="2"/>
        <a:buChar char="¨"/>
        <a:defRPr sz="2672">
          <a:solidFill>
            <a:schemeClr val="tx1"/>
          </a:solidFill>
          <a:latin typeface="+mn-lt"/>
          <a:ea typeface="+mn-ea"/>
          <a:cs typeface="+mn-cs"/>
          <a:sym typeface="Arial" charset="0"/>
        </a:defRPr>
      </a:lvl2pPr>
      <a:lvl3pPr marL="794714" indent="-159613" algn="l" rtl="0" eaLnBrk="0" fontAlgn="base" hangingPunct="0">
        <a:spcBef>
          <a:spcPts val="562"/>
        </a:spcBef>
        <a:spcAft>
          <a:spcPct val="0"/>
        </a:spcAft>
        <a:buClr>
          <a:srgbClr val="00007D"/>
        </a:buClr>
        <a:buSzPct val="64000"/>
        <a:buFont typeface="Wingdings" charset="2"/>
        <a:buChar char="n"/>
        <a:defRPr sz="2391">
          <a:solidFill>
            <a:schemeClr val="tx1"/>
          </a:solidFill>
          <a:latin typeface="+mn-lt"/>
          <a:ea typeface="+mn-ea"/>
          <a:cs typeface="+mn-cs"/>
          <a:sym typeface="Arial" charset="0"/>
        </a:defRPr>
      </a:lvl3pPr>
      <a:lvl4pPr marL="1116171" indent="-159613" algn="l" rtl="0" eaLnBrk="0" fontAlgn="base" hangingPunct="0">
        <a:spcBef>
          <a:spcPts val="492"/>
        </a:spcBef>
        <a:spcAft>
          <a:spcPct val="0"/>
        </a:spcAft>
        <a:buClr>
          <a:srgbClr val="9999CC"/>
        </a:buClr>
        <a:buSzPct val="69000"/>
        <a:buFont typeface="Wingdings" charset="2"/>
        <a:buChar char="¨"/>
        <a:defRPr sz="1969">
          <a:solidFill>
            <a:schemeClr val="tx1"/>
          </a:solidFill>
          <a:latin typeface="+mn-lt"/>
          <a:ea typeface="+mn-ea"/>
          <a:cs typeface="+mn-cs"/>
          <a:sym typeface="Arial" charset="0"/>
        </a:defRPr>
      </a:lvl4pPr>
      <a:lvl5pPr marL="1437629" indent="-159613" algn="l" rtl="0" eaLnBrk="0" fontAlgn="base" hangingPunct="0">
        <a:spcBef>
          <a:spcPts val="492"/>
        </a:spcBef>
        <a:spcAft>
          <a:spcPct val="0"/>
        </a:spcAft>
        <a:buClr>
          <a:srgbClr val="00007D"/>
        </a:buClr>
        <a:buSzPct val="100000"/>
        <a:buFont typeface="Wingdings" charset="2"/>
        <a:buChar char="§"/>
        <a:defRPr sz="1969">
          <a:solidFill>
            <a:schemeClr val="tx1"/>
          </a:solidFill>
          <a:latin typeface="+mn-lt"/>
          <a:ea typeface="+mn-ea"/>
          <a:cs typeface="+mn-cs"/>
          <a:sym typeface="Arial" charset="0"/>
        </a:defRPr>
      </a:lvl5pPr>
      <a:lvl6pPr marL="1760112" indent="-160721" algn="l" rtl="0" fontAlgn="base">
        <a:spcBef>
          <a:spcPts val="492"/>
        </a:spcBef>
        <a:spcAft>
          <a:spcPct val="0"/>
        </a:spcAft>
        <a:buClr>
          <a:srgbClr val="00007D"/>
        </a:buClr>
        <a:buSzPct val="100000"/>
        <a:buFont typeface="Wingdings" charset="0"/>
        <a:buChar char="§"/>
        <a:defRPr sz="1969">
          <a:solidFill>
            <a:schemeClr val="tx1"/>
          </a:solidFill>
          <a:latin typeface="+mn-lt"/>
          <a:ea typeface="+mn-ea"/>
          <a:cs typeface="+mn-cs"/>
          <a:sym typeface="Arial" charset="0"/>
        </a:defRPr>
      </a:lvl6pPr>
      <a:lvl7pPr marL="2081554" indent="-160721" algn="l" rtl="0" fontAlgn="base">
        <a:spcBef>
          <a:spcPts val="492"/>
        </a:spcBef>
        <a:spcAft>
          <a:spcPct val="0"/>
        </a:spcAft>
        <a:buClr>
          <a:srgbClr val="00007D"/>
        </a:buClr>
        <a:buSzPct val="100000"/>
        <a:buFont typeface="Wingdings" charset="0"/>
        <a:buChar char="§"/>
        <a:defRPr sz="1969">
          <a:solidFill>
            <a:schemeClr val="tx1"/>
          </a:solidFill>
          <a:latin typeface="+mn-lt"/>
          <a:ea typeface="+mn-ea"/>
          <a:cs typeface="+mn-cs"/>
          <a:sym typeface="Arial" charset="0"/>
        </a:defRPr>
      </a:lvl7pPr>
      <a:lvl8pPr marL="2402994" indent="-160721" algn="l" rtl="0" fontAlgn="base">
        <a:spcBef>
          <a:spcPts val="492"/>
        </a:spcBef>
        <a:spcAft>
          <a:spcPct val="0"/>
        </a:spcAft>
        <a:buClr>
          <a:srgbClr val="00007D"/>
        </a:buClr>
        <a:buSzPct val="100000"/>
        <a:buFont typeface="Wingdings" charset="0"/>
        <a:buChar char="§"/>
        <a:defRPr sz="1969">
          <a:solidFill>
            <a:schemeClr val="tx1"/>
          </a:solidFill>
          <a:latin typeface="+mn-lt"/>
          <a:ea typeface="+mn-ea"/>
          <a:cs typeface="+mn-cs"/>
          <a:sym typeface="Arial" charset="0"/>
        </a:defRPr>
      </a:lvl8pPr>
      <a:lvl9pPr marL="2724434" indent="-160721" algn="l" rtl="0" fontAlgn="base">
        <a:spcBef>
          <a:spcPts val="492"/>
        </a:spcBef>
        <a:spcAft>
          <a:spcPct val="0"/>
        </a:spcAft>
        <a:buClr>
          <a:srgbClr val="00007D"/>
        </a:buClr>
        <a:buSzPct val="100000"/>
        <a:buFont typeface="Wingdings" charset="0"/>
        <a:buChar char="§"/>
        <a:defRPr sz="1969">
          <a:solidFill>
            <a:schemeClr val="tx1"/>
          </a:solidFill>
          <a:latin typeface="+mn-lt"/>
          <a:ea typeface="+mn-ea"/>
          <a:cs typeface="+mn-cs"/>
          <a:sym typeface="Arial" charset="0"/>
        </a:defRPr>
      </a:lvl9pPr>
    </p:bodyStyle>
    <p:otherStyle>
      <a:defPPr>
        <a:defRPr lang="en-US"/>
      </a:defPPr>
      <a:lvl1pPr marL="0" algn="l" defTabSz="321440" rtl="0" eaLnBrk="1" latinLnBrk="0" hangingPunct="1">
        <a:defRPr sz="1266" kern="1200">
          <a:solidFill>
            <a:schemeClr val="tx1"/>
          </a:solidFill>
          <a:latin typeface="+mn-lt"/>
          <a:ea typeface="+mn-ea"/>
          <a:cs typeface="+mn-cs"/>
        </a:defRPr>
      </a:lvl1pPr>
      <a:lvl2pPr marL="321440" algn="l" defTabSz="321440" rtl="0" eaLnBrk="1" latinLnBrk="0" hangingPunct="1">
        <a:defRPr sz="1266" kern="1200">
          <a:solidFill>
            <a:schemeClr val="tx1"/>
          </a:solidFill>
          <a:latin typeface="+mn-lt"/>
          <a:ea typeface="+mn-ea"/>
          <a:cs typeface="+mn-cs"/>
        </a:defRPr>
      </a:lvl2pPr>
      <a:lvl3pPr marL="642882" algn="l" defTabSz="321440" rtl="0" eaLnBrk="1" latinLnBrk="0" hangingPunct="1">
        <a:defRPr sz="1266" kern="1200">
          <a:solidFill>
            <a:schemeClr val="tx1"/>
          </a:solidFill>
          <a:latin typeface="+mn-lt"/>
          <a:ea typeface="+mn-ea"/>
          <a:cs typeface="+mn-cs"/>
        </a:defRPr>
      </a:lvl3pPr>
      <a:lvl4pPr marL="964323" algn="l" defTabSz="321440" rtl="0" eaLnBrk="1" latinLnBrk="0" hangingPunct="1">
        <a:defRPr sz="1266" kern="1200">
          <a:solidFill>
            <a:schemeClr val="tx1"/>
          </a:solidFill>
          <a:latin typeface="+mn-lt"/>
          <a:ea typeface="+mn-ea"/>
          <a:cs typeface="+mn-cs"/>
        </a:defRPr>
      </a:lvl4pPr>
      <a:lvl5pPr marL="1285763" algn="l" defTabSz="321440" rtl="0" eaLnBrk="1" latinLnBrk="0" hangingPunct="1">
        <a:defRPr sz="1266" kern="1200">
          <a:solidFill>
            <a:schemeClr val="tx1"/>
          </a:solidFill>
          <a:latin typeface="+mn-lt"/>
          <a:ea typeface="+mn-ea"/>
          <a:cs typeface="+mn-cs"/>
        </a:defRPr>
      </a:lvl5pPr>
      <a:lvl6pPr marL="1607205" algn="l" defTabSz="321440" rtl="0" eaLnBrk="1" latinLnBrk="0" hangingPunct="1">
        <a:defRPr sz="1266" kern="1200">
          <a:solidFill>
            <a:schemeClr val="tx1"/>
          </a:solidFill>
          <a:latin typeface="+mn-lt"/>
          <a:ea typeface="+mn-ea"/>
          <a:cs typeface="+mn-cs"/>
        </a:defRPr>
      </a:lvl6pPr>
      <a:lvl7pPr marL="1928645" algn="l" defTabSz="321440" rtl="0" eaLnBrk="1" latinLnBrk="0" hangingPunct="1">
        <a:defRPr sz="1266" kern="1200">
          <a:solidFill>
            <a:schemeClr val="tx1"/>
          </a:solidFill>
          <a:latin typeface="+mn-lt"/>
          <a:ea typeface="+mn-ea"/>
          <a:cs typeface="+mn-cs"/>
        </a:defRPr>
      </a:lvl7pPr>
      <a:lvl8pPr marL="2250086" algn="l" defTabSz="321440" rtl="0" eaLnBrk="1" latinLnBrk="0" hangingPunct="1">
        <a:defRPr sz="1266" kern="1200">
          <a:solidFill>
            <a:schemeClr val="tx1"/>
          </a:solidFill>
          <a:latin typeface="+mn-lt"/>
          <a:ea typeface="+mn-ea"/>
          <a:cs typeface="+mn-cs"/>
        </a:defRPr>
      </a:lvl8pPr>
      <a:lvl9pPr marL="2571527" algn="l" defTabSz="321440" rtl="0" eaLnBrk="1" latinLnBrk="0" hangingPunct="1">
        <a:defRPr sz="12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2.tiff"/></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jpe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6.tiff"/></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9.tiff"/><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png"/><Relationship Id="rId5" Type="http://schemas.openxmlformats.org/officeDocument/2006/relationships/image" Target="../media/image23.tiff"/><Relationship Id="rId6" Type="http://schemas.openxmlformats.org/officeDocument/2006/relationships/image" Target="../media/image24.tiff"/><Relationship Id="rId7" Type="http://schemas.openxmlformats.org/officeDocument/2006/relationships/image" Target="../media/image25.tiff"/><Relationship Id="rId8" Type="http://schemas.openxmlformats.org/officeDocument/2006/relationships/image" Target="../media/image26.tiff"/><Relationship Id="rId9" Type="http://schemas.openxmlformats.org/officeDocument/2006/relationships/image" Target="../media/image27.tiff"/><Relationship Id="rId10" Type="http://schemas.openxmlformats.org/officeDocument/2006/relationships/image" Target="../media/image28.tiff"/><Relationship Id="rId11" Type="http://schemas.openxmlformats.org/officeDocument/2006/relationships/image" Target="../media/image29.tiff"/><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30.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31.tiff"/></Relationships>
</file>

<file path=ppt/slides/_rels/slide23.xml.rels><?xml version="1.0" encoding="UTF-8" standalone="yes"?>
<Relationships xmlns="http://schemas.openxmlformats.org/package/2006/relationships"><Relationship Id="rId3" Type="http://schemas.openxmlformats.org/officeDocument/2006/relationships/image" Target="../media/image31.tiff"/><Relationship Id="rId4" Type="http://schemas.openxmlformats.org/officeDocument/2006/relationships/image" Target="../media/image32.tiff"/><Relationship Id="rId5" Type="http://schemas.openxmlformats.org/officeDocument/2006/relationships/image" Target="../media/image33.tiff"/><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1.tiff"/><Relationship Id="rId4" Type="http://schemas.openxmlformats.org/officeDocument/2006/relationships/image" Target="../media/image34.tiff"/><Relationship Id="rId5" Type="http://schemas.openxmlformats.org/officeDocument/2006/relationships/image" Target="../media/image32.tiff"/><Relationship Id="rId6" Type="http://schemas.openxmlformats.org/officeDocument/2006/relationships/image" Target="../media/image33.tiff"/><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1.tiff"/><Relationship Id="rId4" Type="http://schemas.openxmlformats.org/officeDocument/2006/relationships/image" Target="../media/image34.tiff"/><Relationship Id="rId5" Type="http://schemas.openxmlformats.org/officeDocument/2006/relationships/image" Target="../media/image32.tiff"/><Relationship Id="rId6" Type="http://schemas.openxmlformats.org/officeDocument/2006/relationships/image" Target="../media/image33.tiff"/><Relationship Id="rId7" Type="http://schemas.openxmlformats.org/officeDocument/2006/relationships/image" Target="../media/image35.tiff"/><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30.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36.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37.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38.tiff"/></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tiff"/><Relationship Id="rId5" Type="http://schemas.openxmlformats.org/officeDocument/2006/relationships/image" Target="../media/image6.tiff"/><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39.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40.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41.tiff"/></Relationships>
</file>

<file path=ppt/slides/_rels/slide33.xml.rels><?xml version="1.0" encoding="UTF-8" standalone="yes"?>
<Relationships xmlns="http://schemas.openxmlformats.org/package/2006/relationships"><Relationship Id="rId3" Type="http://schemas.openxmlformats.org/officeDocument/2006/relationships/image" Target="../media/image41.tiff"/><Relationship Id="rId4" Type="http://schemas.openxmlformats.org/officeDocument/2006/relationships/image" Target="../media/image42.tiff"/><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43.tiff"/><Relationship Id="rId4" Type="http://schemas.openxmlformats.org/officeDocument/2006/relationships/image" Target="../media/image1.jpeg"/><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43.tiff"/><Relationship Id="rId4" Type="http://schemas.openxmlformats.org/officeDocument/2006/relationships/image" Target="../media/image1.jpeg"/><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5.tiff"/><Relationship Id="rId4" Type="http://schemas.openxmlformats.org/officeDocument/2006/relationships/image" Target="../media/image46.tiff"/><Relationship Id="rId5" Type="http://schemas.openxmlformats.org/officeDocument/2006/relationships/image" Target="../media/image47.tiff"/><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48.tiff"/><Relationship Id="rId4" Type="http://schemas.openxmlformats.org/officeDocument/2006/relationships/image" Target="../media/image1.jpeg"/><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49.tiff"/><Relationship Id="rId4" Type="http://schemas.openxmlformats.org/officeDocument/2006/relationships/image" Target="../media/image50.tiff"/><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51.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52.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53.tiff"/></Relationships>
</file>

<file path=ppt/slides/_rels/slide43.xml.rels><?xml version="1.0" encoding="UTF-8" standalone="yes"?>
<Relationships xmlns="http://schemas.openxmlformats.org/package/2006/relationships"><Relationship Id="rId3" Type="http://schemas.openxmlformats.org/officeDocument/2006/relationships/image" Target="../media/image53.tiff"/><Relationship Id="rId4" Type="http://schemas.openxmlformats.org/officeDocument/2006/relationships/image" Target="../media/image54.png"/><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7.tiff"/></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tiff"/><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pn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pn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7836" y="4717779"/>
            <a:ext cx="8588328" cy="1087693"/>
          </a:xfrm>
        </p:spPr>
        <p:txBody>
          <a:bodyPr>
            <a:noAutofit/>
          </a:bodyPr>
          <a:lstStyle/>
          <a:p>
            <a:r>
              <a:rPr lang="en-US" sz="4000" dirty="0" smtClean="0">
                <a:solidFill>
                  <a:schemeClr val="tx1"/>
                </a:solidFill>
                <a:latin typeface="Avenir Book" charset="0"/>
                <a:ea typeface="Avenir Book" charset="0"/>
                <a:cs typeface="Avenir Book" charset="0"/>
              </a:rPr>
              <a:t>L4 – Quantitative Evaluation of Binding Interactions</a:t>
            </a:r>
            <a:endParaRPr lang="en-US" sz="2000" dirty="0">
              <a:solidFill>
                <a:schemeClr val="bg1">
                  <a:lumMod val="95000"/>
                </a:schemeClr>
              </a:solidFill>
              <a:latin typeface="Avenir Book"/>
              <a:cs typeface="Avenir Book"/>
            </a:endParaRPr>
          </a:p>
          <a:p>
            <a:endParaRPr lang="en-US" sz="1800" dirty="0" smtClean="0">
              <a:solidFill>
                <a:schemeClr val="bg1">
                  <a:lumMod val="95000"/>
                </a:schemeClr>
              </a:solidFill>
              <a:latin typeface="Avenir Book"/>
              <a:cs typeface="Avenir Book"/>
            </a:endParaRPr>
          </a:p>
          <a:p>
            <a:r>
              <a:rPr lang="en-US" sz="1800" dirty="0" smtClean="0">
                <a:solidFill>
                  <a:schemeClr val="tx1"/>
                </a:solidFill>
                <a:latin typeface="Avenir Book"/>
                <a:cs typeface="Avenir Book"/>
              </a:rPr>
              <a:t>February 22, 2018</a:t>
            </a:r>
            <a:endParaRPr lang="en-US" sz="3600" dirty="0">
              <a:solidFill>
                <a:schemeClr val="tx1"/>
              </a:solidFill>
              <a:latin typeface="Avenir Book"/>
              <a:cs typeface="Avenir Book"/>
            </a:endParaRPr>
          </a:p>
        </p:txBody>
      </p:sp>
      <p:cxnSp>
        <p:nvCxnSpPr>
          <p:cNvPr id="5" name="Straight Connector 4"/>
          <p:cNvCxnSpPr/>
          <p:nvPr/>
        </p:nvCxnSpPr>
        <p:spPr>
          <a:xfrm>
            <a:off x="-10031" y="561217"/>
            <a:ext cx="9144000" cy="0"/>
          </a:xfrm>
          <a:prstGeom prst="line">
            <a:avLst/>
          </a:prstGeom>
          <a:ln>
            <a:solidFill>
              <a:schemeClr val="accent4">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0" y="4234859"/>
            <a:ext cx="9144000" cy="0"/>
          </a:xfrm>
          <a:prstGeom prst="line">
            <a:avLst/>
          </a:prstGeom>
          <a:ln>
            <a:solidFill>
              <a:schemeClr val="accent4">
                <a:lumMod val="40000"/>
                <a:lumOff val="60000"/>
              </a:schemeClr>
            </a:solidFill>
          </a:ln>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3"/>
          <a:stretch>
            <a:fillRect/>
          </a:stretch>
        </p:blipFill>
        <p:spPr>
          <a:xfrm>
            <a:off x="749300" y="683093"/>
            <a:ext cx="7645400" cy="3517900"/>
          </a:xfrm>
          <a:prstGeom prst="rect">
            <a:avLst/>
          </a:prstGeom>
        </p:spPr>
      </p:pic>
    </p:spTree>
    <p:extLst>
      <p:ext uri="{BB962C8B-B14F-4D97-AF65-F5344CB8AC3E}">
        <p14:creationId xmlns:p14="http://schemas.microsoft.com/office/powerpoint/2010/main" val="164650651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2"/>
          <p:cNvSpPr txBox="1">
            <a:spLocks noChangeArrowheads="1"/>
          </p:cNvSpPr>
          <p:nvPr/>
        </p:nvSpPr>
        <p:spPr bwMode="auto">
          <a:xfrm>
            <a:off x="0" y="35925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800" dirty="0" smtClean="0">
                <a:latin typeface="Avenir Book" charset="0"/>
                <a:ea typeface="Avenir Book" charset="0"/>
                <a:cs typeface="Avenir Book" charset="0"/>
              </a:rPr>
              <a:t>Binding isotherms are half maximal at </a:t>
            </a:r>
          </a:p>
          <a:p>
            <a:pPr algn="ctr"/>
            <a:r>
              <a:rPr lang="en-US" altLang="en-US" sz="2800" dirty="0" smtClean="0">
                <a:solidFill>
                  <a:schemeClr val="tx1"/>
                </a:solidFill>
                <a:latin typeface="Avenir Book" charset="0"/>
                <a:ea typeface="Avenir Book" charset="0"/>
                <a:cs typeface="Avenir Book" charset="0"/>
                <a:sym typeface="Arial Italic" charset="0"/>
              </a:rPr>
              <a:t>[L] = K</a:t>
            </a:r>
            <a:r>
              <a:rPr lang="en-US" altLang="en-US" sz="2800" baseline="-25000" dirty="0" smtClean="0">
                <a:solidFill>
                  <a:schemeClr val="tx1"/>
                </a:solidFill>
                <a:latin typeface="Avenir Book" charset="0"/>
                <a:ea typeface="Avenir Book" charset="0"/>
                <a:cs typeface="Avenir Book" charset="0"/>
                <a:sym typeface="Arial Italic" charset="0"/>
              </a:rPr>
              <a:t>D</a:t>
            </a:r>
            <a:endParaRPr lang="en-US" altLang="en-US" sz="3375" baseline="-25000" dirty="0">
              <a:solidFill>
                <a:schemeClr val="tx1"/>
              </a:solidFill>
              <a:latin typeface="Avenir Book" charset="0"/>
              <a:ea typeface="Avenir Book" charset="0"/>
              <a:cs typeface="Avenir Book" charset="0"/>
              <a:sym typeface="Arial Italic"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2648"/>
            <a:ext cx="9144000" cy="5295219"/>
          </a:xfrm>
          <a:prstGeom prst="rect">
            <a:avLst/>
          </a:prstGeom>
        </p:spPr>
      </p:pic>
      <p:sp>
        <p:nvSpPr>
          <p:cNvPr id="5" name="Rectangle 4"/>
          <p:cNvSpPr/>
          <p:nvPr/>
        </p:nvSpPr>
        <p:spPr bwMode="auto">
          <a:xfrm>
            <a:off x="0" y="1342648"/>
            <a:ext cx="5892800" cy="638552"/>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TextBox 8"/>
          <p:cNvSpPr txBox="1"/>
          <p:nvPr/>
        </p:nvSpPr>
        <p:spPr>
          <a:xfrm flipH="1">
            <a:off x="6129867" y="5536067"/>
            <a:ext cx="2496584" cy="707886"/>
          </a:xfrm>
          <a:prstGeom prst="rect">
            <a:avLst/>
          </a:prstGeom>
          <a:solidFill>
            <a:schemeClr val="bg1"/>
          </a:solidFill>
        </p:spPr>
        <p:txBody>
          <a:bodyPr wrap="square" rtlCol="0">
            <a:spAutoFit/>
          </a:bodyPr>
          <a:lstStyle/>
          <a:p>
            <a:pPr algn="ctr"/>
            <a:r>
              <a:rPr lang="en-US" sz="2000" b="1" dirty="0" smtClean="0">
                <a:solidFill>
                  <a:srgbClr val="FF6666"/>
                </a:solidFill>
                <a:latin typeface="Avenir Book" charset="0"/>
                <a:ea typeface="Avenir Book" charset="0"/>
                <a:cs typeface="Avenir Book" charset="0"/>
              </a:rPr>
              <a:t>steady-state equilibrium analysis</a:t>
            </a:r>
            <a:endParaRPr lang="en-US" sz="2000" b="1" dirty="0">
              <a:solidFill>
                <a:srgbClr val="FF6666"/>
              </a:solidFill>
              <a:latin typeface="Avenir Book" charset="0"/>
              <a:ea typeface="Avenir Book" charset="0"/>
              <a:cs typeface="Avenir Book" charset="0"/>
            </a:endParaRPr>
          </a:p>
        </p:txBody>
      </p:sp>
      <p:sp>
        <p:nvSpPr>
          <p:cNvPr id="6" name="Rectangle 5"/>
          <p:cNvSpPr/>
          <p:nvPr/>
        </p:nvSpPr>
        <p:spPr>
          <a:xfrm>
            <a:off x="2036369" y="1796534"/>
            <a:ext cx="2535631" cy="369332"/>
          </a:xfrm>
          <a:prstGeom prst="rect">
            <a:avLst/>
          </a:prstGeom>
        </p:spPr>
        <p:txBody>
          <a:bodyPr wrap="none">
            <a:spAutoFit/>
          </a:bodyPr>
          <a:lstStyle/>
          <a:p>
            <a:r>
              <a:rPr lang="en-US" b="1" smtClean="0">
                <a:solidFill>
                  <a:srgbClr val="FF6666"/>
                </a:solidFill>
                <a:latin typeface="Avenir Book" charset="0"/>
                <a:ea typeface="Avenir Book" charset="0"/>
                <a:cs typeface="Avenir Book" charset="0"/>
              </a:rPr>
              <a:t>’binding isotherm plot’</a:t>
            </a:r>
            <a:endParaRPr lang="en-US" dirty="0">
              <a:solidFill>
                <a:srgbClr val="FF6666"/>
              </a:solidFill>
            </a:endParaRPr>
          </a:p>
        </p:txBody>
      </p:sp>
      <p:sp>
        <p:nvSpPr>
          <p:cNvPr id="2" name="TextBox 1"/>
          <p:cNvSpPr txBox="1"/>
          <p:nvPr/>
        </p:nvSpPr>
        <p:spPr>
          <a:xfrm>
            <a:off x="778934" y="1810490"/>
            <a:ext cx="415498" cy="276999"/>
          </a:xfrm>
          <a:prstGeom prst="rect">
            <a:avLst/>
          </a:prstGeom>
          <a:noFill/>
        </p:spPr>
        <p:txBody>
          <a:bodyPr wrap="none" rtlCol="0">
            <a:spAutoFit/>
          </a:bodyPr>
          <a:lstStyle/>
          <a:p>
            <a:r>
              <a:rPr lang="en-US" sz="1200" smtClean="0"/>
              <a:t>(M)</a:t>
            </a:r>
            <a:endParaRPr lang="en-US" sz="1200"/>
          </a:p>
        </p:txBody>
      </p:sp>
      <p:sp>
        <p:nvSpPr>
          <p:cNvPr id="8" name="TextBox 7"/>
          <p:cNvSpPr txBox="1"/>
          <p:nvPr/>
        </p:nvSpPr>
        <p:spPr>
          <a:xfrm>
            <a:off x="5493786" y="5908487"/>
            <a:ext cx="415498" cy="276999"/>
          </a:xfrm>
          <a:prstGeom prst="rect">
            <a:avLst/>
          </a:prstGeom>
          <a:noFill/>
        </p:spPr>
        <p:txBody>
          <a:bodyPr wrap="none" rtlCol="0">
            <a:spAutoFit/>
          </a:bodyPr>
          <a:lstStyle/>
          <a:p>
            <a:r>
              <a:rPr lang="en-US" sz="1200" smtClean="0"/>
              <a:t>(M)</a:t>
            </a:r>
            <a:endParaRPr lang="en-US" sz="1200"/>
          </a:p>
        </p:txBody>
      </p:sp>
    </p:spTree>
    <p:extLst>
      <p:ext uri="{BB962C8B-B14F-4D97-AF65-F5344CB8AC3E}">
        <p14:creationId xmlns:p14="http://schemas.microsoft.com/office/powerpoint/2010/main" val="19656777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2"/>
          <p:cNvSpPr txBox="1">
            <a:spLocks noChangeArrowheads="1"/>
          </p:cNvSpPr>
          <p:nvPr/>
        </p:nvSpPr>
        <p:spPr bwMode="auto">
          <a:xfrm>
            <a:off x="0" y="35925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800" dirty="0" smtClean="0">
                <a:latin typeface="Avenir Book" charset="0"/>
                <a:ea typeface="Avenir Book" charset="0"/>
                <a:cs typeface="Avenir Book" charset="0"/>
              </a:rPr>
              <a:t>Logarithmic vs. Linear display of data</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2" name="Picture 1"/>
          <p:cNvPicPr>
            <a:picLocks noChangeAspect="1"/>
          </p:cNvPicPr>
          <p:nvPr/>
        </p:nvPicPr>
        <p:blipFill>
          <a:blip r:embed="rId3"/>
          <a:stretch>
            <a:fillRect/>
          </a:stretch>
        </p:blipFill>
        <p:spPr>
          <a:xfrm>
            <a:off x="863597" y="1379073"/>
            <a:ext cx="7433733" cy="3443159"/>
          </a:xfrm>
          <a:prstGeom prst="rect">
            <a:avLst/>
          </a:prstGeom>
        </p:spPr>
      </p:pic>
      <p:sp>
        <p:nvSpPr>
          <p:cNvPr id="4" name="TextBox 3"/>
          <p:cNvSpPr txBox="1"/>
          <p:nvPr/>
        </p:nvSpPr>
        <p:spPr>
          <a:xfrm flipH="1">
            <a:off x="0" y="4976121"/>
            <a:ext cx="9144000" cy="1877437"/>
          </a:xfrm>
          <a:prstGeom prst="rect">
            <a:avLst/>
          </a:prstGeom>
          <a:solidFill>
            <a:schemeClr val="bg1"/>
          </a:solidFill>
        </p:spPr>
        <p:txBody>
          <a:bodyPr wrap="square" rtlCol="0">
            <a:spAutoFit/>
          </a:bodyPr>
          <a:lstStyle/>
          <a:p>
            <a:pPr algn="ctr"/>
            <a:r>
              <a:rPr lang="en-US" sz="2000" dirty="0" smtClean="0">
                <a:latin typeface="Avenir Book" charset="0"/>
                <a:ea typeface="Avenir Book" charset="0"/>
                <a:cs typeface="Avenir Book" charset="0"/>
              </a:rPr>
              <a:t> </a:t>
            </a:r>
            <a:r>
              <a:rPr lang="en-US" sz="2000" i="1" dirty="0" smtClean="0">
                <a:latin typeface="Avenir Book" charset="0"/>
                <a:ea typeface="Avenir Book" charset="0"/>
                <a:cs typeface="Avenir Book" charset="0"/>
              </a:rPr>
              <a:t>as a corollary, choose your concentrations wisely:</a:t>
            </a:r>
          </a:p>
          <a:p>
            <a:pPr algn="ctr"/>
            <a:r>
              <a:rPr lang="en-US" sz="2000" dirty="0" smtClean="0">
                <a:latin typeface="Avenir Book" charset="0"/>
                <a:ea typeface="Avenir Book" charset="0"/>
                <a:cs typeface="Avenir Book" charset="0"/>
              </a:rPr>
              <a:t> </a:t>
            </a:r>
          </a:p>
          <a:p>
            <a:pPr algn="ctr"/>
            <a:r>
              <a:rPr lang="en-US" sz="2000" dirty="0" smtClean="0">
                <a:latin typeface="Avenir Book" charset="0"/>
                <a:ea typeface="Avenir Book" charset="0"/>
                <a:cs typeface="Avenir Book" charset="0"/>
              </a:rPr>
              <a:t>1, 3, 10, 30, 100, 300 </a:t>
            </a:r>
            <a:r>
              <a:rPr lang="en-US" sz="2000" dirty="0" err="1" smtClean="0">
                <a:latin typeface="Avenir Book" charset="0"/>
                <a:ea typeface="Avenir Book" charset="0"/>
                <a:cs typeface="Avenir Book" charset="0"/>
              </a:rPr>
              <a:t>nM</a:t>
            </a:r>
            <a:endParaRPr lang="en-US" sz="2000" dirty="0" smtClean="0">
              <a:latin typeface="Avenir Book" charset="0"/>
              <a:ea typeface="Avenir Book" charset="0"/>
              <a:cs typeface="Avenir Book" charset="0"/>
            </a:endParaRPr>
          </a:p>
          <a:p>
            <a:pPr algn="ctr"/>
            <a:endParaRPr lang="en-US" sz="800" dirty="0" smtClean="0">
              <a:latin typeface="Avenir Book" charset="0"/>
              <a:ea typeface="Avenir Book" charset="0"/>
              <a:cs typeface="Avenir Book" charset="0"/>
            </a:endParaRPr>
          </a:p>
          <a:p>
            <a:pPr algn="ctr"/>
            <a:r>
              <a:rPr lang="en-US" sz="2000" dirty="0" smtClean="0">
                <a:latin typeface="Avenir Book" charset="0"/>
                <a:ea typeface="Avenir Book" charset="0"/>
                <a:cs typeface="Avenir Book" charset="0"/>
              </a:rPr>
              <a:t>vs.</a:t>
            </a:r>
          </a:p>
          <a:p>
            <a:pPr algn="ctr"/>
            <a:endParaRPr lang="en-US" sz="800" dirty="0">
              <a:latin typeface="Avenir Book" charset="0"/>
              <a:ea typeface="Avenir Book" charset="0"/>
              <a:cs typeface="Avenir Book" charset="0"/>
            </a:endParaRPr>
          </a:p>
          <a:p>
            <a:pPr algn="ctr"/>
            <a:r>
              <a:rPr lang="en-US" sz="2000" dirty="0" smtClean="0">
                <a:latin typeface="Avenir Book" charset="0"/>
                <a:ea typeface="Avenir Book" charset="0"/>
                <a:cs typeface="Avenir Book" charset="0"/>
              </a:rPr>
              <a:t>50, 100, 150, 200, 250, 300 </a:t>
            </a:r>
            <a:r>
              <a:rPr lang="en-US" sz="2000" dirty="0" err="1" smtClean="0">
                <a:latin typeface="Avenir Book" charset="0"/>
                <a:ea typeface="Avenir Book" charset="0"/>
                <a:cs typeface="Avenir Book" charset="0"/>
              </a:rPr>
              <a:t>nM</a:t>
            </a:r>
            <a:endParaRPr lang="en-US" sz="2000" dirty="0" smtClean="0">
              <a:latin typeface="Avenir Book" charset="0"/>
              <a:ea typeface="Avenir Book" charset="0"/>
              <a:cs typeface="Avenir Book" charset="0"/>
            </a:endParaRPr>
          </a:p>
        </p:txBody>
      </p:sp>
      <p:sp>
        <p:nvSpPr>
          <p:cNvPr id="6" name="TextBox 5"/>
          <p:cNvSpPr txBox="1"/>
          <p:nvPr/>
        </p:nvSpPr>
        <p:spPr>
          <a:xfrm flipH="1">
            <a:off x="2218266" y="1225184"/>
            <a:ext cx="1794934" cy="307777"/>
          </a:xfrm>
          <a:prstGeom prst="rect">
            <a:avLst/>
          </a:prstGeom>
          <a:noFill/>
        </p:spPr>
        <p:txBody>
          <a:bodyPr wrap="square" rtlCol="0">
            <a:spAutoFit/>
          </a:bodyPr>
          <a:lstStyle/>
          <a:p>
            <a:pPr algn="ctr"/>
            <a:r>
              <a:rPr lang="en-US" sz="1400" dirty="0" smtClean="0">
                <a:solidFill>
                  <a:schemeClr val="accent1">
                    <a:lumMod val="50000"/>
                  </a:schemeClr>
                </a:solidFill>
                <a:latin typeface="Avenir Book" charset="0"/>
                <a:ea typeface="Avenir Book" charset="0"/>
                <a:cs typeface="Avenir Book" charset="0"/>
              </a:rPr>
              <a:t> </a:t>
            </a:r>
            <a:r>
              <a:rPr lang="en-US" sz="1400" i="1" dirty="0" smtClean="0">
                <a:solidFill>
                  <a:schemeClr val="accent1">
                    <a:lumMod val="50000"/>
                  </a:schemeClr>
                </a:solidFill>
                <a:latin typeface="Avenir Book" charset="0"/>
                <a:ea typeface="Avenir Book" charset="0"/>
                <a:cs typeface="Avenir Book" charset="0"/>
              </a:rPr>
              <a:t>historic convention</a:t>
            </a:r>
            <a:endParaRPr lang="en-US" sz="1400" dirty="0" smtClean="0">
              <a:solidFill>
                <a:schemeClr val="accent1">
                  <a:lumMod val="50000"/>
                </a:schemeClr>
              </a:solidFill>
              <a:latin typeface="Avenir Book" charset="0"/>
              <a:ea typeface="Avenir Book" charset="0"/>
              <a:cs typeface="Avenir Book" charset="0"/>
            </a:endParaRPr>
          </a:p>
        </p:txBody>
      </p:sp>
      <p:sp>
        <p:nvSpPr>
          <p:cNvPr id="7" name="TextBox 6"/>
          <p:cNvSpPr txBox="1"/>
          <p:nvPr/>
        </p:nvSpPr>
        <p:spPr>
          <a:xfrm flipH="1">
            <a:off x="5723467" y="1225184"/>
            <a:ext cx="1794934" cy="307777"/>
          </a:xfrm>
          <a:prstGeom prst="rect">
            <a:avLst/>
          </a:prstGeom>
          <a:noFill/>
        </p:spPr>
        <p:txBody>
          <a:bodyPr wrap="square" rtlCol="0">
            <a:spAutoFit/>
          </a:bodyPr>
          <a:lstStyle/>
          <a:p>
            <a:pPr algn="ctr"/>
            <a:r>
              <a:rPr lang="en-US" sz="1400" dirty="0" smtClean="0">
                <a:solidFill>
                  <a:schemeClr val="accent1">
                    <a:lumMod val="50000"/>
                  </a:schemeClr>
                </a:solidFill>
                <a:latin typeface="Avenir Book" charset="0"/>
                <a:ea typeface="Avenir Book" charset="0"/>
                <a:cs typeface="Avenir Book" charset="0"/>
              </a:rPr>
              <a:t> </a:t>
            </a:r>
            <a:r>
              <a:rPr lang="en-US" sz="1400" i="1" dirty="0" smtClean="0">
                <a:solidFill>
                  <a:schemeClr val="accent1">
                    <a:lumMod val="50000"/>
                  </a:schemeClr>
                </a:solidFill>
                <a:latin typeface="Avenir Book" charset="0"/>
                <a:ea typeface="Avenir Book" charset="0"/>
                <a:cs typeface="Avenir Book" charset="0"/>
              </a:rPr>
              <a:t>current convention</a:t>
            </a:r>
            <a:endParaRPr lang="en-US" sz="1400" dirty="0" smtClean="0">
              <a:solidFill>
                <a:schemeClr val="accent1">
                  <a:lumMod val="50000"/>
                </a:schemeClr>
              </a:solidFill>
              <a:latin typeface="Avenir Book" charset="0"/>
              <a:ea typeface="Avenir Book" charset="0"/>
              <a:cs typeface="Avenir Book" charset="0"/>
            </a:endParaRPr>
          </a:p>
        </p:txBody>
      </p:sp>
    </p:spTree>
    <p:extLst>
      <p:ext uri="{BB962C8B-B14F-4D97-AF65-F5344CB8AC3E}">
        <p14:creationId xmlns:p14="http://schemas.microsoft.com/office/powerpoint/2010/main" val="3047611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Range of biologically important interactions</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5" name="Rectangle 4"/>
          <p:cNvSpPr/>
          <p:nvPr/>
        </p:nvSpPr>
        <p:spPr>
          <a:xfrm>
            <a:off x="29766" y="6561962"/>
            <a:ext cx="5585174" cy="261610"/>
          </a:xfrm>
          <a:prstGeom prst="rect">
            <a:avLst/>
          </a:prstGeom>
        </p:spPr>
        <p:txBody>
          <a:bodyPr wrap="square">
            <a:spAutoFit/>
          </a:bodyPr>
          <a:lstStyle/>
          <a:p>
            <a:r>
              <a:rPr lang="en-US" sz="1100" i="1" dirty="0"/>
              <a:t>Adapted from </a:t>
            </a:r>
            <a:r>
              <a:rPr lang="en-US" sz="1100" i="1" dirty="0" err="1" smtClean="0"/>
              <a:t>Kuriyan</a:t>
            </a:r>
            <a:r>
              <a:rPr lang="en-US" sz="1100" i="1" dirty="0" smtClean="0"/>
              <a:t>, The Molecules of Life, Chapter 12,  Molecular Recognition</a:t>
            </a:r>
            <a:endParaRPr lang="en-US" sz="1100" i="1" dirty="0"/>
          </a:p>
        </p:txBody>
      </p:sp>
      <p:pic>
        <p:nvPicPr>
          <p:cNvPr id="6" name="Picture 5"/>
          <p:cNvPicPr>
            <a:picLocks noChangeAspect="1"/>
          </p:cNvPicPr>
          <p:nvPr/>
        </p:nvPicPr>
        <p:blipFill>
          <a:blip r:embed="rId3"/>
          <a:stretch>
            <a:fillRect/>
          </a:stretch>
        </p:blipFill>
        <p:spPr>
          <a:xfrm>
            <a:off x="870651" y="1488606"/>
            <a:ext cx="4940300" cy="4457700"/>
          </a:xfrm>
          <a:prstGeom prst="rect">
            <a:avLst/>
          </a:prstGeom>
        </p:spPr>
      </p:pic>
      <p:sp>
        <p:nvSpPr>
          <p:cNvPr id="7" name="TextBox 6"/>
          <p:cNvSpPr txBox="1"/>
          <p:nvPr/>
        </p:nvSpPr>
        <p:spPr>
          <a:xfrm>
            <a:off x="4285709" y="2169921"/>
            <a:ext cx="1250776" cy="261610"/>
          </a:xfrm>
          <a:prstGeom prst="rect">
            <a:avLst/>
          </a:prstGeom>
          <a:solidFill>
            <a:srgbClr val="FFFFFF"/>
          </a:solidFill>
        </p:spPr>
        <p:txBody>
          <a:bodyPr wrap="none" rtlCol="0">
            <a:spAutoFit/>
          </a:bodyPr>
          <a:lstStyle/>
          <a:p>
            <a:pPr algn="ctr"/>
            <a:r>
              <a:rPr lang="en-US" sz="1100" b="1" dirty="0" smtClean="0">
                <a:latin typeface="Arial"/>
                <a:cs typeface="Arial"/>
              </a:rPr>
              <a:t>-4 to -8 kcal/</a:t>
            </a:r>
            <a:r>
              <a:rPr lang="en-US" sz="1100" b="1" dirty="0" err="1" smtClean="0">
                <a:latin typeface="Arial"/>
                <a:cs typeface="Arial"/>
              </a:rPr>
              <a:t>mol</a:t>
            </a:r>
            <a:endParaRPr lang="en-US" sz="1100" b="1" dirty="0">
              <a:latin typeface="Arial"/>
              <a:cs typeface="Arial"/>
            </a:endParaRPr>
          </a:p>
        </p:txBody>
      </p:sp>
      <p:sp>
        <p:nvSpPr>
          <p:cNvPr id="8" name="TextBox 7"/>
          <p:cNvSpPr txBox="1"/>
          <p:nvPr/>
        </p:nvSpPr>
        <p:spPr>
          <a:xfrm>
            <a:off x="4454188" y="2876210"/>
            <a:ext cx="913819" cy="261610"/>
          </a:xfrm>
          <a:prstGeom prst="rect">
            <a:avLst/>
          </a:prstGeom>
          <a:solidFill>
            <a:schemeClr val="bg1"/>
          </a:solidFill>
        </p:spPr>
        <p:txBody>
          <a:bodyPr wrap="none" rtlCol="0">
            <a:spAutoFit/>
          </a:bodyPr>
          <a:lstStyle/>
          <a:p>
            <a:pPr algn="ctr"/>
            <a:r>
              <a:rPr lang="en-US" sz="1100" b="1" dirty="0" smtClean="0">
                <a:latin typeface="Arial"/>
                <a:cs typeface="Arial"/>
              </a:rPr>
              <a:t>-8 kcal/</a:t>
            </a:r>
            <a:r>
              <a:rPr lang="en-US" sz="1100" b="1" dirty="0" err="1" smtClean="0">
                <a:latin typeface="Arial"/>
                <a:cs typeface="Arial"/>
              </a:rPr>
              <a:t>mol</a:t>
            </a:r>
            <a:endParaRPr lang="en-US" sz="1100" b="1" dirty="0">
              <a:latin typeface="Arial"/>
              <a:cs typeface="Arial"/>
            </a:endParaRPr>
          </a:p>
        </p:txBody>
      </p:sp>
      <p:sp>
        <p:nvSpPr>
          <p:cNvPr id="10" name="TextBox 9"/>
          <p:cNvSpPr txBox="1"/>
          <p:nvPr/>
        </p:nvSpPr>
        <p:spPr>
          <a:xfrm>
            <a:off x="4414961" y="3370257"/>
            <a:ext cx="992273" cy="261610"/>
          </a:xfrm>
          <a:prstGeom prst="rect">
            <a:avLst/>
          </a:prstGeom>
          <a:solidFill>
            <a:schemeClr val="bg1"/>
          </a:solidFill>
        </p:spPr>
        <p:txBody>
          <a:bodyPr wrap="none" rtlCol="0">
            <a:spAutoFit/>
          </a:bodyPr>
          <a:lstStyle/>
          <a:p>
            <a:pPr algn="ctr"/>
            <a:r>
              <a:rPr lang="en-US" sz="1100" b="1" dirty="0" smtClean="0">
                <a:latin typeface="Arial"/>
                <a:cs typeface="Arial"/>
              </a:rPr>
              <a:t>-12 kcal/</a:t>
            </a:r>
            <a:r>
              <a:rPr lang="en-US" sz="1100" b="1" dirty="0" err="1" smtClean="0">
                <a:latin typeface="Arial"/>
                <a:cs typeface="Arial"/>
              </a:rPr>
              <a:t>mol</a:t>
            </a:r>
            <a:endParaRPr lang="en-US" sz="1100" b="1" dirty="0">
              <a:latin typeface="Arial"/>
              <a:cs typeface="Arial"/>
            </a:endParaRPr>
          </a:p>
        </p:txBody>
      </p:sp>
      <p:sp>
        <p:nvSpPr>
          <p:cNvPr id="11" name="TextBox 10"/>
          <p:cNvSpPr txBox="1"/>
          <p:nvPr/>
        </p:nvSpPr>
        <p:spPr>
          <a:xfrm>
            <a:off x="4207258" y="4217920"/>
            <a:ext cx="1407682" cy="261610"/>
          </a:xfrm>
          <a:prstGeom prst="rect">
            <a:avLst/>
          </a:prstGeom>
          <a:solidFill>
            <a:schemeClr val="bg1"/>
          </a:solidFill>
        </p:spPr>
        <p:txBody>
          <a:bodyPr wrap="none" rtlCol="0">
            <a:spAutoFit/>
          </a:bodyPr>
          <a:lstStyle/>
          <a:p>
            <a:pPr algn="ctr"/>
            <a:r>
              <a:rPr lang="en-US" sz="1100" b="1" dirty="0" smtClean="0">
                <a:latin typeface="Arial"/>
                <a:cs typeface="Arial"/>
              </a:rPr>
              <a:t>-12 to -17 kcal/</a:t>
            </a:r>
            <a:r>
              <a:rPr lang="en-US" sz="1100" b="1" dirty="0" err="1" smtClean="0">
                <a:latin typeface="Arial"/>
                <a:cs typeface="Arial"/>
              </a:rPr>
              <a:t>mol</a:t>
            </a:r>
            <a:endParaRPr lang="en-US" sz="1100" b="1" dirty="0">
              <a:latin typeface="Arial"/>
              <a:cs typeface="Arial"/>
            </a:endParaRPr>
          </a:p>
        </p:txBody>
      </p:sp>
      <p:sp>
        <p:nvSpPr>
          <p:cNvPr id="12" name="TextBox 11"/>
          <p:cNvSpPr txBox="1"/>
          <p:nvPr/>
        </p:nvSpPr>
        <p:spPr>
          <a:xfrm>
            <a:off x="4414962" y="4875363"/>
            <a:ext cx="992273" cy="261610"/>
          </a:xfrm>
          <a:prstGeom prst="rect">
            <a:avLst/>
          </a:prstGeom>
          <a:solidFill>
            <a:schemeClr val="bg1"/>
          </a:solidFill>
        </p:spPr>
        <p:txBody>
          <a:bodyPr wrap="none" rtlCol="0">
            <a:spAutoFit/>
          </a:bodyPr>
          <a:lstStyle/>
          <a:p>
            <a:pPr algn="ctr"/>
            <a:r>
              <a:rPr lang="en-US" sz="1100" b="1" dirty="0" smtClean="0">
                <a:latin typeface="Arial"/>
                <a:cs typeface="Arial"/>
              </a:rPr>
              <a:t>-21 kcal/</a:t>
            </a:r>
            <a:r>
              <a:rPr lang="en-US" sz="1100" b="1" dirty="0" err="1" smtClean="0">
                <a:latin typeface="Arial"/>
                <a:cs typeface="Arial"/>
              </a:rPr>
              <a:t>mol</a:t>
            </a:r>
            <a:endParaRPr lang="en-US" sz="1100" b="1" dirty="0">
              <a:latin typeface="Arial"/>
              <a:cs typeface="Arial"/>
            </a:endParaRPr>
          </a:p>
        </p:txBody>
      </p:sp>
      <p:sp>
        <p:nvSpPr>
          <p:cNvPr id="18" name="TextBox 17"/>
          <p:cNvSpPr txBox="1"/>
          <p:nvPr/>
        </p:nvSpPr>
        <p:spPr>
          <a:xfrm>
            <a:off x="4571303" y="1877307"/>
            <a:ext cx="728829" cy="230832"/>
          </a:xfrm>
          <a:prstGeom prst="rect">
            <a:avLst/>
          </a:prstGeom>
          <a:solidFill>
            <a:schemeClr val="accent3">
              <a:lumMod val="75000"/>
            </a:schemeClr>
          </a:solidFill>
        </p:spPr>
        <p:txBody>
          <a:bodyPr wrap="square" rtlCol="0">
            <a:spAutoFit/>
          </a:bodyPr>
          <a:lstStyle/>
          <a:p>
            <a:pPr algn="ctr"/>
            <a:r>
              <a:rPr lang="en-US" sz="900" b="1" dirty="0" smtClean="0">
                <a:latin typeface="Arial"/>
                <a:cs typeface="Arial"/>
              </a:rPr>
              <a:t>kcal/</a:t>
            </a:r>
            <a:r>
              <a:rPr lang="en-US" sz="900" b="1" dirty="0" err="1" smtClean="0">
                <a:latin typeface="Arial"/>
                <a:cs typeface="Arial"/>
              </a:rPr>
              <a:t>mol</a:t>
            </a:r>
            <a:endParaRPr lang="en-US" sz="900" b="1" dirty="0">
              <a:latin typeface="Arial"/>
              <a:cs typeface="Arial"/>
            </a:endParaRPr>
          </a:p>
        </p:txBody>
      </p:sp>
      <p:cxnSp>
        <p:nvCxnSpPr>
          <p:cNvPr id="4" name="Straight Arrow Connector 3"/>
          <p:cNvCxnSpPr/>
          <p:nvPr/>
        </p:nvCxnSpPr>
        <p:spPr bwMode="auto">
          <a:xfrm>
            <a:off x="6214533" y="2102189"/>
            <a:ext cx="0" cy="3776385"/>
          </a:xfrm>
          <a:prstGeom prst="straightConnector1">
            <a:avLst/>
          </a:prstGeom>
          <a:blipFill dpi="0" rotWithShape="0">
            <a:blip r:embed="rId4"/>
            <a:srcRect/>
            <a:tile tx="0" ty="0" sx="100000" sy="100000" flip="none" algn="tl"/>
          </a:blipFill>
          <a:ln w="25400" cap="flat" cmpd="sng" algn="ctr">
            <a:solidFill>
              <a:srgbClr val="FF6666"/>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 name="TextBox 14"/>
          <p:cNvSpPr txBox="1"/>
          <p:nvPr/>
        </p:nvSpPr>
        <p:spPr>
          <a:xfrm flipH="1">
            <a:off x="6349998" y="5262036"/>
            <a:ext cx="2590802" cy="707886"/>
          </a:xfrm>
          <a:prstGeom prst="rect">
            <a:avLst/>
          </a:prstGeom>
          <a:noFill/>
        </p:spPr>
        <p:txBody>
          <a:bodyPr wrap="square" rtlCol="0">
            <a:spAutoFit/>
          </a:bodyPr>
          <a:lstStyle/>
          <a:p>
            <a:r>
              <a:rPr lang="en-US" sz="2000" i="1" dirty="0" smtClean="0">
                <a:solidFill>
                  <a:srgbClr val="FF6666"/>
                </a:solidFill>
                <a:latin typeface="Avenir Book" charset="0"/>
                <a:ea typeface="Avenir Book" charset="0"/>
                <a:cs typeface="Avenir Book" charset="0"/>
              </a:rPr>
              <a:t>lower K</a:t>
            </a:r>
            <a:r>
              <a:rPr lang="en-US" sz="2000" i="1" baseline="-25000" dirty="0" smtClean="0">
                <a:solidFill>
                  <a:srgbClr val="FF6666"/>
                </a:solidFill>
                <a:latin typeface="Avenir Book" charset="0"/>
                <a:ea typeface="Avenir Book" charset="0"/>
                <a:cs typeface="Avenir Book" charset="0"/>
              </a:rPr>
              <a:t>D</a:t>
            </a:r>
            <a:r>
              <a:rPr lang="en-US" sz="2000" i="1" dirty="0" smtClean="0">
                <a:solidFill>
                  <a:srgbClr val="FF6666"/>
                </a:solidFill>
                <a:latin typeface="Avenir Book" charset="0"/>
                <a:ea typeface="Avenir Book" charset="0"/>
                <a:cs typeface="Avenir Book" charset="0"/>
              </a:rPr>
              <a:t> value</a:t>
            </a:r>
          </a:p>
          <a:p>
            <a:r>
              <a:rPr lang="en-US" sz="2000" i="1" dirty="0" smtClean="0">
                <a:solidFill>
                  <a:srgbClr val="FF6666"/>
                </a:solidFill>
                <a:latin typeface="Avenir Book" charset="0"/>
                <a:ea typeface="Avenir Book" charset="0"/>
                <a:cs typeface="Avenir Book" charset="0"/>
              </a:rPr>
              <a:t>stronger interaction</a:t>
            </a:r>
            <a:endParaRPr lang="en-US" sz="2000" i="1" dirty="0">
              <a:solidFill>
                <a:srgbClr val="FF6666"/>
              </a:solidFill>
              <a:latin typeface="Avenir Book" charset="0"/>
              <a:ea typeface="Avenir Book" charset="0"/>
              <a:cs typeface="Avenir Book" charset="0"/>
            </a:endParaRPr>
          </a:p>
        </p:txBody>
      </p:sp>
      <p:sp>
        <p:nvSpPr>
          <p:cNvPr id="16" name="TextBox 15"/>
          <p:cNvSpPr txBox="1"/>
          <p:nvPr/>
        </p:nvSpPr>
        <p:spPr>
          <a:xfrm flipH="1">
            <a:off x="6409982" y="2108139"/>
            <a:ext cx="2590802" cy="707886"/>
          </a:xfrm>
          <a:prstGeom prst="rect">
            <a:avLst/>
          </a:prstGeom>
          <a:noFill/>
        </p:spPr>
        <p:txBody>
          <a:bodyPr wrap="square" rtlCol="0">
            <a:spAutoFit/>
          </a:bodyPr>
          <a:lstStyle/>
          <a:p>
            <a:r>
              <a:rPr lang="en-US" sz="2000" i="1" dirty="0" smtClean="0">
                <a:solidFill>
                  <a:srgbClr val="FF6666"/>
                </a:solidFill>
                <a:latin typeface="Avenir Book" charset="0"/>
                <a:ea typeface="Avenir Book" charset="0"/>
                <a:cs typeface="Avenir Book" charset="0"/>
              </a:rPr>
              <a:t>higher K</a:t>
            </a:r>
            <a:r>
              <a:rPr lang="en-US" sz="2000" i="1" baseline="-25000" dirty="0" smtClean="0">
                <a:solidFill>
                  <a:srgbClr val="FF6666"/>
                </a:solidFill>
                <a:latin typeface="Avenir Book" charset="0"/>
                <a:ea typeface="Avenir Book" charset="0"/>
                <a:cs typeface="Avenir Book" charset="0"/>
              </a:rPr>
              <a:t>D</a:t>
            </a:r>
            <a:r>
              <a:rPr lang="en-US" sz="2000" i="1" dirty="0" smtClean="0">
                <a:solidFill>
                  <a:srgbClr val="FF6666"/>
                </a:solidFill>
                <a:latin typeface="Avenir Book" charset="0"/>
                <a:ea typeface="Avenir Book" charset="0"/>
                <a:cs typeface="Avenir Book" charset="0"/>
              </a:rPr>
              <a:t> value</a:t>
            </a:r>
          </a:p>
          <a:p>
            <a:r>
              <a:rPr lang="en-US" sz="2000" i="1" dirty="0" smtClean="0">
                <a:solidFill>
                  <a:srgbClr val="FF6666"/>
                </a:solidFill>
                <a:latin typeface="Avenir Book" charset="0"/>
                <a:ea typeface="Avenir Book" charset="0"/>
                <a:cs typeface="Avenir Book" charset="0"/>
              </a:rPr>
              <a:t>weaker interaction</a:t>
            </a:r>
            <a:endParaRPr lang="en-US" sz="2000" i="1" dirty="0">
              <a:solidFill>
                <a:srgbClr val="FF6666"/>
              </a:solidFill>
              <a:latin typeface="Avenir Book" charset="0"/>
              <a:ea typeface="Avenir Book" charset="0"/>
              <a:cs typeface="Avenir Book" charset="0"/>
            </a:endParaRPr>
          </a:p>
        </p:txBody>
      </p:sp>
    </p:spTree>
    <p:extLst>
      <p:ext uri="{BB962C8B-B14F-4D97-AF65-F5344CB8AC3E}">
        <p14:creationId xmlns:p14="http://schemas.microsoft.com/office/powerpoint/2010/main" val="9194737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338038"/>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800" smtClean="0">
                <a:latin typeface="Avenir Book" charset="0"/>
                <a:ea typeface="Avenir Book" charset="0"/>
                <a:cs typeface="Avenir Book" charset="0"/>
              </a:rPr>
              <a:t>Specificity </a:t>
            </a:r>
            <a:r>
              <a:rPr lang="en-US" altLang="en-US" sz="2800" dirty="0" smtClean="0">
                <a:latin typeface="Avenir Book" charset="0"/>
                <a:ea typeface="Avenir Book" charset="0"/>
                <a:cs typeface="Avenir Book" charset="0"/>
              </a:rPr>
              <a:t>in molecular recognition</a:t>
            </a:r>
            <a:endParaRPr lang="en-US" altLang="en-US" sz="2800" dirty="0">
              <a:latin typeface="Avenir Book" charset="0"/>
              <a:ea typeface="Avenir Book" charset="0"/>
              <a:cs typeface="Avenir Book" charset="0"/>
            </a:endParaRPr>
          </a:p>
          <a:p>
            <a:pPr algn="ctr"/>
            <a:r>
              <a:rPr lang="en-US" altLang="en-US" sz="2000" dirty="0" smtClean="0">
                <a:solidFill>
                  <a:schemeClr val="bg2">
                    <a:lumMod val="75000"/>
                  </a:schemeClr>
                </a:solidFill>
                <a:latin typeface="Avenir Book" charset="0"/>
                <a:ea typeface="Avenir Book" charset="0"/>
                <a:cs typeface="Avenir Book" charset="0"/>
              </a:rPr>
              <a:t>discrimination among targets</a:t>
            </a:r>
          </a:p>
        </p:txBody>
      </p:sp>
      <p:pic>
        <p:nvPicPr>
          <p:cNvPr id="14" name="Picture 13"/>
          <p:cNvPicPr>
            <a:picLocks noChangeAspect="1"/>
          </p:cNvPicPr>
          <p:nvPr/>
        </p:nvPicPr>
        <p:blipFill>
          <a:blip r:embed="rId3"/>
          <a:stretch>
            <a:fillRect/>
          </a:stretch>
        </p:blipFill>
        <p:spPr>
          <a:xfrm>
            <a:off x="4735598" y="1209518"/>
            <a:ext cx="3317977" cy="3317977"/>
          </a:xfrm>
          <a:prstGeom prst="rect">
            <a:avLst/>
          </a:prstGeom>
        </p:spPr>
      </p:pic>
      <p:pic>
        <p:nvPicPr>
          <p:cNvPr id="17" name="Picture 16"/>
          <p:cNvPicPr>
            <a:picLocks noChangeAspect="1"/>
          </p:cNvPicPr>
          <p:nvPr/>
        </p:nvPicPr>
        <p:blipFill>
          <a:blip r:embed="rId4"/>
          <a:stretch>
            <a:fillRect/>
          </a:stretch>
        </p:blipFill>
        <p:spPr>
          <a:xfrm>
            <a:off x="999455" y="1359436"/>
            <a:ext cx="3293587" cy="3293587"/>
          </a:xfrm>
          <a:prstGeom prst="rect">
            <a:avLst/>
          </a:prstGeom>
        </p:spPr>
      </p:pic>
      <p:sp>
        <p:nvSpPr>
          <p:cNvPr id="19" name="TextBox 18"/>
          <p:cNvSpPr txBox="1"/>
          <p:nvPr/>
        </p:nvSpPr>
        <p:spPr>
          <a:xfrm>
            <a:off x="1557659" y="4637141"/>
            <a:ext cx="1732462" cy="1846659"/>
          </a:xfrm>
          <a:prstGeom prst="rect">
            <a:avLst/>
          </a:prstGeom>
          <a:noFill/>
        </p:spPr>
        <p:txBody>
          <a:bodyPr wrap="none" rtlCol="0">
            <a:spAutoFit/>
          </a:bodyPr>
          <a:lstStyle/>
          <a:p>
            <a:pPr algn="ctr"/>
            <a:r>
              <a:rPr lang="en-US" b="1" dirty="0" smtClean="0">
                <a:latin typeface="Avenir Book" charset="0"/>
                <a:ea typeface="Avenir Book" charset="0"/>
                <a:cs typeface="Avenir Book" charset="0"/>
              </a:rPr>
              <a:t>Proteinase K</a:t>
            </a:r>
          </a:p>
          <a:p>
            <a:pPr algn="ctr"/>
            <a:endParaRPr lang="en-US" sz="1600" dirty="0">
              <a:latin typeface="Avenir Book" charset="0"/>
              <a:ea typeface="Avenir Book" charset="0"/>
              <a:cs typeface="Avenir Book" charset="0"/>
            </a:endParaRPr>
          </a:p>
          <a:p>
            <a:pPr algn="ctr"/>
            <a:r>
              <a:rPr lang="en-US" sz="1600" dirty="0" smtClean="0">
                <a:latin typeface="Avenir Book" charset="0"/>
                <a:ea typeface="Avenir Book" charset="0"/>
                <a:cs typeface="Avenir Book" charset="0"/>
              </a:rPr>
              <a:t>low specificity</a:t>
            </a:r>
          </a:p>
          <a:p>
            <a:pPr algn="ctr"/>
            <a:endParaRPr lang="en-US" sz="1600" dirty="0">
              <a:latin typeface="Avenir Book" charset="0"/>
              <a:ea typeface="Avenir Book" charset="0"/>
              <a:cs typeface="Avenir Book" charset="0"/>
            </a:endParaRPr>
          </a:p>
          <a:p>
            <a:pPr algn="ctr"/>
            <a:r>
              <a:rPr lang="en-US" sz="2400" dirty="0" smtClean="0">
                <a:latin typeface="Avenir Book" charset="0"/>
                <a:ea typeface="Avenir Book" charset="0"/>
                <a:cs typeface="Avenir Book" charset="0"/>
              </a:rPr>
              <a:t>Aliphatic</a:t>
            </a:r>
            <a:r>
              <a:rPr lang="en-US" sz="2400" dirty="0" smtClean="0">
                <a:solidFill>
                  <a:srgbClr val="FF0000"/>
                </a:solidFill>
                <a:latin typeface="Avenir Book" charset="0"/>
                <a:ea typeface="Avenir Book" charset="0"/>
                <a:cs typeface="Avenir Book" charset="0"/>
              </a:rPr>
              <a:t>/</a:t>
            </a:r>
            <a:r>
              <a:rPr lang="en-US" sz="2400" dirty="0" smtClean="0">
                <a:latin typeface="Avenir Book" charset="0"/>
                <a:ea typeface="Avenir Book" charset="0"/>
                <a:cs typeface="Avenir Book" charset="0"/>
              </a:rPr>
              <a:t>X</a:t>
            </a:r>
          </a:p>
          <a:p>
            <a:pPr algn="ctr"/>
            <a:r>
              <a:rPr lang="en-US" sz="2400" dirty="0" smtClean="0">
                <a:latin typeface="Avenir Book" charset="0"/>
                <a:ea typeface="Avenir Book" charset="0"/>
                <a:cs typeface="Avenir Book" charset="0"/>
              </a:rPr>
              <a:t>Aromatic</a:t>
            </a:r>
            <a:r>
              <a:rPr lang="en-US" sz="2400" dirty="0" smtClean="0">
                <a:solidFill>
                  <a:srgbClr val="FF0000"/>
                </a:solidFill>
                <a:latin typeface="Avenir Book" charset="0"/>
                <a:ea typeface="Avenir Book" charset="0"/>
                <a:cs typeface="Avenir Book" charset="0"/>
              </a:rPr>
              <a:t>/</a:t>
            </a:r>
            <a:r>
              <a:rPr lang="en-US" sz="2400" dirty="0" smtClean="0">
                <a:latin typeface="Avenir Book" charset="0"/>
                <a:ea typeface="Avenir Book" charset="0"/>
                <a:cs typeface="Avenir Book" charset="0"/>
              </a:rPr>
              <a:t>X</a:t>
            </a:r>
            <a:endParaRPr lang="en-US" sz="2400" dirty="0">
              <a:latin typeface="Avenir Book" charset="0"/>
              <a:ea typeface="Avenir Book" charset="0"/>
              <a:cs typeface="Avenir Book" charset="0"/>
            </a:endParaRPr>
          </a:p>
        </p:txBody>
      </p:sp>
      <p:sp>
        <p:nvSpPr>
          <p:cNvPr id="20" name="TextBox 19"/>
          <p:cNvSpPr txBox="1"/>
          <p:nvPr/>
        </p:nvSpPr>
        <p:spPr>
          <a:xfrm>
            <a:off x="4496997" y="4653023"/>
            <a:ext cx="3687676" cy="1723549"/>
          </a:xfrm>
          <a:prstGeom prst="rect">
            <a:avLst/>
          </a:prstGeom>
          <a:noFill/>
        </p:spPr>
        <p:txBody>
          <a:bodyPr wrap="none" rtlCol="0">
            <a:spAutoFit/>
          </a:bodyPr>
          <a:lstStyle/>
          <a:p>
            <a:pPr algn="ctr"/>
            <a:r>
              <a:rPr lang="en-US" b="1" dirty="0" smtClean="0">
                <a:latin typeface="Avenir Book" charset="0"/>
                <a:ea typeface="Avenir Book" charset="0"/>
                <a:cs typeface="Avenir Book" charset="0"/>
              </a:rPr>
              <a:t>Tobacco Etch Virus (TEV) protease</a:t>
            </a:r>
          </a:p>
          <a:p>
            <a:pPr algn="ctr"/>
            <a:endParaRPr lang="en-US" sz="1600" dirty="0">
              <a:latin typeface="Avenir Book" charset="0"/>
              <a:ea typeface="Avenir Book" charset="0"/>
              <a:cs typeface="Avenir Book" charset="0"/>
            </a:endParaRPr>
          </a:p>
          <a:p>
            <a:pPr algn="ctr"/>
            <a:r>
              <a:rPr lang="en-US" sz="1600" dirty="0" smtClean="0">
                <a:latin typeface="Avenir Book" charset="0"/>
                <a:ea typeface="Avenir Book" charset="0"/>
                <a:cs typeface="Avenir Book" charset="0"/>
              </a:rPr>
              <a:t>high specificity</a:t>
            </a:r>
          </a:p>
          <a:p>
            <a:pPr algn="ctr"/>
            <a:endParaRPr lang="en-US" sz="1600" dirty="0">
              <a:latin typeface="Avenir Book" charset="0"/>
              <a:ea typeface="Avenir Book" charset="0"/>
              <a:cs typeface="Avenir Book" charset="0"/>
            </a:endParaRPr>
          </a:p>
          <a:p>
            <a:pPr algn="ctr"/>
            <a:endParaRPr lang="en-US" sz="1600" dirty="0">
              <a:latin typeface="Avenir Book" charset="0"/>
              <a:ea typeface="Avenir Book" charset="0"/>
              <a:cs typeface="Avenir Book" charset="0"/>
            </a:endParaRPr>
          </a:p>
          <a:p>
            <a:pPr algn="ctr"/>
            <a:r>
              <a:rPr lang="en-US" sz="2400" dirty="0" smtClean="0">
                <a:latin typeface="Avenir Book" charset="0"/>
                <a:ea typeface="Avenir Book" charset="0"/>
                <a:cs typeface="Avenir Book" charset="0"/>
              </a:rPr>
              <a:t>Glu-X-X-Tyr-X-Gln</a:t>
            </a:r>
            <a:r>
              <a:rPr lang="en-US" sz="2400" dirty="0" smtClean="0">
                <a:solidFill>
                  <a:srgbClr val="FF0000"/>
                </a:solidFill>
                <a:latin typeface="Avenir Book" charset="0"/>
                <a:ea typeface="Avenir Book" charset="0"/>
                <a:cs typeface="Avenir Book" charset="0"/>
              </a:rPr>
              <a:t>/</a:t>
            </a:r>
            <a:r>
              <a:rPr lang="en-US" sz="2400" dirty="0" smtClean="0">
                <a:latin typeface="Avenir Book" charset="0"/>
                <a:ea typeface="Avenir Book" charset="0"/>
                <a:cs typeface="Avenir Book" charset="0"/>
              </a:rPr>
              <a:t>Ser</a:t>
            </a:r>
            <a:endParaRPr lang="en-US" sz="2400" dirty="0">
              <a:latin typeface="Avenir Book" charset="0"/>
              <a:ea typeface="Avenir Book" charset="0"/>
              <a:cs typeface="Avenir Book" charset="0"/>
            </a:endParaRPr>
          </a:p>
        </p:txBody>
      </p:sp>
    </p:spTree>
    <p:extLst>
      <p:ext uri="{BB962C8B-B14F-4D97-AF65-F5344CB8AC3E}">
        <p14:creationId xmlns:p14="http://schemas.microsoft.com/office/powerpoint/2010/main" val="8762593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Specificity in molecular recognition – kinase drugs</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2" name="Picture 1"/>
          <p:cNvPicPr>
            <a:picLocks noChangeAspect="1"/>
          </p:cNvPicPr>
          <p:nvPr/>
        </p:nvPicPr>
        <p:blipFill>
          <a:blip r:embed="rId3"/>
          <a:stretch>
            <a:fillRect/>
          </a:stretch>
        </p:blipFill>
        <p:spPr>
          <a:xfrm>
            <a:off x="1064988" y="1158714"/>
            <a:ext cx="7384746" cy="5175092"/>
          </a:xfrm>
          <a:prstGeom prst="rect">
            <a:avLst/>
          </a:prstGeom>
        </p:spPr>
      </p:pic>
      <p:sp>
        <p:nvSpPr>
          <p:cNvPr id="8" name="TextBox 7"/>
          <p:cNvSpPr txBox="1"/>
          <p:nvPr/>
        </p:nvSpPr>
        <p:spPr>
          <a:xfrm flipH="1">
            <a:off x="6492850" y="1359925"/>
            <a:ext cx="2143149" cy="367275"/>
          </a:xfrm>
          <a:prstGeom prst="rect">
            <a:avLst/>
          </a:prstGeom>
          <a:solidFill>
            <a:schemeClr val="bg1"/>
          </a:solidFill>
        </p:spPr>
        <p:txBody>
          <a:bodyPr wrap="square" rtlCol="0">
            <a:spAutoFit/>
          </a:bodyPr>
          <a:lstStyle/>
          <a:p>
            <a:r>
              <a:rPr lang="en-US" i="1" dirty="0" smtClean="0">
                <a:latin typeface="Avenir Book" charset="0"/>
                <a:ea typeface="Avenir Book" charset="0"/>
                <a:cs typeface="Avenir Book" charset="0"/>
              </a:rPr>
              <a:t>binding constants</a:t>
            </a:r>
            <a:endParaRPr lang="en-US" i="1" dirty="0">
              <a:latin typeface="Avenir Book" charset="0"/>
              <a:ea typeface="Avenir Book" charset="0"/>
              <a:cs typeface="Avenir Book" charset="0"/>
            </a:endParaRPr>
          </a:p>
        </p:txBody>
      </p:sp>
      <p:sp>
        <p:nvSpPr>
          <p:cNvPr id="9" name="Rectangle 8"/>
          <p:cNvSpPr/>
          <p:nvPr/>
        </p:nvSpPr>
        <p:spPr>
          <a:xfrm>
            <a:off x="29766" y="6561962"/>
            <a:ext cx="5585174" cy="261610"/>
          </a:xfrm>
          <a:prstGeom prst="rect">
            <a:avLst/>
          </a:prstGeom>
        </p:spPr>
        <p:txBody>
          <a:bodyPr wrap="square">
            <a:spAutoFit/>
          </a:bodyPr>
          <a:lstStyle/>
          <a:p>
            <a:r>
              <a:rPr lang="en-US" sz="1100" i="1" dirty="0"/>
              <a:t>Adapted from </a:t>
            </a:r>
            <a:r>
              <a:rPr lang="en-US" sz="1100" i="1" dirty="0" err="1" smtClean="0"/>
              <a:t>Zarrinkar</a:t>
            </a:r>
            <a:r>
              <a:rPr lang="en-US" sz="1100" i="1" dirty="0" smtClean="0"/>
              <a:t> et al, Blood (2009), 114: 2984-2992</a:t>
            </a:r>
            <a:endParaRPr lang="en-US" sz="1100" i="1" dirty="0"/>
          </a:p>
        </p:txBody>
      </p:sp>
    </p:spTree>
    <p:extLst>
      <p:ext uri="{BB962C8B-B14F-4D97-AF65-F5344CB8AC3E}">
        <p14:creationId xmlns:p14="http://schemas.microsoft.com/office/powerpoint/2010/main" val="17525141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Specificity in drug binding – fractional saturation</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7" name="Rectangle 6"/>
          <p:cNvSpPr/>
          <p:nvPr/>
        </p:nvSpPr>
        <p:spPr>
          <a:xfrm>
            <a:off x="29766" y="6561962"/>
            <a:ext cx="5585174" cy="261610"/>
          </a:xfrm>
          <a:prstGeom prst="rect">
            <a:avLst/>
          </a:prstGeom>
        </p:spPr>
        <p:txBody>
          <a:bodyPr wrap="square">
            <a:spAutoFit/>
          </a:bodyPr>
          <a:lstStyle/>
          <a:p>
            <a:r>
              <a:rPr lang="en-US" sz="1100" i="1" dirty="0"/>
              <a:t>Adapted from </a:t>
            </a:r>
            <a:r>
              <a:rPr lang="en-US" sz="1100" i="1" dirty="0" err="1" smtClean="0"/>
              <a:t>Kuriyan</a:t>
            </a:r>
            <a:r>
              <a:rPr lang="en-US" sz="1100" i="1" dirty="0" smtClean="0"/>
              <a:t>, The Molecules of Life, Chapter 12,  Molecular Recognition</a:t>
            </a:r>
            <a:endParaRPr lang="en-US" sz="1100" i="1" dirty="0"/>
          </a:p>
        </p:txBody>
      </p:sp>
      <p:pic>
        <p:nvPicPr>
          <p:cNvPr id="8" name="Picture 7"/>
          <p:cNvPicPr>
            <a:picLocks noChangeAspect="1"/>
          </p:cNvPicPr>
          <p:nvPr/>
        </p:nvPicPr>
        <p:blipFill>
          <a:blip r:embed="rId3"/>
          <a:stretch>
            <a:fillRect/>
          </a:stretch>
        </p:blipFill>
        <p:spPr>
          <a:xfrm>
            <a:off x="1012183" y="1735203"/>
            <a:ext cx="3136483" cy="3864147"/>
          </a:xfrm>
          <a:prstGeom prst="rect">
            <a:avLst/>
          </a:prstGeom>
        </p:spPr>
      </p:pic>
      <p:pic>
        <p:nvPicPr>
          <p:cNvPr id="9" name="Picture 8"/>
          <p:cNvPicPr>
            <a:picLocks noChangeAspect="1"/>
          </p:cNvPicPr>
          <p:nvPr/>
        </p:nvPicPr>
        <p:blipFill>
          <a:blip r:embed="rId4"/>
          <a:stretch>
            <a:fillRect/>
          </a:stretch>
        </p:blipFill>
        <p:spPr>
          <a:xfrm>
            <a:off x="5411740" y="1918126"/>
            <a:ext cx="3187942" cy="3484495"/>
          </a:xfrm>
          <a:prstGeom prst="rect">
            <a:avLst/>
          </a:prstGeom>
        </p:spPr>
      </p:pic>
      <p:sp>
        <p:nvSpPr>
          <p:cNvPr id="10" name="Right Arrow 9"/>
          <p:cNvSpPr/>
          <p:nvPr/>
        </p:nvSpPr>
        <p:spPr>
          <a:xfrm>
            <a:off x="4345747" y="3424518"/>
            <a:ext cx="868912" cy="334220"/>
          </a:xfrm>
          <a:prstGeom prst="rightArrow">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65144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Specificity in drug binding – fractional saturation</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7" name="Rectangle 6"/>
          <p:cNvSpPr/>
          <p:nvPr/>
        </p:nvSpPr>
        <p:spPr>
          <a:xfrm>
            <a:off x="29766" y="6561962"/>
            <a:ext cx="5585174" cy="261610"/>
          </a:xfrm>
          <a:prstGeom prst="rect">
            <a:avLst/>
          </a:prstGeom>
        </p:spPr>
        <p:txBody>
          <a:bodyPr wrap="square">
            <a:spAutoFit/>
          </a:bodyPr>
          <a:lstStyle/>
          <a:p>
            <a:r>
              <a:rPr lang="en-US" sz="1100" i="1" dirty="0"/>
              <a:t>Adapted from </a:t>
            </a:r>
            <a:r>
              <a:rPr lang="en-US" sz="1100" i="1" dirty="0" err="1" smtClean="0"/>
              <a:t>Kuriyan</a:t>
            </a:r>
            <a:r>
              <a:rPr lang="en-US" sz="1100" i="1" dirty="0" smtClean="0"/>
              <a:t>, The Molecules of Life, Chapter 12,  Molecular Recognition</a:t>
            </a:r>
            <a:endParaRPr lang="en-US" sz="1100" i="1" dirty="0"/>
          </a:p>
        </p:txBody>
      </p:sp>
      <p:pic>
        <p:nvPicPr>
          <p:cNvPr id="8" name="Picture 7"/>
          <p:cNvPicPr>
            <a:picLocks noChangeAspect="1"/>
          </p:cNvPicPr>
          <p:nvPr/>
        </p:nvPicPr>
        <p:blipFill>
          <a:blip r:embed="rId3"/>
          <a:stretch>
            <a:fillRect/>
          </a:stretch>
        </p:blipFill>
        <p:spPr>
          <a:xfrm>
            <a:off x="1012183" y="1735203"/>
            <a:ext cx="3136483" cy="3864147"/>
          </a:xfrm>
          <a:prstGeom prst="rect">
            <a:avLst/>
          </a:prstGeom>
        </p:spPr>
      </p:pic>
      <p:sp>
        <p:nvSpPr>
          <p:cNvPr id="10" name="Right Arrow 9"/>
          <p:cNvSpPr/>
          <p:nvPr/>
        </p:nvSpPr>
        <p:spPr>
          <a:xfrm>
            <a:off x="4345747" y="3424518"/>
            <a:ext cx="868912" cy="334220"/>
          </a:xfrm>
          <a:prstGeom prst="rightArrow">
            <a:avLst/>
          </a:prstGeom>
          <a:solidFill>
            <a:schemeClr val="bg2">
              <a:lumMod val="5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5411740" y="2552702"/>
            <a:ext cx="3212575" cy="2861982"/>
          </a:xfrm>
          <a:prstGeom prst="rect">
            <a:avLst/>
          </a:prstGeom>
        </p:spPr>
      </p:pic>
      <p:sp>
        <p:nvSpPr>
          <p:cNvPr id="11" name="TextBox 10"/>
          <p:cNvSpPr txBox="1"/>
          <p:nvPr/>
        </p:nvSpPr>
        <p:spPr>
          <a:xfrm flipH="1">
            <a:off x="5614940" y="1733460"/>
            <a:ext cx="3139593" cy="369332"/>
          </a:xfrm>
          <a:prstGeom prst="rect">
            <a:avLst/>
          </a:prstGeom>
          <a:solidFill>
            <a:schemeClr val="bg1"/>
          </a:solidFill>
        </p:spPr>
        <p:txBody>
          <a:bodyPr wrap="square" rtlCol="0">
            <a:spAutoFit/>
          </a:bodyPr>
          <a:lstStyle/>
          <a:p>
            <a:r>
              <a:rPr lang="en-US" i="1" dirty="0" smtClean="0">
                <a:latin typeface="Avenir Book" charset="0"/>
                <a:ea typeface="Avenir Book" charset="0"/>
                <a:cs typeface="Avenir Book" charset="0"/>
              </a:rPr>
              <a:t>impact therapeutic effects? </a:t>
            </a:r>
            <a:endParaRPr lang="en-US" i="1" dirty="0">
              <a:latin typeface="Avenir Book" charset="0"/>
              <a:ea typeface="Avenir Book" charset="0"/>
              <a:cs typeface="Avenir Book" charset="0"/>
            </a:endParaRPr>
          </a:p>
        </p:txBody>
      </p:sp>
      <p:sp>
        <p:nvSpPr>
          <p:cNvPr id="9" name="TextBox 8"/>
          <p:cNvSpPr txBox="1"/>
          <p:nvPr/>
        </p:nvSpPr>
        <p:spPr>
          <a:xfrm flipH="1">
            <a:off x="5614940" y="5599350"/>
            <a:ext cx="3255503" cy="584775"/>
          </a:xfrm>
          <a:prstGeom prst="rect">
            <a:avLst/>
          </a:prstGeom>
          <a:noFill/>
        </p:spPr>
        <p:txBody>
          <a:bodyPr wrap="square" rtlCol="0">
            <a:spAutoFit/>
          </a:bodyPr>
          <a:lstStyle/>
          <a:p>
            <a:r>
              <a:rPr lang="en-US" sz="1600" dirty="0" smtClean="0">
                <a:solidFill>
                  <a:srgbClr val="00B0F0"/>
                </a:solidFill>
                <a:latin typeface="Avenir Book" charset="0"/>
                <a:ea typeface="Avenir Book" charset="0"/>
                <a:cs typeface="Avenir Book" charset="0"/>
              </a:rPr>
              <a:t>ED</a:t>
            </a:r>
            <a:r>
              <a:rPr lang="en-US" sz="1600" baseline="-25000" dirty="0" smtClean="0">
                <a:solidFill>
                  <a:srgbClr val="00B0F0"/>
                </a:solidFill>
                <a:latin typeface="Avenir Book" charset="0"/>
                <a:ea typeface="Avenir Book" charset="0"/>
                <a:cs typeface="Avenir Book" charset="0"/>
              </a:rPr>
              <a:t>50 </a:t>
            </a:r>
            <a:r>
              <a:rPr lang="en-US" sz="1600" dirty="0" smtClean="0">
                <a:solidFill>
                  <a:srgbClr val="00B0F0"/>
                </a:solidFill>
                <a:latin typeface="Avenir Book" charset="0"/>
                <a:ea typeface="Avenir Book" charset="0"/>
                <a:cs typeface="Avenir Book" charset="0"/>
              </a:rPr>
              <a:t>= effective in 50% patients</a:t>
            </a:r>
          </a:p>
          <a:p>
            <a:r>
              <a:rPr lang="en-US" sz="1600" dirty="0" smtClean="0">
                <a:solidFill>
                  <a:srgbClr val="FF0000"/>
                </a:solidFill>
                <a:latin typeface="Avenir Book" charset="0"/>
                <a:ea typeface="Avenir Book" charset="0"/>
                <a:cs typeface="Avenir Book" charset="0"/>
              </a:rPr>
              <a:t>TD</a:t>
            </a:r>
            <a:r>
              <a:rPr lang="en-US" sz="1600" baseline="-25000" dirty="0" smtClean="0">
                <a:solidFill>
                  <a:srgbClr val="FF0000"/>
                </a:solidFill>
                <a:latin typeface="Avenir Book" charset="0"/>
                <a:ea typeface="Avenir Book" charset="0"/>
                <a:cs typeface="Avenir Book" charset="0"/>
              </a:rPr>
              <a:t>50</a:t>
            </a:r>
            <a:r>
              <a:rPr lang="en-US" sz="1600" dirty="0" smtClean="0">
                <a:solidFill>
                  <a:srgbClr val="FF0000"/>
                </a:solidFill>
                <a:latin typeface="Avenir Book" charset="0"/>
                <a:ea typeface="Avenir Book" charset="0"/>
                <a:cs typeface="Avenir Book" charset="0"/>
              </a:rPr>
              <a:t> = toxic in 50% patients</a:t>
            </a:r>
            <a:endParaRPr lang="en-US" sz="1600" dirty="0">
              <a:solidFill>
                <a:srgbClr val="FF0000"/>
              </a:solidFill>
              <a:latin typeface="Avenir Book" charset="0"/>
              <a:ea typeface="Avenir Book" charset="0"/>
              <a:cs typeface="Avenir Book" charset="0"/>
            </a:endParaRPr>
          </a:p>
        </p:txBody>
      </p:sp>
    </p:spTree>
    <p:extLst>
      <p:ext uri="{BB962C8B-B14F-4D97-AF65-F5344CB8AC3E}">
        <p14:creationId xmlns:p14="http://schemas.microsoft.com/office/powerpoint/2010/main" val="2521440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2084207"/>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3200" dirty="0">
              <a:latin typeface="Avenir Book" charset="0"/>
              <a:ea typeface="Avenir Book" charset="0"/>
              <a:cs typeface="Avenir Book" charset="0"/>
            </a:endParaRPr>
          </a:p>
          <a:p>
            <a:pPr algn="ctr"/>
            <a:r>
              <a:rPr lang="en-US" altLang="en-US" sz="3200" dirty="0" smtClean="0">
                <a:latin typeface="Avenir Book" charset="0"/>
                <a:ea typeface="Avenir Book" charset="0"/>
                <a:cs typeface="Avenir Book" charset="0"/>
              </a:rPr>
              <a:t>But how do we go about measuring these</a:t>
            </a:r>
          </a:p>
          <a:p>
            <a:pPr algn="ctr"/>
            <a:r>
              <a:rPr lang="en-US" altLang="en-US" sz="3200" dirty="0" smtClean="0">
                <a:latin typeface="Avenir Book" charset="0"/>
                <a:ea typeface="Avenir Book" charset="0"/>
                <a:cs typeface="Avenir Book" charset="0"/>
              </a:rPr>
              <a:t>K</a:t>
            </a:r>
            <a:r>
              <a:rPr lang="en-US" altLang="en-US" sz="3200" baseline="-25000" dirty="0" smtClean="0">
                <a:latin typeface="Avenir Book" charset="0"/>
                <a:ea typeface="Avenir Book" charset="0"/>
                <a:cs typeface="Avenir Book" charset="0"/>
              </a:rPr>
              <a:t>D</a:t>
            </a:r>
            <a:r>
              <a:rPr lang="en-US" altLang="en-US" sz="3200" dirty="0" smtClean="0">
                <a:latin typeface="Avenir Book" charset="0"/>
                <a:ea typeface="Avenir Book" charset="0"/>
                <a:cs typeface="Avenir Book" charset="0"/>
              </a:rPr>
              <a:t> values in a laboratory setting</a:t>
            </a:r>
            <a:r>
              <a:rPr lang="en-US" altLang="en-US" sz="3200" dirty="0">
                <a:latin typeface="Avenir Book" charset="0"/>
                <a:ea typeface="Avenir Book" charset="0"/>
                <a:cs typeface="Avenir Book" charset="0"/>
              </a:rPr>
              <a:t>?</a:t>
            </a:r>
            <a:endParaRPr lang="en-US" altLang="en-US" sz="3200" b="1" dirty="0">
              <a:solidFill>
                <a:srgbClr val="002060"/>
              </a:solidFill>
              <a:latin typeface="Avenir Book" charset="0"/>
              <a:ea typeface="Avenir Book" charset="0"/>
              <a:cs typeface="Avenir Book" charset="0"/>
              <a:sym typeface="Arial Italic" charset="0"/>
            </a:endParaRPr>
          </a:p>
        </p:txBody>
      </p:sp>
    </p:spTree>
    <p:extLst>
      <p:ext uri="{BB962C8B-B14F-4D97-AF65-F5344CB8AC3E}">
        <p14:creationId xmlns:p14="http://schemas.microsoft.com/office/powerpoint/2010/main" val="16006500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Methods to evaluate binding interactions</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266" y="1193800"/>
            <a:ext cx="7755467" cy="5333105"/>
          </a:xfrm>
          <a:prstGeom prst="rect">
            <a:avLst/>
          </a:prstGeom>
        </p:spPr>
      </p:pic>
      <p:sp>
        <p:nvSpPr>
          <p:cNvPr id="4" name="TextBox 3"/>
          <p:cNvSpPr txBox="1"/>
          <p:nvPr/>
        </p:nvSpPr>
        <p:spPr>
          <a:xfrm>
            <a:off x="3471334" y="5198535"/>
            <a:ext cx="585417" cy="523220"/>
          </a:xfrm>
          <a:prstGeom prst="rect">
            <a:avLst/>
          </a:prstGeom>
          <a:noFill/>
        </p:spPr>
        <p:txBody>
          <a:bodyPr wrap="none" rtlCol="0">
            <a:spAutoFit/>
          </a:bodyPr>
          <a:lstStyle/>
          <a:p>
            <a:r>
              <a:rPr lang="en-US" sz="2800" dirty="0" smtClean="0">
                <a:solidFill>
                  <a:srgbClr val="FFDC44"/>
                </a:solidFill>
              </a:rPr>
              <a:t>L3</a:t>
            </a:r>
            <a:endParaRPr lang="en-US" sz="2800" dirty="0">
              <a:solidFill>
                <a:srgbClr val="FFDC44"/>
              </a:solidFill>
            </a:endParaRPr>
          </a:p>
        </p:txBody>
      </p:sp>
      <p:sp>
        <p:nvSpPr>
          <p:cNvPr id="7" name="TextBox 6"/>
          <p:cNvSpPr txBox="1"/>
          <p:nvPr/>
        </p:nvSpPr>
        <p:spPr>
          <a:xfrm>
            <a:off x="4470399" y="1794939"/>
            <a:ext cx="585417" cy="523220"/>
          </a:xfrm>
          <a:prstGeom prst="rect">
            <a:avLst/>
          </a:prstGeom>
          <a:noFill/>
        </p:spPr>
        <p:txBody>
          <a:bodyPr wrap="none" rtlCol="0">
            <a:spAutoFit/>
          </a:bodyPr>
          <a:lstStyle/>
          <a:p>
            <a:r>
              <a:rPr lang="en-US" sz="2800" dirty="0" smtClean="0">
                <a:solidFill>
                  <a:srgbClr val="7030A0"/>
                </a:solidFill>
              </a:rPr>
              <a:t>L3</a:t>
            </a:r>
            <a:endParaRPr lang="en-US" sz="2800" dirty="0">
              <a:solidFill>
                <a:srgbClr val="7030A0"/>
              </a:solidFill>
            </a:endParaRPr>
          </a:p>
        </p:txBody>
      </p:sp>
      <p:sp>
        <p:nvSpPr>
          <p:cNvPr id="10" name="TextBox 9"/>
          <p:cNvSpPr txBox="1"/>
          <p:nvPr/>
        </p:nvSpPr>
        <p:spPr>
          <a:xfrm>
            <a:off x="5892799" y="2709339"/>
            <a:ext cx="585417" cy="523220"/>
          </a:xfrm>
          <a:prstGeom prst="rect">
            <a:avLst/>
          </a:prstGeom>
          <a:noFill/>
        </p:spPr>
        <p:txBody>
          <a:bodyPr wrap="none" rtlCol="0">
            <a:spAutoFit/>
          </a:bodyPr>
          <a:lstStyle/>
          <a:p>
            <a:r>
              <a:rPr lang="en-US" sz="2800" smtClean="0">
                <a:solidFill>
                  <a:srgbClr val="FF8027"/>
                </a:solidFill>
              </a:rPr>
              <a:t>L5</a:t>
            </a:r>
            <a:endParaRPr lang="en-US" sz="2800" dirty="0">
              <a:solidFill>
                <a:srgbClr val="FF8027"/>
              </a:solidFill>
            </a:endParaRPr>
          </a:p>
        </p:txBody>
      </p:sp>
    </p:spTree>
    <p:extLst>
      <p:ext uri="{BB962C8B-B14F-4D97-AF65-F5344CB8AC3E}">
        <p14:creationId xmlns:p14="http://schemas.microsoft.com/office/powerpoint/2010/main" val="8013607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266" y="1193800"/>
            <a:ext cx="7755467" cy="5333105"/>
          </a:xfrm>
          <a:prstGeom prst="rect">
            <a:avLst/>
          </a:prstGeom>
        </p:spPr>
      </p:pic>
      <p:sp>
        <p:nvSpPr>
          <p:cNvPr id="4" name="TextBox 3"/>
          <p:cNvSpPr txBox="1"/>
          <p:nvPr/>
        </p:nvSpPr>
        <p:spPr>
          <a:xfrm>
            <a:off x="3471334" y="5198535"/>
            <a:ext cx="585417" cy="523220"/>
          </a:xfrm>
          <a:prstGeom prst="rect">
            <a:avLst/>
          </a:prstGeom>
          <a:noFill/>
        </p:spPr>
        <p:txBody>
          <a:bodyPr wrap="none" rtlCol="0">
            <a:spAutoFit/>
          </a:bodyPr>
          <a:lstStyle/>
          <a:p>
            <a:r>
              <a:rPr lang="en-US" sz="2800" dirty="0" smtClean="0">
                <a:solidFill>
                  <a:srgbClr val="FFDC44"/>
                </a:solidFill>
              </a:rPr>
              <a:t>L3</a:t>
            </a:r>
            <a:endParaRPr lang="en-US" sz="2800" dirty="0">
              <a:solidFill>
                <a:srgbClr val="FFDC44"/>
              </a:solidFill>
            </a:endParaRPr>
          </a:p>
        </p:txBody>
      </p:sp>
      <p:sp>
        <p:nvSpPr>
          <p:cNvPr id="7" name="TextBox 6"/>
          <p:cNvSpPr txBox="1"/>
          <p:nvPr/>
        </p:nvSpPr>
        <p:spPr>
          <a:xfrm>
            <a:off x="4470399" y="1794939"/>
            <a:ext cx="585417" cy="523220"/>
          </a:xfrm>
          <a:prstGeom prst="rect">
            <a:avLst/>
          </a:prstGeom>
          <a:noFill/>
        </p:spPr>
        <p:txBody>
          <a:bodyPr wrap="none" rtlCol="0">
            <a:spAutoFit/>
          </a:bodyPr>
          <a:lstStyle/>
          <a:p>
            <a:r>
              <a:rPr lang="en-US" sz="2800" dirty="0" smtClean="0">
                <a:solidFill>
                  <a:srgbClr val="7030A0"/>
                </a:solidFill>
              </a:rPr>
              <a:t>L3</a:t>
            </a:r>
            <a:endParaRPr lang="en-US" sz="2800" dirty="0">
              <a:solidFill>
                <a:srgbClr val="7030A0"/>
              </a:solidFill>
            </a:endParaRPr>
          </a:p>
        </p:txBody>
      </p:sp>
      <p:sp>
        <p:nvSpPr>
          <p:cNvPr id="10" name="TextBox 9"/>
          <p:cNvSpPr txBox="1"/>
          <p:nvPr/>
        </p:nvSpPr>
        <p:spPr>
          <a:xfrm>
            <a:off x="5892799" y="2709339"/>
            <a:ext cx="585417" cy="523220"/>
          </a:xfrm>
          <a:prstGeom prst="rect">
            <a:avLst/>
          </a:prstGeom>
          <a:noFill/>
        </p:spPr>
        <p:txBody>
          <a:bodyPr wrap="none" rtlCol="0">
            <a:spAutoFit/>
          </a:bodyPr>
          <a:lstStyle/>
          <a:p>
            <a:r>
              <a:rPr lang="en-US" sz="2800" smtClean="0">
                <a:solidFill>
                  <a:srgbClr val="FF8027"/>
                </a:solidFill>
              </a:rPr>
              <a:t>L5</a:t>
            </a:r>
            <a:endParaRPr lang="en-US" sz="2800" dirty="0">
              <a:solidFill>
                <a:srgbClr val="FF8027"/>
              </a:solidFill>
            </a:endParaRPr>
          </a:p>
        </p:txBody>
      </p:sp>
      <p:sp>
        <p:nvSpPr>
          <p:cNvPr id="2" name="5-Point Star 1"/>
          <p:cNvSpPr/>
          <p:nvPr/>
        </p:nvSpPr>
        <p:spPr bwMode="auto">
          <a:xfrm>
            <a:off x="2700865" y="2843092"/>
            <a:ext cx="592667" cy="526641"/>
          </a:xfrm>
          <a:prstGeom prst="star5">
            <a:avLst/>
          </a:prstGeom>
          <a:solidFill>
            <a:srgbClr val="FF0000"/>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5-Point Star 7"/>
          <p:cNvSpPr/>
          <p:nvPr/>
        </p:nvSpPr>
        <p:spPr bwMode="auto">
          <a:xfrm>
            <a:off x="7857066" y="4553359"/>
            <a:ext cx="592667" cy="526641"/>
          </a:xfrm>
          <a:prstGeom prst="star5">
            <a:avLst/>
          </a:prstGeom>
          <a:solidFill>
            <a:srgbClr val="FF0000"/>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Methods to evaluate binding interactions</a:t>
            </a:r>
            <a:endParaRPr lang="en-US" altLang="en-US" sz="3375" b="1" dirty="0">
              <a:solidFill>
                <a:srgbClr val="002060"/>
              </a:solidFill>
              <a:latin typeface="Avenir Book" charset="0"/>
              <a:ea typeface="Avenir Book" charset="0"/>
              <a:cs typeface="Avenir Book" charset="0"/>
              <a:sym typeface="Arial Italic" charset="0"/>
            </a:endParaRPr>
          </a:p>
        </p:txBody>
      </p:sp>
    </p:spTree>
    <p:extLst>
      <p:ext uri="{BB962C8B-B14F-4D97-AF65-F5344CB8AC3E}">
        <p14:creationId xmlns:p14="http://schemas.microsoft.com/office/powerpoint/2010/main" val="776393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solidFill>
                <a:schemeClr val="bg1"/>
              </a:solidFill>
              <a:latin typeface="Avenir Book" charset="0"/>
              <a:ea typeface="Avenir Book" charset="0"/>
              <a:cs typeface="Avenir Book" charset="0"/>
            </a:endParaRPr>
          </a:p>
          <a:p>
            <a:pPr algn="ctr"/>
            <a:r>
              <a:rPr lang="en-US" altLang="en-US" sz="2800" dirty="0" smtClean="0">
                <a:solidFill>
                  <a:schemeClr val="bg1"/>
                </a:solidFill>
                <a:latin typeface="Avenir Book" charset="0"/>
                <a:ea typeface="Avenir Book" charset="0"/>
                <a:cs typeface="Avenir Book" charset="0"/>
              </a:rPr>
              <a:t>Molecular recognition is ubiquitous in biology</a:t>
            </a:r>
            <a:endParaRPr lang="en-US" altLang="en-US" sz="3375" b="1" dirty="0">
              <a:solidFill>
                <a:schemeClr val="bg1"/>
              </a:solidFill>
              <a:latin typeface="Avenir Book" charset="0"/>
              <a:ea typeface="Avenir Book" charset="0"/>
              <a:cs typeface="Avenir Book" charset="0"/>
              <a:sym typeface="Arial Italic" charset="0"/>
            </a:endParaRPr>
          </a:p>
        </p:txBody>
      </p:sp>
      <p:pic>
        <p:nvPicPr>
          <p:cNvPr id="2" name="Picture 1"/>
          <p:cNvPicPr>
            <a:picLocks noChangeAspect="1"/>
          </p:cNvPicPr>
          <p:nvPr/>
        </p:nvPicPr>
        <p:blipFill>
          <a:blip r:embed="rId3"/>
          <a:stretch>
            <a:fillRect/>
          </a:stretch>
        </p:blipFill>
        <p:spPr>
          <a:xfrm>
            <a:off x="0" y="1141781"/>
            <a:ext cx="9143999" cy="5411419"/>
          </a:xfrm>
          <a:prstGeom prst="rect">
            <a:avLst/>
          </a:prstGeom>
        </p:spPr>
      </p:pic>
    </p:spTree>
    <p:extLst>
      <p:ext uri="{BB962C8B-B14F-4D97-AF65-F5344CB8AC3E}">
        <p14:creationId xmlns:p14="http://schemas.microsoft.com/office/powerpoint/2010/main" val="8431260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0" y="-189589"/>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Our path to evaluate FKBP12 ligands</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5" name="TextBox 6"/>
          <p:cNvSpPr txBox="1">
            <a:spLocks noChangeArrowheads="1"/>
          </p:cNvSpPr>
          <p:nvPr/>
        </p:nvSpPr>
        <p:spPr bwMode="auto">
          <a:xfrm>
            <a:off x="4007718" y="5937968"/>
            <a:ext cx="2291013"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smtClean="0">
                <a:latin typeface="Avenir Book" charset="0"/>
                <a:ea typeface="Avenir Book" charset="0"/>
                <a:cs typeface="Avenir Book" charset="0"/>
              </a:rPr>
              <a:t>test ligands in FKBP12 </a:t>
            </a:r>
          </a:p>
          <a:p>
            <a:pPr algn="ctr"/>
            <a:r>
              <a:rPr lang="en-US" altLang="en-US" sz="1600" b="1" dirty="0" smtClean="0">
                <a:latin typeface="Avenir Book" charset="0"/>
                <a:ea typeface="Avenir Book" charset="0"/>
                <a:cs typeface="Avenir Book" charset="0"/>
              </a:rPr>
              <a:t>binding assay</a:t>
            </a:r>
          </a:p>
          <a:p>
            <a:pPr algn="ctr"/>
            <a:r>
              <a:rPr lang="en-US" altLang="en-US" sz="1400" dirty="0">
                <a:solidFill>
                  <a:schemeClr val="bg2">
                    <a:lumMod val="75000"/>
                  </a:schemeClr>
                </a:solidFill>
                <a:latin typeface="Avenir Book" charset="0"/>
                <a:ea typeface="Avenir Book" charset="0"/>
                <a:cs typeface="Avenir Book" charset="0"/>
              </a:rPr>
              <a:t>lab </a:t>
            </a:r>
            <a:r>
              <a:rPr lang="en-US" altLang="en-US" sz="1400" dirty="0" smtClean="0">
                <a:solidFill>
                  <a:schemeClr val="bg2">
                    <a:lumMod val="75000"/>
                  </a:schemeClr>
                </a:solidFill>
                <a:latin typeface="Avenir Book" charset="0"/>
                <a:ea typeface="Avenir Book" charset="0"/>
                <a:cs typeface="Avenir Book" charset="0"/>
              </a:rPr>
              <a:t>day 6</a:t>
            </a:r>
            <a:endParaRPr lang="en-US" altLang="en-US" sz="1400" dirty="0">
              <a:solidFill>
                <a:schemeClr val="bg2">
                  <a:lumMod val="75000"/>
                </a:schemeClr>
              </a:solidFill>
              <a:latin typeface="Avenir Book" charset="0"/>
              <a:ea typeface="Avenir Book" charset="0"/>
              <a:cs typeface="Avenir Book" charset="0"/>
            </a:endParaRPr>
          </a:p>
        </p:txBody>
      </p:sp>
      <p:sp>
        <p:nvSpPr>
          <p:cNvPr id="7" name="TextBox 6"/>
          <p:cNvSpPr txBox="1">
            <a:spLocks noChangeArrowheads="1"/>
          </p:cNvSpPr>
          <p:nvPr/>
        </p:nvSpPr>
        <p:spPr bwMode="auto">
          <a:xfrm>
            <a:off x="115777" y="3169742"/>
            <a:ext cx="357719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i="1" dirty="0" smtClean="0">
                <a:latin typeface="Avenir Book" charset="0"/>
                <a:ea typeface="Avenir Book" charset="0"/>
                <a:cs typeface="Avenir Book" charset="0"/>
              </a:rPr>
              <a:t>in silico </a:t>
            </a:r>
            <a:r>
              <a:rPr lang="en-US" altLang="en-US" sz="1600" b="1" smtClean="0">
                <a:latin typeface="Avenir Book" charset="0"/>
                <a:ea typeface="Avenir Book" charset="0"/>
                <a:cs typeface="Avenir Book" charset="0"/>
              </a:rPr>
              <a:t>cloning; overexpress </a:t>
            </a:r>
            <a:r>
              <a:rPr lang="en-US" altLang="en-US" sz="1600" b="1" dirty="0" smtClean="0">
                <a:latin typeface="Avenir Book" charset="0"/>
                <a:ea typeface="Avenir Book" charset="0"/>
                <a:cs typeface="Avenir Book" charset="0"/>
              </a:rPr>
              <a:t>FKBP12</a:t>
            </a:r>
          </a:p>
          <a:p>
            <a:pPr algn="ctr"/>
            <a:r>
              <a:rPr lang="en-US" altLang="en-US" sz="1400" dirty="0" smtClean="0">
                <a:solidFill>
                  <a:schemeClr val="bg2">
                    <a:lumMod val="75000"/>
                  </a:schemeClr>
                </a:solidFill>
                <a:latin typeface="Avenir Book" charset="0"/>
                <a:ea typeface="Avenir Book" charset="0"/>
                <a:cs typeface="Avenir Book" charset="0"/>
              </a:rPr>
              <a:t>lab days 1 &amp; 2</a:t>
            </a:r>
            <a:endParaRPr lang="en-US" altLang="en-US" sz="1400" dirty="0">
              <a:solidFill>
                <a:schemeClr val="bg2">
                  <a:lumMod val="75000"/>
                </a:schemeClr>
              </a:solidFill>
              <a:latin typeface="Avenir Book" charset="0"/>
              <a:ea typeface="Avenir Book" charset="0"/>
              <a:cs typeface="Avenir Book" charset="0"/>
            </a:endParaRPr>
          </a:p>
        </p:txBody>
      </p:sp>
      <p:sp>
        <p:nvSpPr>
          <p:cNvPr id="8" name="TextBox 6"/>
          <p:cNvSpPr txBox="1">
            <a:spLocks noChangeArrowheads="1"/>
          </p:cNvSpPr>
          <p:nvPr/>
        </p:nvSpPr>
        <p:spPr bwMode="auto">
          <a:xfrm>
            <a:off x="3841357" y="3153117"/>
            <a:ext cx="267092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smtClean="0">
                <a:latin typeface="Avenir Book" charset="0"/>
                <a:ea typeface="Avenir Book" charset="0"/>
                <a:cs typeface="Avenir Book" charset="0"/>
              </a:rPr>
              <a:t>purify and analyze FKBP12 </a:t>
            </a:r>
          </a:p>
          <a:p>
            <a:pPr algn="ctr"/>
            <a:r>
              <a:rPr lang="en-US" altLang="en-US" sz="1400" dirty="0" smtClean="0">
                <a:solidFill>
                  <a:schemeClr val="bg2">
                    <a:lumMod val="75000"/>
                  </a:schemeClr>
                </a:solidFill>
                <a:latin typeface="Avenir Book" charset="0"/>
                <a:ea typeface="Avenir Book" charset="0"/>
                <a:cs typeface="Avenir Book" charset="0"/>
              </a:rPr>
              <a:t>lab days 3 and 4</a:t>
            </a:r>
            <a:endParaRPr lang="en-US" altLang="en-US" sz="1400" dirty="0">
              <a:solidFill>
                <a:schemeClr val="bg2">
                  <a:lumMod val="75000"/>
                </a:schemeClr>
              </a:solidFill>
              <a:latin typeface="Avenir Book" charset="0"/>
              <a:ea typeface="Avenir Book" charset="0"/>
              <a:cs typeface="Avenir Book" charset="0"/>
            </a:endParaRPr>
          </a:p>
        </p:txBody>
      </p:sp>
      <p:sp>
        <p:nvSpPr>
          <p:cNvPr id="9" name="Right Arrow 8"/>
          <p:cNvSpPr/>
          <p:nvPr/>
        </p:nvSpPr>
        <p:spPr bwMode="auto">
          <a:xfrm>
            <a:off x="2978659" y="1952020"/>
            <a:ext cx="714316" cy="232475"/>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10" name="Picture 9"/>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524683" y="1168922"/>
            <a:ext cx="2259635" cy="1881968"/>
          </a:xfrm>
          <a:prstGeom prst="rect">
            <a:avLst/>
          </a:prstGeom>
        </p:spPr>
      </p:pic>
      <p:pic>
        <p:nvPicPr>
          <p:cNvPr id="11" name="Picture 10"/>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4035771" y="1097833"/>
            <a:ext cx="946707" cy="1912965"/>
          </a:xfrm>
          <a:prstGeom prst="rect">
            <a:avLst/>
          </a:prstGeom>
        </p:spPr>
      </p:pic>
      <p:pic>
        <p:nvPicPr>
          <p:cNvPr id="12" name="Picture 11"/>
          <p:cNvPicPr>
            <a:picLocks noChangeAspect="1"/>
          </p:cNvPicPr>
          <p:nvPr/>
        </p:nvPicPr>
        <p:blipFill rotWithShape="1">
          <a:blip r:embed="rId5">
            <a:alphaModFix/>
          </a:blip>
          <a:srcRect l="54283" t="8511" b="-1271"/>
          <a:stretch/>
        </p:blipFill>
        <p:spPr>
          <a:xfrm>
            <a:off x="5176819" y="1104013"/>
            <a:ext cx="1247990" cy="1912965"/>
          </a:xfrm>
          <a:prstGeom prst="rect">
            <a:avLst/>
          </a:prstGeom>
        </p:spPr>
      </p:pic>
      <p:sp>
        <p:nvSpPr>
          <p:cNvPr id="13" name="Right Arrow 12"/>
          <p:cNvSpPr/>
          <p:nvPr/>
        </p:nvSpPr>
        <p:spPr bwMode="auto">
          <a:xfrm>
            <a:off x="2978659" y="1952020"/>
            <a:ext cx="714316" cy="232475"/>
          </a:xfrm>
          <a:prstGeom prst="rightArrow">
            <a:avLst/>
          </a:prstGeom>
          <a:solidFill>
            <a:schemeClr val="bg2">
              <a:lumMod val="20000"/>
              <a:lumOff val="8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14" name="Picture 13"/>
          <p:cNvPicPr>
            <a:picLocks noChangeAspect="1"/>
          </p:cNvPicPr>
          <p:nvPr/>
        </p:nvPicPr>
        <p:blipFill>
          <a:blip r:embed="rId6"/>
          <a:stretch>
            <a:fillRect/>
          </a:stretch>
        </p:blipFill>
        <p:spPr>
          <a:xfrm>
            <a:off x="6430477" y="1093876"/>
            <a:ext cx="1657292" cy="1104861"/>
          </a:xfrm>
          <a:prstGeom prst="rect">
            <a:avLst/>
          </a:prstGeom>
        </p:spPr>
      </p:pic>
      <p:pic>
        <p:nvPicPr>
          <p:cNvPr id="15" name="Picture 14"/>
          <p:cNvPicPr>
            <a:picLocks noChangeAspect="1"/>
          </p:cNvPicPr>
          <p:nvPr/>
        </p:nvPicPr>
        <p:blipFill>
          <a:blip r:embed="rId7"/>
          <a:stretch>
            <a:fillRect/>
          </a:stretch>
        </p:blipFill>
        <p:spPr>
          <a:xfrm>
            <a:off x="7842104" y="1091653"/>
            <a:ext cx="1114017" cy="742678"/>
          </a:xfrm>
          <a:prstGeom prst="rect">
            <a:avLst/>
          </a:prstGeom>
        </p:spPr>
      </p:pic>
      <p:pic>
        <p:nvPicPr>
          <p:cNvPr id="16" name="Picture 15"/>
          <p:cNvPicPr>
            <a:picLocks noChangeAspect="1"/>
          </p:cNvPicPr>
          <p:nvPr/>
        </p:nvPicPr>
        <p:blipFill>
          <a:blip r:embed="rId8"/>
          <a:stretch>
            <a:fillRect/>
          </a:stretch>
        </p:blipFill>
        <p:spPr>
          <a:xfrm>
            <a:off x="6752150" y="2319395"/>
            <a:ext cx="1001570" cy="667713"/>
          </a:xfrm>
          <a:prstGeom prst="rect">
            <a:avLst/>
          </a:prstGeom>
        </p:spPr>
      </p:pic>
      <p:pic>
        <p:nvPicPr>
          <p:cNvPr id="17" name="Picture 16"/>
          <p:cNvPicPr>
            <a:picLocks noChangeAspect="1"/>
          </p:cNvPicPr>
          <p:nvPr/>
        </p:nvPicPr>
        <p:blipFill>
          <a:blip r:embed="rId9"/>
          <a:stretch>
            <a:fillRect/>
          </a:stretch>
        </p:blipFill>
        <p:spPr>
          <a:xfrm>
            <a:off x="7462738" y="1892256"/>
            <a:ext cx="1630530" cy="1087020"/>
          </a:xfrm>
          <a:prstGeom prst="rect">
            <a:avLst/>
          </a:prstGeom>
        </p:spPr>
      </p:pic>
      <p:sp>
        <p:nvSpPr>
          <p:cNvPr id="18" name="TextBox 17"/>
          <p:cNvSpPr txBox="1"/>
          <p:nvPr/>
        </p:nvSpPr>
        <p:spPr>
          <a:xfrm>
            <a:off x="6433772" y="1838434"/>
            <a:ext cx="319318" cy="369332"/>
          </a:xfrm>
          <a:prstGeom prst="rect">
            <a:avLst/>
          </a:prstGeom>
          <a:noFill/>
        </p:spPr>
        <p:txBody>
          <a:bodyPr wrap="none" rtlCol="0">
            <a:spAutoFit/>
          </a:bodyPr>
          <a:lstStyle/>
          <a:p>
            <a:r>
              <a:rPr lang="en-US" dirty="0" smtClean="0"/>
              <a:t>+</a:t>
            </a:r>
            <a:endParaRPr lang="en-US" dirty="0"/>
          </a:p>
        </p:txBody>
      </p:sp>
      <p:sp>
        <p:nvSpPr>
          <p:cNvPr id="19" name="TextBox 6"/>
          <p:cNvSpPr txBox="1">
            <a:spLocks noChangeArrowheads="1"/>
          </p:cNvSpPr>
          <p:nvPr/>
        </p:nvSpPr>
        <p:spPr bwMode="auto">
          <a:xfrm>
            <a:off x="6685949" y="5959471"/>
            <a:ext cx="2270172"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smtClean="0">
                <a:latin typeface="Avenir Book" charset="0"/>
                <a:ea typeface="Avenir Book" charset="0"/>
                <a:cs typeface="Avenir Book" charset="0"/>
              </a:rPr>
              <a:t>complete data analysis</a:t>
            </a:r>
          </a:p>
          <a:p>
            <a:pPr algn="ctr"/>
            <a:r>
              <a:rPr lang="en-US" altLang="en-US" sz="1600" b="1" dirty="0" smtClean="0">
                <a:latin typeface="Avenir Book" charset="0"/>
                <a:ea typeface="Avenir Book" charset="0"/>
                <a:cs typeface="Avenir Book" charset="0"/>
              </a:rPr>
              <a:t>prioritize best ligands</a:t>
            </a:r>
          </a:p>
          <a:p>
            <a:pPr algn="ctr"/>
            <a:r>
              <a:rPr lang="en-US" altLang="en-US" sz="1400" dirty="0">
                <a:solidFill>
                  <a:schemeClr val="bg2">
                    <a:lumMod val="75000"/>
                  </a:schemeClr>
                </a:solidFill>
                <a:latin typeface="Avenir Book" charset="0"/>
                <a:ea typeface="Avenir Book" charset="0"/>
                <a:cs typeface="Avenir Book" charset="0"/>
              </a:rPr>
              <a:t>lab </a:t>
            </a:r>
            <a:r>
              <a:rPr lang="en-US" altLang="en-US" sz="1400" dirty="0" smtClean="0">
                <a:solidFill>
                  <a:schemeClr val="bg2">
                    <a:lumMod val="75000"/>
                  </a:schemeClr>
                </a:solidFill>
                <a:latin typeface="Avenir Book" charset="0"/>
                <a:ea typeface="Avenir Book" charset="0"/>
                <a:cs typeface="Avenir Book" charset="0"/>
              </a:rPr>
              <a:t>day 7</a:t>
            </a:r>
            <a:endParaRPr lang="en-US" altLang="en-US" sz="1400" dirty="0">
              <a:solidFill>
                <a:schemeClr val="bg2">
                  <a:lumMod val="75000"/>
                </a:schemeClr>
              </a:solidFill>
              <a:latin typeface="Avenir Book" charset="0"/>
              <a:ea typeface="Avenir Book" charset="0"/>
              <a:cs typeface="Avenir Book" charset="0"/>
            </a:endParaRPr>
          </a:p>
        </p:txBody>
      </p:sp>
      <p:sp>
        <p:nvSpPr>
          <p:cNvPr id="20" name="TextBox 6"/>
          <p:cNvSpPr txBox="1">
            <a:spLocks noChangeArrowheads="1"/>
          </p:cNvSpPr>
          <p:nvPr/>
        </p:nvSpPr>
        <p:spPr bwMode="auto">
          <a:xfrm>
            <a:off x="620728" y="5937968"/>
            <a:ext cx="2472151"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smtClean="0">
                <a:latin typeface="Avenir Book" charset="0"/>
                <a:ea typeface="Avenir Book" charset="0"/>
                <a:cs typeface="Avenir Book" charset="0"/>
              </a:rPr>
              <a:t>test FKBP12 and ligands </a:t>
            </a:r>
          </a:p>
          <a:p>
            <a:pPr algn="ctr"/>
            <a:r>
              <a:rPr lang="en-US" altLang="en-US" sz="1600" b="1" dirty="0" smtClean="0">
                <a:latin typeface="Avenir Book" charset="0"/>
                <a:ea typeface="Avenir Book" charset="0"/>
                <a:cs typeface="Avenir Book" charset="0"/>
              </a:rPr>
              <a:t>in enzyme activity assay</a:t>
            </a:r>
          </a:p>
          <a:p>
            <a:pPr algn="ctr"/>
            <a:r>
              <a:rPr lang="en-US" altLang="en-US" sz="1400" dirty="0">
                <a:solidFill>
                  <a:schemeClr val="bg2">
                    <a:lumMod val="75000"/>
                  </a:schemeClr>
                </a:solidFill>
                <a:latin typeface="Avenir Book" charset="0"/>
                <a:ea typeface="Avenir Book" charset="0"/>
                <a:cs typeface="Avenir Book" charset="0"/>
              </a:rPr>
              <a:t>lab </a:t>
            </a:r>
            <a:r>
              <a:rPr lang="en-US" altLang="en-US" sz="1400" dirty="0" smtClean="0">
                <a:solidFill>
                  <a:schemeClr val="bg2">
                    <a:lumMod val="75000"/>
                  </a:schemeClr>
                </a:solidFill>
                <a:latin typeface="Avenir Book" charset="0"/>
                <a:ea typeface="Avenir Book" charset="0"/>
                <a:cs typeface="Avenir Book" charset="0"/>
              </a:rPr>
              <a:t>day 5</a:t>
            </a:r>
            <a:endParaRPr lang="en-US" altLang="en-US" sz="1400" dirty="0">
              <a:solidFill>
                <a:schemeClr val="bg2">
                  <a:lumMod val="75000"/>
                </a:schemeClr>
              </a:solidFill>
              <a:latin typeface="Avenir Book" charset="0"/>
              <a:ea typeface="Avenir Book" charset="0"/>
              <a:cs typeface="Avenir Book" charset="0"/>
            </a:endParaRPr>
          </a:p>
        </p:txBody>
      </p:sp>
      <p:pic>
        <p:nvPicPr>
          <p:cNvPr id="21" name="Picture 20"/>
          <p:cNvPicPr>
            <a:picLocks noChangeAspect="1"/>
          </p:cNvPicPr>
          <p:nvPr/>
        </p:nvPicPr>
        <p:blipFill rotWithShape="1">
          <a:blip r:embed="rId10">
            <a:alphaModFix/>
          </a:blip>
          <a:srcRect l="17398" t="8000" r="26276" b="62424"/>
          <a:stretch/>
        </p:blipFill>
        <p:spPr>
          <a:xfrm>
            <a:off x="377790" y="3816701"/>
            <a:ext cx="2958025" cy="2121267"/>
          </a:xfrm>
          <a:prstGeom prst="rect">
            <a:avLst/>
          </a:prstGeom>
        </p:spPr>
      </p:pic>
      <p:pic>
        <p:nvPicPr>
          <p:cNvPr id="22" name="Picture 21"/>
          <p:cNvPicPr>
            <a:picLocks noChangeAspect="1"/>
          </p:cNvPicPr>
          <p:nvPr/>
        </p:nvPicPr>
        <p:blipFill>
          <a:blip r:embed="rId11">
            <a:alphaModFix/>
          </a:blip>
          <a:stretch>
            <a:fillRect/>
          </a:stretch>
        </p:blipFill>
        <p:spPr>
          <a:xfrm>
            <a:off x="4007718" y="4000550"/>
            <a:ext cx="2264607" cy="1753567"/>
          </a:xfrm>
          <a:prstGeom prst="rect">
            <a:avLst/>
          </a:prstGeom>
        </p:spPr>
      </p:pic>
      <p:sp>
        <p:nvSpPr>
          <p:cNvPr id="23" name="Right Arrow 22"/>
          <p:cNvSpPr/>
          <p:nvPr/>
        </p:nvSpPr>
        <p:spPr bwMode="auto">
          <a:xfrm>
            <a:off x="6367749" y="4536228"/>
            <a:ext cx="714316" cy="232475"/>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4" name="Right Arrow 23"/>
          <p:cNvSpPr/>
          <p:nvPr/>
        </p:nvSpPr>
        <p:spPr bwMode="auto">
          <a:xfrm>
            <a:off x="3095544" y="4559499"/>
            <a:ext cx="714316" cy="232475"/>
          </a:xfrm>
          <a:prstGeom prst="rightArrow">
            <a:avLst/>
          </a:prstGeom>
          <a:solidFill>
            <a:schemeClr val="bg2">
              <a:lumMod val="20000"/>
              <a:lumOff val="8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25" name="Picture 24"/>
          <p:cNvPicPr>
            <a:picLocks noChangeAspect="1"/>
          </p:cNvPicPr>
          <p:nvPr/>
        </p:nvPicPr>
        <p:blipFill>
          <a:blip r:embed="rId8"/>
          <a:stretch>
            <a:fillRect/>
          </a:stretch>
        </p:blipFill>
        <p:spPr>
          <a:xfrm>
            <a:off x="7419420" y="4318608"/>
            <a:ext cx="1001570" cy="667713"/>
          </a:xfrm>
          <a:prstGeom prst="rect">
            <a:avLst/>
          </a:prstGeom>
        </p:spPr>
      </p:pic>
      <p:sp>
        <p:nvSpPr>
          <p:cNvPr id="26" name="TextBox 6"/>
          <p:cNvSpPr txBox="1">
            <a:spLocks noChangeArrowheads="1"/>
          </p:cNvSpPr>
          <p:nvPr/>
        </p:nvSpPr>
        <p:spPr bwMode="auto">
          <a:xfrm>
            <a:off x="7252935" y="5071700"/>
            <a:ext cx="12698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smtClean="0">
                <a:solidFill>
                  <a:srgbClr val="FF0000"/>
                </a:solidFill>
                <a:latin typeface="Avenir Book" charset="0"/>
                <a:ea typeface="Avenir Book" charset="0"/>
                <a:cs typeface="Avenir Book" charset="0"/>
              </a:rPr>
              <a:t>IC</a:t>
            </a:r>
            <a:r>
              <a:rPr lang="en-US" altLang="en-US" sz="1600" b="1" baseline="-25000" dirty="0" smtClean="0">
                <a:solidFill>
                  <a:srgbClr val="FF0000"/>
                </a:solidFill>
                <a:latin typeface="Avenir Book" charset="0"/>
                <a:ea typeface="Avenir Book" charset="0"/>
                <a:cs typeface="Avenir Book" charset="0"/>
              </a:rPr>
              <a:t>50</a:t>
            </a:r>
            <a:r>
              <a:rPr lang="en-US" altLang="en-US" sz="1600" b="1" dirty="0" smtClean="0">
                <a:solidFill>
                  <a:srgbClr val="FF0000"/>
                </a:solidFill>
                <a:latin typeface="Avenir Book" charset="0"/>
                <a:ea typeface="Avenir Book" charset="0"/>
                <a:cs typeface="Avenir Book" charset="0"/>
              </a:rPr>
              <a:t> = X µM</a:t>
            </a:r>
          </a:p>
          <a:p>
            <a:pPr algn="ctr"/>
            <a:r>
              <a:rPr lang="en-US" altLang="en-US" sz="1600" b="1" dirty="0" smtClean="0">
                <a:solidFill>
                  <a:srgbClr val="00B050"/>
                </a:solidFill>
                <a:latin typeface="Symbol" charset="2"/>
                <a:ea typeface="Avenir Book" charset="0"/>
                <a:cs typeface="Avenir Book" charset="0"/>
              </a:rPr>
              <a:t>D</a:t>
            </a:r>
            <a:r>
              <a:rPr lang="en-US" altLang="en-US" sz="1600" b="1" dirty="0" smtClean="0">
                <a:solidFill>
                  <a:srgbClr val="00B050"/>
                </a:solidFill>
                <a:latin typeface="Avenir Book" charset="0"/>
                <a:ea typeface="Avenir Book" charset="0"/>
                <a:cs typeface="Avenir Book" charset="0"/>
              </a:rPr>
              <a:t>T = Y °C</a:t>
            </a:r>
            <a:endParaRPr lang="en-US" altLang="en-US" sz="1400" dirty="0">
              <a:solidFill>
                <a:srgbClr val="00B050"/>
              </a:solidFill>
              <a:latin typeface="Avenir Book" charset="0"/>
              <a:ea typeface="Avenir Book" charset="0"/>
              <a:cs typeface="Avenir Book" charset="0"/>
            </a:endParaRPr>
          </a:p>
        </p:txBody>
      </p:sp>
      <p:sp>
        <p:nvSpPr>
          <p:cNvPr id="27" name="TextBox 6"/>
          <p:cNvSpPr txBox="1">
            <a:spLocks noChangeArrowheads="1"/>
          </p:cNvSpPr>
          <p:nvPr/>
        </p:nvSpPr>
        <p:spPr bwMode="auto">
          <a:xfrm>
            <a:off x="6664367" y="3153117"/>
            <a:ext cx="221945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smtClean="0">
                <a:latin typeface="Avenir Book" charset="0"/>
                <a:ea typeface="Avenir Book" charset="0"/>
                <a:cs typeface="Avenir Book" charset="0"/>
              </a:rPr>
              <a:t>re-analyze screen data</a:t>
            </a:r>
          </a:p>
          <a:p>
            <a:pPr algn="ctr"/>
            <a:r>
              <a:rPr lang="en-US" altLang="en-US" sz="1400" dirty="0">
                <a:solidFill>
                  <a:schemeClr val="bg2">
                    <a:lumMod val="75000"/>
                  </a:schemeClr>
                </a:solidFill>
                <a:latin typeface="Avenir Book" charset="0"/>
                <a:ea typeface="Avenir Book" charset="0"/>
                <a:cs typeface="Avenir Book" charset="0"/>
              </a:rPr>
              <a:t>lab </a:t>
            </a:r>
            <a:r>
              <a:rPr lang="en-US" altLang="en-US" sz="1400" dirty="0" smtClean="0">
                <a:solidFill>
                  <a:schemeClr val="bg2">
                    <a:lumMod val="75000"/>
                  </a:schemeClr>
                </a:solidFill>
                <a:latin typeface="Avenir Book" charset="0"/>
                <a:ea typeface="Avenir Book" charset="0"/>
                <a:cs typeface="Avenir Book" charset="0"/>
              </a:rPr>
              <a:t>day 2</a:t>
            </a:r>
            <a:endParaRPr lang="en-US" altLang="en-US" sz="1400" dirty="0">
              <a:solidFill>
                <a:schemeClr val="bg2">
                  <a:lumMod val="75000"/>
                </a:schemeClr>
              </a:solidFill>
              <a:latin typeface="Avenir Book" charset="0"/>
              <a:ea typeface="Avenir Book" charset="0"/>
              <a:cs typeface="Avenir Book" charset="0"/>
            </a:endParaRPr>
          </a:p>
        </p:txBody>
      </p:sp>
    </p:spTree>
    <p:extLst>
      <p:ext uri="{BB962C8B-B14F-4D97-AF65-F5344CB8AC3E}">
        <p14:creationId xmlns:p14="http://schemas.microsoft.com/office/powerpoint/2010/main" val="10970863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Measuring a thermal melt profile for a protein</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2" name="Picture 1"/>
          <p:cNvPicPr>
            <a:picLocks noChangeAspect="1"/>
          </p:cNvPicPr>
          <p:nvPr/>
        </p:nvPicPr>
        <p:blipFill rotWithShape="1">
          <a:blip r:embed="rId3"/>
          <a:srcRect l="1172" t="2454" r="2940" b="2082"/>
          <a:stretch/>
        </p:blipFill>
        <p:spPr>
          <a:xfrm>
            <a:off x="1161142" y="1538514"/>
            <a:ext cx="6821715" cy="4659085"/>
          </a:xfrm>
          <a:prstGeom prst="rect">
            <a:avLst/>
          </a:prstGeom>
        </p:spPr>
      </p:pic>
      <p:sp>
        <p:nvSpPr>
          <p:cNvPr id="5" name="TextBox 4"/>
          <p:cNvSpPr txBox="1"/>
          <p:nvPr/>
        </p:nvSpPr>
        <p:spPr>
          <a:xfrm>
            <a:off x="2351314" y="3995447"/>
            <a:ext cx="1412566" cy="307777"/>
          </a:xfrm>
          <a:prstGeom prst="rect">
            <a:avLst/>
          </a:prstGeom>
          <a:solidFill>
            <a:schemeClr val="bg1"/>
          </a:solidFill>
        </p:spPr>
        <p:txBody>
          <a:bodyPr wrap="none" rtlCol="0">
            <a:spAutoFit/>
          </a:bodyPr>
          <a:lstStyle/>
          <a:p>
            <a:r>
              <a:rPr lang="en-US" sz="1400" smtClean="0">
                <a:latin typeface="Avenir Book" charset="0"/>
                <a:ea typeface="Avenir Book" charset="0"/>
                <a:cs typeface="Avenir Book" charset="0"/>
              </a:rPr>
              <a:t>protein </a:t>
            </a:r>
            <a:r>
              <a:rPr lang="en-US" sz="1400" dirty="0" smtClean="0">
                <a:latin typeface="Avenir Book" charset="0"/>
                <a:ea typeface="Avenir Book" charset="0"/>
                <a:cs typeface="Avenir Book" charset="0"/>
              </a:rPr>
              <a:t>melting</a:t>
            </a:r>
            <a:endParaRPr lang="en-US" sz="1400" dirty="0">
              <a:latin typeface="Avenir Book" charset="0"/>
              <a:ea typeface="Avenir Book" charset="0"/>
              <a:cs typeface="Avenir Book" charset="0"/>
            </a:endParaRPr>
          </a:p>
        </p:txBody>
      </p:sp>
      <p:sp>
        <p:nvSpPr>
          <p:cNvPr id="20" name="TextBox 19"/>
          <p:cNvSpPr txBox="1"/>
          <p:nvPr/>
        </p:nvSpPr>
        <p:spPr>
          <a:xfrm>
            <a:off x="3030346" y="2430176"/>
            <a:ext cx="1141659" cy="307777"/>
          </a:xfrm>
          <a:prstGeom prst="rect">
            <a:avLst/>
          </a:prstGeom>
          <a:solidFill>
            <a:schemeClr val="bg1"/>
          </a:solidFill>
        </p:spPr>
        <p:txBody>
          <a:bodyPr wrap="none" rtlCol="0">
            <a:spAutoFit/>
          </a:bodyPr>
          <a:lstStyle/>
          <a:p>
            <a:r>
              <a:rPr lang="en-US" sz="1400" dirty="0" smtClean="0">
                <a:latin typeface="Avenir Book" charset="0"/>
                <a:ea typeface="Avenir Book" charset="0"/>
                <a:cs typeface="Avenir Book" charset="0"/>
              </a:rPr>
              <a:t>dye binding</a:t>
            </a:r>
            <a:endParaRPr lang="en-US" sz="1400" dirty="0">
              <a:latin typeface="Avenir Book" charset="0"/>
              <a:ea typeface="Avenir Book" charset="0"/>
              <a:cs typeface="Avenir Book" charset="0"/>
            </a:endParaRPr>
          </a:p>
        </p:txBody>
      </p:sp>
      <p:sp>
        <p:nvSpPr>
          <p:cNvPr id="21" name="TextBox 20"/>
          <p:cNvSpPr txBox="1"/>
          <p:nvPr/>
        </p:nvSpPr>
        <p:spPr>
          <a:xfrm>
            <a:off x="5127661" y="1384626"/>
            <a:ext cx="1657826" cy="307777"/>
          </a:xfrm>
          <a:prstGeom prst="rect">
            <a:avLst/>
          </a:prstGeom>
          <a:solidFill>
            <a:schemeClr val="bg1"/>
          </a:solidFill>
        </p:spPr>
        <p:txBody>
          <a:bodyPr wrap="none" rtlCol="0">
            <a:spAutoFit/>
          </a:bodyPr>
          <a:lstStyle/>
          <a:p>
            <a:r>
              <a:rPr lang="en-US" sz="1400" smtClean="0">
                <a:latin typeface="Avenir Book" charset="0"/>
                <a:ea typeface="Avenir Book" charset="0"/>
                <a:cs typeface="Avenir Book" charset="0"/>
              </a:rPr>
              <a:t>peak fluorescence</a:t>
            </a:r>
            <a:endParaRPr lang="en-US" sz="1400" dirty="0">
              <a:latin typeface="Avenir Book" charset="0"/>
              <a:ea typeface="Avenir Book" charset="0"/>
              <a:cs typeface="Avenir Book" charset="0"/>
            </a:endParaRPr>
          </a:p>
        </p:txBody>
      </p:sp>
      <p:sp>
        <p:nvSpPr>
          <p:cNvPr id="22" name="TextBox 21"/>
          <p:cNvSpPr txBox="1"/>
          <p:nvPr/>
        </p:nvSpPr>
        <p:spPr>
          <a:xfrm>
            <a:off x="1602551" y="5889823"/>
            <a:ext cx="1539204" cy="307777"/>
          </a:xfrm>
          <a:prstGeom prst="rect">
            <a:avLst/>
          </a:prstGeom>
          <a:solidFill>
            <a:schemeClr val="bg1"/>
          </a:solidFill>
        </p:spPr>
        <p:txBody>
          <a:bodyPr wrap="none" rtlCol="0">
            <a:spAutoFit/>
          </a:bodyPr>
          <a:lstStyle/>
          <a:p>
            <a:r>
              <a:rPr lang="en-US" sz="1400">
                <a:latin typeface="Avenir Book" charset="0"/>
                <a:ea typeface="Avenir Book" charset="0"/>
                <a:cs typeface="Avenir Book" charset="0"/>
              </a:rPr>
              <a:t>h</a:t>
            </a:r>
            <a:r>
              <a:rPr lang="en-US" sz="1400" smtClean="0">
                <a:latin typeface="Avenir Book" charset="0"/>
                <a:ea typeface="Avenir Book" charset="0"/>
                <a:cs typeface="Avenir Book" charset="0"/>
              </a:rPr>
              <a:t>ydrophobic </a:t>
            </a:r>
            <a:r>
              <a:rPr lang="en-US" sz="1400" dirty="0" smtClean="0">
                <a:latin typeface="Avenir Book" charset="0"/>
                <a:ea typeface="Avenir Book" charset="0"/>
                <a:cs typeface="Avenir Book" charset="0"/>
              </a:rPr>
              <a:t>dye</a:t>
            </a:r>
            <a:endParaRPr lang="en-US" sz="1400" dirty="0">
              <a:latin typeface="Avenir Book" charset="0"/>
              <a:ea typeface="Avenir Book" charset="0"/>
              <a:cs typeface="Avenir Book" charset="0"/>
            </a:endParaRPr>
          </a:p>
        </p:txBody>
      </p:sp>
      <p:sp>
        <p:nvSpPr>
          <p:cNvPr id="24" name="TextBox 23"/>
          <p:cNvSpPr txBox="1"/>
          <p:nvPr/>
        </p:nvSpPr>
        <p:spPr>
          <a:xfrm>
            <a:off x="3673151" y="5889822"/>
            <a:ext cx="1608133" cy="307777"/>
          </a:xfrm>
          <a:prstGeom prst="rect">
            <a:avLst/>
          </a:prstGeom>
          <a:solidFill>
            <a:schemeClr val="bg1"/>
          </a:solidFill>
        </p:spPr>
        <p:txBody>
          <a:bodyPr wrap="none" rtlCol="0">
            <a:spAutoFit/>
          </a:bodyPr>
          <a:lstStyle/>
          <a:p>
            <a:r>
              <a:rPr lang="en-US" sz="1400" smtClean="0">
                <a:latin typeface="Avenir Book" charset="0"/>
                <a:ea typeface="Avenir Book" charset="0"/>
                <a:cs typeface="Avenir Book" charset="0"/>
              </a:rPr>
              <a:t>protein of interest</a:t>
            </a:r>
            <a:endParaRPr lang="en-US" sz="1400" dirty="0">
              <a:latin typeface="Avenir Book" charset="0"/>
              <a:ea typeface="Avenir Book" charset="0"/>
              <a:cs typeface="Avenir Book" charset="0"/>
            </a:endParaRPr>
          </a:p>
        </p:txBody>
      </p:sp>
      <p:sp>
        <p:nvSpPr>
          <p:cNvPr id="25" name="TextBox 24"/>
          <p:cNvSpPr txBox="1"/>
          <p:nvPr/>
        </p:nvSpPr>
        <p:spPr>
          <a:xfrm>
            <a:off x="6605866" y="2060844"/>
            <a:ext cx="1782860" cy="738664"/>
          </a:xfrm>
          <a:prstGeom prst="rect">
            <a:avLst/>
          </a:prstGeom>
          <a:solidFill>
            <a:schemeClr val="bg1"/>
          </a:solidFill>
        </p:spPr>
        <p:txBody>
          <a:bodyPr wrap="none" rtlCol="0">
            <a:spAutoFit/>
          </a:bodyPr>
          <a:lstStyle/>
          <a:p>
            <a:pPr algn="ctr"/>
            <a:r>
              <a:rPr lang="en-US" sz="1400" dirty="0" smtClean="0">
                <a:latin typeface="Avenir Book" charset="0"/>
                <a:ea typeface="Avenir Book" charset="0"/>
                <a:cs typeface="Avenir Book" charset="0"/>
              </a:rPr>
              <a:t>protein aggregation</a:t>
            </a:r>
          </a:p>
          <a:p>
            <a:pPr algn="ctr"/>
            <a:r>
              <a:rPr lang="en-US" sz="1400" dirty="0" smtClean="0">
                <a:latin typeface="Avenir Book" charset="0"/>
                <a:ea typeface="Avenir Book" charset="0"/>
                <a:cs typeface="Avenir Book" charset="0"/>
              </a:rPr>
              <a:t>&amp;</a:t>
            </a:r>
          </a:p>
          <a:p>
            <a:pPr algn="ctr"/>
            <a:r>
              <a:rPr lang="en-US" sz="1400" dirty="0" smtClean="0">
                <a:latin typeface="Avenir Book" charset="0"/>
                <a:ea typeface="Avenir Book" charset="0"/>
                <a:cs typeface="Avenir Book" charset="0"/>
              </a:rPr>
              <a:t>dye dissociation</a:t>
            </a:r>
            <a:endParaRPr lang="en-US" sz="1400" dirty="0">
              <a:latin typeface="Avenir Book" charset="0"/>
              <a:ea typeface="Avenir Book" charset="0"/>
              <a:cs typeface="Avenir Book" charset="0"/>
            </a:endParaRPr>
          </a:p>
        </p:txBody>
      </p:sp>
      <p:sp>
        <p:nvSpPr>
          <p:cNvPr id="27" name="TextBox 26"/>
          <p:cNvSpPr txBox="1"/>
          <p:nvPr/>
        </p:nvSpPr>
        <p:spPr>
          <a:xfrm>
            <a:off x="4515144" y="3624794"/>
            <a:ext cx="2105062" cy="492443"/>
          </a:xfrm>
          <a:prstGeom prst="rect">
            <a:avLst/>
          </a:prstGeom>
          <a:solidFill>
            <a:schemeClr val="bg1"/>
          </a:solidFill>
        </p:spPr>
        <p:txBody>
          <a:bodyPr wrap="square" rtlCol="0">
            <a:spAutoFit/>
          </a:bodyPr>
          <a:lstStyle/>
          <a:p>
            <a:r>
              <a:rPr lang="en-US" sz="1300" dirty="0" smtClean="0">
                <a:latin typeface="Avenir Book" charset="0"/>
                <a:ea typeface="Avenir Book" charset="0"/>
                <a:cs typeface="Avenir Book" charset="0"/>
              </a:rPr>
              <a:t>Tm = </a:t>
            </a:r>
            <a:r>
              <a:rPr lang="en-US" sz="1300" smtClean="0">
                <a:latin typeface="Avenir Book" charset="0"/>
                <a:ea typeface="Avenir Book" charset="0"/>
                <a:cs typeface="Avenir Book" charset="0"/>
              </a:rPr>
              <a:t>melting temperature</a:t>
            </a:r>
            <a:endParaRPr lang="en-US" sz="1300" dirty="0">
              <a:latin typeface="Avenir Book" charset="0"/>
              <a:ea typeface="Avenir Book" charset="0"/>
              <a:cs typeface="Avenir Book" charset="0"/>
            </a:endParaRPr>
          </a:p>
        </p:txBody>
      </p:sp>
    </p:spTree>
    <p:extLst>
      <p:ext uri="{BB962C8B-B14F-4D97-AF65-F5344CB8AC3E}">
        <p14:creationId xmlns:p14="http://schemas.microsoft.com/office/powerpoint/2010/main" val="746525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Dyes used to detect protein unfolding</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2" name="Picture 1"/>
          <p:cNvPicPr>
            <a:picLocks noChangeAspect="1"/>
          </p:cNvPicPr>
          <p:nvPr/>
        </p:nvPicPr>
        <p:blipFill>
          <a:blip r:embed="rId3"/>
          <a:stretch>
            <a:fillRect/>
          </a:stretch>
        </p:blipFill>
        <p:spPr>
          <a:xfrm>
            <a:off x="895160" y="1492067"/>
            <a:ext cx="1322816" cy="1117779"/>
          </a:xfrm>
          <a:prstGeom prst="rect">
            <a:avLst/>
          </a:prstGeom>
        </p:spPr>
      </p:pic>
      <p:sp>
        <p:nvSpPr>
          <p:cNvPr id="5" name="TextBox 4"/>
          <p:cNvSpPr txBox="1"/>
          <p:nvPr/>
        </p:nvSpPr>
        <p:spPr>
          <a:xfrm>
            <a:off x="268395" y="2925420"/>
            <a:ext cx="2576346" cy="738664"/>
          </a:xfrm>
          <a:prstGeom prst="rect">
            <a:avLst/>
          </a:prstGeom>
          <a:solidFill>
            <a:schemeClr val="bg1"/>
          </a:solidFill>
        </p:spPr>
        <p:txBody>
          <a:bodyPr wrap="none" rtlCol="0">
            <a:spAutoFit/>
          </a:bodyPr>
          <a:lstStyle/>
          <a:p>
            <a:pPr algn="ctr"/>
            <a:r>
              <a:rPr lang="en-US" b="1" dirty="0" smtClean="0">
                <a:solidFill>
                  <a:srgbClr val="00B0F0"/>
                </a:solidFill>
                <a:latin typeface="Avenir Book" charset="0"/>
                <a:ea typeface="Avenir Book" charset="0"/>
                <a:cs typeface="Avenir Book" charset="0"/>
              </a:rPr>
              <a:t>ANS</a:t>
            </a:r>
          </a:p>
          <a:p>
            <a:pPr algn="ctr"/>
            <a:r>
              <a:rPr lang="en-US" sz="1200" dirty="0" smtClean="0">
                <a:latin typeface="Avenir Book" charset="0"/>
                <a:ea typeface="Avenir Book" charset="0"/>
                <a:cs typeface="Avenir Book" charset="0"/>
              </a:rPr>
              <a:t>8-anilinonapthalene-1-sulfonic acid</a:t>
            </a:r>
          </a:p>
          <a:p>
            <a:pPr algn="ctr"/>
            <a:r>
              <a:rPr lang="en-US" sz="1200" dirty="0" smtClean="0">
                <a:latin typeface="Avenir Book" charset="0"/>
                <a:ea typeface="Avenir Book" charset="0"/>
                <a:cs typeface="Avenir Book" charset="0"/>
              </a:rPr>
              <a:t>(1965)</a:t>
            </a:r>
            <a:endParaRPr lang="en-US" sz="1200" dirty="0">
              <a:latin typeface="Avenir Book" charset="0"/>
              <a:ea typeface="Avenir Book" charset="0"/>
              <a:cs typeface="Avenir Book" charset="0"/>
            </a:endParaRPr>
          </a:p>
        </p:txBody>
      </p:sp>
    </p:spTree>
    <p:extLst>
      <p:ext uri="{BB962C8B-B14F-4D97-AF65-F5344CB8AC3E}">
        <p14:creationId xmlns:p14="http://schemas.microsoft.com/office/powerpoint/2010/main" val="18994849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Dyes used to detect protein unfolding</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2" name="Picture 1"/>
          <p:cNvPicPr>
            <a:picLocks noChangeAspect="1"/>
          </p:cNvPicPr>
          <p:nvPr/>
        </p:nvPicPr>
        <p:blipFill>
          <a:blip r:embed="rId3"/>
          <a:stretch>
            <a:fillRect/>
          </a:stretch>
        </p:blipFill>
        <p:spPr>
          <a:xfrm>
            <a:off x="895160" y="1492067"/>
            <a:ext cx="1322816" cy="1117779"/>
          </a:xfrm>
          <a:prstGeom prst="rect">
            <a:avLst/>
          </a:prstGeom>
        </p:spPr>
      </p:pic>
      <p:sp>
        <p:nvSpPr>
          <p:cNvPr id="5" name="TextBox 4"/>
          <p:cNvSpPr txBox="1"/>
          <p:nvPr/>
        </p:nvSpPr>
        <p:spPr>
          <a:xfrm>
            <a:off x="268395" y="2925420"/>
            <a:ext cx="2576346" cy="738664"/>
          </a:xfrm>
          <a:prstGeom prst="rect">
            <a:avLst/>
          </a:prstGeom>
          <a:solidFill>
            <a:schemeClr val="bg1"/>
          </a:solidFill>
        </p:spPr>
        <p:txBody>
          <a:bodyPr wrap="none" rtlCol="0">
            <a:spAutoFit/>
          </a:bodyPr>
          <a:lstStyle/>
          <a:p>
            <a:pPr algn="ctr"/>
            <a:r>
              <a:rPr lang="en-US" b="1" dirty="0" smtClean="0">
                <a:solidFill>
                  <a:srgbClr val="00B0F0"/>
                </a:solidFill>
                <a:latin typeface="Avenir Book" charset="0"/>
                <a:ea typeface="Avenir Book" charset="0"/>
                <a:cs typeface="Avenir Book" charset="0"/>
              </a:rPr>
              <a:t>ANS</a:t>
            </a:r>
          </a:p>
          <a:p>
            <a:pPr algn="ctr"/>
            <a:r>
              <a:rPr lang="en-US" sz="1200" dirty="0" smtClean="0">
                <a:latin typeface="Avenir Book" charset="0"/>
                <a:ea typeface="Avenir Book" charset="0"/>
                <a:cs typeface="Avenir Book" charset="0"/>
              </a:rPr>
              <a:t>8-anilinonapthalene-1-sulfonic acid</a:t>
            </a:r>
          </a:p>
          <a:p>
            <a:pPr algn="ctr"/>
            <a:r>
              <a:rPr lang="en-US" sz="1200" dirty="0" smtClean="0">
                <a:latin typeface="Avenir Book" charset="0"/>
                <a:ea typeface="Avenir Book" charset="0"/>
                <a:cs typeface="Avenir Book" charset="0"/>
              </a:rPr>
              <a:t>(1965)</a:t>
            </a:r>
            <a:endParaRPr lang="en-US" sz="1200" dirty="0">
              <a:latin typeface="Avenir Book" charset="0"/>
              <a:ea typeface="Avenir Book" charset="0"/>
              <a:cs typeface="Avenir Book" charset="0"/>
            </a:endParaRPr>
          </a:p>
        </p:txBody>
      </p:sp>
      <p:pic>
        <p:nvPicPr>
          <p:cNvPr id="6" name="Picture 5"/>
          <p:cNvPicPr>
            <a:picLocks noChangeAspect="1"/>
          </p:cNvPicPr>
          <p:nvPr/>
        </p:nvPicPr>
        <p:blipFill>
          <a:blip r:embed="rId4"/>
          <a:stretch>
            <a:fillRect/>
          </a:stretch>
        </p:blipFill>
        <p:spPr>
          <a:xfrm>
            <a:off x="3521571" y="1396954"/>
            <a:ext cx="2100858" cy="1370810"/>
          </a:xfrm>
          <a:prstGeom prst="rect">
            <a:avLst/>
          </a:prstGeom>
        </p:spPr>
      </p:pic>
      <p:sp>
        <p:nvSpPr>
          <p:cNvPr id="9" name="TextBox 8"/>
          <p:cNvSpPr txBox="1"/>
          <p:nvPr/>
        </p:nvSpPr>
        <p:spPr>
          <a:xfrm>
            <a:off x="3026055" y="2925420"/>
            <a:ext cx="3021981" cy="738664"/>
          </a:xfrm>
          <a:prstGeom prst="rect">
            <a:avLst/>
          </a:prstGeom>
          <a:solidFill>
            <a:schemeClr val="bg1"/>
          </a:solidFill>
        </p:spPr>
        <p:txBody>
          <a:bodyPr wrap="square" rtlCol="0">
            <a:spAutoFit/>
          </a:bodyPr>
          <a:lstStyle/>
          <a:p>
            <a:pPr algn="ctr"/>
            <a:r>
              <a:rPr lang="en-US" b="1" dirty="0" smtClean="0">
                <a:solidFill>
                  <a:srgbClr val="00B0F0"/>
                </a:solidFill>
                <a:latin typeface="Avenir Book" charset="0"/>
                <a:ea typeface="Avenir Book" charset="0"/>
                <a:cs typeface="Avenir Book" charset="0"/>
              </a:rPr>
              <a:t>Nile Red</a:t>
            </a:r>
          </a:p>
          <a:p>
            <a:pPr algn="ctr"/>
            <a:r>
              <a:rPr lang="en-US" sz="1200" dirty="0" smtClean="0">
                <a:latin typeface="Avenir Book" charset="0"/>
                <a:ea typeface="Avenir Book" charset="0"/>
                <a:cs typeface="Avenir Book" charset="0"/>
              </a:rPr>
              <a:t>9-diethylamino-5-benzo[a]</a:t>
            </a:r>
            <a:r>
              <a:rPr lang="en-US" sz="1200" dirty="0" err="1" smtClean="0">
                <a:latin typeface="Avenir Book" charset="0"/>
                <a:ea typeface="Avenir Book" charset="0"/>
                <a:cs typeface="Avenir Book" charset="0"/>
              </a:rPr>
              <a:t>phenoxazinone</a:t>
            </a:r>
            <a:endParaRPr lang="en-US" sz="1200" dirty="0" smtClean="0">
              <a:latin typeface="Avenir Book" charset="0"/>
              <a:ea typeface="Avenir Book" charset="0"/>
              <a:cs typeface="Avenir Book" charset="0"/>
            </a:endParaRPr>
          </a:p>
          <a:p>
            <a:pPr algn="ctr"/>
            <a:r>
              <a:rPr lang="en-US" sz="1200" dirty="0" smtClean="0">
                <a:latin typeface="Avenir Book" charset="0"/>
                <a:ea typeface="Avenir Book" charset="0"/>
                <a:cs typeface="Avenir Book" charset="0"/>
              </a:rPr>
              <a:t>(1985)</a:t>
            </a:r>
            <a:endParaRPr lang="en-US" sz="1200" dirty="0">
              <a:latin typeface="Avenir Book" charset="0"/>
              <a:ea typeface="Avenir Book" charset="0"/>
              <a:cs typeface="Avenir Book" charset="0"/>
            </a:endParaRPr>
          </a:p>
        </p:txBody>
      </p:sp>
      <p:pic>
        <p:nvPicPr>
          <p:cNvPr id="8" name="Picture 7"/>
          <p:cNvPicPr>
            <a:picLocks noChangeAspect="1"/>
          </p:cNvPicPr>
          <p:nvPr/>
        </p:nvPicPr>
        <p:blipFill>
          <a:blip r:embed="rId5"/>
          <a:stretch>
            <a:fillRect/>
          </a:stretch>
        </p:blipFill>
        <p:spPr>
          <a:xfrm>
            <a:off x="6618825" y="1316564"/>
            <a:ext cx="2026688" cy="1337403"/>
          </a:xfrm>
          <a:prstGeom prst="rect">
            <a:avLst/>
          </a:prstGeom>
        </p:spPr>
      </p:pic>
      <p:sp>
        <p:nvSpPr>
          <p:cNvPr id="11" name="TextBox 10"/>
          <p:cNvSpPr txBox="1"/>
          <p:nvPr/>
        </p:nvSpPr>
        <p:spPr>
          <a:xfrm>
            <a:off x="6417734" y="2935290"/>
            <a:ext cx="2428870" cy="738664"/>
          </a:xfrm>
          <a:prstGeom prst="rect">
            <a:avLst/>
          </a:prstGeom>
          <a:solidFill>
            <a:schemeClr val="bg1"/>
          </a:solidFill>
        </p:spPr>
        <p:txBody>
          <a:bodyPr wrap="none" rtlCol="0">
            <a:spAutoFit/>
          </a:bodyPr>
          <a:lstStyle/>
          <a:p>
            <a:pPr algn="ctr"/>
            <a:r>
              <a:rPr lang="en-US" sz="1400" b="1" dirty="0" err="1" smtClean="0">
                <a:solidFill>
                  <a:srgbClr val="FF8027"/>
                </a:solidFill>
                <a:latin typeface="Avenir Book" charset="0"/>
                <a:ea typeface="Avenir Book" charset="0"/>
                <a:cs typeface="Avenir Book" charset="0"/>
              </a:rPr>
              <a:t>solvatochromic</a:t>
            </a:r>
            <a:endParaRPr lang="en-US" sz="1400" b="1" dirty="0" smtClean="0">
              <a:solidFill>
                <a:srgbClr val="FF8027"/>
              </a:solidFill>
              <a:latin typeface="Avenir Book" charset="0"/>
              <a:ea typeface="Avenir Book" charset="0"/>
              <a:cs typeface="Avenir Book" charset="0"/>
            </a:endParaRPr>
          </a:p>
          <a:p>
            <a:r>
              <a:rPr lang="en-US" sz="1400" dirty="0" smtClean="0">
                <a:latin typeface="Avenir Book" charset="0"/>
                <a:ea typeface="Avenir Book" charset="0"/>
                <a:cs typeface="Avenir Book" charset="0"/>
              </a:rPr>
              <a:t>Nile Red under visible and</a:t>
            </a:r>
          </a:p>
          <a:p>
            <a:r>
              <a:rPr lang="en-US" sz="1400" dirty="0" smtClean="0">
                <a:latin typeface="Avenir Book" charset="0"/>
                <a:ea typeface="Avenir Book" charset="0"/>
                <a:cs typeface="Avenir Book" charset="0"/>
              </a:rPr>
              <a:t>UV light in different solvents</a:t>
            </a:r>
            <a:endParaRPr lang="en-US" sz="1400" dirty="0">
              <a:latin typeface="Avenir Book" charset="0"/>
              <a:ea typeface="Avenir Book" charset="0"/>
              <a:cs typeface="Avenir Book" charset="0"/>
            </a:endParaRPr>
          </a:p>
        </p:txBody>
      </p:sp>
    </p:spTree>
    <p:extLst>
      <p:ext uri="{BB962C8B-B14F-4D97-AF65-F5344CB8AC3E}">
        <p14:creationId xmlns:p14="http://schemas.microsoft.com/office/powerpoint/2010/main" val="5470909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Dyes used to detect protein unfolding</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2" name="Picture 1"/>
          <p:cNvPicPr>
            <a:picLocks noChangeAspect="1"/>
          </p:cNvPicPr>
          <p:nvPr/>
        </p:nvPicPr>
        <p:blipFill>
          <a:blip r:embed="rId3"/>
          <a:stretch>
            <a:fillRect/>
          </a:stretch>
        </p:blipFill>
        <p:spPr>
          <a:xfrm>
            <a:off x="895160" y="1492067"/>
            <a:ext cx="1322816" cy="1117779"/>
          </a:xfrm>
          <a:prstGeom prst="rect">
            <a:avLst/>
          </a:prstGeom>
        </p:spPr>
      </p:pic>
      <p:sp>
        <p:nvSpPr>
          <p:cNvPr id="5" name="TextBox 4"/>
          <p:cNvSpPr txBox="1"/>
          <p:nvPr/>
        </p:nvSpPr>
        <p:spPr>
          <a:xfrm>
            <a:off x="268395" y="2925420"/>
            <a:ext cx="2576346" cy="738664"/>
          </a:xfrm>
          <a:prstGeom prst="rect">
            <a:avLst/>
          </a:prstGeom>
          <a:solidFill>
            <a:schemeClr val="bg1"/>
          </a:solidFill>
        </p:spPr>
        <p:txBody>
          <a:bodyPr wrap="none" rtlCol="0">
            <a:spAutoFit/>
          </a:bodyPr>
          <a:lstStyle/>
          <a:p>
            <a:pPr algn="ctr"/>
            <a:r>
              <a:rPr lang="en-US" b="1" dirty="0" smtClean="0">
                <a:solidFill>
                  <a:srgbClr val="00B0F0"/>
                </a:solidFill>
                <a:latin typeface="Avenir Book" charset="0"/>
                <a:ea typeface="Avenir Book" charset="0"/>
                <a:cs typeface="Avenir Book" charset="0"/>
              </a:rPr>
              <a:t>ANS</a:t>
            </a:r>
          </a:p>
          <a:p>
            <a:pPr algn="ctr"/>
            <a:r>
              <a:rPr lang="en-US" sz="1200" dirty="0" smtClean="0">
                <a:latin typeface="Avenir Book" charset="0"/>
                <a:ea typeface="Avenir Book" charset="0"/>
                <a:cs typeface="Avenir Book" charset="0"/>
              </a:rPr>
              <a:t>8-anilinonapthalene-1-sulfonic acid</a:t>
            </a:r>
          </a:p>
          <a:p>
            <a:pPr algn="ctr"/>
            <a:r>
              <a:rPr lang="en-US" sz="1200" dirty="0" smtClean="0">
                <a:latin typeface="Avenir Book" charset="0"/>
                <a:ea typeface="Avenir Book" charset="0"/>
                <a:cs typeface="Avenir Book" charset="0"/>
              </a:rPr>
              <a:t>(1965)</a:t>
            </a:r>
            <a:endParaRPr lang="en-US" sz="1200" dirty="0">
              <a:latin typeface="Avenir Book" charset="0"/>
              <a:ea typeface="Avenir Book" charset="0"/>
              <a:cs typeface="Avenir Book" charset="0"/>
            </a:endParaRPr>
          </a:p>
        </p:txBody>
      </p:sp>
      <p:pic>
        <p:nvPicPr>
          <p:cNvPr id="4" name="Picture 3"/>
          <p:cNvPicPr>
            <a:picLocks noChangeAspect="1"/>
          </p:cNvPicPr>
          <p:nvPr/>
        </p:nvPicPr>
        <p:blipFill>
          <a:blip r:embed="rId4"/>
          <a:stretch>
            <a:fillRect/>
          </a:stretch>
        </p:blipFill>
        <p:spPr>
          <a:xfrm>
            <a:off x="559688" y="4098189"/>
            <a:ext cx="3809718" cy="1010534"/>
          </a:xfrm>
          <a:prstGeom prst="rect">
            <a:avLst/>
          </a:prstGeom>
        </p:spPr>
      </p:pic>
      <p:sp>
        <p:nvSpPr>
          <p:cNvPr id="7" name="TextBox 6"/>
          <p:cNvSpPr txBox="1"/>
          <p:nvPr/>
        </p:nvSpPr>
        <p:spPr>
          <a:xfrm>
            <a:off x="633661" y="5424297"/>
            <a:ext cx="3661772" cy="1323439"/>
          </a:xfrm>
          <a:prstGeom prst="rect">
            <a:avLst/>
          </a:prstGeom>
          <a:solidFill>
            <a:schemeClr val="bg1"/>
          </a:solidFill>
        </p:spPr>
        <p:txBody>
          <a:bodyPr wrap="none" rtlCol="0">
            <a:spAutoFit/>
          </a:bodyPr>
          <a:lstStyle/>
          <a:p>
            <a:pPr algn="ctr"/>
            <a:r>
              <a:rPr lang="en-US" b="1" dirty="0" smtClean="0">
                <a:solidFill>
                  <a:srgbClr val="00B0F0"/>
                </a:solidFill>
                <a:latin typeface="Avenir Book" charset="0"/>
                <a:ea typeface="Avenir Book" charset="0"/>
                <a:cs typeface="Avenir Book" charset="0"/>
              </a:rPr>
              <a:t>SYPRO® Orange</a:t>
            </a:r>
          </a:p>
          <a:p>
            <a:pPr algn="ctr"/>
            <a:r>
              <a:rPr lang="en-US" sz="1200" dirty="0" smtClean="0">
                <a:latin typeface="Avenir Book" charset="0"/>
                <a:ea typeface="Avenir Book" charset="0"/>
                <a:cs typeface="Avenir Book" charset="0"/>
              </a:rPr>
              <a:t>Most common dye for DSF/TS</a:t>
            </a:r>
          </a:p>
          <a:p>
            <a:pPr algn="ctr"/>
            <a:r>
              <a:rPr lang="en-US" sz="1200" dirty="0" smtClean="0">
                <a:latin typeface="Avenir Book" charset="0"/>
                <a:ea typeface="Avenir Book" charset="0"/>
                <a:cs typeface="Avenir Book" charset="0"/>
              </a:rPr>
              <a:t>(2004)</a:t>
            </a:r>
          </a:p>
          <a:p>
            <a:pPr algn="ctr"/>
            <a:endParaRPr lang="en-US" sz="1200" dirty="0" smtClean="0">
              <a:latin typeface="Avenir Book" charset="0"/>
              <a:ea typeface="Avenir Book" charset="0"/>
              <a:cs typeface="Avenir Book" charset="0"/>
            </a:endParaRPr>
          </a:p>
          <a:p>
            <a:pPr algn="ctr"/>
            <a:r>
              <a:rPr lang="en-US" sz="1300" b="1" dirty="0" smtClean="0">
                <a:latin typeface="Avenir Book" charset="0"/>
                <a:ea typeface="Avenir Book" charset="0"/>
                <a:cs typeface="Avenir Book" charset="0"/>
              </a:rPr>
              <a:t>binds nonspecifically to hydrophobic surfaces; </a:t>
            </a:r>
          </a:p>
          <a:p>
            <a:pPr algn="ctr"/>
            <a:r>
              <a:rPr lang="en-US" sz="1300" b="1" dirty="0" smtClean="0">
                <a:latin typeface="Avenir Book" charset="0"/>
                <a:ea typeface="Avenir Book" charset="0"/>
                <a:cs typeface="Avenir Book" charset="0"/>
              </a:rPr>
              <a:t>water quenches fluorescence </a:t>
            </a:r>
            <a:endParaRPr lang="en-US" sz="1300" b="1" dirty="0">
              <a:latin typeface="Avenir Book" charset="0"/>
              <a:ea typeface="Avenir Book" charset="0"/>
              <a:cs typeface="Avenir Book" charset="0"/>
            </a:endParaRPr>
          </a:p>
        </p:txBody>
      </p:sp>
      <p:pic>
        <p:nvPicPr>
          <p:cNvPr id="6" name="Picture 5"/>
          <p:cNvPicPr>
            <a:picLocks noChangeAspect="1"/>
          </p:cNvPicPr>
          <p:nvPr/>
        </p:nvPicPr>
        <p:blipFill>
          <a:blip r:embed="rId5"/>
          <a:stretch>
            <a:fillRect/>
          </a:stretch>
        </p:blipFill>
        <p:spPr>
          <a:xfrm>
            <a:off x="3521571" y="1396954"/>
            <a:ext cx="2100858" cy="1370810"/>
          </a:xfrm>
          <a:prstGeom prst="rect">
            <a:avLst/>
          </a:prstGeom>
        </p:spPr>
      </p:pic>
      <p:sp>
        <p:nvSpPr>
          <p:cNvPr id="9" name="TextBox 8"/>
          <p:cNvSpPr txBox="1"/>
          <p:nvPr/>
        </p:nvSpPr>
        <p:spPr>
          <a:xfrm>
            <a:off x="3026055" y="2925420"/>
            <a:ext cx="3021981" cy="738664"/>
          </a:xfrm>
          <a:prstGeom prst="rect">
            <a:avLst/>
          </a:prstGeom>
          <a:solidFill>
            <a:schemeClr val="bg1"/>
          </a:solidFill>
        </p:spPr>
        <p:txBody>
          <a:bodyPr wrap="square" rtlCol="0">
            <a:spAutoFit/>
          </a:bodyPr>
          <a:lstStyle/>
          <a:p>
            <a:pPr algn="ctr"/>
            <a:r>
              <a:rPr lang="en-US" b="1" dirty="0" smtClean="0">
                <a:solidFill>
                  <a:srgbClr val="00B0F0"/>
                </a:solidFill>
                <a:latin typeface="Avenir Book" charset="0"/>
                <a:ea typeface="Avenir Book" charset="0"/>
                <a:cs typeface="Avenir Book" charset="0"/>
              </a:rPr>
              <a:t>Nile Red</a:t>
            </a:r>
          </a:p>
          <a:p>
            <a:pPr algn="ctr"/>
            <a:r>
              <a:rPr lang="en-US" sz="1200" dirty="0" smtClean="0">
                <a:latin typeface="Avenir Book" charset="0"/>
                <a:ea typeface="Avenir Book" charset="0"/>
                <a:cs typeface="Avenir Book" charset="0"/>
              </a:rPr>
              <a:t>9-diethylamino-5-benzo[a]</a:t>
            </a:r>
            <a:r>
              <a:rPr lang="en-US" sz="1200" dirty="0" err="1" smtClean="0">
                <a:latin typeface="Avenir Book" charset="0"/>
                <a:ea typeface="Avenir Book" charset="0"/>
                <a:cs typeface="Avenir Book" charset="0"/>
              </a:rPr>
              <a:t>phenoxazinone</a:t>
            </a:r>
            <a:endParaRPr lang="en-US" sz="1200" dirty="0" smtClean="0">
              <a:latin typeface="Avenir Book" charset="0"/>
              <a:ea typeface="Avenir Book" charset="0"/>
              <a:cs typeface="Avenir Book" charset="0"/>
            </a:endParaRPr>
          </a:p>
          <a:p>
            <a:pPr algn="ctr"/>
            <a:r>
              <a:rPr lang="en-US" sz="1200" dirty="0" smtClean="0">
                <a:latin typeface="Avenir Book" charset="0"/>
                <a:ea typeface="Avenir Book" charset="0"/>
                <a:cs typeface="Avenir Book" charset="0"/>
              </a:rPr>
              <a:t>(1985)</a:t>
            </a:r>
            <a:endParaRPr lang="en-US" sz="1200" dirty="0">
              <a:latin typeface="Avenir Book" charset="0"/>
              <a:ea typeface="Avenir Book" charset="0"/>
              <a:cs typeface="Avenir Book" charset="0"/>
            </a:endParaRPr>
          </a:p>
        </p:txBody>
      </p:sp>
      <p:pic>
        <p:nvPicPr>
          <p:cNvPr id="8" name="Picture 7"/>
          <p:cNvPicPr>
            <a:picLocks noChangeAspect="1"/>
          </p:cNvPicPr>
          <p:nvPr/>
        </p:nvPicPr>
        <p:blipFill>
          <a:blip r:embed="rId6"/>
          <a:stretch>
            <a:fillRect/>
          </a:stretch>
        </p:blipFill>
        <p:spPr>
          <a:xfrm>
            <a:off x="6618825" y="1316564"/>
            <a:ext cx="2026688" cy="1337403"/>
          </a:xfrm>
          <a:prstGeom prst="rect">
            <a:avLst/>
          </a:prstGeom>
        </p:spPr>
      </p:pic>
      <p:sp>
        <p:nvSpPr>
          <p:cNvPr id="11" name="TextBox 10"/>
          <p:cNvSpPr txBox="1"/>
          <p:nvPr/>
        </p:nvSpPr>
        <p:spPr>
          <a:xfrm>
            <a:off x="6417734" y="2935290"/>
            <a:ext cx="2428870" cy="738664"/>
          </a:xfrm>
          <a:prstGeom prst="rect">
            <a:avLst/>
          </a:prstGeom>
          <a:solidFill>
            <a:schemeClr val="bg1"/>
          </a:solidFill>
        </p:spPr>
        <p:txBody>
          <a:bodyPr wrap="none" rtlCol="0">
            <a:spAutoFit/>
          </a:bodyPr>
          <a:lstStyle/>
          <a:p>
            <a:pPr algn="ctr"/>
            <a:r>
              <a:rPr lang="en-US" sz="1400" b="1" dirty="0" err="1" smtClean="0">
                <a:solidFill>
                  <a:srgbClr val="FF8027"/>
                </a:solidFill>
                <a:latin typeface="Avenir Book" charset="0"/>
                <a:ea typeface="Avenir Book" charset="0"/>
                <a:cs typeface="Avenir Book" charset="0"/>
              </a:rPr>
              <a:t>solvatochromic</a:t>
            </a:r>
            <a:endParaRPr lang="en-US" sz="1400" b="1" dirty="0" smtClean="0">
              <a:solidFill>
                <a:srgbClr val="FF8027"/>
              </a:solidFill>
              <a:latin typeface="Avenir Book" charset="0"/>
              <a:ea typeface="Avenir Book" charset="0"/>
              <a:cs typeface="Avenir Book" charset="0"/>
            </a:endParaRPr>
          </a:p>
          <a:p>
            <a:r>
              <a:rPr lang="en-US" sz="1400" dirty="0" smtClean="0">
                <a:latin typeface="Avenir Book" charset="0"/>
                <a:ea typeface="Avenir Book" charset="0"/>
                <a:cs typeface="Avenir Book" charset="0"/>
              </a:rPr>
              <a:t>Nile Red under visible and</a:t>
            </a:r>
          </a:p>
          <a:p>
            <a:r>
              <a:rPr lang="en-US" sz="1400" dirty="0" smtClean="0">
                <a:latin typeface="Avenir Book" charset="0"/>
                <a:ea typeface="Avenir Book" charset="0"/>
                <a:cs typeface="Avenir Book" charset="0"/>
              </a:rPr>
              <a:t>UV light in different solvents</a:t>
            </a:r>
            <a:endParaRPr lang="en-US" sz="1400" dirty="0">
              <a:latin typeface="Avenir Book" charset="0"/>
              <a:ea typeface="Avenir Book" charset="0"/>
              <a:cs typeface="Avenir Book" charset="0"/>
            </a:endParaRPr>
          </a:p>
        </p:txBody>
      </p:sp>
    </p:spTree>
    <p:extLst>
      <p:ext uri="{BB962C8B-B14F-4D97-AF65-F5344CB8AC3E}">
        <p14:creationId xmlns:p14="http://schemas.microsoft.com/office/powerpoint/2010/main" val="719969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Dyes used to detect protein unfolding</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2" name="Picture 1"/>
          <p:cNvPicPr>
            <a:picLocks noChangeAspect="1"/>
          </p:cNvPicPr>
          <p:nvPr/>
        </p:nvPicPr>
        <p:blipFill>
          <a:blip r:embed="rId3"/>
          <a:stretch>
            <a:fillRect/>
          </a:stretch>
        </p:blipFill>
        <p:spPr>
          <a:xfrm>
            <a:off x="895160" y="1492067"/>
            <a:ext cx="1322816" cy="1117779"/>
          </a:xfrm>
          <a:prstGeom prst="rect">
            <a:avLst/>
          </a:prstGeom>
        </p:spPr>
      </p:pic>
      <p:sp>
        <p:nvSpPr>
          <p:cNvPr id="5" name="TextBox 4"/>
          <p:cNvSpPr txBox="1"/>
          <p:nvPr/>
        </p:nvSpPr>
        <p:spPr>
          <a:xfrm>
            <a:off x="268395" y="2925420"/>
            <a:ext cx="2576346" cy="738664"/>
          </a:xfrm>
          <a:prstGeom prst="rect">
            <a:avLst/>
          </a:prstGeom>
          <a:solidFill>
            <a:schemeClr val="bg1"/>
          </a:solidFill>
        </p:spPr>
        <p:txBody>
          <a:bodyPr wrap="none" rtlCol="0">
            <a:spAutoFit/>
          </a:bodyPr>
          <a:lstStyle/>
          <a:p>
            <a:pPr algn="ctr"/>
            <a:r>
              <a:rPr lang="en-US" b="1" dirty="0" smtClean="0">
                <a:solidFill>
                  <a:srgbClr val="00B0F0"/>
                </a:solidFill>
                <a:latin typeface="Avenir Book" charset="0"/>
                <a:ea typeface="Avenir Book" charset="0"/>
                <a:cs typeface="Avenir Book" charset="0"/>
              </a:rPr>
              <a:t>ANS</a:t>
            </a:r>
          </a:p>
          <a:p>
            <a:pPr algn="ctr"/>
            <a:r>
              <a:rPr lang="en-US" sz="1200" dirty="0" smtClean="0">
                <a:latin typeface="Avenir Book" charset="0"/>
                <a:ea typeface="Avenir Book" charset="0"/>
                <a:cs typeface="Avenir Book" charset="0"/>
              </a:rPr>
              <a:t>8-anilinonapthalene-1-sulfonic acid</a:t>
            </a:r>
          </a:p>
          <a:p>
            <a:pPr algn="ctr"/>
            <a:r>
              <a:rPr lang="en-US" sz="1200" dirty="0" smtClean="0">
                <a:latin typeface="Avenir Book" charset="0"/>
                <a:ea typeface="Avenir Book" charset="0"/>
                <a:cs typeface="Avenir Book" charset="0"/>
              </a:rPr>
              <a:t>(1965)</a:t>
            </a:r>
            <a:endParaRPr lang="en-US" sz="1200" dirty="0">
              <a:latin typeface="Avenir Book" charset="0"/>
              <a:ea typeface="Avenir Book" charset="0"/>
              <a:cs typeface="Avenir Book" charset="0"/>
            </a:endParaRPr>
          </a:p>
        </p:txBody>
      </p:sp>
      <p:pic>
        <p:nvPicPr>
          <p:cNvPr id="4" name="Picture 3"/>
          <p:cNvPicPr>
            <a:picLocks noChangeAspect="1"/>
          </p:cNvPicPr>
          <p:nvPr/>
        </p:nvPicPr>
        <p:blipFill>
          <a:blip r:embed="rId4"/>
          <a:stretch>
            <a:fillRect/>
          </a:stretch>
        </p:blipFill>
        <p:spPr>
          <a:xfrm>
            <a:off x="559688" y="4098189"/>
            <a:ext cx="3809718" cy="1010534"/>
          </a:xfrm>
          <a:prstGeom prst="rect">
            <a:avLst/>
          </a:prstGeom>
        </p:spPr>
      </p:pic>
      <p:sp>
        <p:nvSpPr>
          <p:cNvPr id="7" name="TextBox 6"/>
          <p:cNvSpPr txBox="1"/>
          <p:nvPr/>
        </p:nvSpPr>
        <p:spPr>
          <a:xfrm>
            <a:off x="633661" y="5424297"/>
            <a:ext cx="3661772" cy="1323439"/>
          </a:xfrm>
          <a:prstGeom prst="rect">
            <a:avLst/>
          </a:prstGeom>
          <a:solidFill>
            <a:schemeClr val="bg1"/>
          </a:solidFill>
        </p:spPr>
        <p:txBody>
          <a:bodyPr wrap="none" rtlCol="0">
            <a:spAutoFit/>
          </a:bodyPr>
          <a:lstStyle/>
          <a:p>
            <a:pPr algn="ctr"/>
            <a:r>
              <a:rPr lang="en-US" b="1" dirty="0" smtClean="0">
                <a:solidFill>
                  <a:srgbClr val="00B0F0"/>
                </a:solidFill>
                <a:latin typeface="Avenir Book" charset="0"/>
                <a:ea typeface="Avenir Book" charset="0"/>
                <a:cs typeface="Avenir Book" charset="0"/>
              </a:rPr>
              <a:t>SYPRO® Orange</a:t>
            </a:r>
          </a:p>
          <a:p>
            <a:pPr algn="ctr"/>
            <a:r>
              <a:rPr lang="en-US" sz="1200" dirty="0" smtClean="0">
                <a:latin typeface="Avenir Book" charset="0"/>
                <a:ea typeface="Avenir Book" charset="0"/>
                <a:cs typeface="Avenir Book" charset="0"/>
              </a:rPr>
              <a:t>Most common dye for DSF/TS</a:t>
            </a:r>
          </a:p>
          <a:p>
            <a:pPr algn="ctr"/>
            <a:r>
              <a:rPr lang="en-US" sz="1200" dirty="0" smtClean="0">
                <a:latin typeface="Avenir Book" charset="0"/>
                <a:ea typeface="Avenir Book" charset="0"/>
                <a:cs typeface="Avenir Book" charset="0"/>
              </a:rPr>
              <a:t>(2004)</a:t>
            </a:r>
          </a:p>
          <a:p>
            <a:pPr algn="ctr"/>
            <a:endParaRPr lang="en-US" sz="1200" dirty="0" smtClean="0">
              <a:latin typeface="Avenir Book" charset="0"/>
              <a:ea typeface="Avenir Book" charset="0"/>
              <a:cs typeface="Avenir Book" charset="0"/>
            </a:endParaRPr>
          </a:p>
          <a:p>
            <a:pPr algn="ctr"/>
            <a:r>
              <a:rPr lang="en-US" sz="1300" b="1" dirty="0" smtClean="0">
                <a:latin typeface="Avenir Book" charset="0"/>
                <a:ea typeface="Avenir Book" charset="0"/>
                <a:cs typeface="Avenir Book" charset="0"/>
              </a:rPr>
              <a:t>binds nonspecifically to hydrophobic surfaces; </a:t>
            </a:r>
          </a:p>
          <a:p>
            <a:pPr algn="ctr"/>
            <a:r>
              <a:rPr lang="en-US" sz="1300" b="1" dirty="0" smtClean="0">
                <a:latin typeface="Avenir Book" charset="0"/>
                <a:ea typeface="Avenir Book" charset="0"/>
                <a:cs typeface="Avenir Book" charset="0"/>
              </a:rPr>
              <a:t>water quenches fluorescence </a:t>
            </a:r>
            <a:endParaRPr lang="en-US" sz="1300" b="1" dirty="0">
              <a:latin typeface="Avenir Book" charset="0"/>
              <a:ea typeface="Avenir Book" charset="0"/>
              <a:cs typeface="Avenir Book" charset="0"/>
            </a:endParaRPr>
          </a:p>
        </p:txBody>
      </p:sp>
      <p:pic>
        <p:nvPicPr>
          <p:cNvPr id="6" name="Picture 5"/>
          <p:cNvPicPr>
            <a:picLocks noChangeAspect="1"/>
          </p:cNvPicPr>
          <p:nvPr/>
        </p:nvPicPr>
        <p:blipFill>
          <a:blip r:embed="rId5"/>
          <a:stretch>
            <a:fillRect/>
          </a:stretch>
        </p:blipFill>
        <p:spPr>
          <a:xfrm>
            <a:off x="3521571" y="1396954"/>
            <a:ext cx="2100858" cy="1370810"/>
          </a:xfrm>
          <a:prstGeom prst="rect">
            <a:avLst/>
          </a:prstGeom>
        </p:spPr>
      </p:pic>
      <p:sp>
        <p:nvSpPr>
          <p:cNvPr id="9" name="TextBox 8"/>
          <p:cNvSpPr txBox="1"/>
          <p:nvPr/>
        </p:nvSpPr>
        <p:spPr>
          <a:xfrm>
            <a:off x="3026055" y="2925420"/>
            <a:ext cx="3021981" cy="738664"/>
          </a:xfrm>
          <a:prstGeom prst="rect">
            <a:avLst/>
          </a:prstGeom>
          <a:solidFill>
            <a:schemeClr val="bg1"/>
          </a:solidFill>
        </p:spPr>
        <p:txBody>
          <a:bodyPr wrap="square" rtlCol="0">
            <a:spAutoFit/>
          </a:bodyPr>
          <a:lstStyle/>
          <a:p>
            <a:pPr algn="ctr"/>
            <a:r>
              <a:rPr lang="en-US" b="1" dirty="0" smtClean="0">
                <a:solidFill>
                  <a:srgbClr val="00B0F0"/>
                </a:solidFill>
                <a:latin typeface="Avenir Book" charset="0"/>
                <a:ea typeface="Avenir Book" charset="0"/>
                <a:cs typeface="Avenir Book" charset="0"/>
              </a:rPr>
              <a:t>Nile Red</a:t>
            </a:r>
          </a:p>
          <a:p>
            <a:pPr algn="ctr"/>
            <a:r>
              <a:rPr lang="en-US" sz="1200" dirty="0" smtClean="0">
                <a:latin typeface="Avenir Book" charset="0"/>
                <a:ea typeface="Avenir Book" charset="0"/>
                <a:cs typeface="Avenir Book" charset="0"/>
              </a:rPr>
              <a:t>9-diethylamino-5-benzo[a]</a:t>
            </a:r>
            <a:r>
              <a:rPr lang="en-US" sz="1200" dirty="0" err="1" smtClean="0">
                <a:latin typeface="Avenir Book" charset="0"/>
                <a:ea typeface="Avenir Book" charset="0"/>
                <a:cs typeface="Avenir Book" charset="0"/>
              </a:rPr>
              <a:t>phenoxazinone</a:t>
            </a:r>
            <a:endParaRPr lang="en-US" sz="1200" dirty="0" smtClean="0">
              <a:latin typeface="Avenir Book" charset="0"/>
              <a:ea typeface="Avenir Book" charset="0"/>
              <a:cs typeface="Avenir Book" charset="0"/>
            </a:endParaRPr>
          </a:p>
          <a:p>
            <a:pPr algn="ctr"/>
            <a:r>
              <a:rPr lang="en-US" sz="1200" dirty="0" smtClean="0">
                <a:latin typeface="Avenir Book" charset="0"/>
                <a:ea typeface="Avenir Book" charset="0"/>
                <a:cs typeface="Avenir Book" charset="0"/>
              </a:rPr>
              <a:t>(1985)</a:t>
            </a:r>
            <a:endParaRPr lang="en-US" sz="1200" dirty="0">
              <a:latin typeface="Avenir Book" charset="0"/>
              <a:ea typeface="Avenir Book" charset="0"/>
              <a:cs typeface="Avenir Book" charset="0"/>
            </a:endParaRPr>
          </a:p>
        </p:txBody>
      </p:sp>
      <p:pic>
        <p:nvPicPr>
          <p:cNvPr id="8" name="Picture 7"/>
          <p:cNvPicPr>
            <a:picLocks noChangeAspect="1"/>
          </p:cNvPicPr>
          <p:nvPr/>
        </p:nvPicPr>
        <p:blipFill>
          <a:blip r:embed="rId6"/>
          <a:stretch>
            <a:fillRect/>
          </a:stretch>
        </p:blipFill>
        <p:spPr>
          <a:xfrm>
            <a:off x="6618825" y="1316564"/>
            <a:ext cx="2026688" cy="1337403"/>
          </a:xfrm>
          <a:prstGeom prst="rect">
            <a:avLst/>
          </a:prstGeom>
        </p:spPr>
      </p:pic>
      <p:sp>
        <p:nvSpPr>
          <p:cNvPr id="11" name="TextBox 10"/>
          <p:cNvSpPr txBox="1"/>
          <p:nvPr/>
        </p:nvSpPr>
        <p:spPr>
          <a:xfrm>
            <a:off x="6417734" y="2935290"/>
            <a:ext cx="2428870" cy="738664"/>
          </a:xfrm>
          <a:prstGeom prst="rect">
            <a:avLst/>
          </a:prstGeom>
          <a:solidFill>
            <a:schemeClr val="bg1"/>
          </a:solidFill>
        </p:spPr>
        <p:txBody>
          <a:bodyPr wrap="none" rtlCol="0">
            <a:spAutoFit/>
          </a:bodyPr>
          <a:lstStyle/>
          <a:p>
            <a:pPr algn="ctr"/>
            <a:r>
              <a:rPr lang="en-US" sz="1400" b="1" dirty="0" err="1" smtClean="0">
                <a:solidFill>
                  <a:srgbClr val="FF8027"/>
                </a:solidFill>
                <a:latin typeface="Avenir Book" charset="0"/>
                <a:ea typeface="Avenir Book" charset="0"/>
                <a:cs typeface="Avenir Book" charset="0"/>
              </a:rPr>
              <a:t>solvatochromic</a:t>
            </a:r>
            <a:endParaRPr lang="en-US" sz="1400" b="1" dirty="0" smtClean="0">
              <a:solidFill>
                <a:srgbClr val="FF8027"/>
              </a:solidFill>
              <a:latin typeface="Avenir Book" charset="0"/>
              <a:ea typeface="Avenir Book" charset="0"/>
              <a:cs typeface="Avenir Book" charset="0"/>
            </a:endParaRPr>
          </a:p>
          <a:p>
            <a:r>
              <a:rPr lang="en-US" sz="1400" dirty="0" smtClean="0">
                <a:latin typeface="Avenir Book" charset="0"/>
                <a:ea typeface="Avenir Book" charset="0"/>
                <a:cs typeface="Avenir Book" charset="0"/>
              </a:rPr>
              <a:t>Nile Red under visible and</a:t>
            </a:r>
          </a:p>
          <a:p>
            <a:r>
              <a:rPr lang="en-US" sz="1400" dirty="0" smtClean="0">
                <a:latin typeface="Avenir Book" charset="0"/>
                <a:ea typeface="Avenir Book" charset="0"/>
                <a:cs typeface="Avenir Book" charset="0"/>
              </a:rPr>
              <a:t>UV light in different solvents</a:t>
            </a:r>
            <a:endParaRPr lang="en-US" sz="1400" dirty="0">
              <a:latin typeface="Avenir Book" charset="0"/>
              <a:ea typeface="Avenir Book" charset="0"/>
              <a:cs typeface="Avenir Book" charset="0"/>
            </a:endParaRPr>
          </a:p>
        </p:txBody>
      </p:sp>
      <p:pic>
        <p:nvPicPr>
          <p:cNvPr id="10" name="Picture 9"/>
          <p:cNvPicPr>
            <a:picLocks noChangeAspect="1"/>
          </p:cNvPicPr>
          <p:nvPr/>
        </p:nvPicPr>
        <p:blipFill>
          <a:blip r:embed="rId7"/>
          <a:stretch>
            <a:fillRect/>
          </a:stretch>
        </p:blipFill>
        <p:spPr>
          <a:xfrm>
            <a:off x="4983764" y="3951123"/>
            <a:ext cx="3270122" cy="1614875"/>
          </a:xfrm>
          <a:prstGeom prst="rect">
            <a:avLst/>
          </a:prstGeom>
        </p:spPr>
      </p:pic>
      <p:sp>
        <p:nvSpPr>
          <p:cNvPr id="13" name="TextBox 12"/>
          <p:cNvSpPr txBox="1"/>
          <p:nvPr/>
        </p:nvSpPr>
        <p:spPr>
          <a:xfrm>
            <a:off x="4572000" y="5429612"/>
            <a:ext cx="4382930" cy="923330"/>
          </a:xfrm>
          <a:prstGeom prst="rect">
            <a:avLst/>
          </a:prstGeom>
          <a:noFill/>
        </p:spPr>
        <p:txBody>
          <a:bodyPr wrap="none" rtlCol="0">
            <a:spAutoFit/>
          </a:bodyPr>
          <a:lstStyle/>
          <a:p>
            <a:pPr algn="ctr"/>
            <a:r>
              <a:rPr lang="en-US" b="1" dirty="0" smtClean="0">
                <a:solidFill>
                  <a:srgbClr val="00B0F0"/>
                </a:solidFill>
                <a:latin typeface="Avenir Book" charset="0"/>
                <a:ea typeface="Avenir Book" charset="0"/>
                <a:cs typeface="Avenir Book" charset="0"/>
              </a:rPr>
              <a:t>CPM</a:t>
            </a:r>
          </a:p>
          <a:p>
            <a:pPr algn="ctr"/>
            <a:r>
              <a:rPr lang="en-US" sz="1200" dirty="0"/>
              <a:t>N-[4-(7-diethylamino-4-methyl-3-coumarinyl)phenyl]</a:t>
            </a:r>
            <a:r>
              <a:rPr lang="en-US" sz="1200" dirty="0" err="1"/>
              <a:t>maleimide</a:t>
            </a:r>
            <a:endParaRPr lang="en-US" sz="1200" dirty="0" smtClean="0">
              <a:latin typeface="Avenir Book" charset="0"/>
              <a:ea typeface="Avenir Book" charset="0"/>
              <a:cs typeface="Avenir Book" charset="0"/>
            </a:endParaRPr>
          </a:p>
          <a:p>
            <a:pPr algn="ctr"/>
            <a:r>
              <a:rPr lang="en-US" sz="1200" dirty="0" smtClean="0">
                <a:latin typeface="Avenir Book" charset="0"/>
                <a:ea typeface="Avenir Book" charset="0"/>
                <a:cs typeface="Avenir Book" charset="0"/>
              </a:rPr>
              <a:t>(2008)</a:t>
            </a:r>
          </a:p>
          <a:p>
            <a:pPr algn="ctr"/>
            <a:endParaRPr lang="en-US" sz="1200" dirty="0" smtClean="0">
              <a:latin typeface="Avenir Book" charset="0"/>
              <a:ea typeface="Avenir Book" charset="0"/>
              <a:cs typeface="Avenir Book" charset="0"/>
            </a:endParaRPr>
          </a:p>
        </p:txBody>
      </p:sp>
      <p:sp>
        <p:nvSpPr>
          <p:cNvPr id="12" name="Rectangle 11"/>
          <p:cNvSpPr/>
          <p:nvPr/>
        </p:nvSpPr>
        <p:spPr>
          <a:xfrm>
            <a:off x="4477465" y="6352942"/>
            <a:ext cx="4572000" cy="292388"/>
          </a:xfrm>
          <a:prstGeom prst="rect">
            <a:avLst/>
          </a:prstGeom>
        </p:spPr>
        <p:txBody>
          <a:bodyPr>
            <a:spAutoFit/>
          </a:bodyPr>
          <a:lstStyle/>
          <a:p>
            <a:pPr algn="ctr"/>
            <a:r>
              <a:rPr lang="en-US" sz="1300" b="1" dirty="0" smtClean="0">
                <a:latin typeface="Avenir Book" charset="0"/>
                <a:ea typeface="Avenir Book" charset="0"/>
                <a:cs typeface="Avenir Book" charset="0"/>
              </a:rPr>
              <a:t>only fluoresces after reacting with </a:t>
            </a:r>
            <a:r>
              <a:rPr lang="en-US" sz="1300" b="1" dirty="0" err="1" smtClean="0">
                <a:latin typeface="Avenir Book" charset="0"/>
                <a:ea typeface="Avenir Book" charset="0"/>
                <a:cs typeface="Avenir Book" charset="0"/>
              </a:rPr>
              <a:t>Cys</a:t>
            </a:r>
            <a:r>
              <a:rPr lang="en-US" sz="1300" b="1" dirty="0" smtClean="0">
                <a:latin typeface="Avenir Book" charset="0"/>
                <a:ea typeface="Avenir Book" charset="0"/>
                <a:cs typeface="Avenir Book" charset="0"/>
              </a:rPr>
              <a:t> residues</a:t>
            </a:r>
            <a:endParaRPr lang="en-US" sz="1300" b="1" dirty="0">
              <a:latin typeface="Avenir Book" charset="0"/>
              <a:ea typeface="Avenir Book" charset="0"/>
              <a:cs typeface="Avenir Book" charset="0"/>
            </a:endParaRPr>
          </a:p>
        </p:txBody>
      </p:sp>
    </p:spTree>
    <p:extLst>
      <p:ext uri="{BB962C8B-B14F-4D97-AF65-F5344CB8AC3E}">
        <p14:creationId xmlns:p14="http://schemas.microsoft.com/office/powerpoint/2010/main" val="17642514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solidFill>
                <a:srgbClr val="D26A21"/>
              </a:solidFill>
              <a:latin typeface="Avenir Book" charset="0"/>
              <a:ea typeface="Avenir Book" charset="0"/>
              <a:cs typeface="Avenir Book" charset="0"/>
            </a:endParaRPr>
          </a:p>
          <a:p>
            <a:pPr algn="ctr"/>
            <a:r>
              <a:rPr lang="en-US" altLang="en-US" sz="2800" dirty="0" smtClean="0">
                <a:solidFill>
                  <a:srgbClr val="D26A21"/>
                </a:solidFill>
                <a:latin typeface="Avenir Book" charset="0"/>
                <a:ea typeface="Avenir Book" charset="0"/>
                <a:cs typeface="Avenir Book" charset="0"/>
              </a:rPr>
              <a:t>What happens when you add a small molecule?</a:t>
            </a:r>
            <a:endParaRPr lang="en-US" altLang="en-US" sz="3375" b="1" dirty="0">
              <a:solidFill>
                <a:srgbClr val="D26A21"/>
              </a:solidFill>
              <a:latin typeface="Avenir Book" charset="0"/>
              <a:ea typeface="Avenir Book" charset="0"/>
              <a:cs typeface="Avenir Book" charset="0"/>
              <a:sym typeface="Arial Italic" charset="0"/>
            </a:endParaRPr>
          </a:p>
        </p:txBody>
      </p:sp>
      <p:pic>
        <p:nvPicPr>
          <p:cNvPr id="2" name="Picture 1"/>
          <p:cNvPicPr>
            <a:picLocks noChangeAspect="1"/>
          </p:cNvPicPr>
          <p:nvPr/>
        </p:nvPicPr>
        <p:blipFill rotWithShape="1">
          <a:blip r:embed="rId3"/>
          <a:srcRect l="1172" t="2454" r="2940" b="2082"/>
          <a:stretch/>
        </p:blipFill>
        <p:spPr>
          <a:xfrm>
            <a:off x="1161142" y="1538514"/>
            <a:ext cx="6821715" cy="4659085"/>
          </a:xfrm>
          <a:prstGeom prst="rect">
            <a:avLst/>
          </a:prstGeom>
        </p:spPr>
      </p:pic>
      <p:sp>
        <p:nvSpPr>
          <p:cNvPr id="5" name="TextBox 4"/>
          <p:cNvSpPr txBox="1"/>
          <p:nvPr/>
        </p:nvSpPr>
        <p:spPr>
          <a:xfrm>
            <a:off x="2351314" y="3995447"/>
            <a:ext cx="1412566" cy="307777"/>
          </a:xfrm>
          <a:prstGeom prst="rect">
            <a:avLst/>
          </a:prstGeom>
          <a:solidFill>
            <a:schemeClr val="bg1"/>
          </a:solidFill>
        </p:spPr>
        <p:txBody>
          <a:bodyPr wrap="none" rtlCol="0">
            <a:spAutoFit/>
          </a:bodyPr>
          <a:lstStyle/>
          <a:p>
            <a:r>
              <a:rPr lang="en-US" sz="1400" smtClean="0">
                <a:latin typeface="Avenir Book" charset="0"/>
                <a:ea typeface="Avenir Book" charset="0"/>
                <a:cs typeface="Avenir Book" charset="0"/>
              </a:rPr>
              <a:t>protein </a:t>
            </a:r>
            <a:r>
              <a:rPr lang="en-US" sz="1400" dirty="0" smtClean="0">
                <a:latin typeface="Avenir Book" charset="0"/>
                <a:ea typeface="Avenir Book" charset="0"/>
                <a:cs typeface="Avenir Book" charset="0"/>
              </a:rPr>
              <a:t>melting</a:t>
            </a:r>
            <a:endParaRPr lang="en-US" sz="1400" dirty="0">
              <a:latin typeface="Avenir Book" charset="0"/>
              <a:ea typeface="Avenir Book" charset="0"/>
              <a:cs typeface="Avenir Book" charset="0"/>
            </a:endParaRPr>
          </a:p>
        </p:txBody>
      </p:sp>
      <p:sp>
        <p:nvSpPr>
          <p:cNvPr id="20" name="TextBox 19"/>
          <p:cNvSpPr txBox="1"/>
          <p:nvPr/>
        </p:nvSpPr>
        <p:spPr>
          <a:xfrm>
            <a:off x="3030346" y="2430176"/>
            <a:ext cx="1141659" cy="307777"/>
          </a:xfrm>
          <a:prstGeom prst="rect">
            <a:avLst/>
          </a:prstGeom>
          <a:solidFill>
            <a:schemeClr val="bg1"/>
          </a:solidFill>
        </p:spPr>
        <p:txBody>
          <a:bodyPr wrap="none" rtlCol="0">
            <a:spAutoFit/>
          </a:bodyPr>
          <a:lstStyle/>
          <a:p>
            <a:r>
              <a:rPr lang="en-US" sz="1400" dirty="0" smtClean="0">
                <a:latin typeface="Avenir Book" charset="0"/>
                <a:ea typeface="Avenir Book" charset="0"/>
                <a:cs typeface="Avenir Book" charset="0"/>
              </a:rPr>
              <a:t>dye binding</a:t>
            </a:r>
            <a:endParaRPr lang="en-US" sz="1400" dirty="0">
              <a:latin typeface="Avenir Book" charset="0"/>
              <a:ea typeface="Avenir Book" charset="0"/>
              <a:cs typeface="Avenir Book" charset="0"/>
            </a:endParaRPr>
          </a:p>
        </p:txBody>
      </p:sp>
      <p:sp>
        <p:nvSpPr>
          <p:cNvPr id="21" name="TextBox 20"/>
          <p:cNvSpPr txBox="1"/>
          <p:nvPr/>
        </p:nvSpPr>
        <p:spPr>
          <a:xfrm>
            <a:off x="5127661" y="1384626"/>
            <a:ext cx="1657826" cy="307777"/>
          </a:xfrm>
          <a:prstGeom prst="rect">
            <a:avLst/>
          </a:prstGeom>
          <a:solidFill>
            <a:schemeClr val="bg1"/>
          </a:solidFill>
        </p:spPr>
        <p:txBody>
          <a:bodyPr wrap="none" rtlCol="0">
            <a:spAutoFit/>
          </a:bodyPr>
          <a:lstStyle/>
          <a:p>
            <a:r>
              <a:rPr lang="en-US" sz="1400" smtClean="0">
                <a:latin typeface="Avenir Book" charset="0"/>
                <a:ea typeface="Avenir Book" charset="0"/>
                <a:cs typeface="Avenir Book" charset="0"/>
              </a:rPr>
              <a:t>peak fluorescence</a:t>
            </a:r>
            <a:endParaRPr lang="en-US" sz="1400" dirty="0">
              <a:latin typeface="Avenir Book" charset="0"/>
              <a:ea typeface="Avenir Book" charset="0"/>
              <a:cs typeface="Avenir Book" charset="0"/>
            </a:endParaRPr>
          </a:p>
        </p:txBody>
      </p:sp>
      <p:sp>
        <p:nvSpPr>
          <p:cNvPr id="22" name="TextBox 21"/>
          <p:cNvSpPr txBox="1"/>
          <p:nvPr/>
        </p:nvSpPr>
        <p:spPr>
          <a:xfrm>
            <a:off x="1602551" y="5889823"/>
            <a:ext cx="1539204" cy="307777"/>
          </a:xfrm>
          <a:prstGeom prst="rect">
            <a:avLst/>
          </a:prstGeom>
          <a:solidFill>
            <a:schemeClr val="bg1"/>
          </a:solidFill>
        </p:spPr>
        <p:txBody>
          <a:bodyPr wrap="none" rtlCol="0">
            <a:spAutoFit/>
          </a:bodyPr>
          <a:lstStyle/>
          <a:p>
            <a:r>
              <a:rPr lang="en-US" sz="1400">
                <a:latin typeface="Avenir Book" charset="0"/>
                <a:ea typeface="Avenir Book" charset="0"/>
                <a:cs typeface="Avenir Book" charset="0"/>
              </a:rPr>
              <a:t>h</a:t>
            </a:r>
            <a:r>
              <a:rPr lang="en-US" sz="1400" smtClean="0">
                <a:latin typeface="Avenir Book" charset="0"/>
                <a:ea typeface="Avenir Book" charset="0"/>
                <a:cs typeface="Avenir Book" charset="0"/>
              </a:rPr>
              <a:t>ydrophobic </a:t>
            </a:r>
            <a:r>
              <a:rPr lang="en-US" sz="1400" dirty="0" smtClean="0">
                <a:latin typeface="Avenir Book" charset="0"/>
                <a:ea typeface="Avenir Book" charset="0"/>
                <a:cs typeface="Avenir Book" charset="0"/>
              </a:rPr>
              <a:t>dye</a:t>
            </a:r>
            <a:endParaRPr lang="en-US" sz="1400" dirty="0">
              <a:latin typeface="Avenir Book" charset="0"/>
              <a:ea typeface="Avenir Book" charset="0"/>
              <a:cs typeface="Avenir Book" charset="0"/>
            </a:endParaRPr>
          </a:p>
        </p:txBody>
      </p:sp>
      <p:sp>
        <p:nvSpPr>
          <p:cNvPr id="24" name="TextBox 23"/>
          <p:cNvSpPr txBox="1"/>
          <p:nvPr/>
        </p:nvSpPr>
        <p:spPr>
          <a:xfrm>
            <a:off x="3673151" y="5889822"/>
            <a:ext cx="1608133" cy="307777"/>
          </a:xfrm>
          <a:prstGeom prst="rect">
            <a:avLst/>
          </a:prstGeom>
          <a:solidFill>
            <a:schemeClr val="bg1"/>
          </a:solidFill>
        </p:spPr>
        <p:txBody>
          <a:bodyPr wrap="none" rtlCol="0">
            <a:spAutoFit/>
          </a:bodyPr>
          <a:lstStyle/>
          <a:p>
            <a:r>
              <a:rPr lang="en-US" sz="1400" smtClean="0">
                <a:latin typeface="Avenir Book" charset="0"/>
                <a:ea typeface="Avenir Book" charset="0"/>
                <a:cs typeface="Avenir Book" charset="0"/>
              </a:rPr>
              <a:t>protein of interest</a:t>
            </a:r>
            <a:endParaRPr lang="en-US" sz="1400" dirty="0">
              <a:latin typeface="Avenir Book" charset="0"/>
              <a:ea typeface="Avenir Book" charset="0"/>
              <a:cs typeface="Avenir Book" charset="0"/>
            </a:endParaRPr>
          </a:p>
        </p:txBody>
      </p:sp>
      <p:sp>
        <p:nvSpPr>
          <p:cNvPr id="25" name="TextBox 24"/>
          <p:cNvSpPr txBox="1"/>
          <p:nvPr/>
        </p:nvSpPr>
        <p:spPr>
          <a:xfrm>
            <a:off x="6605866" y="2060844"/>
            <a:ext cx="1782860" cy="738664"/>
          </a:xfrm>
          <a:prstGeom prst="rect">
            <a:avLst/>
          </a:prstGeom>
          <a:solidFill>
            <a:schemeClr val="bg1"/>
          </a:solidFill>
        </p:spPr>
        <p:txBody>
          <a:bodyPr wrap="none" rtlCol="0">
            <a:spAutoFit/>
          </a:bodyPr>
          <a:lstStyle/>
          <a:p>
            <a:pPr algn="ctr"/>
            <a:r>
              <a:rPr lang="en-US" sz="1400" dirty="0" smtClean="0">
                <a:latin typeface="Avenir Book" charset="0"/>
                <a:ea typeface="Avenir Book" charset="0"/>
                <a:cs typeface="Avenir Book" charset="0"/>
              </a:rPr>
              <a:t>protein aggregation</a:t>
            </a:r>
          </a:p>
          <a:p>
            <a:pPr algn="ctr"/>
            <a:r>
              <a:rPr lang="en-US" sz="1400" dirty="0" smtClean="0">
                <a:latin typeface="Avenir Book" charset="0"/>
                <a:ea typeface="Avenir Book" charset="0"/>
                <a:cs typeface="Avenir Book" charset="0"/>
              </a:rPr>
              <a:t>&amp;</a:t>
            </a:r>
          </a:p>
          <a:p>
            <a:pPr algn="ctr"/>
            <a:r>
              <a:rPr lang="en-US" sz="1400" dirty="0" smtClean="0">
                <a:latin typeface="Avenir Book" charset="0"/>
                <a:ea typeface="Avenir Book" charset="0"/>
                <a:cs typeface="Avenir Book" charset="0"/>
              </a:rPr>
              <a:t>dye dissociation</a:t>
            </a:r>
            <a:endParaRPr lang="en-US" sz="1400" dirty="0">
              <a:latin typeface="Avenir Book" charset="0"/>
              <a:ea typeface="Avenir Book" charset="0"/>
              <a:cs typeface="Avenir Book" charset="0"/>
            </a:endParaRPr>
          </a:p>
        </p:txBody>
      </p:sp>
      <p:sp>
        <p:nvSpPr>
          <p:cNvPr id="27" name="TextBox 26"/>
          <p:cNvSpPr txBox="1"/>
          <p:nvPr/>
        </p:nvSpPr>
        <p:spPr>
          <a:xfrm>
            <a:off x="4515144" y="3624794"/>
            <a:ext cx="2105062" cy="492443"/>
          </a:xfrm>
          <a:prstGeom prst="rect">
            <a:avLst/>
          </a:prstGeom>
          <a:solidFill>
            <a:schemeClr val="bg1"/>
          </a:solidFill>
        </p:spPr>
        <p:txBody>
          <a:bodyPr wrap="square" rtlCol="0">
            <a:spAutoFit/>
          </a:bodyPr>
          <a:lstStyle/>
          <a:p>
            <a:r>
              <a:rPr lang="en-US" sz="1300" dirty="0" smtClean="0">
                <a:latin typeface="Avenir Book" charset="0"/>
                <a:ea typeface="Avenir Book" charset="0"/>
                <a:cs typeface="Avenir Book" charset="0"/>
              </a:rPr>
              <a:t>Tm = </a:t>
            </a:r>
            <a:r>
              <a:rPr lang="en-US" sz="1300" smtClean="0">
                <a:latin typeface="Avenir Book" charset="0"/>
                <a:ea typeface="Avenir Book" charset="0"/>
                <a:cs typeface="Avenir Book" charset="0"/>
              </a:rPr>
              <a:t>melting temperature</a:t>
            </a:r>
            <a:endParaRPr lang="en-US" sz="1300" dirty="0">
              <a:latin typeface="Avenir Book" charset="0"/>
              <a:ea typeface="Avenir Book" charset="0"/>
              <a:cs typeface="Avenir Book" charset="0"/>
            </a:endParaRPr>
          </a:p>
        </p:txBody>
      </p:sp>
    </p:spTree>
    <p:extLst>
      <p:ext uri="{BB962C8B-B14F-4D97-AF65-F5344CB8AC3E}">
        <p14:creationId xmlns:p14="http://schemas.microsoft.com/office/powerpoint/2010/main" val="4962722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Thermal shift assays with small molecules</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3" name="Picture 2"/>
          <p:cNvPicPr>
            <a:picLocks noChangeAspect="1"/>
          </p:cNvPicPr>
          <p:nvPr/>
        </p:nvPicPr>
        <p:blipFill>
          <a:blip r:embed="rId3"/>
          <a:stretch>
            <a:fillRect/>
          </a:stretch>
        </p:blipFill>
        <p:spPr>
          <a:xfrm>
            <a:off x="2006600" y="1206500"/>
            <a:ext cx="5130800" cy="5054600"/>
          </a:xfrm>
          <a:prstGeom prst="rect">
            <a:avLst/>
          </a:prstGeom>
        </p:spPr>
      </p:pic>
      <p:sp>
        <p:nvSpPr>
          <p:cNvPr id="12" name="Rectangle 11"/>
          <p:cNvSpPr/>
          <p:nvPr/>
        </p:nvSpPr>
        <p:spPr>
          <a:xfrm>
            <a:off x="29766" y="6561962"/>
            <a:ext cx="5585174" cy="261610"/>
          </a:xfrm>
          <a:prstGeom prst="rect">
            <a:avLst/>
          </a:prstGeom>
        </p:spPr>
        <p:txBody>
          <a:bodyPr wrap="square">
            <a:spAutoFit/>
          </a:bodyPr>
          <a:lstStyle/>
          <a:p>
            <a:r>
              <a:rPr lang="en-US" sz="1100" i="1" dirty="0"/>
              <a:t>Adapted from </a:t>
            </a:r>
            <a:r>
              <a:rPr lang="en-US" sz="1100" i="1" dirty="0" smtClean="0"/>
              <a:t>Dr. </a:t>
            </a:r>
            <a:r>
              <a:rPr lang="en-US" sz="1100" i="1" dirty="0" err="1" smtClean="0"/>
              <a:t>Salemme</a:t>
            </a:r>
            <a:r>
              <a:rPr lang="en-US" sz="1100" i="1" dirty="0" smtClean="0"/>
              <a:t> at </a:t>
            </a:r>
            <a:r>
              <a:rPr lang="en-US" sz="1100" i="1" dirty="0" err="1" smtClean="0"/>
              <a:t>thermofluor.org</a:t>
            </a:r>
            <a:endParaRPr lang="en-US" sz="1100" i="1" dirty="0"/>
          </a:p>
        </p:txBody>
      </p:sp>
    </p:spTree>
    <p:extLst>
      <p:ext uri="{BB962C8B-B14F-4D97-AF65-F5344CB8AC3E}">
        <p14:creationId xmlns:p14="http://schemas.microsoft.com/office/powerpoint/2010/main" val="20012375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Real thermal shift screens with small molecules</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3" name="Rectangle 2"/>
          <p:cNvSpPr/>
          <p:nvPr/>
        </p:nvSpPr>
        <p:spPr>
          <a:xfrm>
            <a:off x="29766" y="6561962"/>
            <a:ext cx="5585174" cy="261610"/>
          </a:xfrm>
          <a:prstGeom prst="rect">
            <a:avLst/>
          </a:prstGeom>
        </p:spPr>
        <p:txBody>
          <a:bodyPr wrap="square">
            <a:spAutoFit/>
          </a:bodyPr>
          <a:lstStyle/>
          <a:p>
            <a:r>
              <a:rPr lang="en-US" sz="1100" i="1" dirty="0"/>
              <a:t>Adapted from </a:t>
            </a:r>
            <a:r>
              <a:rPr lang="en-US" sz="1100" i="1" dirty="0" smtClean="0"/>
              <a:t>Dr. </a:t>
            </a:r>
            <a:r>
              <a:rPr lang="en-US" sz="1100" i="1" dirty="0" err="1" smtClean="0"/>
              <a:t>Salemme</a:t>
            </a:r>
            <a:r>
              <a:rPr lang="en-US" sz="1100" i="1" dirty="0" smtClean="0"/>
              <a:t> at </a:t>
            </a:r>
            <a:r>
              <a:rPr lang="en-US" sz="1100" i="1" dirty="0" err="1" smtClean="0"/>
              <a:t>thermofluor.org</a:t>
            </a:r>
            <a:endParaRPr lang="en-US" sz="1100" i="1" dirty="0"/>
          </a:p>
        </p:txBody>
      </p:sp>
      <p:pic>
        <p:nvPicPr>
          <p:cNvPr id="2" name="Picture 1"/>
          <p:cNvPicPr>
            <a:picLocks noChangeAspect="1"/>
          </p:cNvPicPr>
          <p:nvPr/>
        </p:nvPicPr>
        <p:blipFill>
          <a:blip r:embed="rId3"/>
          <a:stretch>
            <a:fillRect/>
          </a:stretch>
        </p:blipFill>
        <p:spPr>
          <a:xfrm>
            <a:off x="1066800" y="1282238"/>
            <a:ext cx="7010400" cy="4953000"/>
          </a:xfrm>
          <a:prstGeom prst="rect">
            <a:avLst/>
          </a:prstGeom>
        </p:spPr>
      </p:pic>
      <p:sp>
        <p:nvSpPr>
          <p:cNvPr id="4" name="Rectangle 3"/>
          <p:cNvSpPr/>
          <p:nvPr/>
        </p:nvSpPr>
        <p:spPr bwMode="auto">
          <a:xfrm>
            <a:off x="5300133" y="1608667"/>
            <a:ext cx="2269067" cy="2336800"/>
          </a:xfrm>
          <a:prstGeom prst="rect">
            <a:avLst/>
          </a:prstGeom>
          <a:no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1868096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766" y="6561962"/>
            <a:ext cx="5585174" cy="261610"/>
          </a:xfrm>
          <a:prstGeom prst="rect">
            <a:avLst/>
          </a:prstGeom>
        </p:spPr>
        <p:txBody>
          <a:bodyPr wrap="square">
            <a:spAutoFit/>
          </a:bodyPr>
          <a:lstStyle/>
          <a:p>
            <a:r>
              <a:rPr lang="en-US" sz="1100" i="1" dirty="0"/>
              <a:t>Adapted </a:t>
            </a:r>
            <a:r>
              <a:rPr lang="en-US" sz="1100" i="1" dirty="0" smtClean="0"/>
              <a:t>from Collaborative </a:t>
            </a:r>
            <a:r>
              <a:rPr lang="en-US" sz="1100" i="1" dirty="0" err="1" smtClean="0"/>
              <a:t>Crystallisation</a:t>
            </a:r>
            <a:r>
              <a:rPr lang="en-US" sz="1100" i="1" dirty="0" smtClean="0"/>
              <a:t> Centre</a:t>
            </a:r>
            <a:endParaRPr lang="en-US" sz="1100" i="1" dirty="0"/>
          </a:p>
        </p:txBody>
      </p:sp>
      <p:pic>
        <p:nvPicPr>
          <p:cNvPr id="7" name="Picture 6"/>
          <p:cNvPicPr>
            <a:picLocks noChangeAspect="1"/>
          </p:cNvPicPr>
          <p:nvPr/>
        </p:nvPicPr>
        <p:blipFill rotWithShape="1">
          <a:blip r:embed="rId3"/>
          <a:srcRect b="48642"/>
          <a:stretch/>
        </p:blipFill>
        <p:spPr>
          <a:xfrm>
            <a:off x="1452037" y="1692870"/>
            <a:ext cx="6239925" cy="3522133"/>
          </a:xfrm>
          <a:prstGeom prst="rect">
            <a:avLst/>
          </a:prstGeom>
        </p:spPr>
      </p:pic>
      <p:sp>
        <p:nvSpPr>
          <p:cNvPr id="10" name="TextBox 9"/>
          <p:cNvSpPr txBox="1"/>
          <p:nvPr/>
        </p:nvSpPr>
        <p:spPr>
          <a:xfrm>
            <a:off x="5126049" y="3873110"/>
            <a:ext cx="942176" cy="307777"/>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400" dirty="0" smtClean="0">
                <a:solidFill>
                  <a:srgbClr val="00B050"/>
                </a:solidFill>
                <a:latin typeface="Avenir Book" charset="0"/>
                <a:ea typeface="Avenir Book" charset="0"/>
                <a:cs typeface="Avenir Book" charset="0"/>
              </a:rPr>
              <a:t>dye only</a:t>
            </a:r>
            <a:endParaRPr lang="en-US" sz="1400" dirty="0">
              <a:solidFill>
                <a:srgbClr val="00B050"/>
              </a:solidFill>
              <a:latin typeface="Avenir Book" charset="0"/>
              <a:ea typeface="Avenir Book" charset="0"/>
              <a:cs typeface="Avenir Book" charset="0"/>
            </a:endParaRPr>
          </a:p>
        </p:txBody>
      </p:sp>
      <p:sp>
        <p:nvSpPr>
          <p:cNvPr id="11" name="TextBox 10"/>
          <p:cNvSpPr txBox="1"/>
          <p:nvPr/>
        </p:nvSpPr>
        <p:spPr>
          <a:xfrm>
            <a:off x="6068225" y="2144421"/>
            <a:ext cx="1331642" cy="307777"/>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400" dirty="0" smtClean="0">
                <a:solidFill>
                  <a:schemeClr val="accent1">
                    <a:lumMod val="75000"/>
                  </a:schemeClr>
                </a:solidFill>
                <a:latin typeface="Avenir Book" charset="0"/>
                <a:ea typeface="Avenir Book" charset="0"/>
                <a:cs typeface="Avenir Book" charset="0"/>
              </a:rPr>
              <a:t>protein + dye</a:t>
            </a:r>
            <a:endParaRPr lang="en-US" sz="1400" dirty="0">
              <a:solidFill>
                <a:schemeClr val="accent1">
                  <a:lumMod val="75000"/>
                </a:schemeClr>
              </a:solidFill>
              <a:latin typeface="Avenir Book" charset="0"/>
              <a:ea typeface="Avenir Book" charset="0"/>
              <a:cs typeface="Avenir Book" charset="0"/>
            </a:endParaRPr>
          </a:p>
        </p:txBody>
      </p:sp>
      <p:sp>
        <p:nvSpPr>
          <p:cNvPr id="12" name="TextBox 11"/>
          <p:cNvSpPr txBox="1">
            <a:spLocks noChangeArrowheads="1"/>
          </p:cNvSpPr>
          <p:nvPr/>
        </p:nvSpPr>
        <p:spPr bwMode="auto">
          <a:xfrm>
            <a:off x="0" y="1407"/>
            <a:ext cx="91440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Real results from thermal shift studies</a:t>
            </a:r>
          </a:p>
          <a:p>
            <a:pPr algn="ctr"/>
            <a:r>
              <a:rPr lang="en-US" altLang="en-US" sz="2000" dirty="0" smtClean="0">
                <a:solidFill>
                  <a:schemeClr val="bg2">
                    <a:lumMod val="75000"/>
                  </a:schemeClr>
                </a:solidFill>
                <a:latin typeface="Avenir Book" charset="0"/>
                <a:ea typeface="Avenir Book" charset="0"/>
                <a:cs typeface="Avenir Book" charset="0"/>
                <a:sym typeface="Arial Italic" charset="0"/>
              </a:rPr>
              <a:t>assay development</a:t>
            </a:r>
            <a:endParaRPr lang="en-US" altLang="en-US" sz="2000" dirty="0">
              <a:solidFill>
                <a:schemeClr val="bg2">
                  <a:lumMod val="75000"/>
                </a:schemeClr>
              </a:solidFill>
              <a:latin typeface="Avenir Book" charset="0"/>
              <a:ea typeface="Avenir Book" charset="0"/>
              <a:cs typeface="Avenir Book" charset="0"/>
              <a:sym typeface="Arial Italic" charset="0"/>
            </a:endParaRPr>
          </a:p>
        </p:txBody>
      </p:sp>
      <p:sp>
        <p:nvSpPr>
          <p:cNvPr id="13" name="TextBox 12"/>
          <p:cNvSpPr txBox="1"/>
          <p:nvPr/>
        </p:nvSpPr>
        <p:spPr>
          <a:xfrm>
            <a:off x="2418996" y="4330151"/>
            <a:ext cx="1272469" cy="307777"/>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400" dirty="0" smtClean="0">
                <a:solidFill>
                  <a:srgbClr val="00B050"/>
                </a:solidFill>
                <a:latin typeface="Avenir Book" charset="0"/>
                <a:ea typeface="Avenir Book" charset="0"/>
                <a:cs typeface="Avenir Book" charset="0"/>
              </a:rPr>
              <a:t>protein only</a:t>
            </a:r>
            <a:endParaRPr lang="en-US" sz="1400" dirty="0">
              <a:solidFill>
                <a:srgbClr val="00B050"/>
              </a:solidFill>
              <a:latin typeface="Avenir Book" charset="0"/>
              <a:ea typeface="Avenir Book" charset="0"/>
              <a:cs typeface="Avenir Book" charset="0"/>
            </a:endParaRPr>
          </a:p>
        </p:txBody>
      </p:sp>
      <p:sp>
        <p:nvSpPr>
          <p:cNvPr id="14" name="TextBox 13"/>
          <p:cNvSpPr txBox="1"/>
          <p:nvPr/>
        </p:nvSpPr>
        <p:spPr>
          <a:xfrm>
            <a:off x="2000425" y="5495789"/>
            <a:ext cx="5143147" cy="646331"/>
          </a:xfrm>
          <a:prstGeom prst="rect">
            <a:avLst/>
          </a:prstGeom>
          <a:no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b="1" dirty="0" smtClean="0">
                <a:solidFill>
                  <a:schemeClr val="tx2"/>
                </a:solidFill>
                <a:latin typeface="Avenir Book" charset="0"/>
                <a:ea typeface="Avenir Book" charset="0"/>
                <a:cs typeface="Avenir Book" charset="0"/>
              </a:rPr>
              <a:t>consider optimizing buffer conditions – </a:t>
            </a: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b="1" dirty="0" smtClean="0">
                <a:solidFill>
                  <a:schemeClr val="tx2"/>
                </a:solidFill>
                <a:latin typeface="Avenir Book" charset="0"/>
                <a:ea typeface="Avenir Book" charset="0"/>
                <a:cs typeface="Avenir Book" charset="0"/>
              </a:rPr>
              <a:t>pH, cofactors</a:t>
            </a:r>
            <a:endParaRPr lang="en-US" b="1" dirty="0">
              <a:solidFill>
                <a:schemeClr val="tx2"/>
              </a:solidFill>
              <a:latin typeface="Avenir Book" charset="0"/>
              <a:ea typeface="Avenir Book" charset="0"/>
              <a:cs typeface="Avenir Book" charset="0"/>
            </a:endParaRPr>
          </a:p>
        </p:txBody>
      </p:sp>
    </p:spTree>
    <p:extLst>
      <p:ext uri="{BB962C8B-B14F-4D97-AF65-F5344CB8AC3E}">
        <p14:creationId xmlns:p14="http://schemas.microsoft.com/office/powerpoint/2010/main" val="4715046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solidFill>
                <a:schemeClr val="bg1"/>
              </a:solidFill>
              <a:latin typeface="Avenir Book" charset="0"/>
              <a:ea typeface="Avenir Book" charset="0"/>
              <a:cs typeface="Avenir Book" charset="0"/>
            </a:endParaRPr>
          </a:p>
          <a:p>
            <a:pPr algn="ctr"/>
            <a:r>
              <a:rPr lang="en-US" altLang="en-US" sz="2800" i="1" dirty="0" smtClean="0">
                <a:solidFill>
                  <a:schemeClr val="bg1"/>
                </a:solidFill>
                <a:latin typeface="Avenir Book" charset="0"/>
                <a:ea typeface="Avenir Book" charset="0"/>
                <a:cs typeface="Avenir Book" charset="0"/>
              </a:rPr>
              <a:t>The Inner Life of the Cell</a:t>
            </a:r>
            <a:r>
              <a:rPr lang="en-US" altLang="en-US" sz="2800" dirty="0" smtClean="0">
                <a:solidFill>
                  <a:schemeClr val="bg1"/>
                </a:solidFill>
                <a:latin typeface="Avenir Book" charset="0"/>
                <a:ea typeface="Avenir Book" charset="0"/>
                <a:cs typeface="Avenir Book" charset="0"/>
              </a:rPr>
              <a:t> – Alain </a:t>
            </a:r>
            <a:r>
              <a:rPr lang="en-US" altLang="en-US" sz="2800" dirty="0" err="1" smtClean="0">
                <a:solidFill>
                  <a:schemeClr val="bg1"/>
                </a:solidFill>
                <a:latin typeface="Avenir Book" charset="0"/>
                <a:ea typeface="Avenir Book" charset="0"/>
                <a:cs typeface="Avenir Book" charset="0"/>
              </a:rPr>
              <a:t>Viel</a:t>
            </a:r>
            <a:r>
              <a:rPr lang="en-US" altLang="en-US" sz="2800" dirty="0" smtClean="0">
                <a:solidFill>
                  <a:schemeClr val="bg1"/>
                </a:solidFill>
                <a:latin typeface="Avenir Book" charset="0"/>
                <a:ea typeface="Avenir Book" charset="0"/>
                <a:cs typeface="Avenir Book" charset="0"/>
              </a:rPr>
              <a:t>, Harvard</a:t>
            </a:r>
            <a:endParaRPr lang="en-US" altLang="en-US" sz="3375" b="1" dirty="0">
              <a:solidFill>
                <a:schemeClr val="bg1"/>
              </a:solidFill>
              <a:latin typeface="Avenir Book" charset="0"/>
              <a:ea typeface="Avenir Book" charset="0"/>
              <a:cs typeface="Avenir Book" charset="0"/>
              <a:sym typeface="Arial Italic" charset="0"/>
            </a:endParaRPr>
          </a:p>
        </p:txBody>
      </p:sp>
      <p:pic>
        <p:nvPicPr>
          <p:cNvPr id="3" name="Picture 2"/>
          <p:cNvPicPr>
            <a:picLocks noChangeAspect="1"/>
          </p:cNvPicPr>
          <p:nvPr/>
        </p:nvPicPr>
        <p:blipFill rotWithShape="1">
          <a:blip r:embed="rId3"/>
          <a:srcRect l="12211" r="12211"/>
          <a:stretch/>
        </p:blipFill>
        <p:spPr>
          <a:xfrm>
            <a:off x="982132" y="1081007"/>
            <a:ext cx="3877735" cy="2886075"/>
          </a:xfrm>
          <a:prstGeom prst="rect">
            <a:avLst/>
          </a:prstGeom>
          <a:ln>
            <a:solidFill>
              <a:srgbClr val="7030A0"/>
            </a:solidFill>
          </a:ln>
        </p:spPr>
      </p:pic>
      <p:pic>
        <p:nvPicPr>
          <p:cNvPr id="5" name="Picture 4"/>
          <p:cNvPicPr>
            <a:picLocks noChangeAspect="1"/>
          </p:cNvPicPr>
          <p:nvPr/>
        </p:nvPicPr>
        <p:blipFill>
          <a:blip r:embed="rId4"/>
          <a:stretch>
            <a:fillRect/>
          </a:stretch>
        </p:blipFill>
        <p:spPr>
          <a:xfrm>
            <a:off x="982133" y="4092575"/>
            <a:ext cx="3877734" cy="2389925"/>
          </a:xfrm>
          <a:prstGeom prst="rect">
            <a:avLst/>
          </a:prstGeom>
          <a:ln>
            <a:solidFill>
              <a:schemeClr val="accent1">
                <a:lumMod val="90000"/>
              </a:schemeClr>
            </a:solidFill>
          </a:ln>
        </p:spPr>
      </p:pic>
      <p:pic>
        <p:nvPicPr>
          <p:cNvPr id="7" name="Picture 6"/>
          <p:cNvPicPr>
            <a:picLocks noChangeAspect="1"/>
          </p:cNvPicPr>
          <p:nvPr/>
        </p:nvPicPr>
        <p:blipFill>
          <a:blip r:embed="rId5"/>
          <a:stretch>
            <a:fillRect/>
          </a:stretch>
        </p:blipFill>
        <p:spPr>
          <a:xfrm>
            <a:off x="4483099" y="2873475"/>
            <a:ext cx="4339167" cy="2438199"/>
          </a:xfrm>
          <a:prstGeom prst="rect">
            <a:avLst/>
          </a:prstGeom>
          <a:ln>
            <a:solidFill>
              <a:srgbClr val="F6C3FD"/>
            </a:solidFill>
          </a:ln>
        </p:spPr>
      </p:pic>
      <p:sp>
        <p:nvSpPr>
          <p:cNvPr id="6" name="Rectangle 5"/>
          <p:cNvSpPr/>
          <p:nvPr/>
        </p:nvSpPr>
        <p:spPr>
          <a:xfrm>
            <a:off x="5065183" y="2372147"/>
            <a:ext cx="3909484" cy="292388"/>
          </a:xfrm>
          <a:prstGeom prst="rect">
            <a:avLst/>
          </a:prstGeom>
        </p:spPr>
        <p:txBody>
          <a:bodyPr wrap="square">
            <a:spAutoFit/>
          </a:bodyPr>
          <a:lstStyle/>
          <a:p>
            <a:r>
              <a:rPr lang="en-US" sz="1300" dirty="0">
                <a:solidFill>
                  <a:schemeClr val="bg1"/>
                </a:solidFill>
              </a:rPr>
              <a:t>https://</a:t>
            </a:r>
            <a:r>
              <a:rPr lang="en-US" sz="1300" dirty="0" err="1">
                <a:solidFill>
                  <a:schemeClr val="bg1"/>
                </a:solidFill>
              </a:rPr>
              <a:t>www.youtube.com</a:t>
            </a:r>
            <a:r>
              <a:rPr lang="en-US" sz="1300" dirty="0">
                <a:solidFill>
                  <a:schemeClr val="bg1"/>
                </a:solidFill>
              </a:rPr>
              <a:t>/</a:t>
            </a:r>
            <a:r>
              <a:rPr lang="en-US" sz="1300" dirty="0" err="1">
                <a:solidFill>
                  <a:schemeClr val="bg1"/>
                </a:solidFill>
              </a:rPr>
              <a:t>watch?v</a:t>
            </a:r>
            <a:r>
              <a:rPr lang="en-US" sz="1300" dirty="0">
                <a:solidFill>
                  <a:schemeClr val="bg1"/>
                </a:solidFill>
              </a:rPr>
              <a:t>=</a:t>
            </a:r>
            <a:r>
              <a:rPr lang="en-US" sz="1300" dirty="0" err="1">
                <a:solidFill>
                  <a:schemeClr val="bg1"/>
                </a:solidFill>
              </a:rPr>
              <a:t>FzcTgrxMzZk</a:t>
            </a:r>
            <a:endParaRPr lang="en-US" sz="1300" dirty="0">
              <a:solidFill>
                <a:schemeClr val="bg1"/>
              </a:solidFill>
            </a:endParaRPr>
          </a:p>
        </p:txBody>
      </p:sp>
    </p:spTree>
    <p:extLst>
      <p:ext uri="{BB962C8B-B14F-4D97-AF65-F5344CB8AC3E}">
        <p14:creationId xmlns:p14="http://schemas.microsoft.com/office/powerpoint/2010/main" val="4935308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Real results with thermal shift assays</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3" name="Rectangle 2"/>
          <p:cNvSpPr/>
          <p:nvPr/>
        </p:nvSpPr>
        <p:spPr>
          <a:xfrm>
            <a:off x="29766" y="6561962"/>
            <a:ext cx="5585174" cy="261610"/>
          </a:xfrm>
          <a:prstGeom prst="rect">
            <a:avLst/>
          </a:prstGeom>
        </p:spPr>
        <p:txBody>
          <a:bodyPr wrap="square">
            <a:spAutoFit/>
          </a:bodyPr>
          <a:lstStyle/>
          <a:p>
            <a:r>
              <a:rPr lang="en-US" sz="1100" i="1" dirty="0"/>
              <a:t>Adapted </a:t>
            </a:r>
            <a:r>
              <a:rPr lang="en-US" sz="1100" i="1" dirty="0" smtClean="0"/>
              <a:t>from Collaborative </a:t>
            </a:r>
            <a:r>
              <a:rPr lang="en-US" sz="1100" i="1" dirty="0" err="1" smtClean="0"/>
              <a:t>Crystallisation</a:t>
            </a:r>
            <a:r>
              <a:rPr lang="en-US" sz="1100" i="1" dirty="0" smtClean="0"/>
              <a:t> Centre</a:t>
            </a:r>
            <a:endParaRPr lang="en-US" sz="1100" i="1" dirty="0"/>
          </a:p>
        </p:txBody>
      </p:sp>
      <p:pic>
        <p:nvPicPr>
          <p:cNvPr id="6" name="Picture 5"/>
          <p:cNvPicPr>
            <a:picLocks noChangeAspect="1"/>
          </p:cNvPicPr>
          <p:nvPr/>
        </p:nvPicPr>
        <p:blipFill rotWithShape="1">
          <a:blip r:embed="rId3"/>
          <a:srcRect b="47768"/>
          <a:stretch/>
        </p:blipFill>
        <p:spPr>
          <a:xfrm>
            <a:off x="0" y="1989668"/>
            <a:ext cx="9144000" cy="3175000"/>
          </a:xfrm>
          <a:prstGeom prst="rect">
            <a:avLst/>
          </a:prstGeom>
        </p:spPr>
      </p:pic>
      <p:sp>
        <p:nvSpPr>
          <p:cNvPr id="5" name="TextBox 4"/>
          <p:cNvSpPr txBox="1"/>
          <p:nvPr/>
        </p:nvSpPr>
        <p:spPr>
          <a:xfrm>
            <a:off x="751158" y="3803889"/>
            <a:ext cx="1331642" cy="523220"/>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400" smtClean="0">
                <a:solidFill>
                  <a:srgbClr val="FF0000"/>
                </a:solidFill>
                <a:latin typeface="Avenir Book" charset="0"/>
                <a:ea typeface="Avenir Book" charset="0"/>
                <a:cs typeface="Avenir Book" charset="0"/>
              </a:rPr>
              <a:t>pre-transition is flat</a:t>
            </a:r>
            <a:endParaRPr lang="en-US" sz="1400" dirty="0">
              <a:solidFill>
                <a:srgbClr val="FF0000"/>
              </a:solidFill>
              <a:latin typeface="Avenir Book" charset="0"/>
              <a:ea typeface="Avenir Book" charset="0"/>
              <a:cs typeface="Avenir Book" charset="0"/>
            </a:endParaRPr>
          </a:p>
        </p:txBody>
      </p:sp>
      <p:sp>
        <p:nvSpPr>
          <p:cNvPr id="7" name="TextBox 6"/>
          <p:cNvSpPr txBox="1"/>
          <p:nvPr/>
        </p:nvSpPr>
        <p:spPr>
          <a:xfrm>
            <a:off x="734225" y="2589001"/>
            <a:ext cx="1873509" cy="307777"/>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400" smtClean="0">
                <a:solidFill>
                  <a:srgbClr val="FF0000"/>
                </a:solidFill>
                <a:latin typeface="Avenir Book" charset="0"/>
                <a:ea typeface="Avenir Book" charset="0"/>
                <a:cs typeface="Avenir Book" charset="0"/>
              </a:rPr>
              <a:t>sharp, smooth melt</a:t>
            </a:r>
            <a:endParaRPr lang="en-US" sz="1400" dirty="0">
              <a:solidFill>
                <a:srgbClr val="FF0000"/>
              </a:solidFill>
              <a:latin typeface="Avenir Book" charset="0"/>
              <a:ea typeface="Avenir Book" charset="0"/>
              <a:cs typeface="Avenir Book" charset="0"/>
            </a:endParaRPr>
          </a:p>
        </p:txBody>
      </p:sp>
      <p:sp>
        <p:nvSpPr>
          <p:cNvPr id="8" name="TextBox 7"/>
          <p:cNvSpPr txBox="1"/>
          <p:nvPr/>
        </p:nvSpPr>
        <p:spPr>
          <a:xfrm>
            <a:off x="3240358" y="2742889"/>
            <a:ext cx="1331642" cy="523220"/>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400" smtClean="0">
                <a:solidFill>
                  <a:srgbClr val="FF0000"/>
                </a:solidFill>
                <a:latin typeface="Avenir Book" charset="0"/>
                <a:ea typeface="Avenir Book" charset="0"/>
                <a:cs typeface="Avenir Book" charset="0"/>
              </a:rPr>
              <a:t>post-transition quench</a:t>
            </a:r>
            <a:endParaRPr lang="en-US" sz="1400" dirty="0">
              <a:solidFill>
                <a:srgbClr val="FF0000"/>
              </a:solidFill>
              <a:latin typeface="Avenir Book" charset="0"/>
              <a:ea typeface="Avenir Book" charset="0"/>
              <a:cs typeface="Avenir Book" charset="0"/>
            </a:endParaRPr>
          </a:p>
        </p:txBody>
      </p:sp>
      <p:sp>
        <p:nvSpPr>
          <p:cNvPr id="9" name="TextBox 8"/>
          <p:cNvSpPr txBox="1"/>
          <p:nvPr/>
        </p:nvSpPr>
        <p:spPr>
          <a:xfrm>
            <a:off x="502579" y="5586003"/>
            <a:ext cx="3527554" cy="369332"/>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b="1">
                <a:solidFill>
                  <a:schemeClr val="tx2"/>
                </a:solidFill>
                <a:latin typeface="Avenir Book" charset="0"/>
                <a:ea typeface="Avenir Book" charset="0"/>
                <a:cs typeface="Avenir Book" charset="0"/>
              </a:rPr>
              <a:t>r</a:t>
            </a:r>
            <a:r>
              <a:rPr lang="en-US" b="1" smtClean="0">
                <a:solidFill>
                  <a:schemeClr val="tx2"/>
                </a:solidFill>
                <a:latin typeface="Avenir Book" charset="0"/>
                <a:ea typeface="Avenir Book" charset="0"/>
                <a:cs typeface="Avenir Book" charset="0"/>
              </a:rPr>
              <a:t>aw fluorescence thermal </a:t>
            </a:r>
            <a:r>
              <a:rPr lang="en-US" b="1" dirty="0" smtClean="0">
                <a:solidFill>
                  <a:schemeClr val="tx2"/>
                </a:solidFill>
                <a:latin typeface="Avenir Book" charset="0"/>
                <a:ea typeface="Avenir Book" charset="0"/>
                <a:cs typeface="Avenir Book" charset="0"/>
              </a:rPr>
              <a:t>curves</a:t>
            </a:r>
            <a:endParaRPr lang="en-US" b="1" dirty="0">
              <a:solidFill>
                <a:schemeClr val="tx2"/>
              </a:solidFill>
              <a:latin typeface="Avenir Book" charset="0"/>
              <a:ea typeface="Avenir Book" charset="0"/>
              <a:cs typeface="Avenir Book" charset="0"/>
            </a:endParaRPr>
          </a:p>
        </p:txBody>
      </p:sp>
      <p:sp>
        <p:nvSpPr>
          <p:cNvPr id="10" name="TextBox 9"/>
          <p:cNvSpPr txBox="1"/>
          <p:nvPr/>
        </p:nvSpPr>
        <p:spPr>
          <a:xfrm>
            <a:off x="5147734" y="5586003"/>
            <a:ext cx="3623733" cy="369332"/>
          </a:xfrm>
          <a:prstGeom prst="rect">
            <a:avLst/>
          </a:prstGeom>
          <a:no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b="1" dirty="0" smtClean="0">
                <a:solidFill>
                  <a:schemeClr val="tx2"/>
                </a:solidFill>
                <a:latin typeface="Avenir Book" charset="0"/>
                <a:ea typeface="Avenir Book" charset="0"/>
                <a:cs typeface="Avenir Book" charset="0"/>
              </a:rPr>
              <a:t>first </a:t>
            </a:r>
            <a:r>
              <a:rPr lang="en-US" b="1" smtClean="0">
                <a:solidFill>
                  <a:schemeClr val="tx2"/>
                </a:solidFill>
                <a:latin typeface="Avenir Book" charset="0"/>
                <a:ea typeface="Avenir Book" charset="0"/>
                <a:cs typeface="Avenir Book" charset="0"/>
              </a:rPr>
              <a:t>derivative representation</a:t>
            </a:r>
            <a:endParaRPr lang="en-US" b="1" dirty="0">
              <a:solidFill>
                <a:schemeClr val="tx2"/>
              </a:solidFill>
              <a:latin typeface="Avenir Book" charset="0"/>
              <a:ea typeface="Avenir Book" charset="0"/>
              <a:cs typeface="Avenir Book" charset="0"/>
            </a:endParaRPr>
          </a:p>
        </p:txBody>
      </p:sp>
      <p:sp>
        <p:nvSpPr>
          <p:cNvPr id="11" name="TextBox 10"/>
          <p:cNvSpPr txBox="1"/>
          <p:nvPr/>
        </p:nvSpPr>
        <p:spPr>
          <a:xfrm>
            <a:off x="7185825" y="4327109"/>
            <a:ext cx="1331642" cy="307777"/>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400" dirty="0" smtClean="0">
                <a:solidFill>
                  <a:srgbClr val="FF0000"/>
                </a:solidFill>
                <a:latin typeface="Avenir Book" charset="0"/>
                <a:ea typeface="Avenir Book" charset="0"/>
                <a:cs typeface="Avenir Book" charset="0"/>
              </a:rPr>
              <a:t>T</a:t>
            </a:r>
            <a:r>
              <a:rPr lang="en-US" sz="1400" baseline="-25000" dirty="0" smtClean="0">
                <a:solidFill>
                  <a:srgbClr val="FF0000"/>
                </a:solidFill>
                <a:latin typeface="Avenir Book" charset="0"/>
                <a:ea typeface="Avenir Book" charset="0"/>
                <a:cs typeface="Avenir Book" charset="0"/>
              </a:rPr>
              <a:t>m</a:t>
            </a:r>
            <a:r>
              <a:rPr lang="en-US" sz="1400" dirty="0" smtClean="0">
                <a:solidFill>
                  <a:srgbClr val="FF0000"/>
                </a:solidFill>
                <a:latin typeface="Avenir Book" charset="0"/>
                <a:ea typeface="Avenir Book" charset="0"/>
                <a:cs typeface="Avenir Book" charset="0"/>
              </a:rPr>
              <a:t> ~59 °C</a:t>
            </a:r>
            <a:endParaRPr lang="en-US" sz="1400" dirty="0">
              <a:solidFill>
                <a:srgbClr val="FF0000"/>
              </a:solidFill>
              <a:latin typeface="Avenir Book" charset="0"/>
              <a:ea typeface="Avenir Book" charset="0"/>
              <a:cs typeface="Avenir Book" charset="0"/>
            </a:endParaRPr>
          </a:p>
        </p:txBody>
      </p:sp>
      <p:sp>
        <p:nvSpPr>
          <p:cNvPr id="12" name="TextBox 11"/>
          <p:cNvSpPr txBox="1"/>
          <p:nvPr/>
        </p:nvSpPr>
        <p:spPr>
          <a:xfrm>
            <a:off x="2957913" y="1243726"/>
            <a:ext cx="3527554" cy="369332"/>
          </a:xfrm>
          <a:prstGeom prst="rect">
            <a:avLst/>
          </a:prstGeom>
          <a:no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i="1" smtClean="0">
                <a:solidFill>
                  <a:schemeClr val="bg2">
                    <a:lumMod val="75000"/>
                  </a:schemeClr>
                </a:solidFill>
                <a:latin typeface="Avenir Book" charset="0"/>
                <a:ea typeface="Avenir Book" charset="0"/>
                <a:cs typeface="Avenir Book" charset="0"/>
              </a:rPr>
              <a:t>three replicates</a:t>
            </a:r>
            <a:endParaRPr lang="en-US" i="1" dirty="0">
              <a:solidFill>
                <a:schemeClr val="bg2">
                  <a:lumMod val="75000"/>
                </a:schemeClr>
              </a:solidFill>
              <a:latin typeface="Avenir Book" charset="0"/>
              <a:ea typeface="Avenir Book" charset="0"/>
              <a:cs typeface="Avenir Book" charset="0"/>
            </a:endParaRPr>
          </a:p>
        </p:txBody>
      </p:sp>
    </p:spTree>
    <p:extLst>
      <p:ext uri="{BB962C8B-B14F-4D97-AF65-F5344CB8AC3E}">
        <p14:creationId xmlns:p14="http://schemas.microsoft.com/office/powerpoint/2010/main" val="14291431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Real results with thermal shift assays</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3" name="Rectangle 2"/>
          <p:cNvSpPr/>
          <p:nvPr/>
        </p:nvSpPr>
        <p:spPr>
          <a:xfrm>
            <a:off x="29766" y="6561962"/>
            <a:ext cx="5585174" cy="261610"/>
          </a:xfrm>
          <a:prstGeom prst="rect">
            <a:avLst/>
          </a:prstGeom>
        </p:spPr>
        <p:txBody>
          <a:bodyPr wrap="square">
            <a:spAutoFit/>
          </a:bodyPr>
          <a:lstStyle/>
          <a:p>
            <a:r>
              <a:rPr lang="en-US" sz="1100" i="1" dirty="0"/>
              <a:t>Adapted </a:t>
            </a:r>
            <a:r>
              <a:rPr lang="en-US" sz="1100" i="1" dirty="0" smtClean="0"/>
              <a:t>from Collaborative </a:t>
            </a:r>
            <a:r>
              <a:rPr lang="en-US" sz="1100" i="1" dirty="0" err="1" smtClean="0"/>
              <a:t>Crystallisation</a:t>
            </a:r>
            <a:r>
              <a:rPr lang="en-US" sz="1100" i="1" dirty="0" smtClean="0"/>
              <a:t> Centre</a:t>
            </a:r>
            <a:endParaRPr lang="en-US" sz="1100" i="1" dirty="0"/>
          </a:p>
        </p:txBody>
      </p:sp>
      <p:sp>
        <p:nvSpPr>
          <p:cNvPr id="9" name="TextBox 8"/>
          <p:cNvSpPr txBox="1"/>
          <p:nvPr/>
        </p:nvSpPr>
        <p:spPr>
          <a:xfrm>
            <a:off x="2984853" y="5520454"/>
            <a:ext cx="3527554" cy="369332"/>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b="1">
                <a:solidFill>
                  <a:schemeClr val="tx2"/>
                </a:solidFill>
                <a:latin typeface="Avenir Book" charset="0"/>
                <a:ea typeface="Avenir Book" charset="0"/>
                <a:cs typeface="Avenir Book" charset="0"/>
              </a:rPr>
              <a:t>r</a:t>
            </a:r>
            <a:r>
              <a:rPr lang="en-US" b="1" smtClean="0">
                <a:solidFill>
                  <a:schemeClr val="tx2"/>
                </a:solidFill>
                <a:latin typeface="Avenir Book" charset="0"/>
                <a:ea typeface="Avenir Book" charset="0"/>
                <a:cs typeface="Avenir Book" charset="0"/>
              </a:rPr>
              <a:t>aw fluorescence thermal </a:t>
            </a:r>
            <a:r>
              <a:rPr lang="en-US" b="1" dirty="0" smtClean="0">
                <a:solidFill>
                  <a:schemeClr val="tx2"/>
                </a:solidFill>
                <a:latin typeface="Avenir Book" charset="0"/>
                <a:ea typeface="Avenir Book" charset="0"/>
                <a:cs typeface="Avenir Book" charset="0"/>
              </a:rPr>
              <a:t>curves</a:t>
            </a:r>
            <a:endParaRPr lang="en-US" b="1" dirty="0">
              <a:solidFill>
                <a:schemeClr val="tx2"/>
              </a:solidFill>
              <a:latin typeface="Avenir Book" charset="0"/>
              <a:ea typeface="Avenir Book" charset="0"/>
              <a:cs typeface="Avenir Book" charset="0"/>
            </a:endParaRPr>
          </a:p>
        </p:txBody>
      </p:sp>
      <p:pic>
        <p:nvPicPr>
          <p:cNvPr id="2" name="Picture 1"/>
          <p:cNvPicPr>
            <a:picLocks noChangeAspect="1"/>
          </p:cNvPicPr>
          <p:nvPr/>
        </p:nvPicPr>
        <p:blipFill>
          <a:blip r:embed="rId3"/>
          <a:stretch>
            <a:fillRect/>
          </a:stretch>
        </p:blipFill>
        <p:spPr>
          <a:xfrm>
            <a:off x="1473200" y="1498600"/>
            <a:ext cx="6184900" cy="3848100"/>
          </a:xfrm>
          <a:prstGeom prst="rect">
            <a:avLst/>
          </a:prstGeom>
        </p:spPr>
      </p:pic>
      <p:sp>
        <p:nvSpPr>
          <p:cNvPr id="13" name="TextBox 12"/>
          <p:cNvSpPr txBox="1"/>
          <p:nvPr/>
        </p:nvSpPr>
        <p:spPr>
          <a:xfrm>
            <a:off x="3996637" y="2170776"/>
            <a:ext cx="3236606" cy="646331"/>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i="1" dirty="0" smtClean="0">
                <a:solidFill>
                  <a:schemeClr val="tx2"/>
                </a:solidFill>
                <a:latin typeface="Avenir Book" charset="0"/>
                <a:ea typeface="Avenir Book" charset="0"/>
                <a:cs typeface="Avenir Book" charset="0"/>
              </a:rPr>
              <a:t>no melt transition is observed</a:t>
            </a: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b="1" dirty="0" smtClean="0">
                <a:solidFill>
                  <a:srgbClr val="00B0F0"/>
                </a:solidFill>
                <a:latin typeface="Avenir Book" charset="0"/>
                <a:ea typeface="Avenir Book" charset="0"/>
                <a:cs typeface="Avenir Book" charset="0"/>
              </a:rPr>
              <a:t>WHY?</a:t>
            </a:r>
            <a:endParaRPr lang="en-US" b="1" dirty="0">
              <a:solidFill>
                <a:srgbClr val="00B0F0"/>
              </a:solidFill>
              <a:latin typeface="Avenir Book" charset="0"/>
              <a:ea typeface="Avenir Book" charset="0"/>
              <a:cs typeface="Avenir Book" charset="0"/>
            </a:endParaRPr>
          </a:p>
        </p:txBody>
      </p:sp>
    </p:spTree>
    <p:extLst>
      <p:ext uri="{BB962C8B-B14F-4D97-AF65-F5344CB8AC3E}">
        <p14:creationId xmlns:p14="http://schemas.microsoft.com/office/powerpoint/2010/main" val="9142947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Protein disorder continuum</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4" name="Picture 3"/>
          <p:cNvPicPr>
            <a:picLocks noChangeAspect="1"/>
          </p:cNvPicPr>
          <p:nvPr/>
        </p:nvPicPr>
        <p:blipFill rotWithShape="1">
          <a:blip r:embed="rId3"/>
          <a:srcRect t="18552"/>
          <a:stretch/>
        </p:blipFill>
        <p:spPr>
          <a:xfrm>
            <a:off x="854075" y="1964266"/>
            <a:ext cx="7435849" cy="2916019"/>
          </a:xfrm>
          <a:prstGeom prst="rect">
            <a:avLst/>
          </a:prstGeom>
        </p:spPr>
      </p:pic>
      <p:sp>
        <p:nvSpPr>
          <p:cNvPr id="8" name="TextBox 7"/>
          <p:cNvSpPr txBox="1"/>
          <p:nvPr/>
        </p:nvSpPr>
        <p:spPr>
          <a:xfrm>
            <a:off x="633942" y="4511702"/>
            <a:ext cx="2569280" cy="368583"/>
          </a:xfrm>
          <a:prstGeom prst="rect">
            <a:avLst/>
          </a:prstGeom>
          <a:solidFill>
            <a:schemeClr val="bg1"/>
          </a:solid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b="1" dirty="0" smtClean="0">
                <a:solidFill>
                  <a:schemeClr val="tx2"/>
                </a:solidFill>
                <a:latin typeface="Avenir Book" charset="0"/>
                <a:ea typeface="Avenir Book" charset="0"/>
                <a:cs typeface="Avenir Book" charset="0"/>
              </a:rPr>
              <a:t>intrinsically disordered</a:t>
            </a:r>
            <a:endParaRPr lang="en-US" b="1" dirty="0">
              <a:solidFill>
                <a:schemeClr val="tx2"/>
              </a:solidFill>
              <a:latin typeface="Avenir Book" charset="0"/>
              <a:ea typeface="Avenir Book" charset="0"/>
              <a:cs typeface="Avenir Book" charset="0"/>
            </a:endParaRPr>
          </a:p>
        </p:txBody>
      </p:sp>
      <p:sp>
        <p:nvSpPr>
          <p:cNvPr id="10" name="TextBox 9"/>
          <p:cNvSpPr txBox="1"/>
          <p:nvPr/>
        </p:nvSpPr>
        <p:spPr>
          <a:xfrm>
            <a:off x="5432778" y="4511702"/>
            <a:ext cx="2569280" cy="368583"/>
          </a:xfrm>
          <a:prstGeom prst="rect">
            <a:avLst/>
          </a:prstGeom>
          <a:solidFill>
            <a:schemeClr val="bg1"/>
          </a:solid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b="1" dirty="0" smtClean="0">
                <a:solidFill>
                  <a:schemeClr val="tx2"/>
                </a:solidFill>
                <a:latin typeface="Avenir Book" charset="0"/>
                <a:ea typeface="Avenir Book" charset="0"/>
                <a:cs typeface="Avenir Book" charset="0"/>
              </a:rPr>
              <a:t>highly structured</a:t>
            </a:r>
            <a:endParaRPr lang="en-US" b="1" dirty="0">
              <a:solidFill>
                <a:schemeClr val="tx2"/>
              </a:solidFill>
              <a:latin typeface="Avenir Book" charset="0"/>
              <a:ea typeface="Avenir Book" charset="0"/>
              <a:cs typeface="Avenir Book" charset="0"/>
            </a:endParaRPr>
          </a:p>
        </p:txBody>
      </p:sp>
    </p:spTree>
    <p:extLst>
      <p:ext uri="{BB962C8B-B14F-4D97-AF65-F5344CB8AC3E}">
        <p14:creationId xmlns:p14="http://schemas.microsoft.com/office/powerpoint/2010/main" val="1687022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Protein disorder continuum</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4" name="Picture 3"/>
          <p:cNvPicPr>
            <a:picLocks noChangeAspect="1"/>
          </p:cNvPicPr>
          <p:nvPr/>
        </p:nvPicPr>
        <p:blipFill rotWithShape="1">
          <a:blip r:embed="rId3"/>
          <a:srcRect t="18552"/>
          <a:stretch/>
        </p:blipFill>
        <p:spPr>
          <a:xfrm>
            <a:off x="2247899" y="1270001"/>
            <a:ext cx="4796367" cy="1880928"/>
          </a:xfrm>
          <a:prstGeom prst="rect">
            <a:avLst/>
          </a:prstGeom>
        </p:spPr>
      </p:pic>
      <p:pic>
        <p:nvPicPr>
          <p:cNvPr id="2" name="Picture 1"/>
          <p:cNvPicPr>
            <a:picLocks noChangeAspect="1"/>
          </p:cNvPicPr>
          <p:nvPr/>
        </p:nvPicPr>
        <p:blipFill rotWithShape="1">
          <a:blip r:embed="rId4"/>
          <a:srcRect b="11035"/>
          <a:stretch/>
        </p:blipFill>
        <p:spPr>
          <a:xfrm>
            <a:off x="1902882" y="3405836"/>
            <a:ext cx="5486400" cy="3276600"/>
          </a:xfrm>
          <a:prstGeom prst="rect">
            <a:avLst/>
          </a:prstGeom>
        </p:spPr>
      </p:pic>
      <p:sp>
        <p:nvSpPr>
          <p:cNvPr id="5" name="TextBox 4"/>
          <p:cNvSpPr txBox="1"/>
          <p:nvPr/>
        </p:nvSpPr>
        <p:spPr>
          <a:xfrm>
            <a:off x="5638801" y="5755336"/>
            <a:ext cx="2241549" cy="374530"/>
          </a:xfrm>
          <a:prstGeom prst="rect">
            <a:avLst/>
          </a:prstGeom>
          <a:no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b="1" dirty="0" err="1" smtClean="0">
                <a:solidFill>
                  <a:schemeClr val="tx2"/>
                </a:solidFill>
                <a:latin typeface="Avenir Book" charset="0"/>
                <a:ea typeface="Avenir Book" charset="0"/>
                <a:cs typeface="Avenir Book" charset="0"/>
              </a:rPr>
              <a:t>calcineurin</a:t>
            </a:r>
            <a:endParaRPr lang="en-US" b="1" dirty="0">
              <a:solidFill>
                <a:schemeClr val="tx2"/>
              </a:solidFill>
              <a:latin typeface="Avenir Book" charset="0"/>
              <a:ea typeface="Avenir Book" charset="0"/>
              <a:cs typeface="Avenir Book" charset="0"/>
            </a:endParaRPr>
          </a:p>
        </p:txBody>
      </p:sp>
      <p:sp>
        <p:nvSpPr>
          <p:cNvPr id="6" name="TextBox 5"/>
          <p:cNvSpPr txBox="1"/>
          <p:nvPr/>
        </p:nvSpPr>
        <p:spPr>
          <a:xfrm>
            <a:off x="2049282" y="2910378"/>
            <a:ext cx="1775533" cy="276999"/>
          </a:xfrm>
          <a:prstGeom prst="rect">
            <a:avLst/>
          </a:prstGeom>
          <a:solidFill>
            <a:schemeClr val="bg1"/>
          </a:solid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b="1" dirty="0" smtClean="0">
                <a:solidFill>
                  <a:schemeClr val="tx2"/>
                </a:solidFill>
                <a:latin typeface="Avenir Book" charset="0"/>
                <a:ea typeface="Avenir Book" charset="0"/>
                <a:cs typeface="Avenir Book" charset="0"/>
              </a:rPr>
              <a:t>intrinsically disordered</a:t>
            </a:r>
            <a:endParaRPr lang="en-US" sz="1200" b="1" dirty="0">
              <a:solidFill>
                <a:schemeClr val="tx2"/>
              </a:solidFill>
              <a:latin typeface="Avenir Book" charset="0"/>
              <a:ea typeface="Avenir Book" charset="0"/>
              <a:cs typeface="Avenir Book" charset="0"/>
            </a:endParaRPr>
          </a:p>
        </p:txBody>
      </p:sp>
      <p:sp>
        <p:nvSpPr>
          <p:cNvPr id="7" name="TextBox 6"/>
          <p:cNvSpPr txBox="1"/>
          <p:nvPr/>
        </p:nvSpPr>
        <p:spPr>
          <a:xfrm>
            <a:off x="5215468" y="2892154"/>
            <a:ext cx="1371599" cy="276999"/>
          </a:xfrm>
          <a:prstGeom prst="rect">
            <a:avLst/>
          </a:prstGeom>
          <a:solidFill>
            <a:schemeClr val="bg1"/>
          </a:solid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b="1" dirty="0" smtClean="0">
                <a:solidFill>
                  <a:schemeClr val="tx2"/>
                </a:solidFill>
                <a:latin typeface="Avenir Book" charset="0"/>
                <a:ea typeface="Avenir Book" charset="0"/>
                <a:cs typeface="Avenir Book" charset="0"/>
              </a:rPr>
              <a:t>highly structured</a:t>
            </a:r>
            <a:endParaRPr lang="en-US" sz="1200" b="1" dirty="0">
              <a:solidFill>
                <a:schemeClr val="tx2"/>
              </a:solidFill>
              <a:latin typeface="Avenir Book" charset="0"/>
              <a:ea typeface="Avenir Book" charset="0"/>
              <a:cs typeface="Avenir Book" charset="0"/>
            </a:endParaRPr>
          </a:p>
        </p:txBody>
      </p:sp>
    </p:spTree>
    <p:extLst>
      <p:ext uri="{BB962C8B-B14F-4D97-AF65-F5344CB8AC3E}">
        <p14:creationId xmlns:p14="http://schemas.microsoft.com/office/powerpoint/2010/main" val="15860368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4526" y="1636655"/>
            <a:ext cx="8234947" cy="2933700"/>
          </a:xfrm>
          <a:prstGeom prst="rect">
            <a:avLst/>
          </a:prstGeom>
        </p:spPr>
      </p:pic>
      <p:sp>
        <p:nvSpPr>
          <p:cNvPr id="5" name="TextBox 4"/>
          <p:cNvSpPr txBox="1">
            <a:spLocks noChangeArrowheads="1"/>
          </p:cNvSpPr>
          <p:nvPr/>
        </p:nvSpPr>
        <p:spPr bwMode="auto">
          <a:xfrm>
            <a:off x="0" y="27234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800" dirty="0" smtClean="0">
                <a:latin typeface="Avenir Book" charset="0"/>
                <a:ea typeface="Avenir Book" charset="0"/>
                <a:cs typeface="Avenir Book" charset="0"/>
              </a:rPr>
              <a:t>Determining apparent dissociation constants</a:t>
            </a:r>
          </a:p>
          <a:p>
            <a:pPr algn="ctr"/>
            <a:r>
              <a:rPr lang="en-US" altLang="en-US" sz="2000" dirty="0" smtClean="0">
                <a:solidFill>
                  <a:schemeClr val="bg2">
                    <a:lumMod val="75000"/>
                  </a:schemeClr>
                </a:solidFill>
                <a:latin typeface="Avenir Book" charset="0"/>
                <a:ea typeface="Avenir Book" charset="0"/>
                <a:cs typeface="Avenir Book" charset="0"/>
                <a:sym typeface="Arial Italic" charset="0"/>
              </a:rPr>
              <a:t>hexokinase and glucose</a:t>
            </a:r>
            <a:endParaRPr lang="en-US" altLang="en-US" sz="2000" dirty="0">
              <a:solidFill>
                <a:schemeClr val="bg2">
                  <a:lumMod val="75000"/>
                </a:schemeClr>
              </a:solidFill>
              <a:latin typeface="Avenir Book" charset="0"/>
              <a:ea typeface="Avenir Book" charset="0"/>
              <a:cs typeface="Avenir Book" charset="0"/>
              <a:sym typeface="Arial Italic" charset="0"/>
            </a:endParaRPr>
          </a:p>
        </p:txBody>
      </p:sp>
      <p:sp>
        <p:nvSpPr>
          <p:cNvPr id="6" name="TextBox 5"/>
          <p:cNvSpPr txBox="1"/>
          <p:nvPr/>
        </p:nvSpPr>
        <p:spPr>
          <a:xfrm>
            <a:off x="454526" y="4781941"/>
            <a:ext cx="3940880" cy="2031325"/>
          </a:xfrm>
          <a:prstGeom prst="rect">
            <a:avLst/>
          </a:prstGeom>
          <a:no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b="1" dirty="0" smtClean="0">
                <a:solidFill>
                  <a:schemeClr val="tx2"/>
                </a:solidFill>
                <a:latin typeface="Avenir Book" charset="0"/>
                <a:ea typeface="Avenir Book" charset="0"/>
                <a:cs typeface="Avenir Book" charset="0"/>
              </a:rPr>
              <a:t>Experiment 1:</a:t>
            </a:r>
          </a:p>
          <a:p>
            <a:pPr marL="342900" marR="0" lvl="0" indent="-342900" algn="ctr" defTabSz="914400" eaLnBrk="1" fontAlgn="auto" latinLnBrk="0" hangingPunct="1">
              <a:lnSpc>
                <a:spcPct val="100000"/>
              </a:lnSpc>
              <a:spcBef>
                <a:spcPts val="0"/>
              </a:spcBef>
              <a:spcAft>
                <a:spcPts val="0"/>
              </a:spcAft>
              <a:buClrTx/>
              <a:buSzTx/>
              <a:buFontTx/>
              <a:buNone/>
              <a:tabLst/>
              <a:defRPr/>
            </a:pPr>
            <a:endParaRPr lang="en-US" b="1" dirty="0">
              <a:solidFill>
                <a:schemeClr val="tx2"/>
              </a:solidFill>
              <a:latin typeface="Avenir Book" charset="0"/>
              <a:ea typeface="Avenir Book" charset="0"/>
              <a:cs typeface="Avenir Book" charset="0"/>
            </a:endParaRP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dirty="0" smtClean="0">
                <a:solidFill>
                  <a:schemeClr val="tx2"/>
                </a:solidFill>
                <a:latin typeface="Avenir Book" charset="0"/>
                <a:ea typeface="Avenir Book" charset="0"/>
                <a:cs typeface="Avenir Book" charset="0"/>
              </a:rPr>
              <a:t>test a wide range of glucose concentrations</a:t>
            </a:r>
          </a:p>
          <a:p>
            <a:pPr marL="342900" marR="0" lvl="0" indent="-342900" algn="ctr" defTabSz="914400" eaLnBrk="1" fontAlgn="auto" latinLnBrk="0" hangingPunct="1">
              <a:lnSpc>
                <a:spcPct val="100000"/>
              </a:lnSpc>
              <a:spcBef>
                <a:spcPts val="0"/>
              </a:spcBef>
              <a:spcAft>
                <a:spcPts val="0"/>
              </a:spcAft>
              <a:buClrTx/>
              <a:buSzTx/>
              <a:buFontTx/>
              <a:buNone/>
              <a:tabLst/>
              <a:defRPr/>
            </a:pPr>
            <a:endParaRPr lang="en-US" dirty="0" smtClean="0">
              <a:solidFill>
                <a:schemeClr val="tx2"/>
              </a:solidFill>
              <a:latin typeface="Avenir Book" charset="0"/>
              <a:ea typeface="Avenir Book" charset="0"/>
              <a:cs typeface="Avenir Book" charset="0"/>
            </a:endParaRP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i="1" dirty="0" err="1" smtClean="0">
                <a:solidFill>
                  <a:schemeClr val="tx2"/>
                </a:solidFill>
                <a:latin typeface="Avenir Book" charset="0"/>
                <a:ea typeface="Avenir Book" charset="0"/>
                <a:cs typeface="Avenir Book" charset="0"/>
              </a:rPr>
              <a:t>Kd</a:t>
            </a:r>
            <a:r>
              <a:rPr lang="en-US" i="1" dirty="0" smtClean="0">
                <a:solidFill>
                  <a:schemeClr val="tx2"/>
                </a:solidFill>
                <a:latin typeface="Avenir Book" charset="0"/>
                <a:ea typeface="Avenir Book" charset="0"/>
                <a:cs typeface="Avenir Book" charset="0"/>
              </a:rPr>
              <a:t> is likely between 0.2 and 1.7 </a:t>
            </a:r>
            <a:r>
              <a:rPr lang="en-US" i="1" dirty="0" err="1" smtClean="0">
                <a:solidFill>
                  <a:schemeClr val="tx2"/>
                </a:solidFill>
                <a:latin typeface="Avenir Book" charset="0"/>
                <a:ea typeface="Avenir Book" charset="0"/>
                <a:cs typeface="Avenir Book" charset="0"/>
              </a:rPr>
              <a:t>mM</a:t>
            </a:r>
            <a:endParaRPr lang="en-US" i="1" dirty="0" smtClean="0">
              <a:solidFill>
                <a:schemeClr val="tx2"/>
              </a:solidFill>
              <a:latin typeface="Avenir Book" charset="0"/>
              <a:ea typeface="Avenir Book" charset="0"/>
              <a:cs typeface="Avenir Book" charset="0"/>
            </a:endParaRPr>
          </a:p>
          <a:p>
            <a:pPr marL="342900" marR="0" lvl="0" indent="-342900" algn="ctr" defTabSz="914400" eaLnBrk="1" fontAlgn="auto" latinLnBrk="0" hangingPunct="1">
              <a:lnSpc>
                <a:spcPct val="100000"/>
              </a:lnSpc>
              <a:spcBef>
                <a:spcPts val="0"/>
              </a:spcBef>
              <a:spcAft>
                <a:spcPts val="0"/>
              </a:spcAft>
              <a:buClrTx/>
              <a:buSzTx/>
              <a:buFontTx/>
              <a:buNone/>
              <a:tabLst/>
              <a:defRPr/>
            </a:pPr>
            <a:endParaRPr lang="en-US" b="1" i="1" dirty="0">
              <a:solidFill>
                <a:schemeClr val="tx2"/>
              </a:solidFill>
              <a:latin typeface="Avenir Book" charset="0"/>
              <a:ea typeface="Avenir Book" charset="0"/>
              <a:cs typeface="Avenir Book" charset="0"/>
            </a:endParaRPr>
          </a:p>
        </p:txBody>
      </p:sp>
      <p:sp>
        <p:nvSpPr>
          <p:cNvPr id="4" name="Rounded Rectangle 3"/>
          <p:cNvSpPr/>
          <p:nvPr/>
        </p:nvSpPr>
        <p:spPr bwMode="auto">
          <a:xfrm>
            <a:off x="2506133" y="2692399"/>
            <a:ext cx="728134" cy="541867"/>
          </a:xfrm>
          <a:prstGeom prst="roundRect">
            <a:avLst/>
          </a:prstGeom>
          <a:solidFill>
            <a:srgbClr val="FFFF00">
              <a:alpha val="33000"/>
            </a:srgb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8" name="Straight Connector 7"/>
          <p:cNvCxnSpPr/>
          <p:nvPr/>
        </p:nvCxnSpPr>
        <p:spPr bwMode="auto">
          <a:xfrm>
            <a:off x="1151467" y="2929467"/>
            <a:ext cx="2963333" cy="0"/>
          </a:xfrm>
          <a:prstGeom prst="line">
            <a:avLst/>
          </a:prstGeom>
          <a:blipFill dpi="0" rotWithShape="0">
            <a:blip r:embed="rId4"/>
            <a:srcRect/>
            <a:tile tx="0" ty="0" sx="100000" sy="100000" flip="none" algn="tl"/>
          </a:blipFill>
          <a:ln w="25400" cap="flat" cmpd="sng" algn="ctr">
            <a:solidFill>
              <a:srgbClr val="000000"/>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 name="TextBox 9"/>
          <p:cNvSpPr txBox="1"/>
          <p:nvPr/>
        </p:nvSpPr>
        <p:spPr>
          <a:xfrm>
            <a:off x="4571999" y="4781941"/>
            <a:ext cx="4192207" cy="2031325"/>
          </a:xfrm>
          <a:prstGeom prst="rect">
            <a:avLst/>
          </a:prstGeom>
          <a:no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b="1" dirty="0" smtClean="0">
                <a:solidFill>
                  <a:schemeClr val="tx2"/>
                </a:solidFill>
                <a:latin typeface="Avenir Book" charset="0"/>
                <a:ea typeface="Avenir Book" charset="0"/>
                <a:cs typeface="Avenir Book" charset="0"/>
              </a:rPr>
              <a:t>Experiment 2:</a:t>
            </a:r>
          </a:p>
          <a:p>
            <a:pPr marL="342900" marR="0" lvl="0" indent="-342900" algn="ctr" defTabSz="914400" eaLnBrk="1" fontAlgn="auto" latinLnBrk="0" hangingPunct="1">
              <a:lnSpc>
                <a:spcPct val="100000"/>
              </a:lnSpc>
              <a:spcBef>
                <a:spcPts val="0"/>
              </a:spcBef>
              <a:spcAft>
                <a:spcPts val="0"/>
              </a:spcAft>
              <a:buClrTx/>
              <a:buSzTx/>
              <a:buFontTx/>
              <a:buNone/>
              <a:tabLst/>
              <a:defRPr/>
            </a:pPr>
            <a:endParaRPr lang="en-US" b="1" dirty="0">
              <a:solidFill>
                <a:schemeClr val="tx2"/>
              </a:solidFill>
              <a:latin typeface="Avenir Book" charset="0"/>
              <a:ea typeface="Avenir Book" charset="0"/>
              <a:cs typeface="Avenir Book" charset="0"/>
            </a:endParaRP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dirty="0" smtClean="0">
                <a:solidFill>
                  <a:schemeClr val="tx2"/>
                </a:solidFill>
                <a:latin typeface="Avenir Book" charset="0"/>
                <a:ea typeface="Avenir Book" charset="0"/>
                <a:cs typeface="Avenir Book" charset="0"/>
              </a:rPr>
              <a:t>test 16 concentration of glucose</a:t>
            </a: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dirty="0" smtClean="0">
                <a:solidFill>
                  <a:schemeClr val="tx2"/>
                </a:solidFill>
                <a:latin typeface="Avenir Book" charset="0"/>
                <a:ea typeface="Avenir Book" charset="0"/>
                <a:cs typeface="Avenir Book" charset="0"/>
              </a:rPr>
              <a:t>fit to single binding event model (red)</a:t>
            </a:r>
          </a:p>
          <a:p>
            <a:pPr marL="342900" marR="0" lvl="0" indent="-342900" algn="ctr" defTabSz="914400" eaLnBrk="1" fontAlgn="auto" latinLnBrk="0" hangingPunct="1">
              <a:lnSpc>
                <a:spcPct val="100000"/>
              </a:lnSpc>
              <a:spcBef>
                <a:spcPts val="0"/>
              </a:spcBef>
              <a:spcAft>
                <a:spcPts val="0"/>
              </a:spcAft>
              <a:buClrTx/>
              <a:buSzTx/>
              <a:buFontTx/>
              <a:buNone/>
              <a:tabLst/>
              <a:defRPr/>
            </a:pPr>
            <a:endParaRPr lang="en-US" dirty="0" smtClean="0">
              <a:solidFill>
                <a:schemeClr val="tx2"/>
              </a:solidFill>
              <a:latin typeface="Avenir Book" charset="0"/>
              <a:ea typeface="Avenir Book" charset="0"/>
              <a:cs typeface="Avenir Book" charset="0"/>
            </a:endParaRP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i="1" dirty="0" smtClean="0">
                <a:solidFill>
                  <a:schemeClr val="tx2"/>
                </a:solidFill>
                <a:latin typeface="Avenir Book" charset="0"/>
                <a:ea typeface="Avenir Book" charset="0"/>
                <a:cs typeface="Avenir Book" charset="0"/>
              </a:rPr>
              <a:t>apparent </a:t>
            </a:r>
            <a:r>
              <a:rPr lang="en-US" i="1" dirty="0" err="1" smtClean="0">
                <a:solidFill>
                  <a:schemeClr val="tx2"/>
                </a:solidFill>
                <a:latin typeface="Avenir Book" charset="0"/>
                <a:ea typeface="Avenir Book" charset="0"/>
                <a:cs typeface="Avenir Book" charset="0"/>
              </a:rPr>
              <a:t>Kd</a:t>
            </a:r>
            <a:r>
              <a:rPr lang="en-US" i="1" dirty="0" smtClean="0">
                <a:solidFill>
                  <a:schemeClr val="tx2"/>
                </a:solidFill>
                <a:latin typeface="Avenir Book" charset="0"/>
                <a:ea typeface="Avenir Book" charset="0"/>
                <a:cs typeface="Avenir Book" charset="0"/>
              </a:rPr>
              <a:t> ~ 1.12 +/- 0.05 </a:t>
            </a:r>
            <a:r>
              <a:rPr lang="en-US" i="1" dirty="0" err="1" smtClean="0">
                <a:solidFill>
                  <a:schemeClr val="tx2"/>
                </a:solidFill>
                <a:latin typeface="Avenir Book" charset="0"/>
                <a:ea typeface="Avenir Book" charset="0"/>
                <a:cs typeface="Avenir Book" charset="0"/>
              </a:rPr>
              <a:t>mM</a:t>
            </a:r>
            <a:endParaRPr lang="en-US" i="1" dirty="0" smtClean="0">
              <a:solidFill>
                <a:schemeClr val="tx2"/>
              </a:solidFill>
              <a:latin typeface="Avenir Book" charset="0"/>
              <a:ea typeface="Avenir Book" charset="0"/>
              <a:cs typeface="Avenir Book" charset="0"/>
            </a:endParaRPr>
          </a:p>
          <a:p>
            <a:pPr marL="342900" marR="0" lvl="0" indent="-342900" algn="ctr" defTabSz="914400" eaLnBrk="1" fontAlgn="auto" latinLnBrk="0" hangingPunct="1">
              <a:lnSpc>
                <a:spcPct val="100000"/>
              </a:lnSpc>
              <a:spcBef>
                <a:spcPts val="0"/>
              </a:spcBef>
              <a:spcAft>
                <a:spcPts val="0"/>
              </a:spcAft>
              <a:buClrTx/>
              <a:buSzTx/>
              <a:buFontTx/>
              <a:buNone/>
              <a:tabLst/>
              <a:defRPr/>
            </a:pPr>
            <a:endParaRPr lang="en-US" b="1" i="1" dirty="0">
              <a:solidFill>
                <a:schemeClr val="tx2"/>
              </a:solidFill>
              <a:latin typeface="Avenir Book" charset="0"/>
              <a:ea typeface="Avenir Book" charset="0"/>
              <a:cs typeface="Avenir Book" charset="0"/>
            </a:endParaRPr>
          </a:p>
        </p:txBody>
      </p:sp>
      <p:sp>
        <p:nvSpPr>
          <p:cNvPr id="9" name="Rectangle 8"/>
          <p:cNvSpPr/>
          <p:nvPr/>
        </p:nvSpPr>
        <p:spPr bwMode="auto">
          <a:xfrm>
            <a:off x="4588933" y="1103337"/>
            <a:ext cx="4318000" cy="5568396"/>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3287370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4526" y="1636655"/>
            <a:ext cx="8234947" cy="2933700"/>
          </a:xfrm>
          <a:prstGeom prst="rect">
            <a:avLst/>
          </a:prstGeom>
        </p:spPr>
      </p:pic>
      <p:sp>
        <p:nvSpPr>
          <p:cNvPr id="5" name="TextBox 4"/>
          <p:cNvSpPr txBox="1">
            <a:spLocks noChangeArrowheads="1"/>
          </p:cNvSpPr>
          <p:nvPr/>
        </p:nvSpPr>
        <p:spPr bwMode="auto">
          <a:xfrm>
            <a:off x="0" y="27234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800" dirty="0" smtClean="0">
                <a:latin typeface="Avenir Book" charset="0"/>
                <a:ea typeface="Avenir Book" charset="0"/>
                <a:cs typeface="Avenir Book" charset="0"/>
              </a:rPr>
              <a:t>Determining apparent dissociation constants</a:t>
            </a:r>
          </a:p>
          <a:p>
            <a:pPr algn="ctr"/>
            <a:r>
              <a:rPr lang="en-US" altLang="en-US" sz="2000" dirty="0" smtClean="0">
                <a:solidFill>
                  <a:schemeClr val="bg2">
                    <a:lumMod val="75000"/>
                  </a:schemeClr>
                </a:solidFill>
                <a:latin typeface="Avenir Book" charset="0"/>
                <a:ea typeface="Avenir Book" charset="0"/>
                <a:cs typeface="Avenir Book" charset="0"/>
                <a:sym typeface="Arial Italic" charset="0"/>
              </a:rPr>
              <a:t>hexokinase and glucose</a:t>
            </a:r>
            <a:endParaRPr lang="en-US" altLang="en-US" sz="2000" dirty="0">
              <a:solidFill>
                <a:schemeClr val="bg2">
                  <a:lumMod val="75000"/>
                </a:schemeClr>
              </a:solidFill>
              <a:latin typeface="Avenir Book" charset="0"/>
              <a:ea typeface="Avenir Book" charset="0"/>
              <a:cs typeface="Avenir Book" charset="0"/>
              <a:sym typeface="Arial Italic" charset="0"/>
            </a:endParaRPr>
          </a:p>
        </p:txBody>
      </p:sp>
      <p:sp>
        <p:nvSpPr>
          <p:cNvPr id="6" name="TextBox 5"/>
          <p:cNvSpPr txBox="1"/>
          <p:nvPr/>
        </p:nvSpPr>
        <p:spPr>
          <a:xfrm>
            <a:off x="454526" y="4781941"/>
            <a:ext cx="3940880" cy="2031325"/>
          </a:xfrm>
          <a:prstGeom prst="rect">
            <a:avLst/>
          </a:prstGeom>
          <a:no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b="1" dirty="0" smtClean="0">
                <a:solidFill>
                  <a:schemeClr val="tx2"/>
                </a:solidFill>
                <a:latin typeface="Avenir Book" charset="0"/>
                <a:ea typeface="Avenir Book" charset="0"/>
                <a:cs typeface="Avenir Book" charset="0"/>
              </a:rPr>
              <a:t>Experiment 1:</a:t>
            </a:r>
          </a:p>
          <a:p>
            <a:pPr marL="342900" marR="0" lvl="0" indent="-342900" algn="ctr" defTabSz="914400" eaLnBrk="1" fontAlgn="auto" latinLnBrk="0" hangingPunct="1">
              <a:lnSpc>
                <a:spcPct val="100000"/>
              </a:lnSpc>
              <a:spcBef>
                <a:spcPts val="0"/>
              </a:spcBef>
              <a:spcAft>
                <a:spcPts val="0"/>
              </a:spcAft>
              <a:buClrTx/>
              <a:buSzTx/>
              <a:buFontTx/>
              <a:buNone/>
              <a:tabLst/>
              <a:defRPr/>
            </a:pPr>
            <a:endParaRPr lang="en-US" b="1" dirty="0">
              <a:solidFill>
                <a:schemeClr val="tx2"/>
              </a:solidFill>
              <a:latin typeface="Avenir Book" charset="0"/>
              <a:ea typeface="Avenir Book" charset="0"/>
              <a:cs typeface="Avenir Book" charset="0"/>
            </a:endParaRP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dirty="0" smtClean="0">
                <a:solidFill>
                  <a:schemeClr val="tx2"/>
                </a:solidFill>
                <a:latin typeface="Avenir Book" charset="0"/>
                <a:ea typeface="Avenir Book" charset="0"/>
                <a:cs typeface="Avenir Book" charset="0"/>
              </a:rPr>
              <a:t>test a wide range of glucose concentrations</a:t>
            </a:r>
          </a:p>
          <a:p>
            <a:pPr marL="342900" marR="0" lvl="0" indent="-342900" algn="ctr" defTabSz="914400" eaLnBrk="1" fontAlgn="auto" latinLnBrk="0" hangingPunct="1">
              <a:lnSpc>
                <a:spcPct val="100000"/>
              </a:lnSpc>
              <a:spcBef>
                <a:spcPts val="0"/>
              </a:spcBef>
              <a:spcAft>
                <a:spcPts val="0"/>
              </a:spcAft>
              <a:buClrTx/>
              <a:buSzTx/>
              <a:buFontTx/>
              <a:buNone/>
              <a:tabLst/>
              <a:defRPr/>
            </a:pPr>
            <a:endParaRPr lang="en-US" dirty="0" smtClean="0">
              <a:solidFill>
                <a:schemeClr val="tx2"/>
              </a:solidFill>
              <a:latin typeface="Avenir Book" charset="0"/>
              <a:ea typeface="Avenir Book" charset="0"/>
              <a:cs typeface="Avenir Book" charset="0"/>
            </a:endParaRP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i="1" dirty="0" err="1" smtClean="0">
                <a:solidFill>
                  <a:schemeClr val="tx2"/>
                </a:solidFill>
                <a:latin typeface="Avenir Book" charset="0"/>
                <a:ea typeface="Avenir Book" charset="0"/>
                <a:cs typeface="Avenir Book" charset="0"/>
              </a:rPr>
              <a:t>Kd</a:t>
            </a:r>
            <a:r>
              <a:rPr lang="en-US" i="1" dirty="0" smtClean="0">
                <a:solidFill>
                  <a:schemeClr val="tx2"/>
                </a:solidFill>
                <a:latin typeface="Avenir Book" charset="0"/>
                <a:ea typeface="Avenir Book" charset="0"/>
                <a:cs typeface="Avenir Book" charset="0"/>
              </a:rPr>
              <a:t> is likely between 0.2 and 1.7 </a:t>
            </a:r>
            <a:r>
              <a:rPr lang="en-US" i="1" dirty="0" err="1" smtClean="0">
                <a:solidFill>
                  <a:schemeClr val="tx2"/>
                </a:solidFill>
                <a:latin typeface="Avenir Book" charset="0"/>
                <a:ea typeface="Avenir Book" charset="0"/>
                <a:cs typeface="Avenir Book" charset="0"/>
              </a:rPr>
              <a:t>mM</a:t>
            </a:r>
            <a:endParaRPr lang="en-US" i="1" dirty="0" smtClean="0">
              <a:solidFill>
                <a:schemeClr val="tx2"/>
              </a:solidFill>
              <a:latin typeface="Avenir Book" charset="0"/>
              <a:ea typeface="Avenir Book" charset="0"/>
              <a:cs typeface="Avenir Book" charset="0"/>
            </a:endParaRPr>
          </a:p>
          <a:p>
            <a:pPr marL="342900" marR="0" lvl="0" indent="-342900" algn="ctr" defTabSz="914400" eaLnBrk="1" fontAlgn="auto" latinLnBrk="0" hangingPunct="1">
              <a:lnSpc>
                <a:spcPct val="100000"/>
              </a:lnSpc>
              <a:spcBef>
                <a:spcPts val="0"/>
              </a:spcBef>
              <a:spcAft>
                <a:spcPts val="0"/>
              </a:spcAft>
              <a:buClrTx/>
              <a:buSzTx/>
              <a:buFontTx/>
              <a:buNone/>
              <a:tabLst/>
              <a:defRPr/>
            </a:pPr>
            <a:endParaRPr lang="en-US" b="1" i="1" dirty="0">
              <a:solidFill>
                <a:schemeClr val="tx2"/>
              </a:solidFill>
              <a:latin typeface="Avenir Book" charset="0"/>
              <a:ea typeface="Avenir Book" charset="0"/>
              <a:cs typeface="Avenir Book" charset="0"/>
            </a:endParaRPr>
          </a:p>
        </p:txBody>
      </p:sp>
      <p:sp>
        <p:nvSpPr>
          <p:cNvPr id="4" name="Rounded Rectangle 3"/>
          <p:cNvSpPr/>
          <p:nvPr/>
        </p:nvSpPr>
        <p:spPr bwMode="auto">
          <a:xfrm>
            <a:off x="2506133" y="2692399"/>
            <a:ext cx="728134" cy="541867"/>
          </a:xfrm>
          <a:prstGeom prst="roundRect">
            <a:avLst/>
          </a:prstGeom>
          <a:solidFill>
            <a:srgbClr val="FFFF00">
              <a:alpha val="33000"/>
            </a:srgb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8" name="Straight Connector 7"/>
          <p:cNvCxnSpPr/>
          <p:nvPr/>
        </p:nvCxnSpPr>
        <p:spPr bwMode="auto">
          <a:xfrm>
            <a:off x="1151467" y="2929467"/>
            <a:ext cx="2963333" cy="0"/>
          </a:xfrm>
          <a:prstGeom prst="line">
            <a:avLst/>
          </a:prstGeom>
          <a:blipFill dpi="0" rotWithShape="0">
            <a:blip r:embed="rId4"/>
            <a:srcRect/>
            <a:tile tx="0" ty="0" sx="100000" sy="100000" flip="none" algn="tl"/>
          </a:blipFill>
          <a:ln w="25400" cap="flat" cmpd="sng" algn="ctr">
            <a:solidFill>
              <a:srgbClr val="000000"/>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 name="TextBox 9"/>
          <p:cNvSpPr txBox="1"/>
          <p:nvPr/>
        </p:nvSpPr>
        <p:spPr>
          <a:xfrm>
            <a:off x="4571999" y="4781941"/>
            <a:ext cx="4192207" cy="2031325"/>
          </a:xfrm>
          <a:prstGeom prst="rect">
            <a:avLst/>
          </a:prstGeom>
          <a:no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b="1" dirty="0" smtClean="0">
                <a:solidFill>
                  <a:schemeClr val="tx2"/>
                </a:solidFill>
                <a:latin typeface="Avenir Book" charset="0"/>
                <a:ea typeface="Avenir Book" charset="0"/>
                <a:cs typeface="Avenir Book" charset="0"/>
              </a:rPr>
              <a:t>Experiment 2:</a:t>
            </a:r>
          </a:p>
          <a:p>
            <a:pPr marL="342900" marR="0" lvl="0" indent="-342900" algn="ctr" defTabSz="914400" eaLnBrk="1" fontAlgn="auto" latinLnBrk="0" hangingPunct="1">
              <a:lnSpc>
                <a:spcPct val="100000"/>
              </a:lnSpc>
              <a:spcBef>
                <a:spcPts val="0"/>
              </a:spcBef>
              <a:spcAft>
                <a:spcPts val="0"/>
              </a:spcAft>
              <a:buClrTx/>
              <a:buSzTx/>
              <a:buFontTx/>
              <a:buNone/>
              <a:tabLst/>
              <a:defRPr/>
            </a:pPr>
            <a:endParaRPr lang="en-US" b="1" dirty="0">
              <a:solidFill>
                <a:schemeClr val="tx2"/>
              </a:solidFill>
              <a:latin typeface="Avenir Book" charset="0"/>
              <a:ea typeface="Avenir Book" charset="0"/>
              <a:cs typeface="Avenir Book" charset="0"/>
            </a:endParaRP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dirty="0" smtClean="0">
                <a:solidFill>
                  <a:schemeClr val="tx2"/>
                </a:solidFill>
                <a:latin typeface="Avenir Book" charset="0"/>
                <a:ea typeface="Avenir Book" charset="0"/>
                <a:cs typeface="Avenir Book" charset="0"/>
              </a:rPr>
              <a:t>test 16 concentration of glucose</a:t>
            </a: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dirty="0" smtClean="0">
                <a:solidFill>
                  <a:schemeClr val="tx2"/>
                </a:solidFill>
                <a:latin typeface="Avenir Book" charset="0"/>
                <a:ea typeface="Avenir Book" charset="0"/>
                <a:cs typeface="Avenir Book" charset="0"/>
              </a:rPr>
              <a:t>fit to single binding event model (red)</a:t>
            </a:r>
          </a:p>
          <a:p>
            <a:pPr marL="342900" marR="0" lvl="0" indent="-342900" algn="ctr" defTabSz="914400" eaLnBrk="1" fontAlgn="auto" latinLnBrk="0" hangingPunct="1">
              <a:lnSpc>
                <a:spcPct val="100000"/>
              </a:lnSpc>
              <a:spcBef>
                <a:spcPts val="0"/>
              </a:spcBef>
              <a:spcAft>
                <a:spcPts val="0"/>
              </a:spcAft>
              <a:buClrTx/>
              <a:buSzTx/>
              <a:buFontTx/>
              <a:buNone/>
              <a:tabLst/>
              <a:defRPr/>
            </a:pPr>
            <a:endParaRPr lang="en-US" dirty="0" smtClean="0">
              <a:solidFill>
                <a:schemeClr val="tx2"/>
              </a:solidFill>
              <a:latin typeface="Avenir Book" charset="0"/>
              <a:ea typeface="Avenir Book" charset="0"/>
              <a:cs typeface="Avenir Book" charset="0"/>
            </a:endParaRP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i="1" dirty="0" smtClean="0">
                <a:solidFill>
                  <a:schemeClr val="tx2"/>
                </a:solidFill>
                <a:latin typeface="Avenir Book" charset="0"/>
                <a:ea typeface="Avenir Book" charset="0"/>
                <a:cs typeface="Avenir Book" charset="0"/>
              </a:rPr>
              <a:t>apparent </a:t>
            </a:r>
            <a:r>
              <a:rPr lang="en-US" i="1" dirty="0" err="1" smtClean="0">
                <a:solidFill>
                  <a:schemeClr val="tx2"/>
                </a:solidFill>
                <a:latin typeface="Avenir Book" charset="0"/>
                <a:ea typeface="Avenir Book" charset="0"/>
                <a:cs typeface="Avenir Book" charset="0"/>
              </a:rPr>
              <a:t>Kd</a:t>
            </a:r>
            <a:r>
              <a:rPr lang="en-US" i="1" dirty="0" smtClean="0">
                <a:solidFill>
                  <a:schemeClr val="tx2"/>
                </a:solidFill>
                <a:latin typeface="Avenir Book" charset="0"/>
                <a:ea typeface="Avenir Book" charset="0"/>
                <a:cs typeface="Avenir Book" charset="0"/>
              </a:rPr>
              <a:t> ~ 1.12 +/- 0.05 </a:t>
            </a:r>
            <a:r>
              <a:rPr lang="en-US" i="1" dirty="0" err="1" smtClean="0">
                <a:solidFill>
                  <a:schemeClr val="tx2"/>
                </a:solidFill>
                <a:latin typeface="Avenir Book" charset="0"/>
                <a:ea typeface="Avenir Book" charset="0"/>
                <a:cs typeface="Avenir Book" charset="0"/>
              </a:rPr>
              <a:t>mM</a:t>
            </a:r>
            <a:endParaRPr lang="en-US" i="1" dirty="0" smtClean="0">
              <a:solidFill>
                <a:schemeClr val="tx2"/>
              </a:solidFill>
              <a:latin typeface="Avenir Book" charset="0"/>
              <a:ea typeface="Avenir Book" charset="0"/>
              <a:cs typeface="Avenir Book" charset="0"/>
            </a:endParaRPr>
          </a:p>
          <a:p>
            <a:pPr marL="342900" marR="0" lvl="0" indent="-342900" algn="ctr" defTabSz="914400" eaLnBrk="1" fontAlgn="auto" latinLnBrk="0" hangingPunct="1">
              <a:lnSpc>
                <a:spcPct val="100000"/>
              </a:lnSpc>
              <a:spcBef>
                <a:spcPts val="0"/>
              </a:spcBef>
              <a:spcAft>
                <a:spcPts val="0"/>
              </a:spcAft>
              <a:buClrTx/>
              <a:buSzTx/>
              <a:buFontTx/>
              <a:buNone/>
              <a:tabLst/>
              <a:defRPr/>
            </a:pPr>
            <a:endParaRPr lang="en-US" b="1" i="1" dirty="0">
              <a:solidFill>
                <a:schemeClr val="tx2"/>
              </a:solidFill>
              <a:latin typeface="Avenir Book" charset="0"/>
              <a:ea typeface="Avenir Book" charset="0"/>
              <a:cs typeface="Avenir Book" charset="0"/>
            </a:endParaRPr>
          </a:p>
        </p:txBody>
      </p:sp>
    </p:spTree>
    <p:extLst>
      <p:ext uri="{BB962C8B-B14F-4D97-AF65-F5344CB8AC3E}">
        <p14:creationId xmlns:p14="http://schemas.microsoft.com/office/powerpoint/2010/main" val="14834694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0" y="27234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800" dirty="0" smtClean="0">
                <a:latin typeface="Avenir Book" charset="0"/>
                <a:ea typeface="Avenir Book" charset="0"/>
                <a:cs typeface="Avenir Book" charset="0"/>
              </a:rPr>
              <a:t>Determining apparent dissociation constants</a:t>
            </a:r>
          </a:p>
          <a:p>
            <a:pPr algn="ctr"/>
            <a:r>
              <a:rPr lang="en-US" altLang="en-US" sz="2000" dirty="0" smtClean="0">
                <a:solidFill>
                  <a:schemeClr val="bg2">
                    <a:lumMod val="75000"/>
                  </a:schemeClr>
                </a:solidFill>
                <a:latin typeface="Avenir Book" charset="0"/>
                <a:ea typeface="Avenir Book" charset="0"/>
                <a:cs typeface="Avenir Book" charset="0"/>
                <a:sym typeface="Arial Italic" charset="0"/>
              </a:rPr>
              <a:t>Step-by-step protocols with more examples</a:t>
            </a:r>
            <a:endParaRPr lang="en-US" altLang="en-US" sz="2000" dirty="0">
              <a:solidFill>
                <a:schemeClr val="bg2">
                  <a:lumMod val="75000"/>
                </a:schemeClr>
              </a:solidFill>
              <a:latin typeface="Avenir Book" charset="0"/>
              <a:ea typeface="Avenir Book" charset="0"/>
              <a:cs typeface="Avenir Book" charset="0"/>
              <a:sym typeface="Arial Italic"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7566"/>
            <a:ext cx="9004300" cy="3632200"/>
          </a:xfrm>
          <a:prstGeom prst="rect">
            <a:avLst/>
          </a:prstGeom>
        </p:spPr>
      </p:pic>
      <p:sp>
        <p:nvSpPr>
          <p:cNvPr id="9" name="TextBox 8"/>
          <p:cNvSpPr txBox="1"/>
          <p:nvPr/>
        </p:nvSpPr>
        <p:spPr>
          <a:xfrm>
            <a:off x="1030288" y="5923995"/>
            <a:ext cx="6943724" cy="584775"/>
          </a:xfrm>
          <a:prstGeom prst="rect">
            <a:avLst/>
          </a:prstGeom>
          <a:no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3200" b="1" dirty="0" smtClean="0">
                <a:solidFill>
                  <a:srgbClr val="FF0000"/>
                </a:solidFill>
                <a:latin typeface="Avenir Book" charset="0"/>
                <a:ea typeface="Avenir Book" charset="0"/>
                <a:cs typeface="Avenir Book" charset="0"/>
              </a:rPr>
              <a:t>We will put this on the Wiki </a:t>
            </a:r>
            <a:r>
              <a:rPr lang="en-US" sz="3200" b="1" smtClean="0">
                <a:solidFill>
                  <a:srgbClr val="FF0000"/>
                </a:solidFill>
                <a:latin typeface="Avenir Book" charset="0"/>
                <a:ea typeface="Avenir Book" charset="0"/>
                <a:cs typeface="Avenir Book" charset="0"/>
              </a:rPr>
              <a:t>for you</a:t>
            </a:r>
            <a:r>
              <a:rPr lang="en-US" sz="3200" b="1" dirty="0" smtClean="0">
                <a:solidFill>
                  <a:srgbClr val="FF0000"/>
                </a:solidFill>
                <a:latin typeface="Avenir Book" charset="0"/>
                <a:ea typeface="Avenir Book" charset="0"/>
                <a:cs typeface="Avenir Book" charset="0"/>
              </a:rPr>
              <a:t>!</a:t>
            </a:r>
            <a:endParaRPr lang="en-US" sz="3200" b="1" dirty="0">
              <a:solidFill>
                <a:srgbClr val="FF0000"/>
              </a:solidFill>
              <a:latin typeface="Avenir Book" charset="0"/>
              <a:ea typeface="Avenir Book" charset="0"/>
              <a:cs typeface="Avenir Book" charset="0"/>
            </a:endParaRPr>
          </a:p>
        </p:txBody>
      </p:sp>
    </p:spTree>
    <p:extLst>
      <p:ext uri="{BB962C8B-B14F-4D97-AF65-F5344CB8AC3E}">
        <p14:creationId xmlns:p14="http://schemas.microsoft.com/office/powerpoint/2010/main" val="6551829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261773"/>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800" dirty="0" smtClean="0">
                <a:latin typeface="Avenir Book" charset="0"/>
                <a:ea typeface="Avenir Book" charset="0"/>
                <a:cs typeface="Avenir Book" charset="0"/>
              </a:rPr>
              <a:t>Target engagement in cells:</a:t>
            </a:r>
          </a:p>
          <a:p>
            <a:pPr algn="ctr"/>
            <a:r>
              <a:rPr lang="en-US" altLang="en-US" sz="2800" dirty="0" smtClean="0">
                <a:latin typeface="Avenir Book" charset="0"/>
                <a:ea typeface="Avenir Book" charset="0"/>
                <a:cs typeface="Avenir Book" charset="0"/>
              </a:rPr>
              <a:t>cellular thermal shift assays (CETSA)</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2" name="Picture 1"/>
          <p:cNvPicPr>
            <a:picLocks noChangeAspect="1"/>
          </p:cNvPicPr>
          <p:nvPr/>
        </p:nvPicPr>
        <p:blipFill rotWithShape="1">
          <a:blip r:embed="rId3"/>
          <a:srcRect t="3333" r="3518" b="52222"/>
          <a:stretch/>
        </p:blipFill>
        <p:spPr>
          <a:xfrm>
            <a:off x="194732" y="3454399"/>
            <a:ext cx="8822267" cy="1524000"/>
          </a:xfrm>
          <a:prstGeom prst="rect">
            <a:avLst/>
          </a:prstGeom>
        </p:spPr>
      </p:pic>
      <p:sp>
        <p:nvSpPr>
          <p:cNvPr id="3" name="Right Arrow 2"/>
          <p:cNvSpPr/>
          <p:nvPr/>
        </p:nvSpPr>
        <p:spPr bwMode="auto">
          <a:xfrm>
            <a:off x="270931" y="4978399"/>
            <a:ext cx="8746068" cy="1439334"/>
          </a:xfrm>
          <a:prstGeom prst="righ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0"/>
          </a:gra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u="none" strike="noStrike" cap="none" normalizeH="0" baseline="0">
              <a:ln>
                <a:noFill/>
              </a:ln>
              <a:solidFill>
                <a:srgbClr val="000000"/>
              </a:solidFill>
              <a:effectLst/>
              <a:latin typeface="Avenir Book" charset="0"/>
              <a:ea typeface="Avenir Book" charset="0"/>
              <a:cs typeface="Avenir Book" charset="0"/>
              <a:sym typeface="Gill Sans" charset="0"/>
            </a:endParaRPr>
          </a:p>
        </p:txBody>
      </p:sp>
      <p:sp>
        <p:nvSpPr>
          <p:cNvPr id="6" name="TextBox 5"/>
          <p:cNvSpPr txBox="1"/>
          <p:nvPr/>
        </p:nvSpPr>
        <p:spPr>
          <a:xfrm>
            <a:off x="245058" y="5465418"/>
            <a:ext cx="1687130" cy="461665"/>
          </a:xfrm>
          <a:prstGeom prst="rect">
            <a:avLst/>
          </a:prstGeom>
          <a:no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smtClean="0">
                <a:latin typeface="Avenir Book" charset="0"/>
                <a:ea typeface="Avenir Book" charset="0"/>
                <a:cs typeface="Avenir Book" charset="0"/>
              </a:rPr>
              <a:t>compound treatment </a:t>
            </a: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smtClean="0">
                <a:latin typeface="Avenir Book" charset="0"/>
                <a:ea typeface="Avenir Book" charset="0"/>
                <a:cs typeface="Avenir Book" charset="0"/>
              </a:rPr>
              <a:t>in cells</a:t>
            </a:r>
            <a:endParaRPr lang="en-US" sz="1200" dirty="0">
              <a:latin typeface="Avenir Book" charset="0"/>
              <a:ea typeface="Avenir Book" charset="0"/>
              <a:cs typeface="Avenir Book" charset="0"/>
            </a:endParaRPr>
          </a:p>
        </p:txBody>
      </p:sp>
      <p:sp>
        <p:nvSpPr>
          <p:cNvPr id="7" name="TextBox 6"/>
          <p:cNvSpPr txBox="1"/>
          <p:nvPr/>
        </p:nvSpPr>
        <p:spPr>
          <a:xfrm>
            <a:off x="2108336" y="5557752"/>
            <a:ext cx="1558440" cy="276999"/>
          </a:xfrm>
          <a:prstGeom prst="rect">
            <a:avLst/>
          </a:prstGeom>
          <a:no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smtClean="0">
                <a:latin typeface="Avenir Book" charset="0"/>
                <a:ea typeface="Avenir Book" charset="0"/>
                <a:cs typeface="Avenir Book" charset="0"/>
              </a:rPr>
              <a:t>heating and cooling</a:t>
            </a:r>
            <a:endParaRPr lang="en-US" sz="1200" dirty="0">
              <a:latin typeface="Avenir Book" charset="0"/>
              <a:ea typeface="Avenir Book" charset="0"/>
              <a:cs typeface="Avenir Book" charset="0"/>
            </a:endParaRPr>
          </a:p>
        </p:txBody>
      </p:sp>
      <p:sp>
        <p:nvSpPr>
          <p:cNvPr id="8" name="TextBox 7"/>
          <p:cNvSpPr txBox="1"/>
          <p:nvPr/>
        </p:nvSpPr>
        <p:spPr>
          <a:xfrm>
            <a:off x="4183322" y="5557750"/>
            <a:ext cx="806631" cy="276999"/>
          </a:xfrm>
          <a:prstGeom prst="rect">
            <a:avLst/>
          </a:prstGeom>
          <a:no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smtClean="0">
                <a:latin typeface="Avenir Book" charset="0"/>
                <a:ea typeface="Avenir Book" charset="0"/>
                <a:cs typeface="Avenir Book" charset="0"/>
              </a:rPr>
              <a:t>lyse cells</a:t>
            </a:r>
            <a:endParaRPr lang="en-US" sz="1200" dirty="0">
              <a:latin typeface="Avenir Book" charset="0"/>
              <a:ea typeface="Avenir Book" charset="0"/>
              <a:cs typeface="Avenir Book" charset="0"/>
            </a:endParaRPr>
          </a:p>
        </p:txBody>
      </p:sp>
      <p:sp>
        <p:nvSpPr>
          <p:cNvPr id="9" name="TextBox 8"/>
          <p:cNvSpPr txBox="1"/>
          <p:nvPr/>
        </p:nvSpPr>
        <p:spPr>
          <a:xfrm>
            <a:off x="5520791" y="5465416"/>
            <a:ext cx="925254" cy="461665"/>
          </a:xfrm>
          <a:prstGeom prst="rect">
            <a:avLst/>
          </a:prstGeom>
          <a:no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smtClean="0">
                <a:latin typeface="Avenir Book" charset="0"/>
                <a:ea typeface="Avenir Book" charset="0"/>
                <a:cs typeface="Avenir Book" charset="0"/>
              </a:rPr>
              <a:t>separation</a:t>
            </a:r>
            <a:endParaRPr lang="en-US" sz="1200" dirty="0" smtClean="0">
              <a:latin typeface="Avenir Book" charset="0"/>
              <a:ea typeface="Avenir Book" charset="0"/>
              <a:cs typeface="Avenir Book" charset="0"/>
            </a:endParaRP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smtClean="0">
                <a:latin typeface="Avenir Book" charset="0"/>
                <a:ea typeface="Avenir Book" charset="0"/>
                <a:cs typeface="Avenir Book" charset="0"/>
              </a:rPr>
              <a:t>(optional)</a:t>
            </a:r>
            <a:endParaRPr lang="en-US" sz="1200" dirty="0">
              <a:latin typeface="Avenir Book" charset="0"/>
              <a:ea typeface="Avenir Book" charset="0"/>
              <a:cs typeface="Avenir Book" charset="0"/>
            </a:endParaRPr>
          </a:p>
        </p:txBody>
      </p:sp>
      <p:sp>
        <p:nvSpPr>
          <p:cNvPr id="10" name="TextBox 9"/>
          <p:cNvSpPr txBox="1"/>
          <p:nvPr/>
        </p:nvSpPr>
        <p:spPr>
          <a:xfrm>
            <a:off x="7300985" y="5557750"/>
            <a:ext cx="838691" cy="276999"/>
          </a:xfrm>
          <a:prstGeom prst="rect">
            <a:avLst/>
          </a:prstGeom>
          <a:no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smtClean="0">
                <a:latin typeface="Avenir Book" charset="0"/>
                <a:ea typeface="Avenir Book" charset="0"/>
                <a:cs typeface="Avenir Book" charset="0"/>
              </a:rPr>
              <a:t>detection</a:t>
            </a:r>
            <a:endParaRPr lang="en-US" sz="1200" dirty="0">
              <a:latin typeface="Avenir Book" charset="0"/>
              <a:ea typeface="Avenir Book" charset="0"/>
              <a:cs typeface="Avenir Book" charset="0"/>
            </a:endParaRPr>
          </a:p>
        </p:txBody>
      </p:sp>
      <p:sp>
        <p:nvSpPr>
          <p:cNvPr id="11" name="TextBox 10"/>
          <p:cNvSpPr txBox="1"/>
          <p:nvPr/>
        </p:nvSpPr>
        <p:spPr>
          <a:xfrm>
            <a:off x="8442964" y="3580236"/>
            <a:ext cx="684803" cy="338554"/>
          </a:xfrm>
          <a:prstGeom prst="rect">
            <a:avLst/>
          </a:prstGeom>
          <a:solidFill>
            <a:schemeClr val="bg1"/>
          </a:solid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800" dirty="0" smtClean="0">
                <a:latin typeface="Avenir Book" charset="0"/>
                <a:ea typeface="Avenir Book" charset="0"/>
                <a:cs typeface="Avenir Book" charset="0"/>
              </a:rPr>
              <a:t>vehicle</a:t>
            </a:r>
          </a:p>
          <a:p>
            <a:pPr marL="342900" marR="0" lvl="0" indent="-342900" defTabSz="914400" eaLnBrk="1" fontAlgn="auto" latinLnBrk="0" hangingPunct="1">
              <a:lnSpc>
                <a:spcPct val="100000"/>
              </a:lnSpc>
              <a:spcBef>
                <a:spcPts val="0"/>
              </a:spcBef>
              <a:spcAft>
                <a:spcPts val="0"/>
              </a:spcAft>
              <a:buClrTx/>
              <a:buSzTx/>
              <a:buFontTx/>
              <a:buNone/>
              <a:tabLst/>
              <a:defRPr/>
            </a:pPr>
            <a:r>
              <a:rPr lang="en-US" sz="800" dirty="0" smtClean="0">
                <a:latin typeface="Avenir Book" charset="0"/>
                <a:ea typeface="Avenir Book" charset="0"/>
                <a:cs typeface="Avenir Book" charset="0"/>
              </a:rPr>
              <a:t>compound</a:t>
            </a:r>
            <a:endParaRPr lang="en-US" sz="800" dirty="0">
              <a:latin typeface="Avenir Book" charset="0"/>
              <a:ea typeface="Avenir Book" charset="0"/>
              <a:cs typeface="Avenir Book" charset="0"/>
            </a:endParaRPr>
          </a:p>
        </p:txBody>
      </p:sp>
      <p:sp>
        <p:nvSpPr>
          <p:cNvPr id="12" name="TextBox 11"/>
          <p:cNvSpPr txBox="1"/>
          <p:nvPr/>
        </p:nvSpPr>
        <p:spPr>
          <a:xfrm>
            <a:off x="273151" y="3441736"/>
            <a:ext cx="931666" cy="276999"/>
          </a:xfrm>
          <a:prstGeom prst="rect">
            <a:avLst/>
          </a:prstGeom>
          <a:solidFill>
            <a:schemeClr val="bg1"/>
          </a:solid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smtClean="0">
                <a:solidFill>
                  <a:srgbClr val="FF0000"/>
                </a:solidFill>
                <a:latin typeface="Avenir Book" charset="0"/>
                <a:ea typeface="Avenir Book" charset="0"/>
                <a:cs typeface="Avenir Book" charset="0"/>
              </a:rPr>
              <a:t>compound</a:t>
            </a:r>
            <a:endParaRPr lang="en-US" sz="1200" dirty="0">
              <a:solidFill>
                <a:srgbClr val="FF0000"/>
              </a:solidFill>
              <a:latin typeface="Avenir Book" charset="0"/>
              <a:ea typeface="Avenir Book" charset="0"/>
              <a:cs typeface="Avenir Book" charset="0"/>
            </a:endParaRPr>
          </a:p>
        </p:txBody>
      </p:sp>
      <p:sp>
        <p:nvSpPr>
          <p:cNvPr id="13" name="TextBox 12"/>
          <p:cNvSpPr txBox="1"/>
          <p:nvPr/>
        </p:nvSpPr>
        <p:spPr>
          <a:xfrm>
            <a:off x="776262" y="4689940"/>
            <a:ext cx="1285481" cy="276999"/>
          </a:xfrm>
          <a:prstGeom prst="rect">
            <a:avLst/>
          </a:prstGeom>
          <a:solidFill>
            <a:schemeClr val="bg1"/>
          </a:solid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smtClean="0">
                <a:solidFill>
                  <a:schemeClr val="tx2">
                    <a:lumMod val="75000"/>
                    <a:lumOff val="25000"/>
                  </a:schemeClr>
                </a:solidFill>
                <a:latin typeface="Avenir Book" charset="0"/>
                <a:ea typeface="Avenir Book" charset="0"/>
                <a:cs typeface="Avenir Book" charset="0"/>
              </a:rPr>
              <a:t>vehicle (DMSO)</a:t>
            </a:r>
            <a:endParaRPr lang="en-US" sz="1200" dirty="0">
              <a:solidFill>
                <a:schemeClr val="tx2">
                  <a:lumMod val="75000"/>
                  <a:lumOff val="25000"/>
                </a:schemeClr>
              </a:solidFill>
              <a:latin typeface="Avenir Book" charset="0"/>
              <a:ea typeface="Avenir Book" charset="0"/>
              <a:cs typeface="Avenir Book" charset="0"/>
            </a:endParaRPr>
          </a:p>
        </p:txBody>
      </p:sp>
      <p:sp>
        <p:nvSpPr>
          <p:cNvPr id="14" name="TextBox 13"/>
          <p:cNvSpPr txBox="1"/>
          <p:nvPr/>
        </p:nvSpPr>
        <p:spPr>
          <a:xfrm>
            <a:off x="7317015" y="4740549"/>
            <a:ext cx="974947" cy="215444"/>
          </a:xfrm>
          <a:prstGeom prst="rect">
            <a:avLst/>
          </a:prstGeom>
          <a:solidFill>
            <a:schemeClr val="bg1"/>
          </a:solid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800" smtClean="0">
                <a:latin typeface="Avenir Book" charset="0"/>
                <a:ea typeface="Avenir Book" charset="0"/>
                <a:cs typeface="Avenir Book" charset="0"/>
              </a:rPr>
              <a:t>Temperature (°C)</a:t>
            </a:r>
            <a:endParaRPr lang="en-US" sz="800" dirty="0">
              <a:latin typeface="Avenir Book" charset="0"/>
              <a:ea typeface="Avenir Book" charset="0"/>
              <a:cs typeface="Avenir Book" charset="0"/>
            </a:endParaRPr>
          </a:p>
        </p:txBody>
      </p:sp>
      <p:sp>
        <p:nvSpPr>
          <p:cNvPr id="15" name="TextBox 14"/>
          <p:cNvSpPr txBox="1"/>
          <p:nvPr/>
        </p:nvSpPr>
        <p:spPr>
          <a:xfrm>
            <a:off x="6697668" y="3707513"/>
            <a:ext cx="307777" cy="895438"/>
          </a:xfrm>
          <a:prstGeom prst="rect">
            <a:avLst/>
          </a:prstGeom>
          <a:solidFill>
            <a:schemeClr val="bg1"/>
          </a:solidFill>
        </p:spPr>
        <p:txBody>
          <a:bodyPr vert="vert270" wrap="non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800" dirty="0" smtClean="0">
                <a:latin typeface="Avenir Book" charset="0"/>
                <a:ea typeface="Avenir Book" charset="0"/>
                <a:cs typeface="Avenir Book" charset="0"/>
              </a:rPr>
              <a:t>% </a:t>
            </a:r>
            <a:r>
              <a:rPr lang="en-US" sz="800" smtClean="0">
                <a:latin typeface="Avenir Book" charset="0"/>
                <a:ea typeface="Avenir Book" charset="0"/>
                <a:cs typeface="Avenir Book" charset="0"/>
              </a:rPr>
              <a:t>soluble protein</a:t>
            </a:r>
            <a:endParaRPr lang="en-US" sz="800" dirty="0">
              <a:latin typeface="Avenir Book" charset="0"/>
              <a:ea typeface="Avenir Book" charset="0"/>
              <a:cs typeface="Avenir Book" charset="0"/>
            </a:endParaRPr>
          </a:p>
        </p:txBody>
      </p:sp>
      <p:pic>
        <p:nvPicPr>
          <p:cNvPr id="16" name="Picture 15"/>
          <p:cNvPicPr>
            <a:picLocks noChangeAspect="1"/>
          </p:cNvPicPr>
          <p:nvPr/>
        </p:nvPicPr>
        <p:blipFill>
          <a:blip r:embed="rId4"/>
          <a:stretch>
            <a:fillRect/>
          </a:stretch>
        </p:blipFill>
        <p:spPr>
          <a:xfrm>
            <a:off x="6968819" y="1798056"/>
            <a:ext cx="1323143" cy="1631003"/>
          </a:xfrm>
          <a:prstGeom prst="rect">
            <a:avLst/>
          </a:prstGeom>
        </p:spPr>
      </p:pic>
      <p:sp>
        <p:nvSpPr>
          <p:cNvPr id="17" name="Rectangle 16"/>
          <p:cNvSpPr/>
          <p:nvPr/>
        </p:nvSpPr>
        <p:spPr bwMode="auto">
          <a:xfrm>
            <a:off x="5520791" y="3728349"/>
            <a:ext cx="1032037" cy="912228"/>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u="none" strike="noStrike" cap="none" normalizeH="0" baseline="0">
              <a:ln>
                <a:noFill/>
              </a:ln>
              <a:solidFill>
                <a:srgbClr val="000000"/>
              </a:solidFill>
              <a:effectLst/>
              <a:latin typeface="Avenir Book" charset="0"/>
              <a:ea typeface="Avenir Book" charset="0"/>
              <a:cs typeface="Avenir Book" charset="0"/>
              <a:sym typeface="Gill Sans" charset="0"/>
            </a:endParaRPr>
          </a:p>
        </p:txBody>
      </p:sp>
      <p:pic>
        <p:nvPicPr>
          <p:cNvPr id="19" name="Picture 18"/>
          <p:cNvPicPr>
            <a:picLocks noChangeAspect="1"/>
          </p:cNvPicPr>
          <p:nvPr/>
        </p:nvPicPr>
        <p:blipFill rotWithShape="1">
          <a:blip r:embed="rId5"/>
          <a:srcRect r="83288" b="36417"/>
          <a:stretch/>
        </p:blipFill>
        <p:spPr>
          <a:xfrm>
            <a:off x="5741213" y="3628014"/>
            <a:ext cx="509324" cy="1162661"/>
          </a:xfrm>
          <a:prstGeom prst="rect">
            <a:avLst/>
          </a:prstGeom>
        </p:spPr>
      </p:pic>
      <p:sp>
        <p:nvSpPr>
          <p:cNvPr id="20" name="TextBox 19"/>
          <p:cNvSpPr txBox="1"/>
          <p:nvPr/>
        </p:nvSpPr>
        <p:spPr>
          <a:xfrm>
            <a:off x="7359497" y="2025340"/>
            <a:ext cx="721672" cy="461665"/>
          </a:xfrm>
          <a:prstGeom prst="rect">
            <a:avLst/>
          </a:prstGeom>
          <a:no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smtClean="0">
                <a:latin typeface="Avenir Book" charset="0"/>
                <a:ea typeface="Avenir Book" charset="0"/>
                <a:cs typeface="Avenir Book" charset="0"/>
              </a:rPr>
              <a:t>western</a:t>
            </a: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smtClean="0">
                <a:latin typeface="Avenir Book" charset="0"/>
                <a:ea typeface="Avenir Book" charset="0"/>
                <a:cs typeface="Avenir Book" charset="0"/>
              </a:rPr>
              <a:t>blot</a:t>
            </a:r>
            <a:endParaRPr lang="en-US" sz="1200" dirty="0">
              <a:latin typeface="Avenir Book" charset="0"/>
              <a:ea typeface="Avenir Book" charset="0"/>
              <a:cs typeface="Avenir Book" charset="0"/>
            </a:endParaRPr>
          </a:p>
        </p:txBody>
      </p:sp>
    </p:spTree>
    <p:extLst>
      <p:ext uri="{BB962C8B-B14F-4D97-AF65-F5344CB8AC3E}">
        <p14:creationId xmlns:p14="http://schemas.microsoft.com/office/powerpoint/2010/main" val="14363735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Anticipated results from CETSA assays</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2" name="Picture 1"/>
          <p:cNvPicPr>
            <a:picLocks noChangeAspect="1"/>
          </p:cNvPicPr>
          <p:nvPr/>
        </p:nvPicPr>
        <p:blipFill rotWithShape="1">
          <a:blip r:embed="rId3"/>
          <a:srcRect t="14499"/>
          <a:stretch/>
        </p:blipFill>
        <p:spPr>
          <a:xfrm>
            <a:off x="0" y="2660854"/>
            <a:ext cx="9144000" cy="2521373"/>
          </a:xfrm>
          <a:prstGeom prst="rect">
            <a:avLst/>
          </a:prstGeom>
        </p:spPr>
      </p:pic>
      <p:sp>
        <p:nvSpPr>
          <p:cNvPr id="5" name="TextBox 4"/>
          <p:cNvSpPr txBox="1"/>
          <p:nvPr/>
        </p:nvSpPr>
        <p:spPr>
          <a:xfrm>
            <a:off x="1105681" y="1991475"/>
            <a:ext cx="1511439" cy="461665"/>
          </a:xfrm>
          <a:prstGeom prst="rect">
            <a:avLst/>
          </a:prstGeom>
          <a:no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2400" dirty="0" err="1" smtClean="0">
                <a:latin typeface="Avenir Book" charset="0"/>
                <a:ea typeface="Avenir Book" charset="0"/>
                <a:cs typeface="Avenir Book" charset="0"/>
              </a:rPr>
              <a:t>T</a:t>
            </a:r>
            <a:r>
              <a:rPr lang="en-US" sz="2400" baseline="-25000" dirty="0" err="1" smtClean="0">
                <a:latin typeface="Avenir Book" charset="0"/>
                <a:ea typeface="Avenir Book" charset="0"/>
                <a:cs typeface="Avenir Book" charset="0"/>
              </a:rPr>
              <a:t>agg</a:t>
            </a:r>
            <a:r>
              <a:rPr lang="en-US" sz="2400" dirty="0" smtClean="0">
                <a:latin typeface="Avenir Book" charset="0"/>
                <a:ea typeface="Avenir Book" charset="0"/>
                <a:cs typeface="Avenir Book" charset="0"/>
              </a:rPr>
              <a:t> curve</a:t>
            </a:r>
            <a:endParaRPr lang="en-US" sz="2400" dirty="0">
              <a:latin typeface="Avenir Book" charset="0"/>
              <a:ea typeface="Avenir Book" charset="0"/>
              <a:cs typeface="Avenir Book" charset="0"/>
            </a:endParaRPr>
          </a:p>
        </p:txBody>
      </p:sp>
      <p:sp>
        <p:nvSpPr>
          <p:cNvPr id="6" name="TextBox 5"/>
          <p:cNvSpPr txBox="1"/>
          <p:nvPr/>
        </p:nvSpPr>
        <p:spPr>
          <a:xfrm flipH="1">
            <a:off x="1601121" y="3355957"/>
            <a:ext cx="731073" cy="369332"/>
          </a:xfrm>
          <a:prstGeom prst="rect">
            <a:avLst/>
          </a:prstGeom>
          <a:no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dirty="0" smtClean="0">
                <a:solidFill>
                  <a:schemeClr val="bg2">
                    <a:lumMod val="40000"/>
                    <a:lumOff val="60000"/>
                  </a:schemeClr>
                </a:solidFill>
                <a:latin typeface="Symbol" charset="2"/>
                <a:ea typeface="Symbol" charset="2"/>
                <a:cs typeface="Symbol" charset="2"/>
              </a:rPr>
              <a:t>D</a:t>
            </a:r>
            <a:r>
              <a:rPr lang="en-US" dirty="0" smtClean="0">
                <a:solidFill>
                  <a:schemeClr val="bg2">
                    <a:lumMod val="40000"/>
                    <a:lumOff val="60000"/>
                  </a:schemeClr>
                </a:solidFill>
                <a:latin typeface="Avenir Book" charset="0"/>
                <a:ea typeface="Avenir Book" charset="0"/>
                <a:cs typeface="Avenir Book" charset="0"/>
              </a:rPr>
              <a:t>T</a:t>
            </a:r>
            <a:endParaRPr lang="en-US" dirty="0">
              <a:solidFill>
                <a:schemeClr val="bg2">
                  <a:lumMod val="40000"/>
                  <a:lumOff val="60000"/>
                </a:schemeClr>
              </a:solidFill>
              <a:latin typeface="Avenir Book" charset="0"/>
              <a:ea typeface="Avenir Book" charset="0"/>
              <a:cs typeface="Avenir Book" charset="0"/>
            </a:endParaRPr>
          </a:p>
        </p:txBody>
      </p:sp>
      <p:cxnSp>
        <p:nvCxnSpPr>
          <p:cNvPr id="14" name="Straight Connector 13"/>
          <p:cNvCxnSpPr/>
          <p:nvPr/>
        </p:nvCxnSpPr>
        <p:spPr bwMode="auto">
          <a:xfrm>
            <a:off x="1573416" y="3691423"/>
            <a:ext cx="854213" cy="0"/>
          </a:xfrm>
          <a:prstGeom prst="line">
            <a:avLst/>
          </a:prstGeom>
          <a:blipFill dpi="0" rotWithShape="0">
            <a:blip r:embed="rId4"/>
            <a:srcRect/>
            <a:tile tx="0" ty="0" sx="100000" sy="100000" flip="none" algn="tl"/>
          </a:blipFill>
          <a:ln w="254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7" name="TextBox 16"/>
          <p:cNvSpPr txBox="1"/>
          <p:nvPr/>
        </p:nvSpPr>
        <p:spPr>
          <a:xfrm>
            <a:off x="121751" y="2943824"/>
            <a:ext cx="353943" cy="1340311"/>
          </a:xfrm>
          <a:prstGeom prst="rect">
            <a:avLst/>
          </a:prstGeom>
          <a:solidFill>
            <a:schemeClr val="bg1"/>
          </a:solidFill>
        </p:spPr>
        <p:txBody>
          <a:bodyPr vert="vert270"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100" dirty="0" smtClean="0">
                <a:latin typeface="Avenir Book" charset="0"/>
                <a:ea typeface="Avenir Book" charset="0"/>
                <a:cs typeface="Avenir Book" charset="0"/>
              </a:rPr>
              <a:t>% </a:t>
            </a:r>
            <a:r>
              <a:rPr lang="en-US" sz="1100" smtClean="0">
                <a:latin typeface="Avenir Book" charset="0"/>
                <a:ea typeface="Avenir Book" charset="0"/>
                <a:cs typeface="Avenir Book" charset="0"/>
              </a:rPr>
              <a:t>soluble protein</a:t>
            </a:r>
            <a:endParaRPr lang="en-US" sz="1100" dirty="0">
              <a:latin typeface="Avenir Book" charset="0"/>
              <a:ea typeface="Avenir Book" charset="0"/>
              <a:cs typeface="Avenir Book" charset="0"/>
            </a:endParaRPr>
          </a:p>
        </p:txBody>
      </p:sp>
      <p:sp>
        <p:nvSpPr>
          <p:cNvPr id="18" name="TextBox 17"/>
          <p:cNvSpPr txBox="1"/>
          <p:nvPr/>
        </p:nvSpPr>
        <p:spPr>
          <a:xfrm>
            <a:off x="4327296" y="2921266"/>
            <a:ext cx="353943" cy="1340311"/>
          </a:xfrm>
          <a:prstGeom prst="rect">
            <a:avLst/>
          </a:prstGeom>
          <a:solidFill>
            <a:schemeClr val="bg1"/>
          </a:solidFill>
        </p:spPr>
        <p:txBody>
          <a:bodyPr vert="vert270"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100" dirty="0" smtClean="0">
                <a:latin typeface="Avenir Book" charset="0"/>
                <a:ea typeface="Avenir Book" charset="0"/>
                <a:cs typeface="Avenir Book" charset="0"/>
              </a:rPr>
              <a:t>% </a:t>
            </a:r>
            <a:r>
              <a:rPr lang="en-US" sz="1100" smtClean="0">
                <a:latin typeface="Avenir Book" charset="0"/>
                <a:ea typeface="Avenir Book" charset="0"/>
                <a:cs typeface="Avenir Book" charset="0"/>
              </a:rPr>
              <a:t>soluble protein</a:t>
            </a:r>
            <a:endParaRPr lang="en-US" sz="1100" dirty="0">
              <a:latin typeface="Avenir Book" charset="0"/>
              <a:ea typeface="Avenir Book" charset="0"/>
              <a:cs typeface="Avenir Book" charset="0"/>
            </a:endParaRPr>
          </a:p>
        </p:txBody>
      </p:sp>
      <p:sp>
        <p:nvSpPr>
          <p:cNvPr id="19" name="TextBox 18"/>
          <p:cNvSpPr txBox="1"/>
          <p:nvPr/>
        </p:nvSpPr>
        <p:spPr>
          <a:xfrm>
            <a:off x="1373926" y="4701255"/>
            <a:ext cx="1268296" cy="261610"/>
          </a:xfrm>
          <a:prstGeom prst="rect">
            <a:avLst/>
          </a:prstGeom>
          <a:solidFill>
            <a:schemeClr val="bg1"/>
          </a:solid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100" smtClean="0">
                <a:latin typeface="Avenir Book" charset="0"/>
                <a:ea typeface="Avenir Book" charset="0"/>
                <a:cs typeface="Avenir Book" charset="0"/>
              </a:rPr>
              <a:t>Temperature (°C)</a:t>
            </a:r>
            <a:endParaRPr lang="en-US" sz="1100" dirty="0">
              <a:latin typeface="Avenir Book" charset="0"/>
              <a:ea typeface="Avenir Book" charset="0"/>
              <a:cs typeface="Avenir Book" charset="0"/>
            </a:endParaRPr>
          </a:p>
        </p:txBody>
      </p:sp>
      <p:sp>
        <p:nvSpPr>
          <p:cNvPr id="20" name="TextBox 19"/>
          <p:cNvSpPr txBox="1"/>
          <p:nvPr/>
        </p:nvSpPr>
        <p:spPr>
          <a:xfrm>
            <a:off x="5387126" y="4701255"/>
            <a:ext cx="1459054" cy="261610"/>
          </a:xfrm>
          <a:prstGeom prst="rect">
            <a:avLst/>
          </a:prstGeom>
          <a:solidFill>
            <a:schemeClr val="bg1"/>
          </a:solid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100" smtClean="0">
                <a:latin typeface="Avenir Book" charset="0"/>
                <a:ea typeface="Avenir Book" charset="0"/>
                <a:cs typeface="Avenir Book" charset="0"/>
              </a:rPr>
              <a:t>log [compound] (M)</a:t>
            </a:r>
            <a:endParaRPr lang="en-US" sz="1100" dirty="0">
              <a:latin typeface="Avenir Book" charset="0"/>
              <a:ea typeface="Avenir Book" charset="0"/>
              <a:cs typeface="Avenir Book" charset="0"/>
            </a:endParaRPr>
          </a:p>
        </p:txBody>
      </p:sp>
      <p:sp>
        <p:nvSpPr>
          <p:cNvPr id="21" name="TextBox 20"/>
          <p:cNvSpPr txBox="1"/>
          <p:nvPr/>
        </p:nvSpPr>
        <p:spPr>
          <a:xfrm>
            <a:off x="3035061" y="2774547"/>
            <a:ext cx="869149" cy="430887"/>
          </a:xfrm>
          <a:prstGeom prst="rect">
            <a:avLst/>
          </a:prstGeom>
          <a:solidFill>
            <a:schemeClr val="bg1"/>
          </a:solid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100" dirty="0" smtClean="0">
                <a:latin typeface="Avenir Book" charset="0"/>
                <a:ea typeface="Avenir Book" charset="0"/>
                <a:cs typeface="Avenir Book" charset="0"/>
              </a:rPr>
              <a:t>vehicle</a:t>
            </a:r>
          </a:p>
          <a:p>
            <a:pPr marL="342900" marR="0" lvl="0" indent="-342900" defTabSz="914400" eaLnBrk="1" fontAlgn="auto" latinLnBrk="0" hangingPunct="1">
              <a:lnSpc>
                <a:spcPct val="100000"/>
              </a:lnSpc>
              <a:spcBef>
                <a:spcPts val="0"/>
              </a:spcBef>
              <a:spcAft>
                <a:spcPts val="0"/>
              </a:spcAft>
              <a:buClrTx/>
              <a:buSzTx/>
              <a:buFontTx/>
              <a:buNone/>
              <a:tabLst/>
              <a:defRPr/>
            </a:pPr>
            <a:r>
              <a:rPr lang="en-US" sz="1100" dirty="0" smtClean="0">
                <a:latin typeface="Avenir Book" charset="0"/>
                <a:ea typeface="Avenir Book" charset="0"/>
                <a:cs typeface="Avenir Book" charset="0"/>
              </a:rPr>
              <a:t>compound</a:t>
            </a:r>
            <a:endParaRPr lang="en-US" sz="1100" dirty="0">
              <a:latin typeface="Avenir Book" charset="0"/>
              <a:ea typeface="Avenir Book" charset="0"/>
              <a:cs typeface="Avenir Book" charset="0"/>
            </a:endParaRPr>
          </a:p>
        </p:txBody>
      </p:sp>
      <p:sp>
        <p:nvSpPr>
          <p:cNvPr id="22" name="TextBox 21"/>
          <p:cNvSpPr txBox="1"/>
          <p:nvPr/>
        </p:nvSpPr>
        <p:spPr>
          <a:xfrm>
            <a:off x="8013307" y="2842279"/>
            <a:ext cx="1039067" cy="600164"/>
          </a:xfrm>
          <a:prstGeom prst="rect">
            <a:avLst/>
          </a:prstGeom>
          <a:solidFill>
            <a:schemeClr val="bg1"/>
          </a:solid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100" dirty="0" smtClean="0">
                <a:latin typeface="Avenir Book" charset="0"/>
                <a:ea typeface="Avenir Book" charset="0"/>
                <a:cs typeface="Avenir Book" charset="0"/>
              </a:rPr>
              <a:t>compound A</a:t>
            </a:r>
          </a:p>
          <a:p>
            <a:pPr marL="342900" marR="0" lvl="0" indent="-342900" defTabSz="914400" eaLnBrk="1" fontAlgn="auto" latinLnBrk="0" hangingPunct="1">
              <a:lnSpc>
                <a:spcPct val="100000"/>
              </a:lnSpc>
              <a:spcBef>
                <a:spcPts val="0"/>
              </a:spcBef>
              <a:spcAft>
                <a:spcPts val="0"/>
              </a:spcAft>
              <a:buClrTx/>
              <a:buSzTx/>
              <a:buFontTx/>
              <a:buNone/>
              <a:tabLst/>
              <a:defRPr/>
            </a:pPr>
            <a:r>
              <a:rPr lang="en-US" sz="1100" dirty="0" smtClean="0">
                <a:latin typeface="Avenir Book" charset="0"/>
                <a:ea typeface="Avenir Book" charset="0"/>
                <a:cs typeface="Avenir Book" charset="0"/>
              </a:rPr>
              <a:t>compound B</a:t>
            </a:r>
          </a:p>
          <a:p>
            <a:pPr marL="342900" marR="0" lvl="0" indent="-342900" defTabSz="914400" eaLnBrk="1" fontAlgn="auto" latinLnBrk="0" hangingPunct="1">
              <a:lnSpc>
                <a:spcPct val="100000"/>
              </a:lnSpc>
              <a:spcBef>
                <a:spcPts val="0"/>
              </a:spcBef>
              <a:spcAft>
                <a:spcPts val="0"/>
              </a:spcAft>
              <a:buClrTx/>
              <a:buSzTx/>
              <a:buFontTx/>
              <a:buNone/>
              <a:tabLst/>
              <a:defRPr/>
            </a:pPr>
            <a:r>
              <a:rPr lang="en-US" sz="1100" dirty="0" smtClean="0">
                <a:latin typeface="Avenir Book" charset="0"/>
                <a:ea typeface="Avenir Book" charset="0"/>
                <a:cs typeface="Avenir Book" charset="0"/>
              </a:rPr>
              <a:t>compound C</a:t>
            </a:r>
            <a:endParaRPr lang="en-US" sz="1100" dirty="0">
              <a:latin typeface="Avenir Book" charset="0"/>
              <a:ea typeface="Avenir Book" charset="0"/>
              <a:cs typeface="Avenir Book" charset="0"/>
            </a:endParaRPr>
          </a:p>
        </p:txBody>
      </p:sp>
      <p:sp>
        <p:nvSpPr>
          <p:cNvPr id="24" name="TextBox 23"/>
          <p:cNvSpPr txBox="1"/>
          <p:nvPr/>
        </p:nvSpPr>
        <p:spPr>
          <a:xfrm>
            <a:off x="5285891" y="1991475"/>
            <a:ext cx="1984839" cy="461665"/>
          </a:xfrm>
          <a:prstGeom prst="rect">
            <a:avLst/>
          </a:prstGeom>
          <a:no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2400" dirty="0" smtClean="0">
                <a:latin typeface="Avenir Book" charset="0"/>
                <a:ea typeface="Avenir Book" charset="0"/>
                <a:cs typeface="Avenir Book" charset="0"/>
              </a:rPr>
              <a:t>ITDRF curves</a:t>
            </a:r>
            <a:endParaRPr lang="en-US" sz="2400" dirty="0">
              <a:latin typeface="Avenir Book" charset="0"/>
              <a:ea typeface="Avenir Book" charset="0"/>
              <a:cs typeface="Avenir Book" charset="0"/>
            </a:endParaRPr>
          </a:p>
        </p:txBody>
      </p:sp>
      <p:sp>
        <p:nvSpPr>
          <p:cNvPr id="25" name="TextBox 24"/>
          <p:cNvSpPr txBox="1"/>
          <p:nvPr/>
        </p:nvSpPr>
        <p:spPr>
          <a:xfrm>
            <a:off x="4031497" y="5482844"/>
            <a:ext cx="4623189" cy="707886"/>
          </a:xfrm>
          <a:prstGeom prst="rect">
            <a:avLst/>
          </a:prstGeom>
          <a:no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2000" b="1" dirty="0" err="1" smtClean="0">
                <a:solidFill>
                  <a:srgbClr val="FF8027"/>
                </a:solidFill>
                <a:latin typeface="Avenir Book" charset="0"/>
                <a:ea typeface="Avenir Book" charset="0"/>
                <a:cs typeface="Avenir Book" charset="0"/>
              </a:rPr>
              <a:t>I</a:t>
            </a:r>
            <a:r>
              <a:rPr lang="en-US" sz="2000" dirty="0" err="1" smtClean="0">
                <a:latin typeface="Avenir Book" charset="0"/>
                <a:ea typeface="Avenir Book" charset="0"/>
                <a:cs typeface="Avenir Book" charset="0"/>
              </a:rPr>
              <a:t>so</a:t>
            </a:r>
            <a:r>
              <a:rPr lang="en-US" sz="2000" b="1" dirty="0" err="1" smtClean="0">
                <a:solidFill>
                  <a:srgbClr val="FF8027"/>
                </a:solidFill>
                <a:latin typeface="Avenir Book" charset="0"/>
                <a:ea typeface="Avenir Book" charset="0"/>
                <a:cs typeface="Avenir Book" charset="0"/>
              </a:rPr>
              <a:t>T</a:t>
            </a:r>
            <a:r>
              <a:rPr lang="en-US" sz="2000" dirty="0" err="1" smtClean="0">
                <a:latin typeface="Avenir Book" charset="0"/>
                <a:ea typeface="Avenir Book" charset="0"/>
                <a:cs typeface="Avenir Book" charset="0"/>
              </a:rPr>
              <a:t>hermal</a:t>
            </a:r>
            <a:r>
              <a:rPr lang="en-US" sz="2000" dirty="0" smtClean="0">
                <a:latin typeface="Avenir Book" charset="0"/>
                <a:ea typeface="Avenir Book" charset="0"/>
                <a:cs typeface="Avenir Book" charset="0"/>
              </a:rPr>
              <a:t> </a:t>
            </a:r>
            <a:r>
              <a:rPr lang="en-US" sz="2000" b="1" dirty="0" smtClean="0">
                <a:solidFill>
                  <a:srgbClr val="FF8027"/>
                </a:solidFill>
                <a:latin typeface="Avenir Book" charset="0"/>
                <a:ea typeface="Avenir Book" charset="0"/>
                <a:cs typeface="Avenir Book" charset="0"/>
              </a:rPr>
              <a:t>D</a:t>
            </a:r>
            <a:r>
              <a:rPr lang="en-US" sz="2000" dirty="0" smtClean="0">
                <a:latin typeface="Avenir Book" charset="0"/>
                <a:ea typeface="Avenir Book" charset="0"/>
                <a:cs typeface="Avenir Book" charset="0"/>
              </a:rPr>
              <a:t>ose </a:t>
            </a:r>
            <a:r>
              <a:rPr lang="en-US" sz="2000" b="1" dirty="0" smtClean="0">
                <a:solidFill>
                  <a:srgbClr val="FF8027"/>
                </a:solidFill>
                <a:latin typeface="Avenir Book" charset="0"/>
                <a:ea typeface="Avenir Book" charset="0"/>
                <a:cs typeface="Avenir Book" charset="0"/>
              </a:rPr>
              <a:t>R</a:t>
            </a:r>
            <a:r>
              <a:rPr lang="en-US" sz="2000" dirty="0" smtClean="0">
                <a:latin typeface="Avenir Book" charset="0"/>
                <a:ea typeface="Avenir Book" charset="0"/>
                <a:cs typeface="Avenir Book" charset="0"/>
              </a:rPr>
              <a:t>esponse </a:t>
            </a:r>
            <a:r>
              <a:rPr lang="en-US" sz="2000" b="1" dirty="0" smtClean="0">
                <a:solidFill>
                  <a:srgbClr val="FF8027"/>
                </a:solidFill>
                <a:latin typeface="Avenir Book" charset="0"/>
                <a:ea typeface="Avenir Book" charset="0"/>
                <a:cs typeface="Avenir Book" charset="0"/>
              </a:rPr>
              <a:t>F</a:t>
            </a:r>
            <a:r>
              <a:rPr lang="en-US" sz="2000" dirty="0" smtClean="0">
                <a:latin typeface="Avenir Book" charset="0"/>
                <a:ea typeface="Avenir Book" charset="0"/>
                <a:cs typeface="Avenir Book" charset="0"/>
              </a:rPr>
              <a:t>ingerprint</a:t>
            </a: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2000" dirty="0" smtClean="0">
                <a:latin typeface="Avenir Book" charset="0"/>
                <a:ea typeface="Avenir Book" charset="0"/>
                <a:cs typeface="Avenir Book" charset="0"/>
              </a:rPr>
              <a:t>‘apparent potencies’ at single temp</a:t>
            </a:r>
            <a:endParaRPr lang="en-US" sz="2000" dirty="0">
              <a:latin typeface="Avenir Book" charset="0"/>
              <a:ea typeface="Avenir Book" charset="0"/>
              <a:cs typeface="Avenir Book" charset="0"/>
            </a:endParaRPr>
          </a:p>
        </p:txBody>
      </p:sp>
    </p:spTree>
    <p:extLst>
      <p:ext uri="{BB962C8B-B14F-4D97-AF65-F5344CB8AC3E}">
        <p14:creationId xmlns:p14="http://schemas.microsoft.com/office/powerpoint/2010/main" val="21259832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1407"/>
            <a:ext cx="91440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Real results from CETSA assays</a:t>
            </a:r>
          </a:p>
          <a:p>
            <a:pPr algn="ctr"/>
            <a:r>
              <a:rPr lang="en-US" altLang="en-US" sz="2000" dirty="0" smtClean="0">
                <a:solidFill>
                  <a:schemeClr val="bg2">
                    <a:lumMod val="75000"/>
                  </a:schemeClr>
                </a:solidFill>
                <a:latin typeface="Avenir Book" charset="0"/>
                <a:ea typeface="Avenir Book" charset="0"/>
                <a:cs typeface="Avenir Book" charset="0"/>
                <a:sym typeface="Arial Italic" charset="0"/>
              </a:rPr>
              <a:t>thymidylate synthase drugs in K562 cells</a:t>
            </a:r>
            <a:endParaRPr lang="en-US" altLang="en-US" sz="2000" dirty="0">
              <a:solidFill>
                <a:schemeClr val="bg2">
                  <a:lumMod val="75000"/>
                </a:schemeClr>
              </a:solidFill>
              <a:latin typeface="Avenir Book" charset="0"/>
              <a:ea typeface="Avenir Book" charset="0"/>
              <a:cs typeface="Avenir Book" charset="0"/>
              <a:sym typeface="Arial Italic" charset="0"/>
            </a:endParaRPr>
          </a:p>
        </p:txBody>
      </p:sp>
      <p:sp>
        <p:nvSpPr>
          <p:cNvPr id="5" name="TextBox 4"/>
          <p:cNvSpPr txBox="1"/>
          <p:nvPr/>
        </p:nvSpPr>
        <p:spPr>
          <a:xfrm>
            <a:off x="1105681" y="1991475"/>
            <a:ext cx="1511439" cy="461665"/>
          </a:xfrm>
          <a:prstGeom prst="rect">
            <a:avLst/>
          </a:prstGeom>
          <a:no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2400" dirty="0" err="1" smtClean="0">
                <a:latin typeface="Avenir Book" charset="0"/>
                <a:ea typeface="Avenir Book" charset="0"/>
                <a:cs typeface="Avenir Book" charset="0"/>
              </a:rPr>
              <a:t>T</a:t>
            </a:r>
            <a:r>
              <a:rPr lang="en-US" sz="2400" baseline="-25000" dirty="0" err="1" smtClean="0">
                <a:latin typeface="Avenir Book" charset="0"/>
                <a:ea typeface="Avenir Book" charset="0"/>
                <a:cs typeface="Avenir Book" charset="0"/>
              </a:rPr>
              <a:t>agg</a:t>
            </a:r>
            <a:r>
              <a:rPr lang="en-US" sz="2400" dirty="0" smtClean="0">
                <a:latin typeface="Avenir Book" charset="0"/>
                <a:ea typeface="Avenir Book" charset="0"/>
                <a:cs typeface="Avenir Book" charset="0"/>
              </a:rPr>
              <a:t> curve</a:t>
            </a:r>
            <a:endParaRPr lang="en-US" sz="2400" dirty="0">
              <a:latin typeface="Avenir Book" charset="0"/>
              <a:ea typeface="Avenir Book" charset="0"/>
              <a:cs typeface="Avenir Book" charset="0"/>
            </a:endParaRPr>
          </a:p>
        </p:txBody>
      </p:sp>
      <p:pic>
        <p:nvPicPr>
          <p:cNvPr id="4" name="Picture 3"/>
          <p:cNvPicPr>
            <a:picLocks noChangeAspect="1"/>
          </p:cNvPicPr>
          <p:nvPr/>
        </p:nvPicPr>
        <p:blipFill>
          <a:blip r:embed="rId3"/>
          <a:stretch>
            <a:fillRect/>
          </a:stretch>
        </p:blipFill>
        <p:spPr>
          <a:xfrm>
            <a:off x="321733" y="2683686"/>
            <a:ext cx="4030133" cy="2780792"/>
          </a:xfrm>
          <a:prstGeom prst="rect">
            <a:avLst/>
          </a:prstGeom>
        </p:spPr>
      </p:pic>
      <p:pic>
        <p:nvPicPr>
          <p:cNvPr id="7" name="Picture 6"/>
          <p:cNvPicPr>
            <a:picLocks noChangeAspect="1"/>
          </p:cNvPicPr>
          <p:nvPr/>
        </p:nvPicPr>
        <p:blipFill>
          <a:blip r:embed="rId4"/>
          <a:stretch>
            <a:fillRect/>
          </a:stretch>
        </p:blipFill>
        <p:spPr>
          <a:xfrm>
            <a:off x="4641080" y="2695282"/>
            <a:ext cx="3876387" cy="2757599"/>
          </a:xfrm>
          <a:prstGeom prst="rect">
            <a:avLst/>
          </a:prstGeom>
        </p:spPr>
      </p:pic>
      <p:sp>
        <p:nvSpPr>
          <p:cNvPr id="23" name="TextBox 22"/>
          <p:cNvSpPr txBox="1"/>
          <p:nvPr/>
        </p:nvSpPr>
        <p:spPr>
          <a:xfrm>
            <a:off x="6952347" y="2683686"/>
            <a:ext cx="1854333" cy="307777"/>
          </a:xfrm>
          <a:prstGeom prst="rect">
            <a:avLst/>
          </a:prstGeom>
          <a:solidFill>
            <a:schemeClr val="bg1"/>
          </a:solid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400" smtClean="0">
                <a:solidFill>
                  <a:srgbClr val="53C7D7"/>
                </a:solidFill>
                <a:latin typeface="Avenir Book" charset="0"/>
                <a:ea typeface="Avenir Book" charset="0"/>
                <a:cs typeface="Avenir Book" charset="0"/>
              </a:rPr>
              <a:t>5-fluorouridine</a:t>
            </a:r>
            <a:endParaRPr lang="en-US" sz="1400" dirty="0">
              <a:solidFill>
                <a:srgbClr val="53C7D7"/>
              </a:solidFill>
              <a:latin typeface="Avenir Book" charset="0"/>
              <a:ea typeface="Avenir Book" charset="0"/>
              <a:cs typeface="Avenir Book" charset="0"/>
            </a:endParaRPr>
          </a:p>
        </p:txBody>
      </p:sp>
      <p:sp>
        <p:nvSpPr>
          <p:cNvPr id="26" name="TextBox 25"/>
          <p:cNvSpPr txBox="1"/>
          <p:nvPr/>
        </p:nvSpPr>
        <p:spPr>
          <a:xfrm>
            <a:off x="3003790" y="3811810"/>
            <a:ext cx="1348076" cy="307777"/>
          </a:xfrm>
          <a:prstGeom prst="rect">
            <a:avLst/>
          </a:prstGeom>
          <a:solidFill>
            <a:schemeClr val="bg1"/>
          </a:solid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400" smtClean="0">
                <a:solidFill>
                  <a:schemeClr val="accent5">
                    <a:lumMod val="25000"/>
                  </a:schemeClr>
                </a:solidFill>
                <a:latin typeface="Avenir Book" charset="0"/>
                <a:ea typeface="Avenir Book" charset="0"/>
                <a:cs typeface="Avenir Book" charset="0"/>
              </a:rPr>
              <a:t>floxuridine</a:t>
            </a:r>
            <a:endParaRPr lang="en-US" sz="1400" dirty="0">
              <a:solidFill>
                <a:schemeClr val="accent5">
                  <a:lumMod val="25000"/>
                </a:schemeClr>
              </a:solidFill>
              <a:latin typeface="Avenir Book" charset="0"/>
              <a:ea typeface="Avenir Book" charset="0"/>
              <a:cs typeface="Avenir Book" charset="0"/>
            </a:endParaRPr>
          </a:p>
        </p:txBody>
      </p:sp>
      <p:sp>
        <p:nvSpPr>
          <p:cNvPr id="27" name="TextBox 26"/>
          <p:cNvSpPr txBox="1"/>
          <p:nvPr/>
        </p:nvSpPr>
        <p:spPr>
          <a:xfrm>
            <a:off x="2617120" y="3222160"/>
            <a:ext cx="1348076" cy="307777"/>
          </a:xfrm>
          <a:prstGeom prst="rect">
            <a:avLst/>
          </a:prstGeom>
          <a:solidFill>
            <a:schemeClr val="bg1"/>
          </a:solid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400" smtClean="0">
                <a:solidFill>
                  <a:srgbClr val="B554B5"/>
                </a:solidFill>
                <a:latin typeface="Avenir Book" charset="0"/>
                <a:ea typeface="Avenir Book" charset="0"/>
                <a:cs typeface="Avenir Book" charset="0"/>
              </a:rPr>
              <a:t>raltitrexed</a:t>
            </a:r>
            <a:endParaRPr lang="en-US" sz="1400" dirty="0">
              <a:solidFill>
                <a:srgbClr val="B554B5"/>
              </a:solidFill>
              <a:latin typeface="Avenir Book" charset="0"/>
              <a:ea typeface="Avenir Book" charset="0"/>
              <a:cs typeface="Avenir Book" charset="0"/>
            </a:endParaRPr>
          </a:p>
        </p:txBody>
      </p:sp>
      <p:sp>
        <p:nvSpPr>
          <p:cNvPr id="28" name="TextBox 27"/>
          <p:cNvSpPr txBox="1"/>
          <p:nvPr/>
        </p:nvSpPr>
        <p:spPr>
          <a:xfrm>
            <a:off x="5285891" y="1991475"/>
            <a:ext cx="1984839" cy="461665"/>
          </a:xfrm>
          <a:prstGeom prst="rect">
            <a:avLst/>
          </a:prstGeom>
          <a:no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2400" dirty="0" smtClean="0">
                <a:latin typeface="Avenir Book" charset="0"/>
                <a:ea typeface="Avenir Book" charset="0"/>
                <a:cs typeface="Avenir Book" charset="0"/>
              </a:rPr>
              <a:t>ITDRF curves</a:t>
            </a:r>
            <a:endParaRPr lang="en-US" sz="2400" dirty="0">
              <a:latin typeface="Avenir Book" charset="0"/>
              <a:ea typeface="Avenir Book" charset="0"/>
              <a:cs typeface="Avenir Book" charset="0"/>
            </a:endParaRPr>
          </a:p>
        </p:txBody>
      </p:sp>
      <p:sp>
        <p:nvSpPr>
          <p:cNvPr id="29" name="TextBox 28"/>
          <p:cNvSpPr txBox="1"/>
          <p:nvPr/>
        </p:nvSpPr>
        <p:spPr>
          <a:xfrm>
            <a:off x="5604272" y="2716571"/>
            <a:ext cx="1348076" cy="307777"/>
          </a:xfrm>
          <a:prstGeom prst="rect">
            <a:avLst/>
          </a:prstGeom>
          <a:solidFill>
            <a:schemeClr val="bg1"/>
          </a:solid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400" smtClean="0">
                <a:solidFill>
                  <a:schemeClr val="accent5">
                    <a:lumMod val="25000"/>
                  </a:schemeClr>
                </a:solidFill>
                <a:latin typeface="Avenir Book" charset="0"/>
                <a:ea typeface="Avenir Book" charset="0"/>
                <a:cs typeface="Avenir Book" charset="0"/>
              </a:rPr>
              <a:t>floxuridine</a:t>
            </a:r>
            <a:endParaRPr lang="en-US" sz="1400" dirty="0">
              <a:solidFill>
                <a:schemeClr val="accent5">
                  <a:lumMod val="25000"/>
                </a:schemeClr>
              </a:solidFill>
              <a:latin typeface="Avenir Book" charset="0"/>
              <a:ea typeface="Avenir Book" charset="0"/>
              <a:cs typeface="Avenir Book" charset="0"/>
            </a:endParaRPr>
          </a:p>
        </p:txBody>
      </p:sp>
      <p:sp>
        <p:nvSpPr>
          <p:cNvPr id="30" name="TextBox 29"/>
          <p:cNvSpPr txBox="1"/>
          <p:nvPr/>
        </p:nvSpPr>
        <p:spPr>
          <a:xfrm>
            <a:off x="7879513" y="3325419"/>
            <a:ext cx="674038" cy="307777"/>
          </a:xfrm>
          <a:prstGeom prst="rect">
            <a:avLst/>
          </a:prstGeom>
          <a:solidFill>
            <a:schemeClr val="bg1"/>
          </a:solid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400" smtClean="0">
                <a:solidFill>
                  <a:schemeClr val="accent2">
                    <a:lumMod val="40000"/>
                    <a:lumOff val="60000"/>
                  </a:schemeClr>
                </a:solidFill>
                <a:latin typeface="Avenir Book" charset="0"/>
                <a:ea typeface="Avenir Book" charset="0"/>
                <a:cs typeface="Avenir Book" charset="0"/>
              </a:rPr>
              <a:t>5-FU</a:t>
            </a:r>
            <a:endParaRPr lang="en-US" sz="1400" dirty="0">
              <a:solidFill>
                <a:schemeClr val="accent2">
                  <a:lumMod val="40000"/>
                  <a:lumOff val="60000"/>
                </a:schemeClr>
              </a:solidFill>
              <a:latin typeface="Avenir Book" charset="0"/>
              <a:ea typeface="Avenir Book" charset="0"/>
              <a:cs typeface="Avenir Book" charset="0"/>
            </a:endParaRPr>
          </a:p>
        </p:txBody>
      </p:sp>
      <p:sp>
        <p:nvSpPr>
          <p:cNvPr id="31" name="TextBox 30"/>
          <p:cNvSpPr txBox="1"/>
          <p:nvPr/>
        </p:nvSpPr>
        <p:spPr>
          <a:xfrm>
            <a:off x="7795924" y="3981087"/>
            <a:ext cx="1348076" cy="307777"/>
          </a:xfrm>
          <a:prstGeom prst="rect">
            <a:avLst/>
          </a:prstGeom>
          <a:solidFill>
            <a:schemeClr val="bg1"/>
          </a:solid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400" smtClean="0">
                <a:solidFill>
                  <a:srgbClr val="B554B5"/>
                </a:solidFill>
                <a:latin typeface="Avenir Book" charset="0"/>
                <a:ea typeface="Avenir Book" charset="0"/>
                <a:cs typeface="Avenir Book" charset="0"/>
              </a:rPr>
              <a:t>CBK115334</a:t>
            </a:r>
            <a:endParaRPr lang="en-US" sz="1400" dirty="0">
              <a:solidFill>
                <a:srgbClr val="B554B5"/>
              </a:solidFill>
              <a:latin typeface="Avenir Book" charset="0"/>
              <a:ea typeface="Avenir Book" charset="0"/>
              <a:cs typeface="Avenir Book" charset="0"/>
            </a:endParaRPr>
          </a:p>
        </p:txBody>
      </p:sp>
      <p:sp>
        <p:nvSpPr>
          <p:cNvPr id="32" name="TextBox 31"/>
          <p:cNvSpPr txBox="1"/>
          <p:nvPr/>
        </p:nvSpPr>
        <p:spPr>
          <a:xfrm>
            <a:off x="3375824" y="4345755"/>
            <a:ext cx="1672941" cy="307777"/>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1400" smtClean="0">
                <a:solidFill>
                  <a:srgbClr val="53C7D7"/>
                </a:solidFill>
                <a:latin typeface="Avenir Book" charset="0"/>
                <a:ea typeface="Avenir Book" charset="0"/>
                <a:cs typeface="Avenir Book" charset="0"/>
              </a:rPr>
              <a:t>DMSO vehicle</a:t>
            </a:r>
            <a:endParaRPr lang="en-US" sz="1400" dirty="0">
              <a:solidFill>
                <a:srgbClr val="53C7D7"/>
              </a:solidFill>
              <a:latin typeface="Avenir Book" charset="0"/>
              <a:ea typeface="Avenir Book" charset="0"/>
              <a:cs typeface="Avenir Book" charset="0"/>
            </a:endParaRPr>
          </a:p>
        </p:txBody>
      </p:sp>
      <p:sp>
        <p:nvSpPr>
          <p:cNvPr id="33" name="TextBox 32"/>
          <p:cNvSpPr txBox="1"/>
          <p:nvPr/>
        </p:nvSpPr>
        <p:spPr>
          <a:xfrm>
            <a:off x="1466990" y="5873119"/>
            <a:ext cx="6362832" cy="400110"/>
          </a:xfrm>
          <a:prstGeom prst="rect">
            <a:avLst/>
          </a:prstGeom>
          <a:no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2000" dirty="0" smtClean="0">
                <a:latin typeface="Avenir Book" charset="0"/>
                <a:ea typeface="Avenir Book" charset="0"/>
                <a:cs typeface="Avenir Book" charset="0"/>
              </a:rPr>
              <a:t>quadruplicate data from one independent experiment</a:t>
            </a:r>
            <a:endParaRPr lang="en-US" sz="2000" dirty="0">
              <a:latin typeface="Avenir Book" charset="0"/>
              <a:ea typeface="Avenir Book" charset="0"/>
              <a:cs typeface="Avenir Book" charset="0"/>
            </a:endParaRPr>
          </a:p>
        </p:txBody>
      </p:sp>
    </p:spTree>
    <p:extLst>
      <p:ext uri="{BB962C8B-B14F-4D97-AF65-F5344CB8AC3E}">
        <p14:creationId xmlns:p14="http://schemas.microsoft.com/office/powerpoint/2010/main" val="2656671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Basic language of binding interactions </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3" name="TextBox 2"/>
          <p:cNvSpPr txBox="1"/>
          <p:nvPr/>
        </p:nvSpPr>
        <p:spPr>
          <a:xfrm flipH="1">
            <a:off x="846667" y="2416443"/>
            <a:ext cx="7450666" cy="2308324"/>
          </a:xfrm>
          <a:prstGeom prst="rect">
            <a:avLst/>
          </a:prstGeom>
          <a:solidFill>
            <a:schemeClr val="bg1"/>
          </a:solidFill>
        </p:spPr>
        <p:txBody>
          <a:bodyPr wrap="square" rtlCol="0">
            <a:spAutoFit/>
          </a:bodyPr>
          <a:lstStyle/>
          <a:p>
            <a:r>
              <a:rPr lang="en-US" sz="2400" i="1" dirty="0" smtClean="0">
                <a:solidFill>
                  <a:srgbClr val="FF0000"/>
                </a:solidFill>
                <a:latin typeface="Avenir Book" charset="0"/>
                <a:ea typeface="Avenir Book" charset="0"/>
                <a:cs typeface="Avenir Book" charset="0"/>
              </a:rPr>
              <a:t>Affinity:</a:t>
            </a:r>
            <a:r>
              <a:rPr lang="en-US" sz="2400" dirty="0" smtClean="0">
                <a:solidFill>
                  <a:srgbClr val="FF0000"/>
                </a:solidFill>
                <a:latin typeface="Avenir Book" charset="0"/>
                <a:ea typeface="Avenir Book" charset="0"/>
                <a:cs typeface="Avenir Book" charset="0"/>
              </a:rPr>
              <a:t> </a:t>
            </a:r>
            <a:r>
              <a:rPr lang="en-US" sz="2400" dirty="0" smtClean="0">
                <a:latin typeface="Avenir Book" charset="0"/>
                <a:ea typeface="Avenir Book" charset="0"/>
                <a:cs typeface="Avenir Book" charset="0"/>
              </a:rPr>
              <a:t>strength of the interaction, measured by the corresponding decrease in free energy upon binding</a:t>
            </a:r>
          </a:p>
          <a:p>
            <a:endParaRPr lang="en-US" sz="2400" i="1" dirty="0" smtClean="0">
              <a:solidFill>
                <a:srgbClr val="FF0000"/>
              </a:solidFill>
              <a:latin typeface="Avenir Book" charset="0"/>
              <a:ea typeface="Avenir Book" charset="0"/>
              <a:cs typeface="Avenir Book" charset="0"/>
            </a:endParaRPr>
          </a:p>
          <a:p>
            <a:endParaRPr lang="en-US" sz="2400" i="1" dirty="0">
              <a:solidFill>
                <a:srgbClr val="FF0000"/>
              </a:solidFill>
              <a:latin typeface="Avenir Book" charset="0"/>
              <a:ea typeface="Avenir Book" charset="0"/>
              <a:cs typeface="Avenir Book" charset="0"/>
            </a:endParaRPr>
          </a:p>
          <a:p>
            <a:r>
              <a:rPr lang="en-US" sz="2400" i="1" dirty="0" smtClean="0">
                <a:solidFill>
                  <a:srgbClr val="FF0000"/>
                </a:solidFill>
                <a:latin typeface="Avenir Book" charset="0"/>
                <a:ea typeface="Avenir Book" charset="0"/>
                <a:cs typeface="Avenir Book" charset="0"/>
              </a:rPr>
              <a:t>Specificity:</a:t>
            </a:r>
            <a:r>
              <a:rPr lang="en-US" sz="2400" dirty="0" smtClean="0">
                <a:solidFill>
                  <a:srgbClr val="FF0000"/>
                </a:solidFill>
                <a:latin typeface="Avenir Book" charset="0"/>
                <a:ea typeface="Avenir Book" charset="0"/>
                <a:cs typeface="Avenir Book" charset="0"/>
              </a:rPr>
              <a:t> </a:t>
            </a:r>
            <a:r>
              <a:rPr lang="en-US" sz="2400" dirty="0" smtClean="0">
                <a:latin typeface="Avenir Book" charset="0"/>
                <a:ea typeface="Avenir Book" charset="0"/>
                <a:cs typeface="Avenir Book" charset="0"/>
              </a:rPr>
              <a:t>relative strength of interaction for a cognate and non-cognate receptor-ligand complex</a:t>
            </a:r>
            <a:endParaRPr lang="en-US" sz="2400" dirty="0">
              <a:latin typeface="Avenir Book" charset="0"/>
              <a:ea typeface="Avenir Book" charset="0"/>
              <a:cs typeface="Avenir Book" charset="0"/>
            </a:endParaRPr>
          </a:p>
        </p:txBody>
      </p:sp>
    </p:spTree>
    <p:extLst>
      <p:ext uri="{BB962C8B-B14F-4D97-AF65-F5344CB8AC3E}">
        <p14:creationId xmlns:p14="http://schemas.microsoft.com/office/powerpoint/2010/main" val="10633651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General considerations for CETSA design</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4" name="Picture 3"/>
          <p:cNvPicPr>
            <a:picLocks noChangeAspect="1"/>
          </p:cNvPicPr>
          <p:nvPr/>
        </p:nvPicPr>
        <p:blipFill>
          <a:blip r:embed="rId3"/>
          <a:stretch>
            <a:fillRect/>
          </a:stretch>
        </p:blipFill>
        <p:spPr>
          <a:xfrm>
            <a:off x="795866" y="1062142"/>
            <a:ext cx="7552268" cy="5465954"/>
          </a:xfrm>
          <a:prstGeom prst="rect">
            <a:avLst/>
          </a:prstGeom>
        </p:spPr>
      </p:pic>
      <p:sp>
        <p:nvSpPr>
          <p:cNvPr id="16" name="Rectangle 15"/>
          <p:cNvSpPr/>
          <p:nvPr/>
        </p:nvSpPr>
        <p:spPr>
          <a:xfrm>
            <a:off x="29766" y="6561962"/>
            <a:ext cx="5585174" cy="261610"/>
          </a:xfrm>
          <a:prstGeom prst="rect">
            <a:avLst/>
          </a:prstGeom>
        </p:spPr>
        <p:txBody>
          <a:bodyPr wrap="square">
            <a:spAutoFit/>
          </a:bodyPr>
          <a:lstStyle/>
          <a:p>
            <a:r>
              <a:rPr lang="en-US" sz="1100" i="1" dirty="0"/>
              <a:t>Adapted from </a:t>
            </a:r>
            <a:r>
              <a:rPr lang="en-US" sz="1100" i="1" dirty="0" smtClean="0"/>
              <a:t>the NIH Assay Guidance Manual</a:t>
            </a:r>
            <a:endParaRPr lang="en-US" sz="1100" i="1" dirty="0"/>
          </a:p>
        </p:txBody>
      </p:sp>
    </p:spTree>
    <p:extLst>
      <p:ext uri="{BB962C8B-B14F-4D97-AF65-F5344CB8AC3E}">
        <p14:creationId xmlns:p14="http://schemas.microsoft.com/office/powerpoint/2010/main" val="16616764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CETSA for high-throughput screening</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2" name="Picture 1"/>
          <p:cNvPicPr>
            <a:picLocks noChangeAspect="1"/>
          </p:cNvPicPr>
          <p:nvPr/>
        </p:nvPicPr>
        <p:blipFill>
          <a:blip r:embed="rId3"/>
          <a:stretch>
            <a:fillRect/>
          </a:stretch>
        </p:blipFill>
        <p:spPr>
          <a:xfrm>
            <a:off x="2325112" y="1029649"/>
            <a:ext cx="4668355" cy="5510491"/>
          </a:xfrm>
          <a:prstGeom prst="rect">
            <a:avLst/>
          </a:prstGeom>
        </p:spPr>
      </p:pic>
      <p:sp>
        <p:nvSpPr>
          <p:cNvPr id="6" name="Rectangle 5"/>
          <p:cNvSpPr/>
          <p:nvPr/>
        </p:nvSpPr>
        <p:spPr>
          <a:xfrm>
            <a:off x="6024166" y="6546543"/>
            <a:ext cx="3119834" cy="261610"/>
          </a:xfrm>
          <a:prstGeom prst="rect">
            <a:avLst/>
          </a:prstGeom>
        </p:spPr>
        <p:txBody>
          <a:bodyPr wrap="square">
            <a:spAutoFit/>
          </a:bodyPr>
          <a:lstStyle/>
          <a:p>
            <a:r>
              <a:rPr lang="en-US" sz="1100" i="1" dirty="0"/>
              <a:t>Adapted from </a:t>
            </a:r>
            <a:r>
              <a:rPr lang="en-US" sz="1100" i="1" dirty="0" smtClean="0"/>
              <a:t>the NIH Assay Guidance Manual</a:t>
            </a:r>
            <a:endParaRPr lang="en-US" sz="1100" i="1" dirty="0"/>
          </a:p>
        </p:txBody>
      </p:sp>
      <p:sp>
        <p:nvSpPr>
          <p:cNvPr id="7" name="TextBox 6"/>
          <p:cNvSpPr txBox="1"/>
          <p:nvPr/>
        </p:nvSpPr>
        <p:spPr>
          <a:xfrm>
            <a:off x="1180236" y="1390287"/>
            <a:ext cx="1348076" cy="461665"/>
          </a:xfrm>
          <a:prstGeom prst="rect">
            <a:avLst/>
          </a:prstGeom>
          <a:no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smtClean="0">
                <a:latin typeface="Arial" charset="0"/>
                <a:ea typeface="Arial" charset="0"/>
                <a:cs typeface="Arial" charset="0"/>
              </a:rPr>
              <a:t>384-well</a:t>
            </a: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smtClean="0">
                <a:latin typeface="Arial" charset="0"/>
                <a:ea typeface="Arial" charset="0"/>
                <a:cs typeface="Arial" charset="0"/>
              </a:rPr>
              <a:t>assay plate </a:t>
            </a:r>
            <a:endParaRPr lang="en-US" sz="1200" dirty="0">
              <a:latin typeface="Arial" charset="0"/>
              <a:ea typeface="Arial" charset="0"/>
              <a:cs typeface="Arial" charset="0"/>
            </a:endParaRPr>
          </a:p>
        </p:txBody>
      </p:sp>
      <p:sp>
        <p:nvSpPr>
          <p:cNvPr id="8" name="TextBox 7"/>
          <p:cNvSpPr txBox="1"/>
          <p:nvPr/>
        </p:nvSpPr>
        <p:spPr>
          <a:xfrm>
            <a:off x="1468103" y="3612529"/>
            <a:ext cx="1348076" cy="276999"/>
          </a:xfrm>
          <a:prstGeom prst="rect">
            <a:avLst/>
          </a:prstGeom>
          <a:no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smtClean="0">
                <a:latin typeface="Arial" charset="0"/>
                <a:ea typeface="Arial" charset="0"/>
                <a:cs typeface="Arial" charset="0"/>
              </a:rPr>
              <a:t>centrifugation</a:t>
            </a:r>
            <a:endParaRPr lang="en-US" sz="1200" dirty="0">
              <a:latin typeface="Arial" charset="0"/>
              <a:ea typeface="Arial" charset="0"/>
              <a:cs typeface="Arial" charset="0"/>
            </a:endParaRPr>
          </a:p>
        </p:txBody>
      </p:sp>
      <p:sp>
        <p:nvSpPr>
          <p:cNvPr id="9" name="TextBox 8"/>
          <p:cNvSpPr txBox="1"/>
          <p:nvPr/>
        </p:nvSpPr>
        <p:spPr>
          <a:xfrm>
            <a:off x="1651074" y="5663414"/>
            <a:ext cx="1348076" cy="461665"/>
          </a:xfrm>
          <a:prstGeom prst="rect">
            <a:avLst/>
          </a:prstGeom>
          <a:no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smtClean="0">
                <a:latin typeface="Arial" charset="0"/>
                <a:ea typeface="Arial" charset="0"/>
                <a:cs typeface="Arial" charset="0"/>
              </a:rPr>
              <a:t>fluorescent</a:t>
            </a: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smtClean="0">
                <a:latin typeface="Arial" charset="0"/>
                <a:ea typeface="Arial" charset="0"/>
                <a:cs typeface="Arial" charset="0"/>
              </a:rPr>
              <a:t>plate reader</a:t>
            </a:r>
            <a:endParaRPr lang="en-US" sz="1200" dirty="0">
              <a:latin typeface="Arial" charset="0"/>
              <a:ea typeface="Arial" charset="0"/>
              <a:cs typeface="Arial" charset="0"/>
            </a:endParaRPr>
          </a:p>
        </p:txBody>
      </p:sp>
    </p:spTree>
    <p:extLst>
      <p:ext uri="{BB962C8B-B14F-4D97-AF65-F5344CB8AC3E}">
        <p14:creationId xmlns:p14="http://schemas.microsoft.com/office/powerpoint/2010/main" val="980255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0" y="340076"/>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800" dirty="0" smtClean="0">
                <a:latin typeface="Avenir Book" charset="0"/>
                <a:ea typeface="Avenir Book" charset="0"/>
                <a:cs typeface="Avenir Book" charset="0"/>
              </a:rPr>
              <a:t>Small molecule stabilizers to aid crystallization</a:t>
            </a:r>
          </a:p>
          <a:p>
            <a:pPr algn="ctr"/>
            <a:r>
              <a:rPr lang="en-US" altLang="en-US" sz="2000" dirty="0" smtClean="0">
                <a:solidFill>
                  <a:schemeClr val="bg2">
                    <a:lumMod val="75000"/>
                  </a:schemeClr>
                </a:solidFill>
                <a:latin typeface="Avenir Book" charset="0"/>
                <a:ea typeface="Avenir Book" charset="0"/>
                <a:cs typeface="Avenir Book" charset="0"/>
                <a:sym typeface="Arial Italic" charset="0"/>
              </a:rPr>
              <a:t>improving structural biology efforts</a:t>
            </a:r>
            <a:endParaRPr lang="en-US" altLang="en-US" sz="2000" dirty="0">
              <a:solidFill>
                <a:schemeClr val="bg2">
                  <a:lumMod val="75000"/>
                </a:schemeClr>
              </a:solidFill>
              <a:latin typeface="Avenir Book" charset="0"/>
              <a:ea typeface="Avenir Book" charset="0"/>
              <a:cs typeface="Avenir Book" charset="0"/>
              <a:sym typeface="Arial Italic" charset="0"/>
            </a:endParaRPr>
          </a:p>
        </p:txBody>
      </p:sp>
      <p:pic>
        <p:nvPicPr>
          <p:cNvPr id="5" name="Picture 4"/>
          <p:cNvPicPr>
            <a:picLocks noChangeAspect="1"/>
          </p:cNvPicPr>
          <p:nvPr/>
        </p:nvPicPr>
        <p:blipFill>
          <a:blip r:embed="rId3"/>
          <a:stretch>
            <a:fillRect/>
          </a:stretch>
        </p:blipFill>
        <p:spPr>
          <a:xfrm>
            <a:off x="1561450" y="1679073"/>
            <a:ext cx="6021100" cy="4857194"/>
          </a:xfrm>
          <a:prstGeom prst="rect">
            <a:avLst/>
          </a:prstGeom>
        </p:spPr>
      </p:pic>
      <p:sp>
        <p:nvSpPr>
          <p:cNvPr id="7" name="5-Point Star 6"/>
          <p:cNvSpPr/>
          <p:nvPr/>
        </p:nvSpPr>
        <p:spPr bwMode="auto">
          <a:xfrm>
            <a:off x="7582550" y="2233492"/>
            <a:ext cx="592667" cy="526641"/>
          </a:xfrm>
          <a:prstGeom prst="star5">
            <a:avLst/>
          </a:prstGeom>
          <a:solidFill>
            <a:srgbClr val="FF0000"/>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9119070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0" y="340076"/>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800" dirty="0" smtClean="0">
                <a:latin typeface="Avenir Book" charset="0"/>
                <a:ea typeface="Avenir Book" charset="0"/>
                <a:cs typeface="Avenir Book" charset="0"/>
              </a:rPr>
              <a:t>Small molecule stabilizers to aid crystallization</a:t>
            </a:r>
          </a:p>
          <a:p>
            <a:pPr algn="ctr"/>
            <a:r>
              <a:rPr lang="en-US" altLang="en-US" sz="2000" dirty="0" smtClean="0">
                <a:solidFill>
                  <a:schemeClr val="bg2">
                    <a:lumMod val="75000"/>
                  </a:schemeClr>
                </a:solidFill>
                <a:latin typeface="Avenir Book" charset="0"/>
                <a:ea typeface="Avenir Book" charset="0"/>
                <a:cs typeface="Avenir Book" charset="0"/>
                <a:sym typeface="Arial Italic" charset="0"/>
              </a:rPr>
              <a:t>improving structural biology efforts</a:t>
            </a:r>
            <a:endParaRPr lang="en-US" altLang="en-US" sz="2000" dirty="0">
              <a:solidFill>
                <a:schemeClr val="bg2">
                  <a:lumMod val="75000"/>
                </a:schemeClr>
              </a:solidFill>
              <a:latin typeface="Avenir Book" charset="0"/>
              <a:ea typeface="Avenir Book" charset="0"/>
              <a:cs typeface="Avenir Book" charset="0"/>
              <a:sym typeface="Arial Italic" charset="0"/>
            </a:endParaRPr>
          </a:p>
        </p:txBody>
      </p:sp>
      <p:pic>
        <p:nvPicPr>
          <p:cNvPr id="5" name="Picture 4"/>
          <p:cNvPicPr>
            <a:picLocks noChangeAspect="1"/>
          </p:cNvPicPr>
          <p:nvPr/>
        </p:nvPicPr>
        <p:blipFill>
          <a:blip r:embed="rId3"/>
          <a:stretch>
            <a:fillRect/>
          </a:stretch>
        </p:blipFill>
        <p:spPr>
          <a:xfrm>
            <a:off x="1561450" y="1679073"/>
            <a:ext cx="6021100" cy="4857194"/>
          </a:xfrm>
          <a:prstGeom prst="rect">
            <a:avLst/>
          </a:prstGeom>
        </p:spPr>
      </p:pic>
      <p:sp>
        <p:nvSpPr>
          <p:cNvPr id="7" name="5-Point Star 6"/>
          <p:cNvSpPr/>
          <p:nvPr/>
        </p:nvSpPr>
        <p:spPr bwMode="auto">
          <a:xfrm>
            <a:off x="7582550" y="2233492"/>
            <a:ext cx="592667" cy="526641"/>
          </a:xfrm>
          <a:prstGeom prst="star5">
            <a:avLst/>
          </a:prstGeom>
          <a:solidFill>
            <a:srgbClr val="FF0000"/>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962" y="3149600"/>
            <a:ext cx="7992837" cy="2353734"/>
          </a:xfrm>
          <a:prstGeom prst="rect">
            <a:avLst/>
          </a:prstGeom>
          <a:ln>
            <a:solidFill>
              <a:srgbClr val="FF0000"/>
            </a:solidFill>
          </a:ln>
        </p:spPr>
      </p:pic>
    </p:spTree>
    <p:extLst>
      <p:ext uri="{BB962C8B-B14F-4D97-AF65-F5344CB8AC3E}">
        <p14:creationId xmlns:p14="http://schemas.microsoft.com/office/powerpoint/2010/main" val="117703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p:cNvSpPr txBox="1">
            <a:spLocks noChangeArrowheads="1"/>
          </p:cNvSpPr>
          <p:nvPr/>
        </p:nvSpPr>
        <p:spPr bwMode="auto">
          <a:xfrm>
            <a:off x="323801" y="1625970"/>
            <a:ext cx="8496398"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r>
              <a:rPr lang="en-US" altLang="en-US" sz="1600" dirty="0" smtClean="0">
                <a:solidFill>
                  <a:schemeClr val="bg2"/>
                </a:solidFill>
                <a:latin typeface="Avenir Book" charset="0"/>
                <a:ea typeface="Avenir Book" charset="0"/>
                <a:cs typeface="Avenir Book" charset="0"/>
              </a:rPr>
              <a:t>2/8/17	  Lecture 1 	Intro to chemical biology: small molecules, probes, and screens</a:t>
            </a:r>
          </a:p>
          <a:p>
            <a:endParaRPr lang="en-US" altLang="en-US" sz="2000" dirty="0">
              <a:solidFill>
                <a:schemeClr val="bg2"/>
              </a:solidFill>
              <a:latin typeface="Avenir Book" charset="0"/>
              <a:ea typeface="Avenir Book" charset="0"/>
              <a:cs typeface="Avenir Book" charset="0"/>
            </a:endParaRPr>
          </a:p>
          <a:p>
            <a:r>
              <a:rPr lang="en-US" altLang="en-US" sz="1600" dirty="0" smtClean="0">
                <a:solidFill>
                  <a:schemeClr val="bg2"/>
                </a:solidFill>
                <a:latin typeface="Avenir Book" charset="0"/>
                <a:ea typeface="Avenir Book" charset="0"/>
                <a:cs typeface="Avenir Book" charset="0"/>
              </a:rPr>
              <a:t>2/13/17	</a:t>
            </a:r>
            <a:r>
              <a:rPr lang="en-US" altLang="en-US" sz="1800" dirty="0" smtClean="0">
                <a:solidFill>
                  <a:schemeClr val="bg2"/>
                </a:solidFill>
                <a:latin typeface="Avenir Book" charset="0"/>
                <a:ea typeface="Avenir Book" charset="0"/>
                <a:cs typeface="Avenir Book" charset="0"/>
              </a:rPr>
              <a:t>  </a:t>
            </a:r>
            <a:r>
              <a:rPr lang="en-US" altLang="en-US" sz="1600" dirty="0" smtClean="0">
                <a:solidFill>
                  <a:schemeClr val="bg2"/>
                </a:solidFill>
                <a:latin typeface="Avenir Book" charset="0"/>
                <a:ea typeface="Avenir Book" charset="0"/>
                <a:cs typeface="Avenir Book" charset="0"/>
              </a:rPr>
              <a:t>Lecture 2	For the love of proteins: FKBP12 and </a:t>
            </a:r>
            <a:r>
              <a:rPr lang="en-US" altLang="en-US" sz="1600" dirty="0" err="1" smtClean="0">
                <a:solidFill>
                  <a:schemeClr val="bg2"/>
                </a:solidFill>
                <a:latin typeface="Avenir Book" charset="0"/>
                <a:ea typeface="Avenir Book" charset="0"/>
                <a:cs typeface="Avenir Book" charset="0"/>
              </a:rPr>
              <a:t>immunophilins</a:t>
            </a:r>
            <a:endParaRPr lang="en-US" altLang="en-US" sz="1600" dirty="0" smtClean="0">
              <a:solidFill>
                <a:schemeClr val="bg2"/>
              </a:solidFill>
              <a:latin typeface="Avenir Book" charset="0"/>
              <a:ea typeface="Avenir Book" charset="0"/>
              <a:cs typeface="Avenir Book" charset="0"/>
            </a:endParaRPr>
          </a:p>
          <a:p>
            <a:endParaRPr lang="en-US" altLang="en-US" sz="1800" dirty="0">
              <a:latin typeface="Avenir Book" charset="0"/>
              <a:ea typeface="Avenir Book" charset="0"/>
              <a:cs typeface="Avenir Book" charset="0"/>
            </a:endParaRPr>
          </a:p>
          <a:p>
            <a:r>
              <a:rPr lang="en-US" altLang="en-US" sz="1600" dirty="0" smtClean="0">
                <a:solidFill>
                  <a:schemeClr val="tx1">
                    <a:lumMod val="50000"/>
                    <a:lumOff val="50000"/>
                  </a:schemeClr>
                </a:solidFill>
                <a:latin typeface="Avenir Book" charset="0"/>
                <a:ea typeface="Avenir Book" charset="0"/>
                <a:cs typeface="Avenir Book" charset="0"/>
              </a:rPr>
              <a:t>2/15/17	  Lecture 3	</a:t>
            </a:r>
            <a:r>
              <a:rPr lang="en-US" altLang="en-US" sz="1600" dirty="0">
                <a:solidFill>
                  <a:schemeClr val="tx1">
                    <a:lumMod val="50000"/>
                    <a:lumOff val="50000"/>
                  </a:schemeClr>
                </a:solidFill>
                <a:latin typeface="Avenir Book" charset="0"/>
                <a:ea typeface="Avenir Book" charset="0"/>
                <a:cs typeface="Avenir Book" charset="0"/>
              </a:rPr>
              <a:t>Small-molecule microarrays</a:t>
            </a:r>
          </a:p>
          <a:p>
            <a:endParaRPr lang="en-US" altLang="en-US" sz="2000" dirty="0">
              <a:solidFill>
                <a:schemeClr val="tx1"/>
              </a:solidFill>
              <a:latin typeface="Avenir Book" charset="0"/>
              <a:ea typeface="Avenir Book" charset="0"/>
              <a:cs typeface="Avenir Book" charset="0"/>
            </a:endParaRPr>
          </a:p>
          <a:p>
            <a:r>
              <a:rPr lang="en-US" altLang="en-US" sz="1600" dirty="0" smtClean="0">
                <a:solidFill>
                  <a:schemeClr val="tx1"/>
                </a:solidFill>
                <a:latin typeface="Avenir Book" charset="0"/>
                <a:ea typeface="Avenir Book" charset="0"/>
                <a:cs typeface="Avenir Book" charset="0"/>
              </a:rPr>
              <a:t>2/21/17 	  No Lecture</a:t>
            </a:r>
          </a:p>
          <a:p>
            <a:endParaRPr lang="en-US" altLang="en-US" sz="2000" dirty="0">
              <a:solidFill>
                <a:schemeClr val="tx1"/>
              </a:solidFill>
              <a:latin typeface="Avenir Book" charset="0"/>
              <a:ea typeface="Avenir Book" charset="0"/>
              <a:cs typeface="Avenir Book" charset="0"/>
            </a:endParaRPr>
          </a:p>
          <a:p>
            <a:r>
              <a:rPr lang="en-US" altLang="en-US" sz="1600" dirty="0" smtClean="0">
                <a:solidFill>
                  <a:schemeClr val="tx1">
                    <a:lumMod val="50000"/>
                    <a:lumOff val="50000"/>
                  </a:schemeClr>
                </a:solidFill>
                <a:latin typeface="Avenir Book" charset="0"/>
                <a:ea typeface="Avenir Book" charset="0"/>
                <a:cs typeface="Avenir Book" charset="0"/>
              </a:rPr>
              <a:t>2/22/17	  Lecture 4	</a:t>
            </a:r>
            <a:r>
              <a:rPr lang="en-US" altLang="en-US" sz="1600" dirty="0">
                <a:solidFill>
                  <a:schemeClr val="tx1">
                    <a:lumMod val="50000"/>
                    <a:lumOff val="50000"/>
                  </a:schemeClr>
                </a:solidFill>
                <a:latin typeface="Avenir Book" charset="0"/>
                <a:ea typeface="Avenir Book" charset="0"/>
                <a:cs typeface="Avenir Book" charset="0"/>
              </a:rPr>
              <a:t>Quantitative evaluation of </a:t>
            </a:r>
            <a:r>
              <a:rPr lang="en-US" altLang="en-US" sz="1600" dirty="0" smtClean="0">
                <a:solidFill>
                  <a:schemeClr val="tx1">
                    <a:lumMod val="50000"/>
                    <a:lumOff val="50000"/>
                  </a:schemeClr>
                </a:solidFill>
                <a:latin typeface="Avenir Book" charset="0"/>
                <a:ea typeface="Avenir Book" charset="0"/>
                <a:cs typeface="Avenir Book" charset="0"/>
              </a:rPr>
              <a:t>protein-ligand </a:t>
            </a:r>
            <a:r>
              <a:rPr lang="en-US" altLang="en-US" sz="1600" dirty="0">
                <a:solidFill>
                  <a:schemeClr val="tx1">
                    <a:lumMod val="50000"/>
                    <a:lumOff val="50000"/>
                  </a:schemeClr>
                </a:solidFill>
                <a:latin typeface="Avenir Book" charset="0"/>
                <a:ea typeface="Avenir Book" charset="0"/>
                <a:cs typeface="Avenir Book" charset="0"/>
              </a:rPr>
              <a:t>interactions</a:t>
            </a:r>
          </a:p>
          <a:p>
            <a:endParaRPr lang="en-US" altLang="en-US" sz="2000" dirty="0">
              <a:solidFill>
                <a:schemeClr val="accent1">
                  <a:lumMod val="75000"/>
                </a:schemeClr>
              </a:solidFill>
              <a:latin typeface="Avenir Book" charset="0"/>
              <a:ea typeface="Avenir Book" charset="0"/>
              <a:cs typeface="Avenir Book" charset="0"/>
            </a:endParaRPr>
          </a:p>
          <a:p>
            <a:r>
              <a:rPr lang="en-US" altLang="en-US" sz="1600" dirty="0" smtClean="0">
                <a:solidFill>
                  <a:srgbClr val="00B050"/>
                </a:solidFill>
                <a:latin typeface="Avenir Book" charset="0"/>
                <a:ea typeface="Avenir Book" charset="0"/>
                <a:cs typeface="Avenir Book" charset="0"/>
              </a:rPr>
              <a:t>2/27/17	  Lecture 5	A ligand discovery vignette: sonic hedgehog</a:t>
            </a:r>
          </a:p>
          <a:p>
            <a:endParaRPr lang="en-US" altLang="en-US" sz="2000" dirty="0">
              <a:latin typeface="Avenir Book" charset="0"/>
              <a:ea typeface="Avenir Book" charset="0"/>
              <a:cs typeface="Avenir Book" charset="0"/>
            </a:endParaRPr>
          </a:p>
          <a:p>
            <a:r>
              <a:rPr lang="en-US" altLang="en-US" sz="1600" dirty="0" smtClean="0">
                <a:latin typeface="Avenir Book" charset="0"/>
                <a:ea typeface="Avenir Book" charset="0"/>
                <a:cs typeface="Avenir Book" charset="0"/>
              </a:rPr>
              <a:t>3/1/17	  Lecture 6	Engineering transcriptional responses with a small molecule</a:t>
            </a:r>
          </a:p>
          <a:p>
            <a:endParaRPr lang="en-US" altLang="en-US" sz="2000" dirty="0" smtClean="0">
              <a:latin typeface="Avenir Book" charset="0"/>
              <a:ea typeface="Avenir Book" charset="0"/>
              <a:cs typeface="Avenir Book" charset="0"/>
            </a:endParaRPr>
          </a:p>
          <a:p>
            <a:r>
              <a:rPr lang="en-US" altLang="en-US" sz="1600" dirty="0" smtClean="0">
                <a:latin typeface="Avenir Book" charset="0"/>
                <a:ea typeface="Avenir Book" charset="0"/>
                <a:cs typeface="Avenir Book" charset="0"/>
              </a:rPr>
              <a:t>3/7/17	  Lecture 7	Wrap up discussion: suggestions for how to report your findings</a:t>
            </a:r>
            <a:endParaRPr lang="en-US" altLang="en-US" sz="1600" dirty="0">
              <a:latin typeface="Avenir Book" charset="0"/>
              <a:ea typeface="Avenir Book" charset="0"/>
              <a:cs typeface="Avenir Book" charset="0"/>
            </a:endParaRPr>
          </a:p>
          <a:p>
            <a:endParaRPr lang="en-US" altLang="en-US" sz="1600" dirty="0" smtClean="0">
              <a:latin typeface="Avenir Book" charset="0"/>
              <a:ea typeface="Avenir Book" charset="0"/>
              <a:cs typeface="Avenir Book" charset="0"/>
            </a:endParaRPr>
          </a:p>
        </p:txBody>
      </p:sp>
      <p:sp>
        <p:nvSpPr>
          <p:cNvPr id="5" name="TextBox 4"/>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Our path to evaluate ligands - lectures</a:t>
            </a:r>
            <a:endParaRPr lang="en-US" altLang="en-US" sz="3375" b="1" dirty="0">
              <a:solidFill>
                <a:srgbClr val="002060"/>
              </a:solidFill>
              <a:latin typeface="Avenir Book" charset="0"/>
              <a:ea typeface="Avenir Book" charset="0"/>
              <a:cs typeface="Avenir Book" charset="0"/>
              <a:sym typeface="Arial Italic" charset="0"/>
            </a:endParaRPr>
          </a:p>
        </p:txBody>
      </p:sp>
    </p:spTree>
    <p:extLst>
      <p:ext uri="{BB962C8B-B14F-4D97-AF65-F5344CB8AC3E}">
        <p14:creationId xmlns:p14="http://schemas.microsoft.com/office/powerpoint/2010/main" val="11773444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31459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800" smtClean="0">
                <a:latin typeface="Avenir Book" charset="0"/>
                <a:ea typeface="Avenir Book" charset="0"/>
                <a:cs typeface="Avenir Book" charset="0"/>
              </a:rPr>
              <a:t>There </a:t>
            </a:r>
            <a:r>
              <a:rPr lang="en-US" altLang="en-US" sz="2800" dirty="0" smtClean="0">
                <a:latin typeface="Avenir Book" charset="0"/>
                <a:ea typeface="Avenir Book" charset="0"/>
                <a:cs typeface="Avenir Book" charset="0"/>
              </a:rPr>
              <a:t>are two basic types of non-covalent interactions:</a:t>
            </a:r>
          </a:p>
          <a:p>
            <a:pPr algn="ctr"/>
            <a:r>
              <a:rPr lang="en-US" altLang="en-US" sz="2800" dirty="0" smtClean="0">
                <a:solidFill>
                  <a:srgbClr val="00B0F0"/>
                </a:solidFill>
                <a:latin typeface="Avenir Book" charset="0"/>
                <a:ea typeface="Avenir Book" charset="0"/>
                <a:cs typeface="Avenir Book" charset="0"/>
                <a:sym typeface="Arial Italic" charset="0"/>
              </a:rPr>
              <a:t>simple binding </a:t>
            </a:r>
            <a:r>
              <a:rPr lang="en-US" altLang="en-US" sz="2800" dirty="0" smtClean="0">
                <a:solidFill>
                  <a:schemeClr val="tx1"/>
                </a:solidFill>
                <a:latin typeface="Avenir Book" charset="0"/>
                <a:ea typeface="Avenir Book" charset="0"/>
                <a:cs typeface="Avenir Book" charset="0"/>
                <a:sym typeface="Arial Italic" charset="0"/>
              </a:rPr>
              <a:t>and</a:t>
            </a:r>
            <a:r>
              <a:rPr lang="en-US" altLang="en-US" sz="2800" dirty="0" smtClean="0">
                <a:solidFill>
                  <a:srgbClr val="002060"/>
                </a:solidFill>
                <a:latin typeface="Avenir Book" charset="0"/>
                <a:ea typeface="Avenir Book" charset="0"/>
                <a:cs typeface="Avenir Book" charset="0"/>
                <a:sym typeface="Arial Italic" charset="0"/>
              </a:rPr>
              <a:t> </a:t>
            </a:r>
            <a:r>
              <a:rPr lang="en-US" altLang="en-US" sz="2800" dirty="0" smtClean="0">
                <a:solidFill>
                  <a:srgbClr val="00B0F0"/>
                </a:solidFill>
                <a:latin typeface="Avenir Book" charset="0"/>
                <a:ea typeface="Avenir Book" charset="0"/>
                <a:cs typeface="Avenir Book" charset="0"/>
                <a:sym typeface="Arial Italic" charset="0"/>
              </a:rPr>
              <a:t>allosteric</a:t>
            </a:r>
            <a:endParaRPr lang="en-US" altLang="en-US" sz="2800" dirty="0">
              <a:solidFill>
                <a:srgbClr val="00B0F0"/>
              </a:solidFill>
              <a:latin typeface="Avenir Book" charset="0"/>
              <a:ea typeface="Avenir Book" charset="0"/>
              <a:cs typeface="Avenir Book" charset="0"/>
              <a:sym typeface="Arial Italic" charset="0"/>
            </a:endParaRPr>
          </a:p>
        </p:txBody>
      </p:sp>
      <p:sp>
        <p:nvSpPr>
          <p:cNvPr id="4" name="Rectangle 3"/>
          <p:cNvSpPr/>
          <p:nvPr/>
        </p:nvSpPr>
        <p:spPr>
          <a:xfrm>
            <a:off x="29766" y="6561962"/>
            <a:ext cx="5585174" cy="261610"/>
          </a:xfrm>
          <a:prstGeom prst="rect">
            <a:avLst/>
          </a:prstGeom>
        </p:spPr>
        <p:txBody>
          <a:bodyPr wrap="square">
            <a:spAutoFit/>
          </a:bodyPr>
          <a:lstStyle/>
          <a:p>
            <a:r>
              <a:rPr lang="en-US" sz="1100" i="1" dirty="0"/>
              <a:t>Adapted from </a:t>
            </a:r>
            <a:r>
              <a:rPr lang="en-US" sz="1100" i="1" dirty="0" err="1" smtClean="0"/>
              <a:t>Kuriyan</a:t>
            </a:r>
            <a:r>
              <a:rPr lang="en-US" sz="1100" i="1" dirty="0" smtClean="0"/>
              <a:t>, The Molecules of Life, Chapter 12,  Molecular Recognition</a:t>
            </a:r>
            <a:endParaRPr lang="en-US" sz="1100" i="1" dirty="0"/>
          </a:p>
        </p:txBody>
      </p:sp>
      <p:pic>
        <p:nvPicPr>
          <p:cNvPr id="2" name="Picture 1"/>
          <p:cNvPicPr>
            <a:picLocks noChangeAspect="1"/>
          </p:cNvPicPr>
          <p:nvPr/>
        </p:nvPicPr>
        <p:blipFill>
          <a:blip r:embed="rId3"/>
          <a:stretch>
            <a:fillRect/>
          </a:stretch>
        </p:blipFill>
        <p:spPr>
          <a:xfrm>
            <a:off x="4156051" y="1610874"/>
            <a:ext cx="3819549" cy="1743515"/>
          </a:xfrm>
          <a:prstGeom prst="rect">
            <a:avLst/>
          </a:prstGeom>
        </p:spPr>
      </p:pic>
      <p:sp>
        <p:nvSpPr>
          <p:cNvPr id="7" name="TextBox 6"/>
          <p:cNvSpPr txBox="1"/>
          <p:nvPr/>
        </p:nvSpPr>
        <p:spPr>
          <a:xfrm flipH="1">
            <a:off x="4139118" y="1573667"/>
            <a:ext cx="1862666" cy="309823"/>
          </a:xfrm>
          <a:prstGeom prst="rect">
            <a:avLst/>
          </a:prstGeom>
          <a:solidFill>
            <a:schemeClr val="bg1"/>
          </a:solidFill>
        </p:spPr>
        <p:txBody>
          <a:bodyPr wrap="square" rtlCol="0">
            <a:spAutoFit/>
          </a:bodyPr>
          <a:lstStyle/>
          <a:p>
            <a:r>
              <a:rPr lang="en-US" sz="1400" b="1" u="sng" dirty="0" smtClean="0">
                <a:latin typeface="Avenir Book" charset="0"/>
                <a:ea typeface="Avenir Book" charset="0"/>
                <a:cs typeface="Avenir Book" charset="0"/>
              </a:rPr>
              <a:t>simple interaction</a:t>
            </a:r>
            <a:endParaRPr lang="en-US" sz="1400" b="1" u="sng" dirty="0">
              <a:latin typeface="Avenir Book" charset="0"/>
              <a:ea typeface="Avenir Book" charset="0"/>
              <a:cs typeface="Avenir Book" charset="0"/>
            </a:endParaRPr>
          </a:p>
        </p:txBody>
      </p:sp>
      <p:sp>
        <p:nvSpPr>
          <p:cNvPr id="9" name="TextBox 8"/>
          <p:cNvSpPr txBox="1"/>
          <p:nvPr/>
        </p:nvSpPr>
        <p:spPr>
          <a:xfrm flipH="1">
            <a:off x="413784" y="2189658"/>
            <a:ext cx="3294615" cy="923330"/>
          </a:xfrm>
          <a:prstGeom prst="rect">
            <a:avLst/>
          </a:prstGeom>
          <a:solidFill>
            <a:schemeClr val="bg1"/>
          </a:solidFill>
        </p:spPr>
        <p:txBody>
          <a:bodyPr wrap="square" rtlCol="0">
            <a:spAutoFit/>
          </a:bodyPr>
          <a:lstStyle/>
          <a:p>
            <a:r>
              <a:rPr lang="en-US" i="1" dirty="0" smtClean="0">
                <a:latin typeface="Avenir Book" charset="0"/>
                <a:ea typeface="Avenir Book" charset="0"/>
                <a:cs typeface="Avenir Book" charset="0"/>
              </a:rPr>
              <a:t>Some binding interactions are ’simple’ equilibria – each encounter </a:t>
            </a:r>
            <a:r>
              <a:rPr lang="en-US" i="1" smtClean="0">
                <a:latin typeface="Avenir Book" charset="0"/>
                <a:ea typeface="Avenir Book" charset="0"/>
                <a:cs typeface="Avenir Book" charset="0"/>
              </a:rPr>
              <a:t>is independent</a:t>
            </a:r>
            <a:endParaRPr lang="en-US" i="1" dirty="0">
              <a:latin typeface="Avenir Book" charset="0"/>
              <a:ea typeface="Avenir Book" charset="0"/>
              <a:cs typeface="Avenir Book" charset="0"/>
            </a:endParaRPr>
          </a:p>
        </p:txBody>
      </p:sp>
    </p:spTree>
    <p:extLst>
      <p:ext uri="{BB962C8B-B14F-4D97-AF65-F5344CB8AC3E}">
        <p14:creationId xmlns:p14="http://schemas.microsoft.com/office/powerpoint/2010/main" val="19249929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31459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800" smtClean="0">
                <a:latin typeface="Avenir Book" charset="0"/>
                <a:ea typeface="Avenir Book" charset="0"/>
                <a:cs typeface="Avenir Book" charset="0"/>
              </a:rPr>
              <a:t>There </a:t>
            </a:r>
            <a:r>
              <a:rPr lang="en-US" altLang="en-US" sz="2800" dirty="0" smtClean="0">
                <a:latin typeface="Avenir Book" charset="0"/>
                <a:ea typeface="Avenir Book" charset="0"/>
                <a:cs typeface="Avenir Book" charset="0"/>
              </a:rPr>
              <a:t>are two basic types of non-covalent interactions:</a:t>
            </a:r>
          </a:p>
          <a:p>
            <a:pPr algn="ctr"/>
            <a:r>
              <a:rPr lang="en-US" altLang="en-US" sz="2800" dirty="0" smtClean="0">
                <a:solidFill>
                  <a:srgbClr val="00B0F0"/>
                </a:solidFill>
                <a:latin typeface="Avenir Book" charset="0"/>
                <a:ea typeface="Avenir Book" charset="0"/>
                <a:cs typeface="Avenir Book" charset="0"/>
                <a:sym typeface="Arial Italic" charset="0"/>
              </a:rPr>
              <a:t>simple binding </a:t>
            </a:r>
            <a:r>
              <a:rPr lang="en-US" altLang="en-US" sz="2800" dirty="0" smtClean="0">
                <a:solidFill>
                  <a:schemeClr val="tx1"/>
                </a:solidFill>
                <a:latin typeface="Avenir Book" charset="0"/>
                <a:ea typeface="Avenir Book" charset="0"/>
                <a:cs typeface="Avenir Book" charset="0"/>
                <a:sym typeface="Arial Italic" charset="0"/>
              </a:rPr>
              <a:t>and</a:t>
            </a:r>
            <a:r>
              <a:rPr lang="en-US" altLang="en-US" sz="2800" dirty="0" smtClean="0">
                <a:solidFill>
                  <a:srgbClr val="002060"/>
                </a:solidFill>
                <a:latin typeface="Avenir Book" charset="0"/>
                <a:ea typeface="Avenir Book" charset="0"/>
                <a:cs typeface="Avenir Book" charset="0"/>
                <a:sym typeface="Arial Italic" charset="0"/>
              </a:rPr>
              <a:t> </a:t>
            </a:r>
            <a:r>
              <a:rPr lang="en-US" altLang="en-US" sz="2800" dirty="0" smtClean="0">
                <a:solidFill>
                  <a:srgbClr val="00B0F0"/>
                </a:solidFill>
                <a:latin typeface="Avenir Book" charset="0"/>
                <a:ea typeface="Avenir Book" charset="0"/>
                <a:cs typeface="Avenir Book" charset="0"/>
                <a:sym typeface="Arial Italic" charset="0"/>
              </a:rPr>
              <a:t>allosteric</a:t>
            </a:r>
            <a:endParaRPr lang="en-US" altLang="en-US" sz="2800" dirty="0">
              <a:solidFill>
                <a:srgbClr val="00B0F0"/>
              </a:solidFill>
              <a:latin typeface="Avenir Book" charset="0"/>
              <a:ea typeface="Avenir Book" charset="0"/>
              <a:cs typeface="Avenir Book" charset="0"/>
              <a:sym typeface="Arial Italic" charset="0"/>
            </a:endParaRPr>
          </a:p>
        </p:txBody>
      </p:sp>
      <p:sp>
        <p:nvSpPr>
          <p:cNvPr id="4" name="Rectangle 3"/>
          <p:cNvSpPr/>
          <p:nvPr/>
        </p:nvSpPr>
        <p:spPr>
          <a:xfrm>
            <a:off x="29766" y="6561962"/>
            <a:ext cx="5585174" cy="261610"/>
          </a:xfrm>
          <a:prstGeom prst="rect">
            <a:avLst/>
          </a:prstGeom>
        </p:spPr>
        <p:txBody>
          <a:bodyPr wrap="square">
            <a:spAutoFit/>
          </a:bodyPr>
          <a:lstStyle/>
          <a:p>
            <a:r>
              <a:rPr lang="en-US" sz="1100" i="1" dirty="0"/>
              <a:t>Adapted from </a:t>
            </a:r>
            <a:r>
              <a:rPr lang="en-US" sz="1100" i="1" dirty="0" err="1" smtClean="0"/>
              <a:t>Kuriyan</a:t>
            </a:r>
            <a:r>
              <a:rPr lang="en-US" sz="1100" i="1" dirty="0" smtClean="0"/>
              <a:t>, The Molecules of Life, Chapter 12,  Molecular Recognition</a:t>
            </a:r>
            <a:endParaRPr lang="en-US" sz="1100" i="1" dirty="0"/>
          </a:p>
        </p:txBody>
      </p:sp>
      <p:pic>
        <p:nvPicPr>
          <p:cNvPr id="2" name="Picture 1"/>
          <p:cNvPicPr>
            <a:picLocks noChangeAspect="1"/>
          </p:cNvPicPr>
          <p:nvPr/>
        </p:nvPicPr>
        <p:blipFill>
          <a:blip r:embed="rId3"/>
          <a:stretch>
            <a:fillRect/>
          </a:stretch>
        </p:blipFill>
        <p:spPr>
          <a:xfrm>
            <a:off x="4156051" y="1610874"/>
            <a:ext cx="3819549" cy="1743515"/>
          </a:xfrm>
          <a:prstGeom prst="rect">
            <a:avLst/>
          </a:prstGeom>
        </p:spPr>
      </p:pic>
      <p:pic>
        <p:nvPicPr>
          <p:cNvPr id="5" name="Picture 4"/>
          <p:cNvPicPr>
            <a:picLocks noChangeAspect="1"/>
          </p:cNvPicPr>
          <p:nvPr/>
        </p:nvPicPr>
        <p:blipFill>
          <a:blip r:embed="rId4"/>
          <a:stretch>
            <a:fillRect/>
          </a:stretch>
        </p:blipFill>
        <p:spPr>
          <a:xfrm>
            <a:off x="4156051" y="4038743"/>
            <a:ext cx="4368777" cy="2104310"/>
          </a:xfrm>
          <a:prstGeom prst="rect">
            <a:avLst/>
          </a:prstGeom>
        </p:spPr>
      </p:pic>
      <p:sp>
        <p:nvSpPr>
          <p:cNvPr id="7" name="TextBox 6"/>
          <p:cNvSpPr txBox="1"/>
          <p:nvPr/>
        </p:nvSpPr>
        <p:spPr>
          <a:xfrm flipH="1">
            <a:off x="4139118" y="1573667"/>
            <a:ext cx="1862666" cy="309823"/>
          </a:xfrm>
          <a:prstGeom prst="rect">
            <a:avLst/>
          </a:prstGeom>
          <a:solidFill>
            <a:schemeClr val="bg1"/>
          </a:solidFill>
        </p:spPr>
        <p:txBody>
          <a:bodyPr wrap="square" rtlCol="0">
            <a:spAutoFit/>
          </a:bodyPr>
          <a:lstStyle/>
          <a:p>
            <a:r>
              <a:rPr lang="en-US" sz="1400" b="1" u="sng" dirty="0" smtClean="0">
                <a:latin typeface="Avenir Book" charset="0"/>
                <a:ea typeface="Avenir Book" charset="0"/>
                <a:cs typeface="Avenir Book" charset="0"/>
              </a:rPr>
              <a:t>simple interaction</a:t>
            </a:r>
            <a:endParaRPr lang="en-US" sz="1400" b="1" u="sng" dirty="0">
              <a:latin typeface="Avenir Book" charset="0"/>
              <a:ea typeface="Avenir Book" charset="0"/>
              <a:cs typeface="Avenir Book" charset="0"/>
            </a:endParaRPr>
          </a:p>
        </p:txBody>
      </p:sp>
      <p:sp>
        <p:nvSpPr>
          <p:cNvPr id="8" name="TextBox 7"/>
          <p:cNvSpPr txBox="1"/>
          <p:nvPr/>
        </p:nvSpPr>
        <p:spPr>
          <a:xfrm flipH="1">
            <a:off x="4071383" y="4033949"/>
            <a:ext cx="1862666" cy="309823"/>
          </a:xfrm>
          <a:prstGeom prst="rect">
            <a:avLst/>
          </a:prstGeom>
          <a:solidFill>
            <a:schemeClr val="bg1"/>
          </a:solidFill>
        </p:spPr>
        <p:txBody>
          <a:bodyPr wrap="square" rtlCol="0">
            <a:spAutoFit/>
          </a:bodyPr>
          <a:lstStyle/>
          <a:p>
            <a:r>
              <a:rPr lang="en-US" sz="1400" b="1" u="sng" smtClean="0">
                <a:latin typeface="Avenir Book" charset="0"/>
                <a:ea typeface="Avenir Book" charset="0"/>
                <a:cs typeface="Avenir Book" charset="0"/>
              </a:rPr>
              <a:t>allosteric </a:t>
            </a:r>
            <a:r>
              <a:rPr lang="en-US" sz="1400" b="1" u="sng" dirty="0" smtClean="0">
                <a:latin typeface="Avenir Book" charset="0"/>
                <a:ea typeface="Avenir Book" charset="0"/>
                <a:cs typeface="Avenir Book" charset="0"/>
              </a:rPr>
              <a:t>interaction</a:t>
            </a:r>
            <a:endParaRPr lang="en-US" sz="1400" b="1" u="sng" dirty="0">
              <a:latin typeface="Avenir Book" charset="0"/>
              <a:ea typeface="Avenir Book" charset="0"/>
              <a:cs typeface="Avenir Book" charset="0"/>
            </a:endParaRPr>
          </a:p>
        </p:txBody>
      </p:sp>
      <p:sp>
        <p:nvSpPr>
          <p:cNvPr id="9" name="TextBox 8"/>
          <p:cNvSpPr txBox="1"/>
          <p:nvPr/>
        </p:nvSpPr>
        <p:spPr>
          <a:xfrm flipH="1">
            <a:off x="413784" y="2189658"/>
            <a:ext cx="3294615" cy="923330"/>
          </a:xfrm>
          <a:prstGeom prst="rect">
            <a:avLst/>
          </a:prstGeom>
          <a:solidFill>
            <a:schemeClr val="bg1"/>
          </a:solidFill>
        </p:spPr>
        <p:txBody>
          <a:bodyPr wrap="square" rtlCol="0">
            <a:spAutoFit/>
          </a:bodyPr>
          <a:lstStyle/>
          <a:p>
            <a:r>
              <a:rPr lang="en-US" i="1" dirty="0" smtClean="0">
                <a:latin typeface="Avenir Book" charset="0"/>
                <a:ea typeface="Avenir Book" charset="0"/>
                <a:cs typeface="Avenir Book" charset="0"/>
              </a:rPr>
              <a:t>Some binding interactions are ’simple’ equilibria – each encounter </a:t>
            </a:r>
            <a:r>
              <a:rPr lang="en-US" i="1" smtClean="0">
                <a:latin typeface="Avenir Book" charset="0"/>
                <a:ea typeface="Avenir Book" charset="0"/>
                <a:cs typeface="Avenir Book" charset="0"/>
              </a:rPr>
              <a:t>is independent</a:t>
            </a:r>
            <a:endParaRPr lang="en-US" i="1" dirty="0">
              <a:latin typeface="Avenir Book" charset="0"/>
              <a:ea typeface="Avenir Book" charset="0"/>
              <a:cs typeface="Avenir Book" charset="0"/>
            </a:endParaRPr>
          </a:p>
        </p:txBody>
      </p:sp>
      <p:sp>
        <p:nvSpPr>
          <p:cNvPr id="10" name="TextBox 9"/>
          <p:cNvSpPr txBox="1"/>
          <p:nvPr/>
        </p:nvSpPr>
        <p:spPr>
          <a:xfrm flipH="1">
            <a:off x="413783" y="4717671"/>
            <a:ext cx="3294615" cy="1200329"/>
          </a:xfrm>
          <a:prstGeom prst="rect">
            <a:avLst/>
          </a:prstGeom>
          <a:solidFill>
            <a:schemeClr val="bg1"/>
          </a:solidFill>
        </p:spPr>
        <p:txBody>
          <a:bodyPr wrap="square" rtlCol="0">
            <a:spAutoFit/>
          </a:bodyPr>
          <a:lstStyle/>
          <a:p>
            <a:r>
              <a:rPr lang="en-US" i="1" dirty="0" smtClean="0">
                <a:latin typeface="Avenir Book" charset="0"/>
                <a:ea typeface="Avenir Book" charset="0"/>
                <a:cs typeface="Avenir Book" charset="0"/>
              </a:rPr>
              <a:t>Others are more complex, involving </a:t>
            </a:r>
            <a:r>
              <a:rPr lang="en-US" i="1" dirty="0" err="1" smtClean="0">
                <a:latin typeface="Avenir Book" charset="0"/>
                <a:ea typeface="Avenir Book" charset="0"/>
                <a:cs typeface="Avenir Book" charset="0"/>
              </a:rPr>
              <a:t>allostery</a:t>
            </a:r>
            <a:r>
              <a:rPr lang="en-US" i="1" dirty="0" smtClean="0">
                <a:latin typeface="Avenir Book" charset="0"/>
                <a:ea typeface="Avenir Book" charset="0"/>
                <a:cs typeface="Avenir Book" charset="0"/>
              </a:rPr>
              <a:t>, where one ligand binding event alters the affinity for another ligand</a:t>
            </a:r>
            <a:endParaRPr lang="en-US" i="1" dirty="0">
              <a:latin typeface="Avenir Book" charset="0"/>
              <a:ea typeface="Avenir Book" charset="0"/>
              <a:cs typeface="Avenir Book" charset="0"/>
            </a:endParaRPr>
          </a:p>
        </p:txBody>
      </p:sp>
    </p:spTree>
    <p:extLst>
      <p:ext uri="{BB962C8B-B14F-4D97-AF65-F5344CB8AC3E}">
        <p14:creationId xmlns:p14="http://schemas.microsoft.com/office/powerpoint/2010/main" val="15600767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30480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800" smtClean="0">
                <a:latin typeface="Avenir Book" charset="0"/>
                <a:ea typeface="Avenir Book" charset="0"/>
                <a:cs typeface="Avenir Book" charset="0"/>
              </a:rPr>
              <a:t>Thermodynamics </a:t>
            </a:r>
            <a:r>
              <a:rPr lang="en-US" altLang="en-US" sz="2800" dirty="0" smtClean="0">
                <a:latin typeface="Avenir Book" charset="0"/>
                <a:ea typeface="Avenir Book" charset="0"/>
                <a:cs typeface="Avenir Book" charset="0"/>
              </a:rPr>
              <a:t>provide insight into </a:t>
            </a:r>
          </a:p>
          <a:p>
            <a:pPr algn="ctr"/>
            <a:r>
              <a:rPr lang="en-US" altLang="en-US" sz="2800" dirty="0" smtClean="0">
                <a:latin typeface="Avenir Book" charset="0"/>
                <a:ea typeface="Avenir Book" charset="0"/>
                <a:cs typeface="Avenir Book" charset="0"/>
              </a:rPr>
              <a:t>molecular interactions</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3" name="TextBox 2"/>
          <p:cNvSpPr txBox="1"/>
          <p:nvPr/>
        </p:nvSpPr>
        <p:spPr>
          <a:xfrm flipH="1">
            <a:off x="846667" y="1671377"/>
            <a:ext cx="7450666" cy="4708981"/>
          </a:xfrm>
          <a:prstGeom prst="rect">
            <a:avLst/>
          </a:prstGeom>
          <a:solidFill>
            <a:schemeClr val="bg1"/>
          </a:solidFill>
        </p:spPr>
        <p:txBody>
          <a:bodyPr wrap="square" rtlCol="0">
            <a:spAutoFit/>
          </a:bodyPr>
          <a:lstStyle/>
          <a:p>
            <a:r>
              <a:rPr lang="en-US" sz="2400" b="1" dirty="0" smtClean="0">
                <a:solidFill>
                  <a:srgbClr val="7030A0"/>
                </a:solidFill>
                <a:latin typeface="Avenir Book" charset="0"/>
                <a:ea typeface="Avenir Book" charset="0"/>
                <a:cs typeface="Avenir Book" charset="0"/>
              </a:rPr>
              <a:t>As you learned in 20.110</a:t>
            </a:r>
            <a:r>
              <a:rPr lang="en-US" sz="2400" dirty="0" smtClean="0">
                <a:latin typeface="Avenir Book" charset="0"/>
                <a:ea typeface="Avenir Book" charset="0"/>
                <a:cs typeface="Avenir Book" charset="0"/>
              </a:rPr>
              <a:t>, we can think about the following binding-related terms thermodynamically:</a:t>
            </a:r>
          </a:p>
          <a:p>
            <a:endParaRPr lang="en-US" sz="2400" dirty="0">
              <a:latin typeface="Avenir Book" charset="0"/>
              <a:ea typeface="Avenir Book" charset="0"/>
              <a:cs typeface="Avenir Book" charset="0"/>
            </a:endParaRPr>
          </a:p>
          <a:p>
            <a:r>
              <a:rPr lang="en-US" sz="2400" dirty="0" smtClean="0">
                <a:latin typeface="Avenir Book" charset="0"/>
                <a:ea typeface="Avenir Book" charset="0"/>
                <a:cs typeface="Avenir Book" charset="0"/>
              </a:rPr>
              <a:t>• affinity and specificity</a:t>
            </a:r>
          </a:p>
          <a:p>
            <a:endParaRPr lang="en-US" sz="1200" dirty="0" smtClean="0">
              <a:latin typeface="Avenir Book" charset="0"/>
              <a:ea typeface="Avenir Book" charset="0"/>
              <a:cs typeface="Avenir Book" charset="0"/>
            </a:endParaRPr>
          </a:p>
          <a:p>
            <a:r>
              <a:rPr lang="en-US" sz="2400" dirty="0" smtClean="0">
                <a:latin typeface="Avenir Book" charset="0"/>
                <a:ea typeface="Avenir Book" charset="0"/>
                <a:cs typeface="Avenir Book" charset="0"/>
              </a:rPr>
              <a:t>• contribution of entropy and enthalpy</a:t>
            </a:r>
          </a:p>
          <a:p>
            <a:endParaRPr lang="en-US" sz="1200" dirty="0" smtClean="0">
              <a:latin typeface="Avenir Book" charset="0"/>
              <a:ea typeface="Avenir Book" charset="0"/>
              <a:cs typeface="Avenir Book" charset="0"/>
            </a:endParaRPr>
          </a:p>
          <a:p>
            <a:r>
              <a:rPr lang="en-US" sz="2400" dirty="0">
                <a:latin typeface="Avenir Book" charset="0"/>
                <a:ea typeface="Avenir Book" charset="0"/>
                <a:cs typeface="Avenir Book" charset="0"/>
              </a:rPr>
              <a:t>•</a:t>
            </a:r>
            <a:r>
              <a:rPr lang="en-US" sz="2400" dirty="0" smtClean="0">
                <a:latin typeface="Avenir Book" charset="0"/>
                <a:ea typeface="Avenir Book" charset="0"/>
                <a:cs typeface="Avenir Book" charset="0"/>
              </a:rPr>
              <a:t> dependence on temperature</a:t>
            </a:r>
          </a:p>
          <a:p>
            <a:endParaRPr lang="en-US" sz="1200" dirty="0" smtClean="0">
              <a:latin typeface="Avenir Book" charset="0"/>
              <a:ea typeface="Avenir Book" charset="0"/>
              <a:cs typeface="Avenir Book" charset="0"/>
            </a:endParaRPr>
          </a:p>
          <a:p>
            <a:r>
              <a:rPr lang="en-US" sz="2400" dirty="0" smtClean="0">
                <a:latin typeface="Avenir Book" charset="0"/>
                <a:ea typeface="Avenir Book" charset="0"/>
                <a:cs typeface="Avenir Book" charset="0"/>
              </a:rPr>
              <a:t>• contributions of chemical groups on the ligand and/or the receptor</a:t>
            </a:r>
          </a:p>
          <a:p>
            <a:endParaRPr lang="en-US" sz="2400" dirty="0">
              <a:latin typeface="Avenir Book" charset="0"/>
              <a:ea typeface="Avenir Book" charset="0"/>
              <a:cs typeface="Avenir Book" charset="0"/>
            </a:endParaRPr>
          </a:p>
          <a:p>
            <a:r>
              <a:rPr lang="en-US" sz="2400" dirty="0" smtClean="0">
                <a:latin typeface="Avenir Book" charset="0"/>
                <a:ea typeface="Avenir Book" charset="0"/>
                <a:cs typeface="Avenir Book" charset="0"/>
              </a:rPr>
              <a:t>This information can in turn be used to understand a system and to alter the system (e.g. drug design)</a:t>
            </a:r>
            <a:endParaRPr lang="en-US" sz="2400" dirty="0">
              <a:latin typeface="Avenir Book" charset="0"/>
              <a:ea typeface="Avenir Book" charset="0"/>
              <a:cs typeface="Avenir Book" charset="0"/>
            </a:endParaRPr>
          </a:p>
        </p:txBody>
      </p:sp>
    </p:spTree>
    <p:extLst>
      <p:ext uri="{BB962C8B-B14F-4D97-AF65-F5344CB8AC3E}">
        <p14:creationId xmlns:p14="http://schemas.microsoft.com/office/powerpoint/2010/main" val="2473892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973392" y="3146532"/>
            <a:ext cx="2910417" cy="2717462"/>
          </a:xfrm>
          <a:prstGeom prst="rect">
            <a:avLst/>
          </a:prstGeom>
        </p:spPr>
      </p:pic>
      <p:sp>
        <p:nvSpPr>
          <p:cNvPr id="20" name="TextBox 2"/>
          <p:cNvSpPr txBox="1">
            <a:spLocks noChangeArrowheads="1"/>
          </p:cNvSpPr>
          <p:nvPr/>
        </p:nvSpPr>
        <p:spPr bwMode="auto">
          <a:xfrm>
            <a:off x="0" y="35925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800" dirty="0" smtClean="0">
                <a:latin typeface="Avenir Book" charset="0"/>
                <a:ea typeface="Avenir Book" charset="0"/>
                <a:cs typeface="Avenir Book" charset="0"/>
              </a:rPr>
              <a:t>Relationship of ligand binding free energy </a:t>
            </a:r>
          </a:p>
          <a:p>
            <a:pPr algn="ctr"/>
            <a:r>
              <a:rPr lang="en-US" altLang="en-US" sz="2800" dirty="0" smtClean="0">
                <a:latin typeface="Avenir Book" charset="0"/>
                <a:ea typeface="Avenir Book" charset="0"/>
                <a:cs typeface="Avenir Book" charset="0"/>
              </a:rPr>
              <a:t>to association constants</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973" y="2059882"/>
            <a:ext cx="5635019" cy="3804112"/>
          </a:xfrm>
          <a:prstGeom prst="rect">
            <a:avLst/>
          </a:prstGeom>
        </p:spPr>
      </p:pic>
      <p:sp>
        <p:nvSpPr>
          <p:cNvPr id="21" name="Rectangle 20"/>
          <p:cNvSpPr/>
          <p:nvPr/>
        </p:nvSpPr>
        <p:spPr>
          <a:xfrm>
            <a:off x="5973392" y="2600868"/>
            <a:ext cx="1552669" cy="369332"/>
          </a:xfrm>
          <a:prstGeom prst="rect">
            <a:avLst/>
          </a:prstGeom>
        </p:spPr>
        <p:txBody>
          <a:bodyPr wrap="none">
            <a:spAutoFit/>
          </a:bodyPr>
          <a:lstStyle/>
          <a:p>
            <a:r>
              <a:rPr lang="en-US" b="1" dirty="0" smtClean="0">
                <a:solidFill>
                  <a:srgbClr val="7030A0"/>
                </a:solidFill>
                <a:latin typeface="Avenir Book" charset="0"/>
                <a:ea typeface="Avenir Book" charset="0"/>
                <a:cs typeface="Avenir Book" charset="0"/>
              </a:rPr>
              <a:t>From 20.110:</a:t>
            </a:r>
            <a:endParaRPr lang="en-US" dirty="0">
              <a:solidFill>
                <a:srgbClr val="7030A0"/>
              </a:solidFill>
            </a:endParaRPr>
          </a:p>
        </p:txBody>
      </p:sp>
    </p:spTree>
    <p:extLst>
      <p:ext uri="{BB962C8B-B14F-4D97-AF65-F5344CB8AC3E}">
        <p14:creationId xmlns:p14="http://schemas.microsoft.com/office/powerpoint/2010/main" val="15785657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973392" y="3146532"/>
            <a:ext cx="2910417" cy="2717462"/>
          </a:xfrm>
          <a:prstGeom prst="rect">
            <a:avLst/>
          </a:prstGeom>
        </p:spPr>
      </p:pic>
      <p:sp>
        <p:nvSpPr>
          <p:cNvPr id="20" name="TextBox 2"/>
          <p:cNvSpPr txBox="1">
            <a:spLocks noChangeArrowheads="1"/>
          </p:cNvSpPr>
          <p:nvPr/>
        </p:nvSpPr>
        <p:spPr bwMode="auto">
          <a:xfrm>
            <a:off x="0" y="35925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800" dirty="0" smtClean="0">
                <a:latin typeface="Avenir Book" charset="0"/>
                <a:ea typeface="Avenir Book" charset="0"/>
                <a:cs typeface="Avenir Book" charset="0"/>
              </a:rPr>
              <a:t>Relationship of ligand binding free energy </a:t>
            </a:r>
          </a:p>
          <a:p>
            <a:pPr algn="ctr"/>
            <a:r>
              <a:rPr lang="en-US" altLang="en-US" sz="2800" dirty="0" smtClean="0">
                <a:latin typeface="Avenir Book" charset="0"/>
                <a:ea typeface="Avenir Book" charset="0"/>
                <a:cs typeface="Avenir Book" charset="0"/>
              </a:rPr>
              <a:t>to association constants</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973" y="2059882"/>
            <a:ext cx="5635019" cy="3804112"/>
          </a:xfrm>
          <a:prstGeom prst="rect">
            <a:avLst/>
          </a:prstGeom>
        </p:spPr>
      </p:pic>
      <p:sp>
        <p:nvSpPr>
          <p:cNvPr id="21" name="Rectangle 20"/>
          <p:cNvSpPr/>
          <p:nvPr/>
        </p:nvSpPr>
        <p:spPr>
          <a:xfrm>
            <a:off x="5973392" y="2600868"/>
            <a:ext cx="1552669" cy="369332"/>
          </a:xfrm>
          <a:prstGeom prst="rect">
            <a:avLst/>
          </a:prstGeom>
        </p:spPr>
        <p:txBody>
          <a:bodyPr wrap="none">
            <a:spAutoFit/>
          </a:bodyPr>
          <a:lstStyle/>
          <a:p>
            <a:r>
              <a:rPr lang="en-US" b="1" dirty="0" smtClean="0">
                <a:solidFill>
                  <a:srgbClr val="7030A0"/>
                </a:solidFill>
                <a:latin typeface="Avenir Book" charset="0"/>
                <a:ea typeface="Avenir Book" charset="0"/>
                <a:cs typeface="Avenir Book" charset="0"/>
              </a:rPr>
              <a:t>From 20.110:</a:t>
            </a:r>
            <a:endParaRPr lang="en-US" dirty="0">
              <a:solidFill>
                <a:srgbClr val="7030A0"/>
              </a:solidFill>
            </a:endParaRPr>
          </a:p>
        </p:txBody>
      </p:sp>
      <p:sp>
        <p:nvSpPr>
          <p:cNvPr id="3" name="Rectangle 2"/>
          <p:cNvSpPr/>
          <p:nvPr/>
        </p:nvSpPr>
        <p:spPr bwMode="auto">
          <a:xfrm>
            <a:off x="6146800" y="3860800"/>
            <a:ext cx="1744133" cy="846667"/>
          </a:xfrm>
          <a:prstGeom prst="rect">
            <a:avLst/>
          </a:prstGeom>
          <a:solidFill>
            <a:srgbClr val="FFFF00">
              <a:alpha val="33000"/>
            </a:srgb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4598038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7_Pixel - No Graphics">
  <a:themeElements>
    <a:clrScheme name="">
      <a:dk1>
        <a:srgbClr val="000000"/>
      </a:dk1>
      <a:lt1>
        <a:srgbClr val="FFFFFF"/>
      </a:lt1>
      <a:dk2>
        <a:srgbClr val="000000"/>
      </a:dk2>
      <a:lt2>
        <a:srgbClr val="808080"/>
      </a:lt2>
      <a:accent1>
        <a:srgbClr val="9999FF"/>
      </a:accent1>
      <a:accent2>
        <a:srgbClr val="333399"/>
      </a:accent2>
      <a:accent3>
        <a:srgbClr val="FFFFFF"/>
      </a:accent3>
      <a:accent4>
        <a:srgbClr val="000000"/>
      </a:accent4>
      <a:accent5>
        <a:srgbClr val="CACAFF"/>
      </a:accent5>
      <a:accent6>
        <a:srgbClr val="2D2D8A"/>
      </a:accent6>
      <a:hlink>
        <a:srgbClr val="009999"/>
      </a:hlink>
      <a:folHlink>
        <a:srgbClr val="99CC00"/>
      </a:folHlink>
    </a:clrScheme>
    <a:fontScheme name="7_Pixel - No Graphics">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7_Pixel - No Graph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42010</TotalTime>
  <Words>2342</Words>
  <Application>Microsoft Macintosh PowerPoint</Application>
  <PresentationFormat>On-screen Show (4:3)</PresentationFormat>
  <Paragraphs>399</Paragraphs>
  <Slides>44</Slides>
  <Notes>44</Notes>
  <HiddenSlides>0</HiddenSlides>
  <MMClips>0</MMClips>
  <ScaleCrop>false</ScaleCrop>
  <HeadingPairs>
    <vt:vector size="4" baseType="variant">
      <vt:variant>
        <vt:lpstr>Theme</vt:lpstr>
      </vt:variant>
      <vt:variant>
        <vt:i4>2</vt:i4>
      </vt:variant>
      <vt:variant>
        <vt:lpstr>Slide Titles</vt:lpstr>
      </vt:variant>
      <vt:variant>
        <vt:i4>44</vt:i4>
      </vt:variant>
    </vt:vector>
  </HeadingPairs>
  <TitlesOfParts>
    <vt:vector size="46" baseType="lpstr">
      <vt:lpstr>Office Theme</vt:lpstr>
      <vt:lpstr>7_Pixel - No Graphics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Shelby Pursley</dc:creator>
  <cp:lastModifiedBy>Noreen Lyell</cp:lastModifiedBy>
  <cp:revision>716</cp:revision>
  <cp:lastPrinted>2017-02-23T14:51:49Z</cp:lastPrinted>
  <dcterms:created xsi:type="dcterms:W3CDTF">2016-08-08T19:48:11Z</dcterms:created>
  <dcterms:modified xsi:type="dcterms:W3CDTF">2018-03-01T20:39:29Z</dcterms:modified>
</cp:coreProperties>
</file>