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3" r:id="rId6"/>
    <p:sldId id="265" r:id="rId7"/>
    <p:sldId id="258" r:id="rId8"/>
    <p:sldId id="261" r:id="rId9"/>
    <p:sldId id="262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1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1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7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1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9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9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2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821F-47F1-8442-A970-7C3E2B03FCC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E6E3-B669-A940-B425-64B7FE5E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8814"/>
            <a:ext cx="7772400" cy="2121637"/>
          </a:xfrm>
        </p:spPr>
        <p:txBody>
          <a:bodyPr>
            <a:normAutofit/>
          </a:bodyPr>
          <a:lstStyle/>
          <a:p>
            <a:r>
              <a:rPr lang="en-US" dirty="0" smtClean="0"/>
              <a:t>Engineered bacteria for the conversion of amyloid plaques to dark chocolate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993" y="3886200"/>
            <a:ext cx="7149934" cy="1752600"/>
          </a:xfrm>
        </p:spPr>
        <p:txBody>
          <a:bodyPr/>
          <a:lstStyle/>
          <a:p>
            <a:r>
              <a:rPr lang="en-US" dirty="0" smtClean="0"/>
              <a:t>Shannon K. Hughes and Noreen L. Lyell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6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 impact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significance of your research as it relates to science and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1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Conversion of β-amyloid plaques to usable product in treatment of Alzheimer’s</a:t>
            </a:r>
            <a:endParaRPr lang="en-US" i="1" dirty="0"/>
          </a:p>
        </p:txBody>
      </p:sp>
      <p:pic>
        <p:nvPicPr>
          <p:cNvPr id="4" name="Picture 3" descr="Screen Shot 2016-04-25 at 9.3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2" y="1479982"/>
            <a:ext cx="8237211" cy="53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1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Alzheimer’s affects 5.4 million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Information about disease and progression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Transition statement linking to β-amyloid plaques (written on slide and/or stated verbally)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6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-amyloid plaques contribute to degeneration of nerve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048" y="1808976"/>
            <a:ext cx="4931889" cy="4941377"/>
          </a:xfrm>
        </p:spPr>
        <p:txBody>
          <a:bodyPr>
            <a:normAutofit/>
          </a:bodyPr>
          <a:lstStyle/>
          <a:p>
            <a:r>
              <a:rPr lang="en-US" dirty="0" smtClean="0"/>
              <a:t>General information about plaque origin and structure</a:t>
            </a:r>
          </a:p>
          <a:p>
            <a:r>
              <a:rPr lang="en-US" dirty="0" smtClean="0"/>
              <a:t>Block cell-cell communication</a:t>
            </a:r>
          </a:p>
          <a:p>
            <a:r>
              <a:rPr lang="en-US" dirty="0" smtClean="0"/>
              <a:t>Induce apoptosis</a:t>
            </a:r>
          </a:p>
          <a:p>
            <a:r>
              <a:rPr lang="en-US" dirty="0" smtClean="0"/>
              <a:t>Lead to generalized destruction of brain tissue</a:t>
            </a:r>
            <a:endParaRPr lang="en-US" dirty="0"/>
          </a:p>
        </p:txBody>
      </p:sp>
      <p:pic>
        <p:nvPicPr>
          <p:cNvPr id="4" name="Picture 3" descr="Screen Shot 2016-04-25 at 9.37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" y="2313908"/>
            <a:ext cx="4044670" cy="33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Symptoms of Alzheimer’s may be alleviated by elimination of plaques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0819"/>
          </a:xfrm>
        </p:spPr>
        <p:txBody>
          <a:bodyPr/>
          <a:lstStyle/>
          <a:p>
            <a:r>
              <a:rPr lang="en-US" dirty="0" smtClean="0"/>
              <a:t>Information about current field of research</a:t>
            </a:r>
          </a:p>
          <a:p>
            <a:pPr lvl="1"/>
            <a:r>
              <a:rPr lang="en-US" dirty="0" smtClean="0"/>
              <a:t>Briefly, what has been done</a:t>
            </a:r>
            <a:endParaRPr lang="en-US" dirty="0"/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Though some progress has been made in reducing plaques, our aim is to convert them to usable product</a:t>
            </a:r>
          </a:p>
        </p:txBody>
      </p:sp>
    </p:spTree>
    <p:extLst>
      <p:ext uri="{BB962C8B-B14F-4D97-AF65-F5344CB8AC3E}">
        <p14:creationId xmlns:p14="http://schemas.microsoft.com/office/powerpoint/2010/main" val="94444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Novel</a:t>
            </a:r>
            <a:r>
              <a:rPr lang="en-US" dirty="0"/>
              <a:t> </a:t>
            </a:r>
            <a:r>
              <a:rPr lang="en-US" dirty="0" smtClean="0"/>
              <a:t>amyloid-to-dark chocolate (ADC) enzyme recently discovered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in our laboratory using a yeast two-hybrid screen</a:t>
            </a:r>
          </a:p>
          <a:p>
            <a:r>
              <a:rPr lang="en-US" dirty="0" smtClean="0"/>
              <a:t>Information about ADC enzyme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8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aim: use ADC to convert </a:t>
            </a:r>
            <a:br>
              <a:rPr lang="en-US" dirty="0" smtClean="0"/>
            </a:br>
            <a:r>
              <a:rPr lang="en-US" dirty="0" smtClean="0"/>
              <a:t>β-amyloid plaques to dark chocolate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019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Goal 1:  </a:t>
            </a:r>
            <a:r>
              <a:rPr lang="en-US" dirty="0" smtClean="0"/>
              <a:t>Optimize the production of genetically engineered ADC using non-toxic </a:t>
            </a:r>
            <a:r>
              <a:rPr lang="en-US" i="1" dirty="0" smtClean="0"/>
              <a:t>E. coli </a:t>
            </a:r>
            <a:r>
              <a:rPr lang="en-US" dirty="0" smtClean="0"/>
              <a:t>strain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Goal 2:  </a:t>
            </a:r>
            <a:r>
              <a:rPr lang="en-US" dirty="0" smtClean="0"/>
              <a:t>Determine enzymatic efficiency of engineered ADC </a:t>
            </a:r>
            <a:r>
              <a:rPr lang="en-US" i="1" dirty="0" smtClean="0"/>
              <a:t>in vitro </a:t>
            </a:r>
            <a:r>
              <a:rPr lang="en-US" dirty="0" smtClean="0"/>
              <a:t>using harvested β-amyloid plaques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Goal 3:  </a:t>
            </a:r>
            <a:r>
              <a:rPr lang="en-US" dirty="0" smtClean="0"/>
              <a:t>Measure efficacy of engineered ADC </a:t>
            </a:r>
            <a:r>
              <a:rPr lang="en-US" i="1" dirty="0" smtClean="0"/>
              <a:t>in vivo </a:t>
            </a:r>
            <a:r>
              <a:rPr lang="en-US" dirty="0" smtClean="0"/>
              <a:t>using a mouse model of Alzheimer’s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4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Optimize production of ADC in </a:t>
            </a:r>
            <a:r>
              <a:rPr lang="en-US" i="1" dirty="0" smtClean="0"/>
              <a:t>E. coli</a:t>
            </a:r>
            <a:endParaRPr lang="en-US" i="1" dirty="0"/>
          </a:p>
        </p:txBody>
      </p:sp>
      <p:pic>
        <p:nvPicPr>
          <p:cNvPr id="4" name="Picture 3" descr="Screen Shot 2016-04-25 at 9.38.3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4"/>
          <a:stretch/>
        </p:blipFill>
        <p:spPr>
          <a:xfrm>
            <a:off x="469693" y="1479982"/>
            <a:ext cx="3696518" cy="53084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35640" y="1600200"/>
            <a:ext cx="4977790" cy="4525963"/>
          </a:xfrm>
        </p:spPr>
        <p:txBody>
          <a:bodyPr/>
          <a:lstStyle/>
          <a:p>
            <a:r>
              <a:rPr lang="en-US" dirty="0" smtClean="0"/>
              <a:t>Engineer BL21(DE3) to express ADC</a:t>
            </a:r>
          </a:p>
          <a:p>
            <a:pPr lvl="1"/>
            <a:r>
              <a:rPr lang="en-US" dirty="0" smtClean="0"/>
              <a:t>Clone ADC into </a:t>
            </a:r>
            <a:r>
              <a:rPr lang="en-US" dirty="0" err="1" smtClean="0"/>
              <a:t>pXYZ</a:t>
            </a:r>
            <a:endParaRPr lang="en-US" dirty="0" smtClean="0"/>
          </a:p>
          <a:p>
            <a:pPr lvl="1"/>
            <a:r>
              <a:rPr lang="en-US" dirty="0" smtClean="0"/>
              <a:t>Test protein expression</a:t>
            </a:r>
          </a:p>
          <a:p>
            <a:pPr lvl="1"/>
            <a:r>
              <a:rPr lang="en-US" dirty="0" smtClean="0"/>
              <a:t>Additional steps…</a:t>
            </a:r>
          </a:p>
          <a:p>
            <a:r>
              <a:rPr lang="en-US" dirty="0" smtClean="0"/>
              <a:t>Potential setback</a:t>
            </a:r>
          </a:p>
          <a:p>
            <a:pPr lvl="1"/>
            <a:r>
              <a:rPr lang="en-US" dirty="0" smtClean="0"/>
              <a:t>Possible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2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enzymatic efficiency of ADC using β-amyloid plaques</a:t>
            </a:r>
            <a:endParaRPr lang="en-US" dirty="0"/>
          </a:p>
        </p:txBody>
      </p:sp>
      <p:pic>
        <p:nvPicPr>
          <p:cNvPr id="4" name="Picture 3" descr="Screen Shot 2016-04-25 at 9.38.3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2" b="53641"/>
          <a:stretch/>
        </p:blipFill>
        <p:spPr>
          <a:xfrm>
            <a:off x="272999" y="2710443"/>
            <a:ext cx="3769173" cy="246092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35640" y="1600200"/>
            <a:ext cx="4977790" cy="4525963"/>
          </a:xfrm>
        </p:spPr>
        <p:txBody>
          <a:bodyPr/>
          <a:lstStyle/>
          <a:p>
            <a:r>
              <a:rPr lang="en-US" dirty="0" smtClean="0"/>
              <a:t>Research goal</a:t>
            </a:r>
          </a:p>
          <a:p>
            <a:pPr lvl="1"/>
            <a:r>
              <a:rPr lang="en-US" dirty="0" smtClean="0"/>
              <a:t>Steps…</a:t>
            </a:r>
          </a:p>
          <a:p>
            <a:r>
              <a:rPr lang="en-US" dirty="0" smtClean="0"/>
              <a:t>Potential setback</a:t>
            </a:r>
          </a:p>
          <a:p>
            <a:pPr lvl="1"/>
            <a:r>
              <a:rPr lang="en-US" dirty="0" smtClean="0"/>
              <a:t>Possible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2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 efficacy of ADC </a:t>
            </a:r>
            <a:r>
              <a:rPr lang="en-US" i="1" dirty="0" smtClean="0"/>
              <a:t>in vivo </a:t>
            </a:r>
            <a:r>
              <a:rPr lang="en-US" dirty="0" smtClean="0"/>
              <a:t>using mouse model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35640" y="1600200"/>
            <a:ext cx="4977790" cy="4525963"/>
          </a:xfrm>
        </p:spPr>
        <p:txBody>
          <a:bodyPr/>
          <a:lstStyle/>
          <a:p>
            <a:r>
              <a:rPr lang="en-US" dirty="0" smtClean="0"/>
              <a:t>Research goal</a:t>
            </a:r>
          </a:p>
          <a:p>
            <a:pPr lvl="1"/>
            <a:r>
              <a:rPr lang="en-US" dirty="0" smtClean="0"/>
              <a:t>Steps…</a:t>
            </a:r>
          </a:p>
          <a:p>
            <a:r>
              <a:rPr lang="en-US" dirty="0" smtClean="0"/>
              <a:t>Potential setback</a:t>
            </a:r>
          </a:p>
          <a:p>
            <a:pPr lvl="1"/>
            <a:r>
              <a:rPr lang="en-US" dirty="0" smtClean="0"/>
              <a:t>Possible solution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2409648"/>
            <a:ext cx="4576302" cy="2871246"/>
            <a:chOff x="0" y="2409648"/>
            <a:chExt cx="4576302" cy="2871246"/>
          </a:xfrm>
        </p:grpSpPr>
        <p:pic>
          <p:nvPicPr>
            <p:cNvPr id="4" name="Picture 3" descr="Screen Shot 2016-04-25 at 9.38.34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44" t="45911"/>
            <a:stretch/>
          </p:blipFill>
          <p:spPr>
            <a:xfrm>
              <a:off x="0" y="2409648"/>
              <a:ext cx="4576302" cy="287124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2409648"/>
              <a:ext cx="902085" cy="70034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17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300</Words>
  <Application>Microsoft Macintosh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Engineered bacteria for the conversion of amyloid plaques to dark chocolate</vt:lpstr>
      <vt:lpstr>Alzheimer’s affects 5.4 million Americans</vt:lpstr>
      <vt:lpstr>β-amyloid plaques contribute to degeneration of nerve function</vt:lpstr>
      <vt:lpstr>Symptoms of Alzheimer’s may be alleviated by elimination of plaques</vt:lpstr>
      <vt:lpstr>Novel amyloid-to-dark chocolate (ADC) enzyme recently discovered</vt:lpstr>
      <vt:lpstr>Research aim: use ADC to convert  β-amyloid plaques to dark chocolate</vt:lpstr>
      <vt:lpstr>Optimize production of ADC in E. coli</vt:lpstr>
      <vt:lpstr>Determine enzymatic efficiency of ADC using β-amyloid plaques</vt:lpstr>
      <vt:lpstr>Measure efficacy of ADC in vivo using mouse model</vt:lpstr>
      <vt:lpstr>Include impact statement</vt:lpstr>
      <vt:lpstr>Conversion of β-amyloid plaques to usable product in treatment of Alzheimer’s</vt:lpstr>
    </vt:vector>
  </TitlesOfParts>
  <Company>MIT 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Engineered bacteria for the conversion of amyloid plaques to dark chocolate</dc:title>
  <dc:creator>Noreen Lyell</dc:creator>
  <cp:lastModifiedBy>Noreen Lyell</cp:lastModifiedBy>
  <cp:revision>13</cp:revision>
  <dcterms:created xsi:type="dcterms:W3CDTF">2016-04-25T13:35:06Z</dcterms:created>
  <dcterms:modified xsi:type="dcterms:W3CDTF">2016-04-25T15:11:14Z</dcterms:modified>
</cp:coreProperties>
</file>