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9" r:id="rId3"/>
    <p:sldId id="257" r:id="rId4"/>
    <p:sldId id="258" r:id="rId5"/>
    <p:sldId id="285" r:id="rId6"/>
    <p:sldId id="284" r:id="rId7"/>
    <p:sldId id="295" r:id="rId8"/>
    <p:sldId id="263" r:id="rId9"/>
    <p:sldId id="267" r:id="rId10"/>
    <p:sldId id="269" r:id="rId11"/>
    <p:sldId id="268" r:id="rId12"/>
    <p:sldId id="272" r:id="rId13"/>
    <p:sldId id="271" r:id="rId14"/>
    <p:sldId id="273" r:id="rId15"/>
    <p:sldId id="292" r:id="rId16"/>
    <p:sldId id="274" r:id="rId17"/>
    <p:sldId id="294" r:id="rId18"/>
    <p:sldId id="296" r:id="rId19"/>
    <p:sldId id="286" r:id="rId20"/>
    <p:sldId id="277" r:id="rId21"/>
    <p:sldId id="275" r:id="rId22"/>
    <p:sldId id="288" r:id="rId23"/>
    <p:sldId id="289" r:id="rId24"/>
    <p:sldId id="290" r:id="rId25"/>
    <p:sldId id="276" r:id="rId26"/>
    <p:sldId id="278" r:id="rId27"/>
    <p:sldId id="279" r:id="rId28"/>
    <p:sldId id="280" r:id="rId29"/>
    <p:sldId id="287" r:id="rId30"/>
    <p:sldId id="281" r:id="rId31"/>
    <p:sldId id="282" r:id="rId32"/>
    <p:sldId id="283" r:id="rId33"/>
    <p:sldId id="26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B4"/>
    <a:srgbClr val="941100"/>
    <a:srgbClr val="0070C0"/>
    <a:srgbClr val="F69C0F"/>
    <a:srgbClr val="1D9A78"/>
    <a:srgbClr val="519800"/>
    <a:srgbClr val="771B77"/>
    <a:srgbClr val="D883FF"/>
    <a:srgbClr val="942093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1"/>
    <p:restoredTop sz="94577"/>
  </p:normalViewPr>
  <p:slideViewPr>
    <p:cSldViewPr snapToGrid="0">
      <p:cViewPr>
        <p:scale>
          <a:sx n="89" d="100"/>
          <a:sy n="89" d="100"/>
        </p:scale>
        <p:origin x="192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AC1E-7B58-E44F-AE27-7AE52BF3C639}" type="datetimeFigureOut">
              <a:rPr lang="en-US" smtClean="0"/>
              <a:t>3/3/23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7B72C-D5C5-E44D-958A-9A9298C0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9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7B72C-D5C5-E44D-958A-9A9298C034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61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7B72C-D5C5-E44D-958A-9A9298C034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1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7B72C-D5C5-E44D-958A-9A9298C034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96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1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0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1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4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6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8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0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00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2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87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5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299DC-B8AC-C64F-BE4D-1100D686288E}" type="datetimeFigureOut">
              <a:rPr lang="en-US" smtClean="0"/>
              <a:t>3/3/23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852BC-0E42-1143-8883-99BBEEC30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4E9C0B-83E1-69F7-143D-627C827E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6DBDC-386B-32D2-73C1-A57ACEA40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873" y="2473038"/>
            <a:ext cx="11103676" cy="1336962"/>
          </a:xfrm>
          <a:solidFill>
            <a:srgbClr val="F2F2F2">
              <a:alpha val="74902"/>
            </a:srgbClr>
          </a:solidFill>
          <a:ln w="28575"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sz="4400" b="1" dirty="0"/>
              <a:t>Module 2: Protein engineering to create a model system for bioremediation of heavy metals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8A845-F968-9CEB-A9F7-FCF8E53C2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61964" y="6386956"/>
            <a:ext cx="1330036" cy="471044"/>
          </a:xfrm>
          <a:noFill/>
          <a:ln w="19050">
            <a:noFill/>
          </a:ln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3/14/23</a:t>
            </a:r>
          </a:p>
        </p:txBody>
      </p:sp>
    </p:spTree>
    <p:extLst>
      <p:ext uri="{BB962C8B-B14F-4D97-AF65-F5344CB8AC3E}">
        <p14:creationId xmlns:p14="http://schemas.microsoft.com/office/powerpoint/2010/main" val="2254326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77" y="1537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Metals crucial for metabolic activity are also known as essential elements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1F0EE4-AD75-9AF2-F978-53886402F14F}"/>
              </a:ext>
            </a:extLst>
          </p:cNvPr>
          <p:cNvGrpSpPr/>
          <p:nvPr/>
        </p:nvGrpSpPr>
        <p:grpSpPr>
          <a:xfrm>
            <a:off x="3506051" y="1232619"/>
            <a:ext cx="2391032" cy="2554784"/>
            <a:chOff x="802610" y="1365719"/>
            <a:chExt cx="2751181" cy="300694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082E8E1-E2AD-A127-635C-0633FDC76CE1}"/>
                </a:ext>
              </a:extLst>
            </p:cNvPr>
            <p:cNvSpPr/>
            <p:nvPr/>
          </p:nvSpPr>
          <p:spPr>
            <a:xfrm>
              <a:off x="802610" y="1457325"/>
              <a:ext cx="2751181" cy="291533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017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5DA82D-26F7-76C8-D9FC-05A8156CDD31}"/>
                </a:ext>
              </a:extLst>
            </p:cNvPr>
            <p:cNvGrpSpPr/>
            <p:nvPr/>
          </p:nvGrpSpPr>
          <p:grpSpPr>
            <a:xfrm>
              <a:off x="1158551" y="1912656"/>
              <a:ext cx="2039297" cy="2046851"/>
              <a:chOff x="9339943" y="1068006"/>
              <a:chExt cx="2501008" cy="29760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3CABE4D-AF50-226C-6AC7-371EBC0BBA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6466" t="12422"/>
              <a:stretch/>
            </p:blipFill>
            <p:spPr>
              <a:xfrm>
                <a:off x="9339943" y="1068006"/>
                <a:ext cx="2501008" cy="2976036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D35141F-8FFF-1E93-CCDE-90D190243E7C}"/>
                  </a:ext>
                </a:extLst>
              </p:cNvPr>
              <p:cNvSpPr/>
              <p:nvPr/>
            </p:nvSpPr>
            <p:spPr>
              <a:xfrm>
                <a:off x="9339943" y="3755571"/>
                <a:ext cx="381000" cy="2457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F096B3-6C63-2226-5795-243BCC814D1C}"/>
                </a:ext>
              </a:extLst>
            </p:cNvPr>
            <p:cNvSpPr txBox="1"/>
            <p:nvPr/>
          </p:nvSpPr>
          <p:spPr>
            <a:xfrm>
              <a:off x="1337263" y="3934191"/>
              <a:ext cx="1681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Heme B subunit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987FF5-F639-2750-A03E-FC7846AD640D}"/>
                </a:ext>
              </a:extLst>
            </p:cNvPr>
            <p:cNvSpPr txBox="1"/>
            <p:nvPr/>
          </p:nvSpPr>
          <p:spPr>
            <a:xfrm>
              <a:off x="1838008" y="1365719"/>
              <a:ext cx="782861" cy="543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+mj-lt"/>
                </a:rPr>
                <a:t>Iron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766508-4506-1268-6BF4-C0F54FAA6C7E}"/>
              </a:ext>
            </a:extLst>
          </p:cNvPr>
          <p:cNvGrpSpPr/>
          <p:nvPr/>
        </p:nvGrpSpPr>
        <p:grpSpPr>
          <a:xfrm>
            <a:off x="3322770" y="3814465"/>
            <a:ext cx="2773932" cy="2548393"/>
            <a:chOff x="266337" y="4498982"/>
            <a:chExt cx="3529118" cy="3228243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D833DB7-19F4-F6BD-1D77-B99709D81539}"/>
                </a:ext>
              </a:extLst>
            </p:cNvPr>
            <p:cNvSpPr/>
            <p:nvPr/>
          </p:nvSpPr>
          <p:spPr>
            <a:xfrm>
              <a:off x="266337" y="4589480"/>
              <a:ext cx="3529118" cy="313774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5017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DA8F9CFF-E830-DF01-DED5-32030246B9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59"/>
            <a:stretch/>
          </p:blipFill>
          <p:spPr bwMode="auto">
            <a:xfrm>
              <a:off x="553625" y="4992267"/>
              <a:ext cx="3000166" cy="2325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47D1DE-06B1-CC79-21FF-2CE97305EA84}"/>
                </a:ext>
              </a:extLst>
            </p:cNvPr>
            <p:cNvSpPr txBox="1"/>
            <p:nvPr/>
          </p:nvSpPr>
          <p:spPr>
            <a:xfrm>
              <a:off x="1684250" y="4498982"/>
              <a:ext cx="873276" cy="584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+mj-lt"/>
                </a:rPr>
                <a:t>Zinc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1CA2A9-27CC-84DE-73C4-5B3C3B8E8D16}"/>
                </a:ext>
              </a:extLst>
            </p:cNvPr>
            <p:cNvSpPr txBox="1"/>
            <p:nvPr/>
          </p:nvSpPr>
          <p:spPr>
            <a:xfrm>
              <a:off x="1090852" y="7227455"/>
              <a:ext cx="1691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zinc finger motif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AE60C4-C966-79B0-F42D-E33B4D9A9319}"/>
              </a:ext>
            </a:extLst>
          </p:cNvPr>
          <p:cNvGrpSpPr/>
          <p:nvPr/>
        </p:nvGrpSpPr>
        <p:grpSpPr>
          <a:xfrm>
            <a:off x="220493" y="1863070"/>
            <a:ext cx="3017455" cy="3558050"/>
            <a:chOff x="8361305" y="1423405"/>
            <a:chExt cx="3529118" cy="428851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E56E70C-CC05-BD40-6EB7-4C0FA7FC6B51}"/>
                </a:ext>
              </a:extLst>
            </p:cNvPr>
            <p:cNvSpPr/>
            <p:nvPr/>
          </p:nvSpPr>
          <p:spPr>
            <a:xfrm>
              <a:off x="8361305" y="1457325"/>
              <a:ext cx="3529118" cy="417195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5017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0D560D-C236-18E2-3CA8-F874447248AE}"/>
                </a:ext>
              </a:extLst>
            </p:cNvPr>
            <p:cNvGrpSpPr/>
            <p:nvPr/>
          </p:nvGrpSpPr>
          <p:grpSpPr>
            <a:xfrm>
              <a:off x="8949680" y="1932448"/>
              <a:ext cx="2439710" cy="3310128"/>
              <a:chOff x="9158976" y="3253013"/>
              <a:chExt cx="2439710" cy="331012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865ED9A-AAC3-EEA0-E251-8FF369179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58976" y="3253013"/>
                <a:ext cx="2439710" cy="331012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FFF6685-C808-FCE3-1612-F16E031A7BB5}"/>
                  </a:ext>
                </a:extLst>
              </p:cNvPr>
              <p:cNvSpPr/>
              <p:nvPr/>
            </p:nvSpPr>
            <p:spPr>
              <a:xfrm>
                <a:off x="11260128" y="5693229"/>
                <a:ext cx="326571" cy="869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4455F8-3954-1553-89CC-D9E6F4A5E47A}"/>
                </a:ext>
              </a:extLst>
            </p:cNvPr>
            <p:cNvSpPr txBox="1"/>
            <p:nvPr/>
          </p:nvSpPr>
          <p:spPr>
            <a:xfrm>
              <a:off x="9577791" y="1423405"/>
              <a:ext cx="1149134" cy="55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+mj-lt"/>
                </a:rPr>
                <a:t>Cobalt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AC82CF-743B-C239-0BD6-09CA1E61A6DB}"/>
                </a:ext>
              </a:extLst>
            </p:cNvPr>
            <p:cNvSpPr txBox="1"/>
            <p:nvPr/>
          </p:nvSpPr>
          <p:spPr>
            <a:xfrm>
              <a:off x="9358406" y="5220853"/>
              <a:ext cx="1699349" cy="49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vitamin B12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D4BE1BB-BBE2-5C8D-FBA5-9E5A6D917A3C}"/>
              </a:ext>
            </a:extLst>
          </p:cNvPr>
          <p:cNvGrpSpPr/>
          <p:nvPr/>
        </p:nvGrpSpPr>
        <p:grpSpPr>
          <a:xfrm>
            <a:off x="6211469" y="1444286"/>
            <a:ext cx="5692124" cy="4623498"/>
            <a:chOff x="6240045" y="1258547"/>
            <a:chExt cx="5692124" cy="4623498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E667A47-0933-BB13-8221-B39DDB9EB2B6}"/>
                </a:ext>
              </a:extLst>
            </p:cNvPr>
            <p:cNvSpPr/>
            <p:nvPr/>
          </p:nvSpPr>
          <p:spPr>
            <a:xfrm>
              <a:off x="6240045" y="1258547"/>
              <a:ext cx="5692124" cy="4623498"/>
            </a:xfrm>
            <a:prstGeom prst="roundRect">
              <a:avLst/>
            </a:prstGeom>
            <a:solidFill>
              <a:schemeClr val="accent2">
                <a:alpha val="5017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419A36-F910-4D98-E320-82D96FED9105}"/>
                </a:ext>
              </a:extLst>
            </p:cNvPr>
            <p:cNvSpPr txBox="1"/>
            <p:nvPr/>
          </p:nvSpPr>
          <p:spPr>
            <a:xfrm>
              <a:off x="7686048" y="1275482"/>
              <a:ext cx="2761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+mj-lt"/>
                </a:rPr>
                <a:t>Manganese / Copper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563B140-FC93-9A83-3DC1-039579FE99F4}"/>
                </a:ext>
              </a:extLst>
            </p:cNvPr>
            <p:cNvSpPr txBox="1"/>
            <p:nvPr/>
          </p:nvSpPr>
          <p:spPr>
            <a:xfrm>
              <a:off x="7686048" y="5468235"/>
              <a:ext cx="2840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Mitochondrial SOD cofactors</a:t>
              </a:r>
            </a:p>
          </p:txBody>
        </p:sp>
        <p:pic>
          <p:nvPicPr>
            <p:cNvPr id="5130" name="Picture 10" descr="Frontiers | Manganese Superoxide Dismutase Dysfunction and the Pathogenesis  of Kidney Disease">
              <a:extLst>
                <a:ext uri="{FF2B5EF4-FFF2-40B4-BE49-F238E27FC236}">
                  <a16:creationId xmlns:a16="http://schemas.microsoft.com/office/drawing/2014/main" id="{28E6FC07-9F72-BCC0-39F1-1BE6DC3327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902" y="1676252"/>
              <a:ext cx="5265371" cy="3747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7693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4712-9C88-DBF5-5132-862F6858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2A993-467D-473B-1C38-8DFBB0554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2C91E-33AC-2019-8749-4F659DBEF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7" y="219634"/>
            <a:ext cx="11114315" cy="641873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815046E-9D7D-4191-8CC7-2287373637F8}"/>
              </a:ext>
            </a:extLst>
          </p:cNvPr>
          <p:cNvSpPr/>
          <p:nvPr/>
        </p:nvSpPr>
        <p:spPr>
          <a:xfrm>
            <a:off x="7130143" y="3102429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CD1732-0C92-A023-B7C4-499C94A6F1A6}"/>
              </a:ext>
            </a:extLst>
          </p:cNvPr>
          <p:cNvSpPr/>
          <p:nvPr/>
        </p:nvSpPr>
        <p:spPr>
          <a:xfrm>
            <a:off x="7130143" y="3691051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8F585D1-C3FC-802D-9067-FA7DFE5DFFFE}"/>
              </a:ext>
            </a:extLst>
          </p:cNvPr>
          <p:cNvSpPr/>
          <p:nvPr/>
        </p:nvSpPr>
        <p:spPr>
          <a:xfrm>
            <a:off x="6542315" y="3691051"/>
            <a:ext cx="609600" cy="620485"/>
          </a:xfrm>
          <a:prstGeom prst="roundRect">
            <a:avLst/>
          </a:prstGeom>
          <a:solidFill>
            <a:srgbClr val="00B0F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D817246-DD51-5730-AB40-2A0328F394D0}"/>
              </a:ext>
            </a:extLst>
          </p:cNvPr>
          <p:cNvSpPr/>
          <p:nvPr/>
        </p:nvSpPr>
        <p:spPr>
          <a:xfrm>
            <a:off x="5954487" y="3691051"/>
            <a:ext cx="609600" cy="620485"/>
          </a:xfrm>
          <a:prstGeom prst="roundRect">
            <a:avLst/>
          </a:prstGeom>
          <a:solidFill>
            <a:srgbClr val="00B0F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2DEE3B-570D-2C93-075C-5A4750673312}"/>
              </a:ext>
            </a:extLst>
          </p:cNvPr>
          <p:cNvSpPr/>
          <p:nvPr/>
        </p:nvSpPr>
        <p:spPr>
          <a:xfrm>
            <a:off x="6564087" y="3102429"/>
            <a:ext cx="609600" cy="620485"/>
          </a:xfrm>
          <a:prstGeom prst="roundRect">
            <a:avLst/>
          </a:prstGeom>
          <a:solidFill>
            <a:srgbClr val="00B0F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E138F8B-27A5-E9DF-AFD3-1D87066A20E1}"/>
              </a:ext>
            </a:extLst>
          </p:cNvPr>
          <p:cNvSpPr/>
          <p:nvPr/>
        </p:nvSpPr>
        <p:spPr>
          <a:xfrm>
            <a:off x="7141030" y="2513807"/>
            <a:ext cx="609600" cy="620485"/>
          </a:xfrm>
          <a:prstGeom prst="roundRect">
            <a:avLst/>
          </a:prstGeom>
          <a:solidFill>
            <a:schemeClr val="bg1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F52D482-F2C7-ABD1-D720-610B0EC6F90A}"/>
              </a:ext>
            </a:extLst>
          </p:cNvPr>
          <p:cNvSpPr/>
          <p:nvPr/>
        </p:nvSpPr>
        <p:spPr>
          <a:xfrm>
            <a:off x="6558646" y="2513807"/>
            <a:ext cx="609600" cy="620485"/>
          </a:xfrm>
          <a:prstGeom prst="roundRect">
            <a:avLst/>
          </a:prstGeom>
          <a:solidFill>
            <a:schemeClr val="bg1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8C0D21E-720A-1B8C-9E83-44A0EB2E5F8E}"/>
              </a:ext>
            </a:extLst>
          </p:cNvPr>
          <p:cNvSpPr/>
          <p:nvPr/>
        </p:nvSpPr>
        <p:spPr>
          <a:xfrm>
            <a:off x="5954487" y="2513807"/>
            <a:ext cx="609600" cy="620485"/>
          </a:xfrm>
          <a:prstGeom prst="roundRect">
            <a:avLst/>
          </a:prstGeom>
          <a:solidFill>
            <a:schemeClr val="bg1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67D85AC-5F11-4C12-45A4-195213DF259E}"/>
              </a:ext>
            </a:extLst>
          </p:cNvPr>
          <p:cNvSpPr/>
          <p:nvPr/>
        </p:nvSpPr>
        <p:spPr>
          <a:xfrm>
            <a:off x="5377545" y="2524692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35DCDE2-1226-31C6-F736-38D8D8207027}"/>
              </a:ext>
            </a:extLst>
          </p:cNvPr>
          <p:cNvSpPr/>
          <p:nvPr/>
        </p:nvSpPr>
        <p:spPr>
          <a:xfrm>
            <a:off x="4789721" y="2513807"/>
            <a:ext cx="609600" cy="620485"/>
          </a:xfrm>
          <a:prstGeom prst="roundRect">
            <a:avLst/>
          </a:prstGeom>
          <a:solidFill>
            <a:schemeClr val="bg1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7A0F3B4-83BE-E7C6-ED89-0F53BAF25E12}"/>
              </a:ext>
            </a:extLst>
          </p:cNvPr>
          <p:cNvSpPr/>
          <p:nvPr/>
        </p:nvSpPr>
        <p:spPr>
          <a:xfrm>
            <a:off x="4185564" y="2524692"/>
            <a:ext cx="609600" cy="620485"/>
          </a:xfrm>
          <a:prstGeom prst="roundRect">
            <a:avLst/>
          </a:prstGeom>
          <a:solidFill>
            <a:schemeClr val="bg1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C622D64-40F3-7DB2-0D0C-391A3D91791D}"/>
              </a:ext>
            </a:extLst>
          </p:cNvPr>
          <p:cNvSpPr/>
          <p:nvPr/>
        </p:nvSpPr>
        <p:spPr>
          <a:xfrm>
            <a:off x="3603183" y="2513807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0708C49-DD84-C8AA-DF68-8C7E5F1044C0}"/>
              </a:ext>
            </a:extLst>
          </p:cNvPr>
          <p:cNvSpPr/>
          <p:nvPr/>
        </p:nvSpPr>
        <p:spPr>
          <a:xfrm>
            <a:off x="8305799" y="3691050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906B8A-E9E9-1939-E9B5-F8D2A568B93D}"/>
              </a:ext>
            </a:extLst>
          </p:cNvPr>
          <p:cNvSpPr/>
          <p:nvPr/>
        </p:nvSpPr>
        <p:spPr>
          <a:xfrm>
            <a:off x="8893629" y="2513807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224408-A344-AE7C-04E4-E3814C0281BD}"/>
              </a:ext>
            </a:extLst>
          </p:cNvPr>
          <p:cNvSpPr txBox="1"/>
          <p:nvPr/>
        </p:nvSpPr>
        <p:spPr>
          <a:xfrm>
            <a:off x="1360714" y="116898"/>
            <a:ext cx="90133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Heavy metals have value as “precious metals”</a:t>
            </a:r>
          </a:p>
        </p:txBody>
      </p:sp>
    </p:spTree>
    <p:extLst>
      <p:ext uri="{BB962C8B-B14F-4D97-AF65-F5344CB8AC3E}">
        <p14:creationId xmlns:p14="http://schemas.microsoft.com/office/powerpoint/2010/main" val="2317609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44" y="250031"/>
            <a:ext cx="924163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Precious metals have economic and cultural value</a:t>
            </a:r>
          </a:p>
        </p:txBody>
      </p:sp>
      <p:pic>
        <p:nvPicPr>
          <p:cNvPr id="8194" name="Picture 2" descr="Scrap Gold Collection Stock Photo - Download Image Now - Gold - Metal,  Jewelry, Gold Colored - iStock">
            <a:extLst>
              <a:ext uri="{FF2B5EF4-FFF2-40B4-BE49-F238E27FC236}">
                <a16:creationId xmlns:a16="http://schemas.microsoft.com/office/drawing/2014/main" id="{57879BE4-CD18-D526-EEF8-4824E3D1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2" y="3330576"/>
            <a:ext cx="5291137" cy="35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42D0DA6-489B-1547-B156-99EB15299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88" y="-1"/>
            <a:ext cx="2805112" cy="33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ata:image/jpeg;base64,/9j/4AAQSkZJRgABAQAAAQABAAD/2wCEAAoHCBYWFRgWFhYYGRgaHBgcGhkcHBgeHBweGRgaGhgaHBocIS4lHB4rIRgYJjgmKy8xNTU1GiQ7QDs0Py40NTQBDAwMEA8QGBISGDQhISE0MTQ0NDQxNDQxNDQ0NDQ0NDQ0NDQxNDQxMTQ0PzQ0NDQ0NDQ0NDQ0MTQ0NDQ0NDQ0NP/AABEIAMMBAwMBIgACEQEDEQH/xAAcAAACAwEBAQEAAAAAAAAAAAAEBQADBgIBBwj/xAA/EAACAAUCBAMFBgQFAwUAAAABAgADBBEhEjEFQVFhIjJxBhOBkaFCUmKxwfAUctHxFSOSouEzU7IHQ2OCk//EABgBAQEBAQEAAAAAAAAAAAAAAAABAgME/8QAHREBAQEAAwEBAQEAAAAAAAAAAAERAhIxIUFxYf/aAAwDAQACEQMRAD8A+ViWYiSyTYC56DePoiVFIn/R4Y8w/fqHsPil/wBIKTjFZa0paWlHSXKDN/qNomqw9F7M1c3yU01h10MB82sIZH2HnoL1E2mpx/8AJNS/+lSTDuplVE7/AK1VUTO2vQvyW0VSfZ6WDfQL/eOT8zmGjK8b4TTS0vLq1nzbgaUR9NufjOLiCOFcYVtCTaYT54IRGdmUFbeEOBYsR1PKNWOGqOUJ+PcA1jXLxMXOPtW5evQw1HrcZqJZKolPTEEgiXJUOCOrsL3gGp4hPmZmT5z+rsB8ltF3DK8VQEmbZalBpRjgTQMaH6OOR57dIpeWVJBBBGCDuCDkERdMCGUBmwB62z8zmOpdKXICgsxwAMk+gEbGjmq8vVTS5SzlyyFAzHupOT8YtDzHRmqpaIVGqXMKqjgjNjp8Vtsc4DDzqHSxVhpYEgg4II3ForPDgY2dFxczwyoVlT/smykOPu6iL3jPTOGzwWBkzLqCx8BtYbkG1iPSAUPw5uWYpNMy7gwwEwxYtSfX1gA6OnRnVXfQpOWte3wh/VcCkJoQO+tjfxFBqGPCtiQL7gk5vbEKyEbcaT22+UczS1lUsSq305uBfe3SA05k00hAVCXIILOQzXbDhlSxZeViLjNoEn8dSWAkrKi3lQKD1yQGuLnPPnC+m4Qzorh0Go2VSTqaxswBtp1WzYm5tDeTwSSjEkO4CkkTAVQkHdXlnItcEbje0Anm8ZZgESWi8ubE3PIHb0HwjlOHVM8ldL3w1n8F8HSQHte9jGlQJKVUtLlqxLWYLMtbxLaYgLDs3wIgap4ylmHjc3soYhk042B8Sg58O3S0UZup4U8sK4ORk6fMjdG6GCUmJU+GZZJ2yvsr9m7wdM4s+vWiqh06bDxC17jzXhPUyyzFmyWJJPcwwM+H1j0haVMTB59jzHURK7j2rAW+gjQegH5R7QcRUqJNSpeX9lx50735iK+K8FaUA6kPKbyTFyDfYHoYgofjE0kkMVv0/wCYWzLkknJMX6Y8KRRRT0LTG0rvvDbh3AAwIdirZwLfswDLZkN1NjDqh4omnxi7jawJv8BAcUvAEzqNyPr8IX8R4OCbpZQPrDl50+YbomgdX/pA82jRMzZpN9xew+QzAZAU5JsASe2YOp+BzG3AUd9/lDh+KS0xKT42sIBnVsx92sOi4+sEd/4Io3mH6RIC92IkQb5Ei9VjpE7QbJonYAgYzcjNgu5PSMa6YERIsW52g5KDxMC4soBvnKnYi3bNux6QxWiVWsAWNgVxa+2q3e1/3exCeVSMeUeVNOQCQCQNzbA6XjQvLYEgDFhnScc8/vtzhPxSrK3a5ufMtxpPYjnGoj577S8H1H3ieGYM4xqt+R7wRweuWtHupllq0FlJwJ6qPKek0f7h3gurmamOLC+Be9u14QcW4YSfeS7h1scYJtsR+IRcQ6k0rowZbq6n+4I/SDuLIk5VfSyzBhgPIbc98GB+B8ZNYmgkLVIMg4E9V5jpMHMc/WB5k1zuT3EBSeHEZvb4xdMqHK6WnuR01E4hrRU8h0VSLkjx29770NzKgAoV23gxpivrRlJVbrkgqLXAaVpS4O2C0XE1nZHB9ahlKnVfQpdFZ7YIRWIvBUzgCaAUJZzayMZahj9tB49QZejKLwZQyXRFXUy+Il11DSRbGmwurdwYtJcMxDnxEEri1wAARcE3xvGutTtGSdbG2mxBta2bjlmOkpXP2beuIePJAOB6nn844tDridg1GXl3sQVO6MoZD6huffePJ9U51eNgGN2UEhSbW8u0XMsCzVMTF0K0cgR26xFEVUCx2Ej1VhpR8ImPc2CAWuzkIBqF1vfNiM3taMqSzJNswZwrijyLrYPLbzy28pHO3Qw0quFKq+GYHceZApFha+pTsw9IVpSIzgM2hTu1r2+EVBVfwdHQz6Ul0+3LPnlnmCOYhXS8PmTPIjN35fM4gmdXpJdTSGYXU+NnGlHH3dO5gqgnVNXrQTUlsMrKTw6x2aA5HBEQXqJqp+FTcx4eKSJeJMosfvNj6nMKp1KyMVdSHBsdV9V+94Ko+GzJgui46nAgf1xUcRnP9oKOi/1gE09zcm56mNGvs7M0amsL7WNx8YBreHtKtqIN+kQK3popKQwvHIcAg9Iih1oph+w3yiRo5XtCAANP0iRRteGHQ3KxyGIBI7E2NrfWLmk6nNiSrG7AXA1Xvdb/AL+cWSaUkEgYGSYa8NpgWA6i42zi+OscpXWx5S8MBINrAbC98He555zDaXRKqgADG3b0Jin+K0sMFVXziwJFz5r819O/SB6521jxBrXZDyzY2YDspswza/a9Yobi00Dw4ub77C25J5DMZGqpizkOTpALApY6wLX0E4P/ABGkq6KY51KoudwTgg7hj1FhkfpA/wDgYVLa2XIbBDFWF7lTYWuLDntGojJGnRT7wKZku+nS1gykjZwMHF7EY+UUz+Dv5kBZCARtqscWK73F/wBY1FaqgadCnbJVbm18kKApOTuDCufMY4Jx02HwAxG5xZtY6s9l5hdZkt1luCDe+QRsw03sY08+UJgVptjMtaY6DSHI2YrmxtuecdERw0akjNtdSpKLlVAPXc/WOneKGMVsxjcuMLGeOdYih3gV5sXUwXMF4EcWiLVRYWDRL9VUYqmSW0a7eG+nVyva9vW0H0FUJbm6qQRa5UEr3W8MOKVQ0LrImlgPEFCKVF/CbbsOR3Hpg866QlpuDTGGp0dJdifeFfCCfLquRZScXgmbw+SrInndQutULATAdRJVnGHHhwBYjvF8riSIpV3dgxB1AIXIFh7t9YNl9IEl8RZbhFULnSHVXZL3uEYi6jO0RRxeWMJLRFYFQ/iIdTa6Pqvoa43G0eGfLVBZ3d9rMowPuM17OsLiSck3J3vBNLSO+EQvywOZ2gK5lSdl8IBuvMr1Abe3aAJrZ6w4ThyabzZvujdlsyMQrDYOb+G/W0GtRoqgfwysAFJdCzTFI+2FuQ6He1oDIVEogkMCrDcEEEeoMUICpBBIINwRgg9QY1dTKE12Seyq9taTvKGF9mXn8IRVUtFcqjh1GzAEA/AxFOZNbLqlEupISbtLngYboriKCk2lfQ4up/0sOqmBJNGHllwykg2MvOq3W3MQbQ8YAT3NQpeVyJ88vuDuREB8ixRmR3YWvovt6QslVCP4Jwt+Lp69IuqKR5Npkp9cs7OPyYQrnTGd/wATHlAd8TpZagaG1Qr/AIcsbDJ7Q9k8Adhd20YuNjeCqFkRCCo1DB2i4Mi0ojcRI138RT89N+fliQwfUaejCspXK7FW3zzHeC5NCM3wL3Wxypucg/L69TBCJFyrHORu1wJA1F8k2I+Btf8A8RGW9rOJvImydJ8FmLAc8gD5ZxGujDe3q3mp2T82MOVyHGbyPaaqWYgdTcGKqgRiuCcVMh9LHwMf9JP6Rsy4YXEXhy2HPjlJq2VeATw4nJKqPn+UOqmXeFNbKLgC/iW9ujDmD8hnlHXXLHK0Mgi3vX1fyqV/8rwNSgq7owtcG98XG11Pe8eyaVmAJGgH72+/IbmO6zToUMbuLW67Zv8ASKio00pAC+p7k2vseYHh3NrZvnOIXzUBJI2JNtsXO2ILlTRYo+UP07jpEXh7nVYqQMhiyi49Cd/SL56lm+FcyXA0yTDaspdBAvqxuNr9Bff1gVki+p4TzJNop94whyyiKXROcTKuwGlQDg4MXq9xpvje3L1tFcxJcVSwL+Ak/DHziWtR6kku4VQSeg3hvT8JcOqOpTUCQSL3t0yAfnCqnrfdOGUeIG+dj2hvSOHuyzk0E3aW76HQn7SciR2/tlRFNLlKSyMrrpt40sUflrQk3W/O8TVr1q0ky2IuyoCEcL9uWdg3a+YAbictHZvdiY6khZisUDrt45flaFr103SUDuEJJ0Bm0i/IC+BAO53EVWXf36TjYaQVbUy/9uapAyPvAwtqeNYQSUMnQSVKu7EX3VWY3C9oUskS0QWT6pnOp2LHqTeKtUckRyYKtScQbg2Igimu7BR5mPPmT3gAmPC9sxA5kzptOx0ZGzy28rDnboe8EtRpOUzaa91y8o+dD26iBKbjasmiagdgLI9yCP5rbxQrFHDy2KONmHPseogDJnHX0FXuCBYWv9YTVNe7new6CNIqSq0WOmVVAeiTLfrGdrKN5blHUqw5H8x1EXQFoiRbpiRB+lEMWEgC8AUTg3U7j6jkRFmx08iR8DuPgbRz10sE+8Hf5Rhfa+aGmg3BGgWt/Md+hjaKWAIIuOWd78j/AFjB+1j2nWNtWhb265+fKM8/GuHrPT1BEH8C4uUIlOeyE8/wHv0+UAuDC+oH7/WHD4vL63j1ggadNBjNU1e0xdBP+Yo/1qOY/FAzVj9THp42WPNyllaOe5ZfA2V3Ufav369IVPOXkf0zzv3hUlY6m6mx2vFE2a7G7MSepJv8zGp8Zv0ymVdoq/xJhsxHxhYx7wdScGd1Vy8tFbyl3C3semYt5QnGuHrieZJ9Yo/inIJANhubGw9TsI4qaVkdkbDKbYNx6g8x3jR0fEmshSpMgS1VSgDG9vNa2CLcoz2rXUupqRWRHmTtAcnSAjORY2u1iLCAKyldHKNfsfvDkw9Y0Uqa0m7o7rKmEroyLMQSGC3yMX+Mc1dSjJoM15wBumoFQhIsTa/c47CJtpkjPSqXrByJYReksfKPHGIYaTT0zFQgqoTJgJ1tEsJVyCLfdGBkmWgyTPiNKWkmKzLMO6NPeMEW2o9wPXeGEzgyaWCuGdQWIHlAAJIvuTjtDBj2SK2h7NoYEejhgUtFbQxel7RQ9OYYAHMWSqorg5H5QzoeCTZxsi4G7HCj1MO6fhVNTjU9pzjJ+4tvzhiWyMw83Y8xkHYjuOkaSh4xLqUEmr32lzuY6Bj+sZri3ETOmFyABsABYADbEL/eERFbOb7ITwTp0MvJrjI5GJGbk8enqAqzpigbAE2HpEgP0FLsbMcEZ7iCUte/OElRWJJF5sxJY6Mbt8FWEFb7cy76JCPObkWuFPoi5Mctz11zfG6aoXrc9Bk/SMjxuWjzGmswNwAouPsixOO94UNT8Sq8ORIlnkToFv5F8R+NoQ8b4f8AwzhPeM5AAJOADvYC5x6xLd/Fkz9OKmslAZEJaiaj3KH4QseqJFjATTLG4MWRLRc5yCCDYg3B6GD5dUJgL2s486j/AMh2MJnnahA6VDIwZTkfXsY3PjFPXMVqlyNW1xf0vmCKaYsxdaYHMc1PT0i33MdZ9c6eJJZiVSmke4Ph1lUx4QdQY3IOd+sL3RE0pNRpiAMJbq5UWJG9uY2iumAVhqXUvNbkAxfVzi9sBVW+lRsLww1dxWmUpqdER/CJaK1yFxhrdrmAWcWTSgRkHmWwuQbhji9/jE0RdLkfPlvFw1VOd3N3JY9/6R0tPbMGLT2ySB++kcsPSCByBHDiL2EVssApqVgIyrkDqQPmY0dBMRHLuTdR4RpBBJwb32x/cQHxCgBX3srKHcc0PMERB1U8OopTe7mtP1EA610WW+xK6Tjtf4xzScMWVUJrZJkp76Ht4GJHhDKcA9jcHG8cyvd1KhJpCTALJMOzdA3eCaDg1QmqTOS8lgSHDIVB5Mhv9Iy0sPHArtLnyJei7AEJpdc2DKwsfkYv4aDLm6HPgYHS52YYJI+BhUvHHQtKcS56I7BHdbnwmwZWIvmwger4i01gWtjAA8o62+X0hFP58ySF0IWd7i7/AGe4A/vtApQGBKGWzkBFJPQAn8oeJQon/Va7f9tCL/8A3cYX0FzGmbcLJVCzmyKWPO3L1Ow+MFLw6TKzMPvH+4h8I/mfn8ILn1bFdKgIn3FwPj1+MAOAImprqprHcacIg2RcKPlvGf4zUXGhdvtf0g+unaVv8B6wpCFjYAknkMkxIsKHlR3TcOeYfCLAbscKPUwwq3kyDaadczlJTJv+JhhfTeB5gmz7e9IRB5ZK4UfzHnD4v8V6aFcNOYsNyoNj6YiRZ7u2AoAG2BHsNM/1v6L2PS+uomvNbmLkD57mNRQ0sqULS0VPQZ+J3ML1nGLBPMcsddNnqLC8fO/a1rvr64MaaprLDeMxxU6wYVYykwwO0yCJ40mBZw5jaLIzageOHMVFo91RpmjaCsaU2oZB8y9R/WNjTMrqHU3U7H9IwimGnB+ImS3iyjeYdPxD9Y3LjNaz3cRZZi5QCAQQQcgxasu+wMaZUJKHOxi10OB+x8IIWm6m0cGWOpMUV6QBvFTiChLFtvmTFDrEA1o5YReRHJEADOWPeFuwmBVZVDYbXcKRzBxv0i6YkBTZcATxRaVVcIrO7faDeFDflyP1hE819OnW+npqNvleDRJLGygk9BDen9nwoD1D+7G+gZc/Dl8Yi6zFPSO50opY9AI0lN7PpLs1S9j/ANtbFz68l+Oe0GtxFUGiQgljbVu59W5fC0L3fmcmM6bTFq6y6JahE7eY/wAzbn02ihXgQN/b+sWhusT0xeTA0+aBkmKJ1Ve4QXsLk3AVR1ZjhR6xnKzjwDaZIE6Z94g+7XuqnL2+81h2jSYYVhB/zZzCVK2S/nbrpTdieu3eFTcUmTQUp1MmWcGY3nYevL0X5wEZDO3vJ7mY56m6jt3HYWEHJNg1i2j4esseHLHdzuf6RdexjxJl48cRlXJWJHtu8SA+lRzMfERGvHry7xmNkHEaowmmVRhtxiQRm0Z6YphiaoqSGgEGxs2xgicpgNz1i4lquamk2jxY7dri3MbHt0j2mUWJMVFyqBFgtFRi6XIJyIBx7PcV92wlvlGNlJ+wSdvSN4JBtgi3K3ePlboRgiNl7F8dDEU05rH/ANtzz/CxjUqWNH/DdTEModIMmrpJFrEb3gdzcc4qYEmSoDmrBzqbduUAvBFBEeER3BUmhJGpiET7zfoOcAvZLwTL4PjVNbQvfzH0EEvWJLFpa3b77b/BdhCaqrCxJdiT3MS8g0/jUljTIQL+M2Ln48vhCqfOLG7Ek9THSOCMEQPNjNq451xwXiidOA5wJNqPDrZhLl8ne/i7Igy59Md4kij2qguOZ2AySegHMwDxTiySriax18pSEa+2t8hB2y3pCyVWzp7FKNGQbPOY+MjnqcYlr+Fc9SYccM9m0kWZh7yZvdh4Qeqr+pz6RrxMJ/4aoqgDMtJkDKoosD3CnLH8TEmDUoVVdKLpHPmT3Y7mD62c5bIilanqIT6pY9ORFLLaHhmK0DzqUHaLgVpNtBQe4geopysF8DrUR/8AMW6nGq1yl/tBTg/GJYDZfBqkgESmIIBBxscjnEjW09a+kWWU4th1UgMORsDg2373iRMUwFhyixJogB5hO2BHJmd4mLphUy0cWMIarhCZPKCJtWo3MLqniIi+ASooZI8z6fQXhNU00nk5+KwbUT9XKBP4UtyioVvSreyuGJwBpa/0jrh8rUxQ7qduvf8ASHZpBIQuQC5Fh+G/Md4zcwkNqBsQb3iBq8oA7XHMdo992ZZHND5T279xHVLUB17jcd4LobPeW+x8p6GAskBXGbRTVcJIF1O2QRuDyIilpbSnKnkYb0dUGFjEVo/ZfjP8ShlTMVMtf/0Qcx+IQfOODb9/CMdU0jErMktomodSMMZHI9o13DuKLVSveWCTEOiclrWf7w7GxjcrNgdzHKUrNnCrzY4Hzjqo4hLQ2Xxt1+z/AM/lAM2sZ8sb22HIeg5QvJPR6uieQam+8wx8F/UwNUTixuSSf38oG99HeoDJjF5LjgpeBqqlW1j8h/WCJlUBtiFlVxBVxuSbADJJ5AAZJgAmqvdOBYBeQH7yYu4hOLNaWNRtc5AVB1djhR6wk9oZqKrCa5WYAdEpbMwb7JmNsg/D5vSMozOFzr0vnOoK2n6NYn4RcPWkq+KIraUAqJpNgbEylP4U3mnu3h7Qw4d7LzJ7e9rHYk/Yv4rcgSMKPwrD/wBneD06UqVNP47gCazZdG5gj7K36QaZ5haDaanly1CooVQLAADHy5xzMAtiBPek4F7nYD+kENT2Gp309hbHqTi/aIBWo9ZNlLEZx07wvfhobAGfrjeHcunUgNKdiQRqU6cjnpIOT2Pzj01DMG91o1jcAWLWHPqbctoqszM4V0MBvSzF2BMMXqG573N/X05RW1a+YnYLWnEYdTAlRIVsoc9IazakncD6QI6IeRB7GNdkwuFTMXFyLdzEgrR+P6RIbFaN+KHYQQtLPdC4sABexOYztM9mBPIxp5IDeMzDb7g2gK+AjUThS98a9haCOM0bTAzu6B5Y8q/aHaAZ2lHDi4vuO0G65RA0IdZ3JvAKKal1Q9peGaV1EQZwukVbFhBdfMYrYCwijEcaNsdP3mMvO3Ma7itKTcxnKiSBGQBKco1x8R1EPpDggMDCN1i+Q7yz41ZQfvKwF+ouMwGtKCcmfMo3hcqFIJ4dUBArdd4M4hTBl1JscxFU0dXyMaLi9KkuQg0jXMbUzcyFFhfrvzjNcDpC89Et9q59Bk/lGp9pGBmab4QBfju31/KAzhJjodzEnTwNoEedBkYZ9toonVdhcmBFdnJVF1EZY7Kg6u5wo9YUV3GJUs2TTUTb4Yg+5Q8tKHM1u5x2hgZzqolNbOJcs7O9/F2lpu59Md4TLxObNcyqJHDNcNM3msDvdtpSdlt3Jhtwj2Lqatvf1buiG1tXnYdAuyL+7RtKallUyaJSqi9tz3Y7se5i6YzPAfYNUs9TZ330fYB738x9cQ449Qypsv3TKLfZI3UjYr0g+ZV4hc51GE2lYXhfEqjhdR96WcMp8sxNjg4v2/vH0GYkqbKFRTtqktuPtS2P2G7dDAXEODrUSyjeqtzU9RGM4TxKo4VUFWXUjYdD5JiH7QHpFsPW0L2yCQesFqyTV0tZXGQ375flFVZLRpa1FO2qQ3xMsn7D/oecKmmkZByMgxMDOjpXVySCoGDfn2HXreF9fXFZzOhtn4E8/rDKmqhPQoXKPawPL+3W20Zyrp3RyjixH17jqIYHZEupUsH0TAMi1w3qBm/4oVcbEpNKoxLAWe+QfxdiekLmlEx5/DdYvUUPUHlFbM57QypOHPMuJSarEC91AudhdjvDr/Dl0aHky1OizlywnS3FvFbmCduVoZIaxt/xGJGuk+yvhH+ZKOPvxInZQ9NTorlWyBtF9NP0O2kXB2gZEvB1LS35RqI8SWztc7xoOH8L2LQRw3htgCRD1Jd4AdAFAAAxAVdMJEMZibwpqWyYBJWyri0ZuuorExsEtqux2z6wFxJNd33J/drRLFhDwphLR30qzjYkXtjlFLe00x/BOs6HGlhcD+kES7o5uPCcH+sSs9mXmeOnAcHJAIFu+YgVo/u30Z0HK35X5GNPweddwh8sZni1KZIRHILjexv+7YhrwGpDWb7Q3/QxKrb8Ho1kPMnHZELD9PmbCMnW1bMxZjckkn4xpPaGvEuRoJF30hj2QXP+4/SMdOlHR7yYwkyvvvu38kvd/Xb1hIlUzJ+bC5JwAASSegAyYqrZ6SBeoc6txToQXP8AO+0sdsn0hfN9oGY+5oUZS2DMNjOceuyL6Q69nPYMFhMqW1HfQCSD/M3OKhNSyKziJ0SkCSAfKt1lr3Y7u3r9I+ley/sJT0wDt45n32Ax/KDgQ/4dIRFCoulQLAAWEHIl+X1ziJqgOJuFXG3Xa/oTGSqTn+/7MaviQAvzMZWrYAxqRKqJxES0DvMgilS5EaQ1o5erA/L5wH7TcASpTQ/nA8DAeU7/AC6xoKalKpnFxk9ouSWtgQb3vn0NjiMVXxfgvFp/C6hpc1dUtsTJZ8rKftLGxr6JCiz5Da5EzKtzU80boR9YM9sOBJUoQbB1vofp27iMB7OccmUE1pM5S8h8TJfK331PIje8JVaMSiCCDYjYxbWT2e2sjwiwxt1i/iiKipMRtciYLy5g2P4G+645j4iEFTWdI3sRfOnKsSm4XPngMmgBr6Q7hS1t7Xx2za5jnhMlHDu6s5ULpRTk3OTjJOwt3h89LTe6RlWZpY3loTZ0e+fERZ0NiLnvEvIJOHJoLyahHUXuQDpdHAwc7jb5Q9NSfA7AsqAKuu7FwLYY9L3NoI92GdXZRrIxe5sBtvucgRTxckC7KAc4GwvyAviMWqWTuJLqP+Un+6JC1pkSM7Q8pae/KNRwmjUcoCoKPIvGro5KqI6j1E7R3MOkQSu20DTkJiBbVzDCucTDOplGF89YqAHWObZ2vfBH6x65iS5rLkGKB5/DU0lne2DpA3J5X6RmXmOl9DkDtGmnJfJgNeFvNbSi3P0HqYwrG1KliSxJJ5mHfszwOpLCcFVJSkFmmNoVhe5Axc/KHFaKKgGqewnTuUseUHvGR4pxys4k+keCVsEXCgd7bwDbj/tTJR/ABUThcBiP8pCST4V+21zuekJZPCqmtf3tS7AHrvboq7KI0PB/ZSXJAdvG/U7D0HKHDi0TQNwrh0uSNKKB1O5PcnnGiopneEKMYaUDQRqqIi23zg5QYC4cu0OUTGf38YKQ8UGMY62jD1z2aPoPGyAhsP0j5tWI51OFOhTYtyBOwvG4zXknJjT8GlBRqNr9bQn4Rw4tpLnQrbYJJHMgdI1dHpWy2Dp5Tj6nPPl1HcZWrHs13msEuFBU2OSHv5bEHmD84Gal0gKTodP91v178/iQCkZdbSkuygnxZ8BN+fMEixG533vErGAA12ZwoGq1j/aMVSCsn3GQQemBGN9oaBJy2OHHlbp/xGj4m+YSzDz+vL4QGb9neOtSM9PUKXpphtMTp0dDyI3xDnivB/d6XR/eSJmZcwdwDoe3lcXH6QLxfhgnLjDjyn9PSBfZH2neiZ5E9NdO/hmS25dGXp6w9Drg1I4dHRijA4b841Ip2I2Yu3mdhYaQb7fX1g2RwVWCTad9clrFSTcpt4Wt+cFTkCA/e2HPHrzgFVS2nkBgbdtoz1dMJub5/OHvEJoPW/zjM1hjNUDEj2JBH0zhwxGopZQttEiR0FoGY4qNo8iRAmqd4WVMSJGkK5u8cRIkUeyxcgd4J9uqp6ekJkH3Z6gC/wBYkSM/o+KUf+Y93JYk5JJN8x9L4ZIVVGkAekSJGeTUOZW0CzYkSMimGdBvHsSNxlq+H7Q5TaJEgpLx/wAnz/OMLwWYWqGlk3QgkryJGxIiRI1Eo/2Yc3TOzgDsCDcfSNT7sCoCW8LA6l5G6scj1A+vUxIkZqwS8lUUhFC+LlCDihxEiRFZGsc5zBctAaXI21Edjff6CPYkRCVYzftbKWytbO14kSLBsf8A0SrHLzJRYmXY+A7bRueIIBfESJDkpBxZAoNha8ZGp3MexIwUPEiRII//2Q==">
            <a:extLst>
              <a:ext uri="{FF2B5EF4-FFF2-40B4-BE49-F238E27FC236}">
                <a16:creationId xmlns:a16="http://schemas.microsoft.com/office/drawing/2014/main" id="{30713CC5-0866-8936-8366-5F413718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68" y="4175197"/>
            <a:ext cx="3607593" cy="27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6024CF-6FC6-D24F-6BDE-EA03404C7A94}"/>
              </a:ext>
            </a:extLst>
          </p:cNvPr>
          <p:cNvSpPr/>
          <p:nvPr/>
        </p:nvSpPr>
        <p:spPr>
          <a:xfrm>
            <a:off x="2586199" y="4175197"/>
            <a:ext cx="561972" cy="557213"/>
          </a:xfrm>
          <a:prstGeom prst="rect">
            <a:avLst/>
          </a:prstGeom>
          <a:solidFill>
            <a:schemeClr val="accent3">
              <a:lumMod val="40000"/>
              <a:lumOff val="6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Pt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CCF311-7666-B15F-A67B-39A90D2FED20}"/>
              </a:ext>
            </a:extLst>
          </p:cNvPr>
          <p:cNvSpPr/>
          <p:nvPr/>
        </p:nvSpPr>
        <p:spPr>
          <a:xfrm>
            <a:off x="6276383" y="3330576"/>
            <a:ext cx="561972" cy="557213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154D73-C828-27CA-53C0-C8CAE85E9580}"/>
              </a:ext>
            </a:extLst>
          </p:cNvPr>
          <p:cNvSpPr/>
          <p:nvPr/>
        </p:nvSpPr>
        <p:spPr>
          <a:xfrm>
            <a:off x="8719983" y="2174478"/>
            <a:ext cx="561972" cy="557213"/>
          </a:xfrm>
          <a:prstGeom prst="rect">
            <a:avLst/>
          </a:prstGeom>
          <a:solidFill>
            <a:schemeClr val="bg2">
              <a:alpha val="4902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Ag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186C4C-779B-AFBF-2A9F-0C17AF12199C}"/>
              </a:ext>
            </a:extLst>
          </p:cNvPr>
          <p:cNvSpPr txBox="1"/>
          <p:nvPr/>
        </p:nvSpPr>
        <p:spPr>
          <a:xfrm>
            <a:off x="7391603" y="1575593"/>
            <a:ext cx="1991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Silver: $21 / oz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790EB-D62F-1CFD-436D-C91A0F54451D}"/>
              </a:ext>
            </a:extLst>
          </p:cNvPr>
          <p:cNvSpPr txBox="1"/>
          <p:nvPr/>
        </p:nvSpPr>
        <p:spPr>
          <a:xfrm>
            <a:off x="5097064" y="2812335"/>
            <a:ext cx="2294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Gold: $1,858 / oz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B36E-52F7-031F-3615-6987958DCAE8}"/>
              </a:ext>
            </a:extLst>
          </p:cNvPr>
          <p:cNvSpPr txBox="1"/>
          <p:nvPr/>
        </p:nvSpPr>
        <p:spPr>
          <a:xfrm>
            <a:off x="1771650" y="3609182"/>
            <a:ext cx="2581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Platinum: $979 / oz</a:t>
            </a: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81F9DE11-3A51-CAC8-ADFC-7D95E363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38" y="1051471"/>
            <a:ext cx="2381962" cy="241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66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4712-9C88-DBF5-5132-862F6858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2A993-467D-473B-1C38-8DFBB0554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2C91E-33AC-2019-8749-4F659DBEF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7" y="219634"/>
            <a:ext cx="11114315" cy="641873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815046E-9D7D-4191-8CC7-2287373637F8}"/>
              </a:ext>
            </a:extLst>
          </p:cNvPr>
          <p:cNvSpPr/>
          <p:nvPr/>
        </p:nvSpPr>
        <p:spPr>
          <a:xfrm>
            <a:off x="7130143" y="3102429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CD1732-0C92-A023-B7C4-499C94A6F1A6}"/>
              </a:ext>
            </a:extLst>
          </p:cNvPr>
          <p:cNvSpPr/>
          <p:nvPr/>
        </p:nvSpPr>
        <p:spPr>
          <a:xfrm>
            <a:off x="7130143" y="3691051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8F585D1-C3FC-802D-9067-FA7DFE5DFFFE}"/>
              </a:ext>
            </a:extLst>
          </p:cNvPr>
          <p:cNvSpPr/>
          <p:nvPr/>
        </p:nvSpPr>
        <p:spPr>
          <a:xfrm>
            <a:off x="6542315" y="3691051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D817246-DD51-5730-AB40-2A0328F394D0}"/>
              </a:ext>
            </a:extLst>
          </p:cNvPr>
          <p:cNvSpPr/>
          <p:nvPr/>
        </p:nvSpPr>
        <p:spPr>
          <a:xfrm>
            <a:off x="5954487" y="3691051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2DEE3B-570D-2C93-075C-5A4750673312}"/>
              </a:ext>
            </a:extLst>
          </p:cNvPr>
          <p:cNvSpPr/>
          <p:nvPr/>
        </p:nvSpPr>
        <p:spPr>
          <a:xfrm>
            <a:off x="6564087" y="3102429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E138F8B-27A5-E9DF-AFD3-1D87066A20E1}"/>
              </a:ext>
            </a:extLst>
          </p:cNvPr>
          <p:cNvSpPr/>
          <p:nvPr/>
        </p:nvSpPr>
        <p:spPr>
          <a:xfrm>
            <a:off x="7141030" y="2513807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F52D482-F2C7-ABD1-D720-610B0EC6F90A}"/>
              </a:ext>
            </a:extLst>
          </p:cNvPr>
          <p:cNvSpPr/>
          <p:nvPr/>
        </p:nvSpPr>
        <p:spPr>
          <a:xfrm>
            <a:off x="6558646" y="2513807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8C0D21E-720A-1B8C-9E83-44A0EB2E5F8E}"/>
              </a:ext>
            </a:extLst>
          </p:cNvPr>
          <p:cNvSpPr/>
          <p:nvPr/>
        </p:nvSpPr>
        <p:spPr>
          <a:xfrm>
            <a:off x="5954487" y="2513807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67D85AC-5F11-4C12-45A4-195213DF259E}"/>
              </a:ext>
            </a:extLst>
          </p:cNvPr>
          <p:cNvSpPr/>
          <p:nvPr/>
        </p:nvSpPr>
        <p:spPr>
          <a:xfrm>
            <a:off x="5377545" y="2524692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35DCDE2-1226-31C6-F736-38D8D8207027}"/>
              </a:ext>
            </a:extLst>
          </p:cNvPr>
          <p:cNvSpPr/>
          <p:nvPr/>
        </p:nvSpPr>
        <p:spPr>
          <a:xfrm>
            <a:off x="4789721" y="2513807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7A0F3B4-83BE-E7C6-ED89-0F53BAF25E12}"/>
              </a:ext>
            </a:extLst>
          </p:cNvPr>
          <p:cNvSpPr/>
          <p:nvPr/>
        </p:nvSpPr>
        <p:spPr>
          <a:xfrm>
            <a:off x="4185564" y="2524692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C622D64-40F3-7DB2-0D0C-391A3D91791D}"/>
              </a:ext>
            </a:extLst>
          </p:cNvPr>
          <p:cNvSpPr/>
          <p:nvPr/>
        </p:nvSpPr>
        <p:spPr>
          <a:xfrm>
            <a:off x="3603183" y="2513807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0708C49-DD84-C8AA-DF68-8C7E5F1044C0}"/>
              </a:ext>
            </a:extLst>
          </p:cNvPr>
          <p:cNvSpPr/>
          <p:nvPr/>
        </p:nvSpPr>
        <p:spPr>
          <a:xfrm>
            <a:off x="8305799" y="3691050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906B8A-E9E9-1939-E9B5-F8D2A568B93D}"/>
              </a:ext>
            </a:extLst>
          </p:cNvPr>
          <p:cNvSpPr/>
          <p:nvPr/>
        </p:nvSpPr>
        <p:spPr>
          <a:xfrm>
            <a:off x="8893629" y="2513807"/>
            <a:ext cx="609600" cy="620485"/>
          </a:xfrm>
          <a:prstGeom prst="roundRect">
            <a:avLst/>
          </a:prstGeom>
          <a:solidFill>
            <a:srgbClr val="771B77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A8171A-C7AB-133C-2ADE-7F847FA73A0D}"/>
              </a:ext>
            </a:extLst>
          </p:cNvPr>
          <p:cNvSpPr txBox="1"/>
          <p:nvPr/>
        </p:nvSpPr>
        <p:spPr>
          <a:xfrm>
            <a:off x="1360714" y="116898"/>
            <a:ext cx="90133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Many heavy metals play a role in manufacturing</a:t>
            </a:r>
          </a:p>
        </p:txBody>
      </p:sp>
    </p:spTree>
    <p:extLst>
      <p:ext uri="{BB962C8B-B14F-4D97-AF65-F5344CB8AC3E}">
        <p14:creationId xmlns:p14="http://schemas.microsoft.com/office/powerpoint/2010/main" val="2913532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07" y="50558"/>
            <a:ext cx="11321504" cy="1138711"/>
          </a:xfrm>
        </p:spPr>
        <p:txBody>
          <a:bodyPr>
            <a:normAutofit/>
          </a:bodyPr>
          <a:lstStyle/>
          <a:p>
            <a:r>
              <a:rPr lang="en-US" sz="3600" dirty="0"/>
              <a:t>Heavy metals are used to manufacture common materials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8D819ED9-0205-4D32-A675-1CE8F7E82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17" y="4905372"/>
            <a:ext cx="3061594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Prussian Blue – Ancient Earth Pigments">
            <a:extLst>
              <a:ext uri="{FF2B5EF4-FFF2-40B4-BE49-F238E27FC236}">
                <a16:creationId xmlns:a16="http://schemas.microsoft.com/office/drawing/2014/main" id="{FE005659-5BC7-D261-3478-BF99911F9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7" y="2247105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F27205-DA79-3F77-007F-4078A68F9AAF}"/>
              </a:ext>
            </a:extLst>
          </p:cNvPr>
          <p:cNvSpPr/>
          <p:nvPr/>
        </p:nvSpPr>
        <p:spPr>
          <a:xfrm>
            <a:off x="7899796" y="5012526"/>
            <a:ext cx="561972" cy="557213"/>
          </a:xfrm>
          <a:prstGeom prst="rect">
            <a:avLst/>
          </a:prstGeom>
          <a:solidFill>
            <a:schemeClr val="accent4">
              <a:lumMod val="20000"/>
              <a:lumOff val="8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C16877-469D-1C29-F78F-D27BFCCC4615}"/>
              </a:ext>
            </a:extLst>
          </p:cNvPr>
          <p:cNvSpPr/>
          <p:nvPr/>
        </p:nvSpPr>
        <p:spPr>
          <a:xfrm>
            <a:off x="7224962" y="5012526"/>
            <a:ext cx="561972" cy="557213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B99EF3-A51F-F3DA-DB4B-D22CD0EC3716}"/>
              </a:ext>
            </a:extLst>
          </p:cNvPr>
          <p:cNvSpPr/>
          <p:nvPr/>
        </p:nvSpPr>
        <p:spPr>
          <a:xfrm>
            <a:off x="6529417" y="5012526"/>
            <a:ext cx="561972" cy="557213"/>
          </a:xfrm>
          <a:prstGeom prst="rect">
            <a:avLst/>
          </a:prstGeom>
          <a:solidFill>
            <a:srgbClr val="0070C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Fe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2A871-B7D5-CEA0-9E1A-7560E492B50F}"/>
              </a:ext>
            </a:extLst>
          </p:cNvPr>
          <p:cNvSpPr/>
          <p:nvPr/>
        </p:nvSpPr>
        <p:spPr>
          <a:xfrm>
            <a:off x="3314569" y="2196705"/>
            <a:ext cx="561972" cy="557213"/>
          </a:xfrm>
          <a:prstGeom prst="rect">
            <a:avLst/>
          </a:prstGeom>
          <a:solidFill>
            <a:srgbClr val="0070C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Fe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0FB1BE-52D1-47DF-CF47-A90390CDAC18}"/>
              </a:ext>
            </a:extLst>
          </p:cNvPr>
          <p:cNvSpPr/>
          <p:nvPr/>
        </p:nvSpPr>
        <p:spPr>
          <a:xfrm>
            <a:off x="3314569" y="2861862"/>
            <a:ext cx="561972" cy="557213"/>
          </a:xfrm>
          <a:prstGeom prst="rect">
            <a:avLst/>
          </a:prstGeom>
          <a:solidFill>
            <a:srgbClr val="985CB4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794B65-DE6C-A9BB-6856-311CE72CABD8}"/>
              </a:ext>
            </a:extLst>
          </p:cNvPr>
          <p:cNvSpPr/>
          <p:nvPr/>
        </p:nvSpPr>
        <p:spPr>
          <a:xfrm>
            <a:off x="3314569" y="3527019"/>
            <a:ext cx="561972" cy="557213"/>
          </a:xfrm>
          <a:prstGeom prst="rect">
            <a:avLst/>
          </a:prstGeom>
          <a:solidFill>
            <a:srgbClr val="5198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CFE7DB-7408-04CE-7998-5525AC1F0D4E}"/>
              </a:ext>
            </a:extLst>
          </p:cNvPr>
          <p:cNvSpPr/>
          <p:nvPr/>
        </p:nvSpPr>
        <p:spPr>
          <a:xfrm>
            <a:off x="4087951" y="2194331"/>
            <a:ext cx="561972" cy="557213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D50DBD-0AA2-8262-4280-2875736BBA23}"/>
              </a:ext>
            </a:extLst>
          </p:cNvPr>
          <p:cNvSpPr/>
          <p:nvPr/>
        </p:nvSpPr>
        <p:spPr>
          <a:xfrm>
            <a:off x="4087951" y="2872183"/>
            <a:ext cx="561972" cy="557213"/>
          </a:xfrm>
          <a:prstGeom prst="rect">
            <a:avLst/>
          </a:prstGeom>
          <a:solidFill>
            <a:schemeClr val="accent4">
              <a:lumMod val="20000"/>
              <a:lumOff val="8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Ni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FF0DFB-1636-6AB4-AB24-1AE535BDF696}"/>
              </a:ext>
            </a:extLst>
          </p:cNvPr>
          <p:cNvSpPr/>
          <p:nvPr/>
        </p:nvSpPr>
        <p:spPr>
          <a:xfrm>
            <a:off x="4087951" y="3560367"/>
            <a:ext cx="561972" cy="557213"/>
          </a:xfrm>
          <a:prstGeom prst="rect">
            <a:avLst/>
          </a:prstGeom>
          <a:solidFill>
            <a:srgbClr val="FF26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Zn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52D65A-CCF9-2D9E-62A2-932FC9EC26A5}"/>
              </a:ext>
            </a:extLst>
          </p:cNvPr>
          <p:cNvSpPr/>
          <p:nvPr/>
        </p:nvSpPr>
        <p:spPr>
          <a:xfrm>
            <a:off x="2602576" y="2195908"/>
            <a:ext cx="561972" cy="557213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Pb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1468F5-B826-70D0-14CF-EB73844D3DAA}"/>
              </a:ext>
            </a:extLst>
          </p:cNvPr>
          <p:cNvSpPr txBox="1"/>
          <p:nvPr/>
        </p:nvSpPr>
        <p:spPr>
          <a:xfrm>
            <a:off x="511894" y="1834909"/>
            <a:ext cx="1827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Prussian Blue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5ECB6D-88F2-FB18-88BF-0C4F4C2CDB69}"/>
              </a:ext>
            </a:extLst>
          </p:cNvPr>
          <p:cNvSpPr txBox="1"/>
          <p:nvPr/>
        </p:nvSpPr>
        <p:spPr>
          <a:xfrm>
            <a:off x="1244421" y="1374211"/>
            <a:ext cx="291310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Dyes and Pigments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4C4416-556A-C476-4CE9-440C7C29BE08}"/>
              </a:ext>
            </a:extLst>
          </p:cNvPr>
          <p:cNvSpPr txBox="1"/>
          <p:nvPr/>
        </p:nvSpPr>
        <p:spPr>
          <a:xfrm>
            <a:off x="6230836" y="5754681"/>
            <a:ext cx="223093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Stainless Steel</a:t>
            </a:r>
          </a:p>
        </p:txBody>
      </p:sp>
      <p:pic>
        <p:nvPicPr>
          <p:cNvPr id="9232" name="Picture 16">
            <a:extLst>
              <a:ext uri="{FF2B5EF4-FFF2-40B4-BE49-F238E27FC236}">
                <a16:creationId xmlns:a16="http://schemas.microsoft.com/office/drawing/2014/main" id="{0EDB036E-34EB-170A-8F5F-8A2157708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5" y="4378111"/>
            <a:ext cx="5053149" cy="222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>
            <a:extLst>
              <a:ext uri="{FF2B5EF4-FFF2-40B4-BE49-F238E27FC236}">
                <a16:creationId xmlns:a16="http://schemas.microsoft.com/office/drawing/2014/main" id="{A984389C-B15E-6C9B-EDB4-ABE70FAE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81" y="923170"/>
            <a:ext cx="5452873" cy="375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203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41" y="339094"/>
            <a:ext cx="7543798" cy="2077065"/>
          </a:xfrm>
        </p:spPr>
        <p:txBody>
          <a:bodyPr>
            <a:normAutofit/>
          </a:bodyPr>
          <a:lstStyle/>
          <a:p>
            <a:r>
              <a:rPr lang="en-US" sz="3600" dirty="0"/>
              <a:t>Heavy metals are frequently used in coating and electroplating for everything from automotive to aerospace machinery</a:t>
            </a:r>
          </a:p>
        </p:txBody>
      </p:sp>
      <p:pic>
        <p:nvPicPr>
          <p:cNvPr id="9226" name="Picture 10" descr="Chrome Plating Aluminum- Electroplating Aluminum">
            <a:extLst>
              <a:ext uri="{FF2B5EF4-FFF2-40B4-BE49-F238E27FC236}">
                <a16:creationId xmlns:a16="http://schemas.microsoft.com/office/drawing/2014/main" id="{F131FD38-F0A5-067F-B6F6-5EE25640E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1" y="3161969"/>
            <a:ext cx="6323586" cy="35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7E34EE-2E73-CC27-30D4-BC7C3ACBB80D}"/>
              </a:ext>
            </a:extLst>
          </p:cNvPr>
          <p:cNvSpPr/>
          <p:nvPr/>
        </p:nvSpPr>
        <p:spPr>
          <a:xfrm>
            <a:off x="557214" y="3282257"/>
            <a:ext cx="561972" cy="557213"/>
          </a:xfrm>
          <a:prstGeom prst="rect">
            <a:avLst/>
          </a:prstGeom>
          <a:solidFill>
            <a:srgbClr val="FF26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Zn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77AE1A-1CFD-0F9C-9064-F871CD07024D}"/>
              </a:ext>
            </a:extLst>
          </p:cNvPr>
          <p:cNvSpPr/>
          <p:nvPr/>
        </p:nvSpPr>
        <p:spPr>
          <a:xfrm>
            <a:off x="871747" y="6200680"/>
            <a:ext cx="561972" cy="557213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EAD5A0-081A-E12C-FAA2-355DD7FEFAAA}"/>
              </a:ext>
            </a:extLst>
          </p:cNvPr>
          <p:cNvSpPr/>
          <p:nvPr/>
        </p:nvSpPr>
        <p:spPr>
          <a:xfrm>
            <a:off x="138133" y="4704463"/>
            <a:ext cx="561972" cy="557213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C6C35F-CDDB-186B-6905-32A729FFA8D1}"/>
              </a:ext>
            </a:extLst>
          </p:cNvPr>
          <p:cNvSpPr/>
          <p:nvPr/>
        </p:nvSpPr>
        <p:spPr>
          <a:xfrm>
            <a:off x="133353" y="6200681"/>
            <a:ext cx="561972" cy="557213"/>
          </a:xfrm>
          <a:prstGeom prst="rect">
            <a:avLst/>
          </a:prstGeom>
          <a:solidFill>
            <a:schemeClr val="bg2">
              <a:alpha val="4902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Ag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1E7950-F1E2-4BCC-4EAB-F60337756A12}"/>
              </a:ext>
            </a:extLst>
          </p:cNvPr>
          <p:cNvSpPr/>
          <p:nvPr/>
        </p:nvSpPr>
        <p:spPr>
          <a:xfrm>
            <a:off x="147658" y="3980305"/>
            <a:ext cx="561972" cy="557213"/>
          </a:xfrm>
          <a:prstGeom prst="rect">
            <a:avLst/>
          </a:prstGeom>
          <a:solidFill>
            <a:schemeClr val="accent4">
              <a:lumMod val="20000"/>
              <a:lumOff val="8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Ni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8175D7-D1CD-3497-2195-39EF12A1119C}"/>
              </a:ext>
            </a:extLst>
          </p:cNvPr>
          <p:cNvSpPr/>
          <p:nvPr/>
        </p:nvSpPr>
        <p:spPr>
          <a:xfrm>
            <a:off x="869664" y="5431040"/>
            <a:ext cx="561972" cy="557211"/>
          </a:xfrm>
          <a:prstGeom prst="rect">
            <a:avLst/>
          </a:prstGeom>
          <a:solidFill>
            <a:srgbClr val="C000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Mn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DE34E-A4CD-E2D1-4621-E26A2EB82444}"/>
              </a:ext>
            </a:extLst>
          </p:cNvPr>
          <p:cNvSpPr/>
          <p:nvPr/>
        </p:nvSpPr>
        <p:spPr>
          <a:xfrm>
            <a:off x="133353" y="5428621"/>
            <a:ext cx="561972" cy="557213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5EBA79-9DE7-6182-0A42-C4DC3D870920}"/>
              </a:ext>
            </a:extLst>
          </p:cNvPr>
          <p:cNvSpPr/>
          <p:nvPr/>
        </p:nvSpPr>
        <p:spPr>
          <a:xfrm>
            <a:off x="869664" y="4704463"/>
            <a:ext cx="561972" cy="557213"/>
          </a:xfrm>
          <a:prstGeom prst="rect">
            <a:avLst/>
          </a:prstGeom>
          <a:solidFill>
            <a:schemeClr val="accent3">
              <a:lumMod val="40000"/>
              <a:lumOff val="6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Pt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C77110-C44A-EB93-8D47-D84B2C870B77}"/>
              </a:ext>
            </a:extLst>
          </p:cNvPr>
          <p:cNvSpPr/>
          <p:nvPr/>
        </p:nvSpPr>
        <p:spPr>
          <a:xfrm>
            <a:off x="876816" y="3980305"/>
            <a:ext cx="561972" cy="557213"/>
          </a:xfrm>
          <a:prstGeom prst="rect">
            <a:avLst/>
          </a:prstGeom>
          <a:solidFill>
            <a:srgbClr val="5198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7D03D6-2EE1-B6D3-88F6-3AE4647C5E2D}"/>
              </a:ext>
            </a:extLst>
          </p:cNvPr>
          <p:cNvSpPr txBox="1"/>
          <p:nvPr/>
        </p:nvSpPr>
        <p:spPr>
          <a:xfrm>
            <a:off x="1617649" y="2657440"/>
            <a:ext cx="20767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Chrome plating</a:t>
            </a:r>
          </a:p>
        </p:txBody>
      </p:sp>
      <p:pic>
        <p:nvPicPr>
          <p:cNvPr id="13316" name="Picture 4" descr="What Is a V8? - Kelley Blue Book">
            <a:extLst>
              <a:ext uri="{FF2B5EF4-FFF2-40B4-BE49-F238E27FC236}">
                <a16:creationId xmlns:a16="http://schemas.microsoft.com/office/drawing/2014/main" id="{4EB728FE-25BC-31A1-EDAF-C362C3448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t="1460" r="14804" b="4375"/>
          <a:stretch/>
        </p:blipFill>
        <p:spPr bwMode="auto">
          <a:xfrm>
            <a:off x="8088361" y="231969"/>
            <a:ext cx="4021244" cy="332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401E3C45-5EFC-C678-DD6B-6876F6FAF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8"/>
          <a:stretch/>
        </p:blipFill>
        <p:spPr bwMode="auto">
          <a:xfrm>
            <a:off x="8066422" y="3560862"/>
            <a:ext cx="4043183" cy="319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555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261911"/>
            <a:ext cx="7062787" cy="1138423"/>
          </a:xfrm>
        </p:spPr>
        <p:txBody>
          <a:bodyPr>
            <a:normAutofit/>
          </a:bodyPr>
          <a:lstStyle/>
          <a:p>
            <a:r>
              <a:rPr lang="en-US" sz="3600" dirty="0"/>
              <a:t>Batteries utilize heavy metals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311367-1A23-F7C9-CC8A-65FF5DF7687F}"/>
              </a:ext>
            </a:extLst>
          </p:cNvPr>
          <p:cNvSpPr/>
          <p:nvPr/>
        </p:nvSpPr>
        <p:spPr>
          <a:xfrm>
            <a:off x="2822249" y="2384425"/>
            <a:ext cx="561972" cy="557213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Pb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0C49C7-345A-F384-B01A-741453649EFA}"/>
              </a:ext>
            </a:extLst>
          </p:cNvPr>
          <p:cNvSpPr/>
          <p:nvPr/>
        </p:nvSpPr>
        <p:spPr>
          <a:xfrm>
            <a:off x="10213578" y="1113204"/>
            <a:ext cx="561972" cy="557211"/>
          </a:xfrm>
          <a:prstGeom prst="rect">
            <a:avLst/>
          </a:prstGeom>
          <a:solidFill>
            <a:srgbClr val="C000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Mn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31B55-E33E-6A9D-1A59-56B08B7B64C0}"/>
              </a:ext>
            </a:extLst>
          </p:cNvPr>
          <p:cNvSpPr/>
          <p:nvPr/>
        </p:nvSpPr>
        <p:spPr>
          <a:xfrm>
            <a:off x="2037320" y="2384425"/>
            <a:ext cx="561972" cy="557213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562EA3-37F7-F33D-37F8-86CAB0EBB6CC}"/>
              </a:ext>
            </a:extLst>
          </p:cNvPr>
          <p:cNvSpPr/>
          <p:nvPr/>
        </p:nvSpPr>
        <p:spPr>
          <a:xfrm>
            <a:off x="10914370" y="1113202"/>
            <a:ext cx="561972" cy="557213"/>
          </a:xfrm>
          <a:prstGeom prst="rect">
            <a:avLst/>
          </a:prstGeom>
          <a:solidFill>
            <a:srgbClr val="FF26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Zn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D963DB-B32B-B48A-5083-B216988B1E34}"/>
              </a:ext>
            </a:extLst>
          </p:cNvPr>
          <p:cNvSpPr/>
          <p:nvPr/>
        </p:nvSpPr>
        <p:spPr>
          <a:xfrm>
            <a:off x="7884272" y="1111614"/>
            <a:ext cx="561972" cy="557213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5A1E13-1698-A9FD-9CC9-0E60B0DD17F4}"/>
              </a:ext>
            </a:extLst>
          </p:cNvPr>
          <p:cNvSpPr/>
          <p:nvPr/>
        </p:nvSpPr>
        <p:spPr>
          <a:xfrm>
            <a:off x="11353800" y="6085320"/>
            <a:ext cx="561972" cy="557213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88A7A7-0F01-BDDB-E61B-0EFE17AA23B6}"/>
              </a:ext>
            </a:extLst>
          </p:cNvPr>
          <p:cNvSpPr/>
          <p:nvPr/>
        </p:nvSpPr>
        <p:spPr>
          <a:xfrm>
            <a:off x="8656594" y="1111614"/>
            <a:ext cx="561972" cy="557213"/>
          </a:xfrm>
          <a:prstGeom prst="rect">
            <a:avLst/>
          </a:prstGeom>
          <a:solidFill>
            <a:schemeClr val="accent4">
              <a:lumMod val="20000"/>
              <a:lumOff val="8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Ni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FC365EC8-CD07-EBBD-67FA-EB3BCB7B9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20" y="3745895"/>
            <a:ext cx="6141315" cy="307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Duralast Platinum 65-AGM Car Battery Review - Consumer Reports">
            <a:extLst>
              <a:ext uri="{FF2B5EF4-FFF2-40B4-BE49-F238E27FC236}">
                <a16:creationId xmlns:a16="http://schemas.microsoft.com/office/drawing/2014/main" id="{91A07787-2DEA-2CAA-F1DA-8578C0381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" y="2902847"/>
            <a:ext cx="4778086" cy="34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9F1E66F-71B0-4817-C806-BED08DF3D110}"/>
              </a:ext>
            </a:extLst>
          </p:cNvPr>
          <p:cNvSpPr/>
          <p:nvPr/>
        </p:nvSpPr>
        <p:spPr>
          <a:xfrm>
            <a:off x="1300324" y="2384426"/>
            <a:ext cx="561972" cy="557213"/>
          </a:xfrm>
          <a:prstGeom prst="rect">
            <a:avLst/>
          </a:prstGeom>
          <a:solidFill>
            <a:schemeClr val="accent3">
              <a:lumMod val="40000"/>
              <a:lumOff val="6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Pt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6E6BF3-08A9-C685-165A-1CD258051FB4}"/>
              </a:ext>
            </a:extLst>
          </p:cNvPr>
          <p:cNvSpPr txBox="1"/>
          <p:nvPr/>
        </p:nvSpPr>
        <p:spPr>
          <a:xfrm>
            <a:off x="1183293" y="1698390"/>
            <a:ext cx="238770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Lead-Acid battery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E4D38C-D0B3-C2A3-42D9-946C64286808}"/>
              </a:ext>
            </a:extLst>
          </p:cNvPr>
          <p:cNvSpPr txBox="1"/>
          <p:nvPr/>
        </p:nvSpPr>
        <p:spPr>
          <a:xfrm>
            <a:off x="8293346" y="459587"/>
            <a:ext cx="230813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Alkaline batteries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D16A20-9D1D-B6FF-D018-9053E24A639A}"/>
              </a:ext>
            </a:extLst>
          </p:cNvPr>
          <p:cNvSpPr/>
          <p:nvPr/>
        </p:nvSpPr>
        <p:spPr>
          <a:xfrm>
            <a:off x="11353800" y="5365019"/>
            <a:ext cx="561972" cy="557211"/>
          </a:xfrm>
          <a:prstGeom prst="rect">
            <a:avLst/>
          </a:prstGeom>
          <a:solidFill>
            <a:srgbClr val="C000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Mn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E1C039-2090-8F20-EEF8-927E07B47DD1}"/>
              </a:ext>
            </a:extLst>
          </p:cNvPr>
          <p:cNvSpPr/>
          <p:nvPr/>
        </p:nvSpPr>
        <p:spPr>
          <a:xfrm>
            <a:off x="11353800" y="4645320"/>
            <a:ext cx="561972" cy="557213"/>
          </a:xfrm>
          <a:prstGeom prst="rect">
            <a:avLst/>
          </a:prstGeom>
          <a:solidFill>
            <a:schemeClr val="accent4">
              <a:lumMod val="20000"/>
              <a:lumOff val="8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Ni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302E83-183F-83DD-1E83-E3FBD38E2231}"/>
              </a:ext>
            </a:extLst>
          </p:cNvPr>
          <p:cNvSpPr/>
          <p:nvPr/>
        </p:nvSpPr>
        <p:spPr>
          <a:xfrm>
            <a:off x="11353800" y="3925017"/>
            <a:ext cx="561972" cy="557213"/>
          </a:xfrm>
          <a:prstGeom prst="rect">
            <a:avLst/>
          </a:prstGeom>
          <a:solidFill>
            <a:srgbClr val="5198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8A7F33-C10F-6391-0D2E-164A21881AAB}"/>
              </a:ext>
            </a:extLst>
          </p:cNvPr>
          <p:cNvSpPr txBox="1"/>
          <p:nvPr/>
        </p:nvSpPr>
        <p:spPr>
          <a:xfrm>
            <a:off x="4972546" y="3228334"/>
            <a:ext cx="147085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EV Battery</a:t>
            </a:r>
          </a:p>
        </p:txBody>
      </p:sp>
      <p:pic>
        <p:nvPicPr>
          <p:cNvPr id="10256" name="Picture 16" descr="tenergy 20400 c cell angled right">
            <a:extLst>
              <a:ext uri="{FF2B5EF4-FFF2-40B4-BE49-F238E27FC236}">
                <a16:creationId xmlns:a16="http://schemas.microsoft.com/office/drawing/2014/main" id="{5F7A4D9A-0B15-94CA-AD44-6496BF5E8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6" b="7599"/>
          <a:stretch/>
        </p:blipFill>
        <p:spPr bwMode="auto">
          <a:xfrm>
            <a:off x="6752177" y="1777760"/>
            <a:ext cx="2700875" cy="173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>
            <a:extLst>
              <a:ext uri="{FF2B5EF4-FFF2-40B4-BE49-F238E27FC236}">
                <a16:creationId xmlns:a16="http://schemas.microsoft.com/office/drawing/2014/main" id="{76F23B03-C1E3-E457-AA18-62EE54B8F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78013" y="1484014"/>
            <a:ext cx="1531209" cy="20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303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" y="110659"/>
            <a:ext cx="1137344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Photovoltaic cells, photoresistors, infrared detectors all use heavy metals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311367-1A23-F7C9-CC8A-65FF5DF7687F}"/>
              </a:ext>
            </a:extLst>
          </p:cNvPr>
          <p:cNvSpPr/>
          <p:nvPr/>
        </p:nvSpPr>
        <p:spPr>
          <a:xfrm>
            <a:off x="5297266" y="1722215"/>
            <a:ext cx="561972" cy="557213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Pb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87BD09-9562-C446-BDC1-53D214C0FBD4}"/>
              </a:ext>
            </a:extLst>
          </p:cNvPr>
          <p:cNvSpPr/>
          <p:nvPr/>
        </p:nvSpPr>
        <p:spPr>
          <a:xfrm>
            <a:off x="6782760" y="1710128"/>
            <a:ext cx="561972" cy="557213"/>
          </a:xfrm>
          <a:prstGeom prst="rect">
            <a:avLst/>
          </a:prstGeom>
          <a:solidFill>
            <a:srgbClr val="FFC0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Hg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562EA3-37F7-F33D-37F8-86CAB0EBB6CC}"/>
              </a:ext>
            </a:extLst>
          </p:cNvPr>
          <p:cNvSpPr/>
          <p:nvPr/>
        </p:nvSpPr>
        <p:spPr>
          <a:xfrm>
            <a:off x="304646" y="5484334"/>
            <a:ext cx="561972" cy="557213"/>
          </a:xfrm>
          <a:prstGeom prst="rect">
            <a:avLst/>
          </a:prstGeom>
          <a:solidFill>
            <a:srgbClr val="FF26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Zn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368B54-7DFA-9C02-AE8E-5FB11A24D1A5}"/>
              </a:ext>
            </a:extLst>
          </p:cNvPr>
          <p:cNvSpPr/>
          <p:nvPr/>
        </p:nvSpPr>
        <p:spPr>
          <a:xfrm>
            <a:off x="304646" y="4808766"/>
            <a:ext cx="561972" cy="557213"/>
          </a:xfrm>
          <a:prstGeom prst="rect">
            <a:avLst/>
          </a:prstGeom>
          <a:solidFill>
            <a:schemeClr val="bg2">
              <a:alpha val="4902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Ag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D963DB-B32B-B48A-5083-B216988B1E34}"/>
              </a:ext>
            </a:extLst>
          </p:cNvPr>
          <p:cNvSpPr/>
          <p:nvPr/>
        </p:nvSpPr>
        <p:spPr>
          <a:xfrm>
            <a:off x="4549350" y="1726322"/>
            <a:ext cx="561972" cy="557213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9BBBFD-694D-9796-0DDE-1D6F29CDBC54}"/>
              </a:ext>
            </a:extLst>
          </p:cNvPr>
          <p:cNvSpPr/>
          <p:nvPr/>
        </p:nvSpPr>
        <p:spPr>
          <a:xfrm>
            <a:off x="304646" y="6165535"/>
            <a:ext cx="561972" cy="557213"/>
          </a:xfrm>
          <a:prstGeom prst="rect">
            <a:avLst/>
          </a:prstGeom>
          <a:solidFill>
            <a:schemeClr val="accent3">
              <a:lumMod val="40000"/>
              <a:lumOff val="6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Pt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454573-126B-1CB4-4C3B-EB18933D8A67}"/>
              </a:ext>
            </a:extLst>
          </p:cNvPr>
          <p:cNvSpPr/>
          <p:nvPr/>
        </p:nvSpPr>
        <p:spPr>
          <a:xfrm>
            <a:off x="6040013" y="1722214"/>
            <a:ext cx="561972" cy="557213"/>
          </a:xfrm>
          <a:prstGeom prst="rect">
            <a:avLst/>
          </a:prstGeom>
          <a:solidFill>
            <a:srgbClr val="5198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Cu</a:t>
            </a:r>
          </a:p>
        </p:txBody>
      </p:sp>
      <p:pic>
        <p:nvPicPr>
          <p:cNvPr id="10242" name="Picture 2" descr="data:image/jpeg;base64,/9j/4AAQSkZJRgABAQAAAQABAAD/2wCEAAoHCBUWFRgWFhYZGBgZHBoeGRwaGBkaHh0eHhkaGhohGRYcIS4lIR4rIRgaJjomKy8xNTU1GiQ7QDs0Py40NTEBDAwMEA8QHxISHz0rJSs0NDQ2PzQ0NDQ0NDE0NDQ0NDE2NDQ0PTQ0PTY0NDQ0NjQ0NDQ0MTQ0PT00NDQ0ODQ0NP/AABEIAOEA4QMBIgACEQEDEQH/xAAcAAEAAgMBAQEAAAAAAAAAAAAABAYBAwUCBwj/xAA7EAACAQEGAwUHAwMEAgMAAAABAgARAwQFEiExQVFhIjJxgZEGE0JSocHRYrHwM3KCI5Ki4cLxQ2Oy/8QAGAEBAAMBAAAAAAAAAAAAAAAAAAECAwT/xAAnEQADAAICAQQCAgMBAAAAAAAAAQIDERIxQRMhYaFRgSMyQrHwBP/aAAwDAQACEQMRAD8A+zREQBERAEREAREQBERAEREAREQBOZfcYsrM5SxZvlQVPnwXzIkT2kxY2S5U77UAPItoPzKkbdLOitUsanZmJ1FWPmeJlWyUi0t7Rn4bL1fX0AP7zK+0R42Xo/2yziWN4SmxH9ykD1pSSQa7SNsnSO5Y47ZNvmXxGnqKzpWVqrCqkEdDWVEqOIHpMIlDVGKHoZOyNF0mJXbvjLrpaDOPmXQ+Y2/adq63tLQVUg8xxHiJKY0SYiJJAiIgCIiAIiIAiIgCIiAIiIAiIgCIiAIiR73eks1LuwUDj+BxMAkSPe7wEUsd+A5mVy8e0bt/TUIu2ZtWPKi7DzrMW1ozAZ2LEcTTzoBpI2To1YlZsy566hlLeZp+5HpPdyvAUE5AxAOnEg0qAfIHyM6FwQOjodmE5KgqSCKFTQypYquP41elCCxssoZS7tTMwGd0Cou1QEqTQ7igm/DPa+52lEtBaXZxoTqw5VZSM3mVp1k7Hu8jdGHhQ5h65m/2mcS93OztRS0RXptUaj+1hqPKVZop2i32PbXPZulsnzWbAnzG1fOekcHTY8jofTl1nzpsItbHM90tXRwOypb6ZuI6NUHnxkf2Zx+82b2gt8z2eZi7HRkctVigNK1J1UDjsK6ymytTo+nzyFKtmQlW5j7iRTf/APRFqqlxQHsAsTqB2QNxrF3vucVKOPEfYaySpYrjjOoW1op4MNj48p2pTAytpvzH/UmXDEWsjlarJ9V/6kpkNFoia7K0DAEGoOxmyWKiIiAIiIAiIgCIiAIiIAiIgCImDAEoGLX43i8EV7CHKorxHeYjnqPISzYjiwUdlfeKdCyMpoTwp4V4yj317NQxUkirtroe1lNDTQ0APpKOtsslokXG0z3kgd2zG3XavqfpO6ZxsCupR7Vj8WSh50Wv3E7TQSbbja5W6SRi92r/AKiivBvsft6SBynVuN6DLkbalPKAyt3jB7Zxnd090DVQN6UIqx56sJx79c2s2124H8yz47c7U2bWVnaFK1KsRVTUUIPLemkqtzvV8slNnebA2iDZlodP0t9iRKstL0agZBxDDktCjEsCjZgFPZY0A7SHQ6ACu+lKzsoLtakiztMj/JaAg700J1mq83J07ymnzDVfUSC+0y13VgjZkqQSSM2uhHHpOD7a3q8kqt1VbLMpLucpza0GTgONSQDtJWE3wMgGtV7NSDQ0FRRuOmniDNGOg5rN+FWQ+YzqfVCP8pd9FYlOkmcm5+2aIqpfbo9nlAAtUJYHhqx3PUM0s1xt7C3FbteFfTVGNGH+JofpOCddDqOU5V6wCxY50Hu3HdZKgA88gIHpQ9Zn7o6a/wDOvBesPxI2LFTqgNHFa5Dx22lssrQMoZTUHUGfnnCb3fLneWVs9sbQ1cEls4+Zcx71AdfI6T6t7P4wEf3bZlVgpysKMjMK0I4cprLOOoaLpExMyxQREQBERAEREAREQBERAMSNfq5DT+ayVMESGtrRKensoWLNbF2axUlKgupbIztQEFGB2FSKNoaU6niPZi1W0TLkcAdghq1Ks1OK1yq2ik78KifQbfBRqUYqeR1EgJcWUMGarDUacQNRvqDQGn6Zxay4n+UdO4tfJFuDZruhIoygK3kBlPmhUzOaTLCwGXJwpTfYVJQ+AJK/XhIdpZkGh3E6jHoyWnhXKnSRsStcqEUzM9URM2XOzKdMw1AoGYkbKrHhId0tDZ5bG0tFZzXJSoJQAZc1fi0enRaakVIHatMTFMrjTTXl1FB4zWlrXY1H0PCokK1QMKGV+829pd3qKkE6bGvhUb6bcYBZb5h1hbd9BXnTX13kNMItbPWwtmp8rdtemm/84TbheJJbjs9l+KnpykwOR0jSGziX7F3Ue6exZbQ0yGzVmQkEUKnltXlrOtaYc15CBSBlIZlJOtBUUI4hqeIMlFzx1nq72xVsy6UkpEb/AAcS/Yeya0NBuORG/lIMlLZYglvaOXs3sn110FeqbqeNddp6tig/q2b2B+ZRnsz5jaUZ2Y8/tqiDaIGGu9CAeIzKVP0JnRuFws2RbUDtsgVjWpqNGBPGjA+k1m4sRVGW0Xmhr/x3nrCXtEZ0ZDk7ytoDVu+pU67jNX9UlEZ3NJOWXLAb5nTKx7SaeI4GdaU7Db0FtVYHsk0PmafvSXGaI4mZiIkkCIiAIiIAiIgCIiAIiIBiQb+hFGHDf7GTpDxG8hFPEnQCZ5NcXy6LRvktHPLa5uB0I2HAU/Yf7esxe7PMMw1I36jn4jjIa3qgIpU7kdNaEdenLxnm7X8ZiAdPtqBvxoKEGZY72jW50zn3pMrG0oXagREGlMxFRXhmIBZzsFHLXlhHqM6UCuXZgysbV6FbMIu6rQjVqUFmo2zEde83kK+U0o3dPXip68RzHnId6d1cMLNrQZaKEZBRiTmzZ2XcUGbWgB01NdShi72zsXV1AZCO6SQVYVUgnzHl1mbxZK6lHFQf5pFzsWUMzkF3OZ6Vyg0ChVrrlVVVQdK0qQCTNQt2D2gcoETJRgSNWrVWBJ7QGQ+DiQSVXFcIewOdCcopR13FNg1OPXbwnYwj2qDUS8A8aOBwGtXUa7cRO3l04EHzBH4nFvuBKTms6KR8BplNd9aVH7RsjRZ0OmZSGU7EGtfOAZW8LQo2VWazcgVVtUag+WuVjsKiWNM/xpt8SVI8SveX6wqQcntXImwWnT009eB85qycAQacOI8RuJjXl9Zbsg8W2G2LtmyZX+ZGNm/qvZJ8RI+IW9rYJn1twPhKUenChFVbhWnjJRf18ZhrQnQ/n6iRxJ2cDCL07q7MhQZ9K7HUHs+FaeU+oWJqqnoP2lCtbT3lolkurVBehrlA2HidPIGX9FoAOQlkVZ7iIlioiIgCIiAIiIAiIgCInkmkA129sEUsdhKxerdrRgaVZjRV/nAcZvxS+5j+kbdetJPwa45RnYdpth8q8B4zkf8ANev8V9s6F/FO/L+jbdsMVUynUnVm45ucrOL4e6MSm9QSAaZgCNidK6U104HgRdpovV3Dih8jym1xv3n2aMpvXfR8uvN498jZAc6aPZmoNRQnLxBFR1HKhBmvB8fBPu7U61ornSvR+TddjO9jeCBmzK3u7RT2XQ704OPiH7Sp4ncltXKMBZXqhNDolqK0qD1+/plGRN8fJpUtLfgst7s3ZlyuQmzhCEbX4s9M2nJSp6zVaqGPuE7KgVtSOCtrkDfO9ak7hSTu6mVTDcdtbs5srZWIXQqe8vVT8Sy33G9WdouezYEHU00Nf1Dnpx5TUoekVLIKiKxLsxVFqxJrmYjMaBBUakgCqjcgH3d3DqHAI1YUNK9lip2JG4kRw+ZyMyZtDanLRLJVBpZqDmL986igZixrRVOqys87LZujIjWbFEW0ce7RciKHVKAOc29WIKMAdDBJ02QEUYAjkRJN3t8vPzNf3kB7Rxaoi5SrVzChzKoBoxYtShYKu1TU70JHq732zdsqMSSMy9lgGXTtKxFCvaGvGokaJ2dd7ZHoWUE89iPBhrI9sKdx2H9wzj/l2vrI5EEmSkRshXi8WwPZVH/wZaf8uVPrIQsr5aaM62K6192pBpU/Gx004idpSZ0MLufvHoe6tC3XkPpWXSKtmz2UwNbNc+Wm5Wu5J3ZidST1lpnkCmk9SxQREQBERAEREAREQBERAPM4uL334F8z9pLxO+5BQbn6DnOJc7sbV8vwjvn/AMfE8ZzZbdP0478/CN8cqVzr9EnCLlnbO3cU9kczz8OUsU8ogAAAoBtPU2iFK0jKqdPbE52KXzIKA9o/QSTfLwEUk+Q5mVp2a0ag1Zj6DiT0EyzZH/Se2aYoX9q6R6ul2a1bKCQo1Zh60B5yH7S+y6WqZWBKqaow0ZG5g/wGW65XVbNAq+Z5niTIWLX2nYXc7nl0laxxjj37/PnZKurr2/5HyfErB0GS+L72zGiWyDtpyqKH+c+HPOHW93/1rB/eWZ+NN6cnTf8AnCfVLDD2tlLUXJsAw73Pylbvfs41k5ewJsXO6/A3iuxH7dJM1SlOloNS3pMh4Hj625yOAGI027XOgJ18BWdV7oVUixKoxIzE6lgugXOwYjTStDThSRbPCVdqvZotpxy0IbT4kYAHXlXxk4G0QU74FNDVyB/+x4AsOknmOJqORFyOHGdauVFpaEkjKw95lJZuArrSmnAbrirqiq7Fm13pUAsSoOXQlVIUkb0ns3xPiDpzp2wPECjD/bNLXxG7j2bnkrVPmu4lk0yGmb2M8lpw7zjNuKhLq7HgcrkegT7yPY217tWo6BFPBjkp4pXO3hoOcuipYBelzBFNW1JpwA4+uk7fsYxItTwzmnrKvY3YIpVKu70q1N+A0GgUa0A67msvfs/h3uLFUO+5korR1YiJYqIiIAiIgCIiAIiIB5mi93gIpJ8hzM22jgCp0AlZxC+FmrTTZV/nH+cJhmy8Vpdvo0xxye30jW7NaPQau30HPwEslyuq2ahV8zzPEmRcJuGRczd9t+nIDpOnJw4+C9+32Ml8n7dLoTw7hQSdAJ7nAxa+1OUHsjvHn/1Jy5FC2Rjh09EXEL4XavDZRxM6+E3HItW1dt+nIDoJDwW41PvXH9gPAcz1M695twikn/2eUpijinddsvkrbUT0jTiF8CLp3jsPvOFdbsbZivw7u3/jXnzmLRntXoNWb0Uc/CWK53VbNQq+Z5niTKwnlrm+l0TTWOeK7fZvs0AAAFANp5tbJWFGAI6zZI97vARST5DmZ000ltmKTb0jh4ncEUihrX4TrQc68JAzUND2gANGUmg4doaj1m22tGZvmZjQDr+BLDh1zFmtNydWPMzkxy8lOl7LwdN0oST92VK1s0cUZMw/xcDwB1BnDv8AgF0ckmzYH9LOD6E5Z9MtrhZtuorzpQ+siPgdmdi4/wAj95vwa8mXOfwfMrLALsCCDbdAWY/sROtdboqUCqw6mgO/ACpMuq4BZ8Sx86ftJl2w+zTVUAPPc+sup/JV0vBycBwkrR3UDiq/c9ZYoiWKCIiAIiIAiIgCIiAYiJycWvtBkB1O55D8zO7UTtlpl09IiYtfs1VB7K7nmfxPWC3Ek+9cf2KeA5+JkPDLn75qn+mp/wBx/EtIEyxQ6fqV2+vhGuSklwno9REiX69hFrxOwm9UpW2YpNvSI2LX3KMqntHfoJy8OufvW17inX9R5eAmpUa1fKD2jqx5Dn48pZ7tYKihVFAJzY5eSvUrrwb3SieE9+T2SAOQEreJXsu2lSK0VeZkrGL9WqA9kd4/ae8FuP8A8jjU90HgOfiZan6tcV0uyEvTnk+30ScKuPu1q2rtqx+w6CdGInQlpaRg3s8WjgAk6ASs4hfM7Zj3R3R/OJknFb7mOVT2Rv1P4mMIuWdveMOyO4DxPzH7TktvLfGel2dMJYp5Pt9EvB7hlGdx2m2HyjlOtETrSSWkc7bb2zMREkgREQBERAEREAREQBERAMRE0Xi3CKSeH1PKQ2ktslLfsjViF8CL1O35lZVGtnyKd9XbkPHnM3+9M7UGrPoByH4liwu4CySm7HVjzM5JTzXt9Lr5Ohv0p0u2SbtYKihVFABN8xBM7DmNVtahVJOwlYvd4Z2rSpJoi/z1MkYrfsxIB7K/XrSS8Fw+n+ow7R7oPwj8zjb9atLpfZ0pelO32/ol4ZchZrrqx1Y8z+J4xS+5BlU9o/QTffb0EWvE7DmZXbCya3crU03duXQdZplp+2Oe39IpEr+9df7Zuwm5e8bM3cU6fqYfYSzUmuxsgqhVFANpsmsQoWkZ1Tp7ZgTl4tfcoyqdTueQ5eMk3+9hF/UdhK6qNaPlU1ZtSeQ4k/aY5rbfCe39GmKElyrpGy5XQ2r0+Be+ef6fzLQqAAAaATVdLstmgVdh9epm+a44UTpFLt09szERNCgiIgCIiAIiIAiIgCIiAIiIB4ZgBU6ASsYviVdfhGijmfzJXtFfCpVT2UYVLcCwPdJ4aa9fKQsCuJtn984IRf6anj1InJl5ZK9Ney8nRj4xPN9+Cf7P4aVHvXHbbYfKOU7sROmZUrSMKp09sxOPi99+BT4n7SXiV8yLQd47dOsr93u5tnyg9nd2+1eZnPlt0/Tjvz8I2xSkuddeCThNz942dh2FPZ/UefgJ3rxbqilm0A/gAnpFVVAFAoH0lXxTES5qAStaWa/MfmI/mniZanOKVK78EJPJW30YvVu9raZV7zbDgq9ZY7hc1skCjzPM8TIuC4b7tczau2rHl0E6stix8Vt9vsrkvk9LpdCare2CKSdhPbMAKyt4nfcx5KNvzGXLwXy+hjjk/g0Xq3Z2qRViaKv2E72F3H3a66u2rH7DoJFwa4kf6jjtHuj5R+TOzIw4+K3Xb7Jy5NvS6RmIibmQiIgCIiAIiIAiIgCIiAIiIAiIgGu1s1YUYAjrMogAoBQT3EAxNF6vARSx8hzM2M4AJOgErOJ37Ma60GirxNfuZhmy8Fpdvo1xY+T9+l2ara0a0eg1Z9ug5+AljuF0WyQKN+J4k8SZFwXD8i5m77b9BwAnUrGHFwW32+xlvk9LpFfxnEgcyA9le+eZ+UffrpzmMCw4k++ca/ADwH5nqz9nQHqXLIGLBDzJrqeIFZ3gIjG+Tuu/HwKtcVM/s9RE5mKX3KMqnU79B+TNLtRO2UmXT0iNi19r2AdB3jz6SNhFy94Q7DsL3R8xHHwka63Y2zZRog75+w+8tVmgUAAUA2nPil3XqV+jbJSlcJ/ZsmYidZziIiAIiIAiIgCIiAIiIAiIgCIiAIiIBiInHxW/UrZrvTtHkDwHU/QSl2onbLTLp6RHxa/5qgHsr3jzI+wmMEuJY+9caDuA/uesh4bdTbt/9aHX9RHDwlqVQBSYYYdP1K7fXwa5KUrhPXk9zMROowMRE03i2CKSxoB/BTrIb0tsJbNV/vQs1rux2HX8SssGtGyKaux1PIcSZ6vt7ZjmIqzaKv7D8mdzCMP92tW1dtWP2HSciXr3t9L7Ol/wz8slXG6LZoFXzPM8zJUROw5hERAEREAREQBERAEREAREQBERAEREAREQDAnHxPBVtWzBihpRqfEOo59d52JiVcprTRKbT9jVdLstmoVRQCb4iWIEREA8MaSqYliHvCWrSzU9kfMds1Ouw6eM7OO2bmyIQZtRmUaFl1qAfTyBHGcrCcPa0fO6lUXuqRueZE5syq2oXXlm2JzKdPvwS8Cw4/1nHaPdHyj8zvRE3mVK0jKqdPbMxESxAiIgCIiAIiIAiIgCIiAIiIAiIgCIiAIiIAmJmIAiIgCIiAYgREgGYiJIEREAREQBERAEREAREQBERAEREAREQBERAP/Z">
            <a:extLst>
              <a:ext uri="{FF2B5EF4-FFF2-40B4-BE49-F238E27FC236}">
                <a16:creationId xmlns:a16="http://schemas.microsoft.com/office/drawing/2014/main" id="{35DB97EC-248A-0AD6-BF6D-2D9E0EF6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91" y="1172003"/>
            <a:ext cx="2014005" cy="20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AB3DEB7-66E1-3009-982D-D8DD1749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655" y="1100650"/>
            <a:ext cx="2014005" cy="20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Researchers find benefits of solar photovoltaics outweigh costs | MIT News  | Massachusetts Institute of Technology">
            <a:extLst>
              <a:ext uri="{FF2B5EF4-FFF2-40B4-BE49-F238E27FC236}">
                <a16:creationId xmlns:a16="http://schemas.microsoft.com/office/drawing/2014/main" id="{40619C7C-5FBB-D5EA-C2C5-88F81FD03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761" y="4074107"/>
            <a:ext cx="4009851" cy="26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6B30A7-1EA2-FCD3-5E01-98B095038643}"/>
              </a:ext>
            </a:extLst>
          </p:cNvPr>
          <p:cNvSpPr/>
          <p:nvPr/>
        </p:nvSpPr>
        <p:spPr>
          <a:xfrm>
            <a:off x="304646" y="4144022"/>
            <a:ext cx="561972" cy="557213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EF1212-B2EF-342A-4725-3128AAB9A6F9}"/>
              </a:ext>
            </a:extLst>
          </p:cNvPr>
          <p:cNvSpPr/>
          <p:nvPr/>
        </p:nvSpPr>
        <p:spPr>
          <a:xfrm>
            <a:off x="304646" y="3504776"/>
            <a:ext cx="561972" cy="557213"/>
          </a:xfrm>
          <a:prstGeom prst="rect">
            <a:avLst/>
          </a:prstGeom>
          <a:solidFill>
            <a:srgbClr val="51980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100366-F037-8AF2-0485-A05266FAEC93}"/>
              </a:ext>
            </a:extLst>
          </p:cNvPr>
          <p:cNvSpPr txBox="1"/>
          <p:nvPr/>
        </p:nvSpPr>
        <p:spPr>
          <a:xfrm>
            <a:off x="3505367" y="974557"/>
            <a:ext cx="457439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Infrared detectors &amp; Photoresistors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289EAB-F47D-9281-158B-4917BF6DC4C8}"/>
              </a:ext>
            </a:extLst>
          </p:cNvPr>
          <p:cNvSpPr txBox="1"/>
          <p:nvPr/>
        </p:nvSpPr>
        <p:spPr>
          <a:xfrm>
            <a:off x="1288704" y="3295415"/>
            <a:ext cx="301319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Solar photovoltaic cells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310517-C8C3-40A2-25E0-DB24B7F24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910" y="3784868"/>
            <a:ext cx="2962347" cy="30960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76F3D4-C4CB-16FB-7BC2-FAFF3770C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69" y="4314604"/>
            <a:ext cx="3358999" cy="24081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41B4A64-8737-83FA-D2BC-E26DA4174011}"/>
              </a:ext>
            </a:extLst>
          </p:cNvPr>
          <p:cNvSpPr txBox="1"/>
          <p:nvPr/>
        </p:nvSpPr>
        <p:spPr>
          <a:xfrm>
            <a:off x="2200912" y="3846793"/>
            <a:ext cx="2126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Cadmium-Telluride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3DFFCF-2957-88E5-683B-DC824661E6F1}"/>
              </a:ext>
            </a:extLst>
          </p:cNvPr>
          <p:cNvSpPr txBox="1"/>
          <p:nvPr/>
        </p:nvSpPr>
        <p:spPr>
          <a:xfrm>
            <a:off x="5577957" y="3356970"/>
            <a:ext cx="1954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crystalline-Silicon</a:t>
            </a:r>
          </a:p>
        </p:txBody>
      </p:sp>
    </p:spTree>
    <p:extLst>
      <p:ext uri="{BB962C8B-B14F-4D97-AF65-F5344CB8AC3E}">
        <p14:creationId xmlns:p14="http://schemas.microsoft.com/office/powerpoint/2010/main" val="1183007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4712-9C88-DBF5-5132-862F6858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2A993-467D-473B-1C38-8DFBB0554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2C91E-33AC-2019-8749-4F659DBEF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7" y="219634"/>
            <a:ext cx="11114315" cy="641873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815046E-9D7D-4191-8CC7-2287373637F8}"/>
              </a:ext>
            </a:extLst>
          </p:cNvPr>
          <p:cNvSpPr/>
          <p:nvPr/>
        </p:nvSpPr>
        <p:spPr>
          <a:xfrm>
            <a:off x="7130143" y="3102429"/>
            <a:ext cx="609600" cy="620485"/>
          </a:xfrm>
          <a:prstGeom prst="roundRect">
            <a:avLst/>
          </a:prstGeom>
          <a:solidFill>
            <a:srgbClr val="C0000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CD1732-0C92-A023-B7C4-499C94A6F1A6}"/>
              </a:ext>
            </a:extLst>
          </p:cNvPr>
          <p:cNvSpPr/>
          <p:nvPr/>
        </p:nvSpPr>
        <p:spPr>
          <a:xfrm>
            <a:off x="7130143" y="3691051"/>
            <a:ext cx="609600" cy="620485"/>
          </a:xfrm>
          <a:prstGeom prst="roundRect">
            <a:avLst/>
          </a:prstGeom>
          <a:solidFill>
            <a:srgbClr val="C0000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C622D64-40F3-7DB2-0D0C-391A3D91791D}"/>
              </a:ext>
            </a:extLst>
          </p:cNvPr>
          <p:cNvSpPr/>
          <p:nvPr/>
        </p:nvSpPr>
        <p:spPr>
          <a:xfrm>
            <a:off x="3603183" y="2513807"/>
            <a:ext cx="609600" cy="620485"/>
          </a:xfrm>
          <a:prstGeom prst="roundRect">
            <a:avLst/>
          </a:prstGeom>
          <a:solidFill>
            <a:srgbClr val="C0000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0708C49-DD84-C8AA-DF68-8C7E5F1044C0}"/>
              </a:ext>
            </a:extLst>
          </p:cNvPr>
          <p:cNvSpPr/>
          <p:nvPr/>
        </p:nvSpPr>
        <p:spPr>
          <a:xfrm>
            <a:off x="8305799" y="3691050"/>
            <a:ext cx="609600" cy="620485"/>
          </a:xfrm>
          <a:prstGeom prst="roundRect">
            <a:avLst/>
          </a:prstGeom>
          <a:solidFill>
            <a:srgbClr val="C0000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906B8A-E9E9-1939-E9B5-F8D2A568B93D}"/>
              </a:ext>
            </a:extLst>
          </p:cNvPr>
          <p:cNvSpPr/>
          <p:nvPr/>
        </p:nvSpPr>
        <p:spPr>
          <a:xfrm>
            <a:off x="8893629" y="2513807"/>
            <a:ext cx="609600" cy="620485"/>
          </a:xfrm>
          <a:prstGeom prst="roundRect">
            <a:avLst/>
          </a:prstGeom>
          <a:solidFill>
            <a:srgbClr val="C0000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A8171A-C7AB-133C-2ADE-7F847FA73A0D}"/>
              </a:ext>
            </a:extLst>
          </p:cNvPr>
          <p:cNvSpPr txBox="1"/>
          <p:nvPr/>
        </p:nvSpPr>
        <p:spPr>
          <a:xfrm>
            <a:off x="1360714" y="116898"/>
            <a:ext cx="901337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Some heavy metals are highly toxic at low exposure levels </a:t>
            </a:r>
          </a:p>
        </p:txBody>
      </p:sp>
    </p:spTree>
    <p:extLst>
      <p:ext uri="{BB962C8B-B14F-4D97-AF65-F5344CB8AC3E}">
        <p14:creationId xmlns:p14="http://schemas.microsoft.com/office/powerpoint/2010/main" val="2859411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A313AA-4978-C4EB-CE6E-7F832F44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Environmental contamination and its consequences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3A8EAB-5BF9-9DDF-A49A-CBA052021D5A}"/>
              </a:ext>
            </a:extLst>
          </p:cNvPr>
          <p:cNvCxnSpPr/>
          <p:nvPr/>
        </p:nvCxnSpPr>
        <p:spPr>
          <a:xfrm>
            <a:off x="0" y="4562475"/>
            <a:ext cx="12192000" cy="0"/>
          </a:xfrm>
          <a:prstGeom prst="line">
            <a:avLst/>
          </a:prstGeom>
          <a:ln w="28575">
            <a:solidFill>
              <a:srgbClr val="039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08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54185-9F81-6EE9-E50B-185F15D7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23611"/>
            <a:ext cx="10515600" cy="952046"/>
          </a:xfrm>
        </p:spPr>
        <p:txBody>
          <a:bodyPr>
            <a:normAutofit/>
          </a:bodyPr>
          <a:lstStyle/>
          <a:p>
            <a:r>
              <a:rPr lang="en-US" sz="3600" dirty="0"/>
              <a:t>Overview of Module 2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3309E-67D6-021D-0FC0-F73F7899C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3564" y="1429619"/>
            <a:ext cx="4803321" cy="2213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Research: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Genetically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modify </a:t>
            </a:r>
            <a:r>
              <a:rPr lang="en-US" dirty="0">
                <a:latin typeface="+mj-lt"/>
              </a:rPr>
              <a:t>a yeast iron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transporter</a:t>
            </a:r>
            <a:r>
              <a:rPr lang="en-US" dirty="0">
                <a:latin typeface="+mj-lt"/>
              </a:rPr>
              <a:t> to preferentially take up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cadmium</a:t>
            </a:r>
            <a:r>
              <a:rPr lang="en-US" dirty="0">
                <a:latin typeface="+mj-lt"/>
              </a:rPr>
              <a:t> as a model for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bioremediation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92D0F4-3354-A7D9-D1CD-5659DFF3B733}"/>
              </a:ext>
            </a:extLst>
          </p:cNvPr>
          <p:cNvSpPr txBox="1">
            <a:spLocks/>
          </p:cNvSpPr>
          <p:nvPr/>
        </p:nvSpPr>
        <p:spPr>
          <a:xfrm>
            <a:off x="6315073" y="1674509"/>
            <a:ext cx="5157784" cy="434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+mj-lt"/>
              </a:rPr>
              <a:t>Technical: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Protein engineering: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Site-Directed Mutagenesis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Mutant expression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Functional assays: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Elemental analysis of metal uptake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Cell tolerance of metal uptake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210C90-4FEF-484A-C41E-E6D0A0C24202}"/>
              </a:ext>
            </a:extLst>
          </p:cNvPr>
          <p:cNvSpPr txBox="1">
            <a:spLocks/>
          </p:cNvSpPr>
          <p:nvPr/>
        </p:nvSpPr>
        <p:spPr>
          <a:xfrm>
            <a:off x="773564" y="4419601"/>
            <a:ext cx="4803321" cy="1701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+mj-lt"/>
              </a:rPr>
              <a:t>Communication: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Journal article presentation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Research article</a:t>
            </a:r>
          </a:p>
        </p:txBody>
      </p: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9C152D07-F056-EFC2-2495-88E727D6FFD7}"/>
              </a:ext>
            </a:extLst>
          </p:cNvPr>
          <p:cNvSpPr/>
          <p:nvPr/>
        </p:nvSpPr>
        <p:spPr>
          <a:xfrm>
            <a:off x="528636" y="1175657"/>
            <a:ext cx="5186363" cy="2724831"/>
          </a:xfrm>
          <a:prstGeom prst="round2Same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362C956F-95DF-61B3-7D73-C58615DC9DF3}"/>
              </a:ext>
            </a:extLst>
          </p:cNvPr>
          <p:cNvSpPr/>
          <p:nvPr/>
        </p:nvSpPr>
        <p:spPr>
          <a:xfrm rot="10800000">
            <a:off x="528634" y="4229100"/>
            <a:ext cx="5186363" cy="2057400"/>
          </a:xfrm>
          <a:prstGeom prst="round2Same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796D37B-836F-9A81-C46A-D881CFCA3494}"/>
              </a:ext>
            </a:extLst>
          </p:cNvPr>
          <p:cNvSpPr/>
          <p:nvPr/>
        </p:nvSpPr>
        <p:spPr>
          <a:xfrm>
            <a:off x="6086471" y="1175658"/>
            <a:ext cx="5614987" cy="5110844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64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DF1AFF5-870E-7F1F-2591-EBD0D49A4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70807">
            <a:off x="4752920" y="3820381"/>
            <a:ext cx="1984283" cy="2734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16" y="271463"/>
            <a:ext cx="11350172" cy="985837"/>
          </a:xfrm>
        </p:spPr>
        <p:txBody>
          <a:bodyPr>
            <a:noAutofit/>
          </a:bodyPr>
          <a:lstStyle/>
          <a:p>
            <a:r>
              <a:rPr lang="en-US" sz="3600" dirty="0"/>
              <a:t>There are 2 main routes of heavy metal release into the environment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AEC07-3E1B-BE10-1ACE-8A3C5809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350" y="2561884"/>
            <a:ext cx="4504645" cy="458561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rgbClr val="002060"/>
                </a:solidFill>
                <a:latin typeface="+mj-lt"/>
              </a:rPr>
              <a:t>Geogenic 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85A6E-5FAF-2269-7080-2D99AD972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73031" y="2561884"/>
            <a:ext cx="4685619" cy="458562"/>
          </a:xfrm>
        </p:spPr>
        <p:txBody>
          <a:bodyPr>
            <a:noAutofit/>
          </a:bodyPr>
          <a:lstStyle/>
          <a:p>
            <a:pPr algn="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Anthropogenic 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B3751-6818-5039-332A-96DE58048DDC}"/>
              </a:ext>
            </a:extLst>
          </p:cNvPr>
          <p:cNvSpPr txBox="1"/>
          <p:nvPr/>
        </p:nvSpPr>
        <p:spPr>
          <a:xfrm>
            <a:off x="437016" y="3425023"/>
            <a:ext cx="3111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Weathering of rocks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48634F-9AA5-7CC3-A051-F390D126A301}"/>
              </a:ext>
            </a:extLst>
          </p:cNvPr>
          <p:cNvSpPr txBox="1"/>
          <p:nvPr/>
        </p:nvSpPr>
        <p:spPr>
          <a:xfrm>
            <a:off x="1554547" y="4463353"/>
            <a:ext cx="1662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Volcanoes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C25905-CD6C-38BB-5911-DE21AAB6431F}"/>
              </a:ext>
            </a:extLst>
          </p:cNvPr>
          <p:cNvSpPr txBox="1"/>
          <p:nvPr/>
        </p:nvSpPr>
        <p:spPr>
          <a:xfrm>
            <a:off x="9558338" y="3293009"/>
            <a:ext cx="230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Agrochemicals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103C9E-7416-A8AF-80F2-1EB41470A0DB}"/>
              </a:ext>
            </a:extLst>
          </p:cNvPr>
          <p:cNvSpPr txBox="1"/>
          <p:nvPr/>
        </p:nvSpPr>
        <p:spPr>
          <a:xfrm>
            <a:off x="8180419" y="4115697"/>
            <a:ext cx="2647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Industrial 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7C5740-2574-9FC1-50DA-AF12AACC82E6}"/>
              </a:ext>
            </a:extLst>
          </p:cNvPr>
          <p:cNvSpPr txBox="1"/>
          <p:nvPr/>
        </p:nvSpPr>
        <p:spPr>
          <a:xfrm>
            <a:off x="6816222" y="5020668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Smelting and mining activity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157A78-90A4-D24C-9C17-EA89043E821C}"/>
              </a:ext>
            </a:extLst>
          </p:cNvPr>
          <p:cNvSpPr txBox="1"/>
          <p:nvPr/>
        </p:nvSpPr>
        <p:spPr>
          <a:xfrm>
            <a:off x="6112102" y="5901323"/>
            <a:ext cx="4075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Sewage and waste disposal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868703-BF99-5E36-BB50-C3F8D76CF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4314" flipH="1">
            <a:off x="2895245" y="3321746"/>
            <a:ext cx="1895135" cy="2949014"/>
          </a:xfrm>
          <a:prstGeom prst="rect">
            <a:avLst/>
          </a:prstGeom>
        </p:spPr>
      </p:pic>
      <p:pic>
        <p:nvPicPr>
          <p:cNvPr id="7172" name="Picture 4" descr="Water Contamination Near Fracking Sites: Dangerous Endocrine Disruptors -  Hormones Matter">
            <a:extLst>
              <a:ext uri="{FF2B5EF4-FFF2-40B4-BE49-F238E27FC236}">
                <a16:creationId xmlns:a16="http://schemas.microsoft.com/office/drawing/2014/main" id="{88EC5838-BC97-E3D0-60E3-AA8E64D4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54" y="1055014"/>
            <a:ext cx="32893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339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B0DDE5-E18C-B9A9-2A49-803059BCB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209342"/>
            <a:ext cx="11234057" cy="643931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67E3A-96A4-8C0F-4421-685F6783D205}"/>
              </a:ext>
            </a:extLst>
          </p:cNvPr>
          <p:cNvSpPr txBox="1"/>
          <p:nvPr/>
        </p:nvSpPr>
        <p:spPr>
          <a:xfrm>
            <a:off x="11054381" y="6581001"/>
            <a:ext cx="1137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Hou et al. 2021</a:t>
            </a:r>
          </a:p>
        </p:txBody>
      </p:sp>
    </p:spTree>
    <p:extLst>
      <p:ext uri="{BB962C8B-B14F-4D97-AF65-F5344CB8AC3E}">
        <p14:creationId xmlns:p14="http://schemas.microsoft.com/office/powerpoint/2010/main" val="3761080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BDD1-4325-F4D6-7838-41F17361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56" y="1227135"/>
            <a:ext cx="6549307" cy="52451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Fertilizers </a:t>
            </a:r>
          </a:p>
          <a:p>
            <a:r>
              <a:rPr lang="en-US" dirty="0">
                <a:latin typeface="+mj-lt"/>
              </a:rPr>
              <a:t>Sewage sludge fertilizer contains heavy metals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Fly ash from coal plants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Inorganic phosphate-based fertilizers increase cadmium in the soil</a:t>
            </a:r>
          </a:p>
          <a:p>
            <a:pPr lvl="1"/>
            <a:r>
              <a:rPr lang="en-US" dirty="0">
                <a:latin typeface="+mj-lt"/>
              </a:rPr>
              <a:t>Some disagreement if the fertilizers release cadmium or increase bioavailability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Pesticides and fungicides </a:t>
            </a:r>
          </a:p>
          <a:p>
            <a:r>
              <a:rPr lang="en-US" dirty="0">
                <a:latin typeface="+mj-lt"/>
              </a:rPr>
              <a:t>Can contain heavy metals as contaminants</a:t>
            </a:r>
          </a:p>
        </p:txBody>
      </p:sp>
      <p:pic>
        <p:nvPicPr>
          <p:cNvPr id="4098" name="Picture 2" descr="Agrochemicals: Types and their Effects - WorldOfChemicals">
            <a:extLst>
              <a:ext uri="{FF2B5EF4-FFF2-40B4-BE49-F238E27FC236}">
                <a16:creationId xmlns:a16="http://schemas.microsoft.com/office/drawing/2014/main" id="{5298E028-D3C4-19AF-0D7F-C0BF3FD63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469" y="3311753"/>
            <a:ext cx="425669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ertilizer issues coming from every angle">
            <a:extLst>
              <a:ext uri="{FF2B5EF4-FFF2-40B4-BE49-F238E27FC236}">
                <a16:creationId xmlns:a16="http://schemas.microsoft.com/office/drawing/2014/main" id="{35D66141-79C0-9345-E5BC-50A5D394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29" y="1"/>
            <a:ext cx="4822371" cy="321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117247"/>
            <a:ext cx="9263062" cy="87788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/>
              <a:t>Agrochemicals release heavy metals into the soil</a:t>
            </a:r>
          </a:p>
        </p:txBody>
      </p:sp>
    </p:spTree>
    <p:extLst>
      <p:ext uri="{BB962C8B-B14F-4D97-AF65-F5344CB8AC3E}">
        <p14:creationId xmlns:p14="http://schemas.microsoft.com/office/powerpoint/2010/main" val="519925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BDD1-4325-F4D6-7838-41F17361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2" y="1275557"/>
            <a:ext cx="6091238" cy="527208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Coal-fired power stations release:</a:t>
            </a:r>
          </a:p>
          <a:p>
            <a:pPr lvl="1"/>
            <a:r>
              <a:rPr lang="en-US" dirty="0">
                <a:latin typeface="+mj-lt"/>
              </a:rPr>
              <a:t>Cu, Zn, Cd, Ni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Chemical processing which involves heavy metals is required to produce common goods</a:t>
            </a:r>
          </a:p>
          <a:p>
            <a:pPr lvl="1"/>
            <a:r>
              <a:rPr lang="en-US" dirty="0">
                <a:latin typeface="+mj-lt"/>
              </a:rPr>
              <a:t>Plastics</a:t>
            </a:r>
          </a:p>
          <a:p>
            <a:pPr lvl="1"/>
            <a:r>
              <a:rPr lang="en-US" dirty="0">
                <a:latin typeface="+mj-lt"/>
              </a:rPr>
              <a:t>textiles</a:t>
            </a:r>
          </a:p>
          <a:p>
            <a:pPr lvl="1"/>
            <a:r>
              <a:rPr lang="en-US" dirty="0">
                <a:latin typeface="+mj-lt"/>
              </a:rPr>
              <a:t>electronics</a:t>
            </a:r>
          </a:p>
          <a:p>
            <a:pPr lvl="1"/>
            <a:r>
              <a:rPr lang="en-US" dirty="0">
                <a:latin typeface="+mj-lt"/>
              </a:rPr>
              <a:t>wood preservatives</a:t>
            </a:r>
          </a:p>
          <a:p>
            <a:pPr lvl="1"/>
            <a:r>
              <a:rPr lang="en-US" dirty="0">
                <a:latin typeface="+mj-lt"/>
              </a:rPr>
              <a:t>automotive components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 waste generated in manufacturing can leach into the environment</a:t>
            </a:r>
          </a:p>
          <a:p>
            <a:pPr lvl="1"/>
            <a:endParaRPr lang="en-US" dirty="0">
              <a:latin typeface="+mj-lt"/>
            </a:endParaRPr>
          </a:p>
        </p:txBody>
      </p:sp>
      <p:pic>
        <p:nvPicPr>
          <p:cNvPr id="3074" name="Picture 2" descr="Industrial waste Stock Photos, Royalty Free Industrial waste Images |  Depositphotos">
            <a:extLst>
              <a:ext uri="{FF2B5EF4-FFF2-40B4-BE49-F238E27FC236}">
                <a16:creationId xmlns:a16="http://schemas.microsoft.com/office/drawing/2014/main" id="{A373983E-416A-69EF-F570-B1C6AD713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40" y="0"/>
            <a:ext cx="5272260" cy="353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binet advances ethanol blending target of 20% in petrol to 2025-26">
            <a:extLst>
              <a:ext uri="{FF2B5EF4-FFF2-40B4-BE49-F238E27FC236}">
                <a16:creationId xmlns:a16="http://schemas.microsoft.com/office/drawing/2014/main" id="{FC965B1F-61CB-820C-6BFE-00563230C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68" y="3667350"/>
            <a:ext cx="5299731" cy="30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67" y="242889"/>
            <a:ext cx="10034588" cy="9652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dirty="0"/>
              <a:t>Industrial activity contributes to heavy metal contamination</a:t>
            </a:r>
          </a:p>
        </p:txBody>
      </p:sp>
    </p:spTree>
    <p:extLst>
      <p:ext uri="{BB962C8B-B14F-4D97-AF65-F5344CB8AC3E}">
        <p14:creationId xmlns:p14="http://schemas.microsoft.com/office/powerpoint/2010/main" val="188396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72" y="67096"/>
            <a:ext cx="11080655" cy="1057177"/>
          </a:xfrm>
        </p:spPr>
        <p:txBody>
          <a:bodyPr>
            <a:normAutofit/>
          </a:bodyPr>
          <a:lstStyle/>
          <a:p>
            <a:r>
              <a:rPr lang="en-US" sz="3600" dirty="0"/>
              <a:t>Smelting and mining activity produce metal contaminants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BDD1-4325-F4D6-7838-41F17361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206" y="3943125"/>
            <a:ext cx="6900862" cy="448627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rgbClr val="0070C0"/>
                </a:solidFill>
                <a:latin typeface="+mj-lt"/>
              </a:rPr>
              <a:t>Smelting</a:t>
            </a:r>
          </a:p>
          <a:p>
            <a:r>
              <a:rPr lang="en-US" dirty="0">
                <a:latin typeface="+mj-lt"/>
              </a:rPr>
              <a:t> Slag generated from refinement of metal can contain contaminants </a:t>
            </a:r>
          </a:p>
          <a:p>
            <a:pPr lvl="1"/>
            <a:r>
              <a:rPr lang="en-US" dirty="0">
                <a:latin typeface="+mj-lt"/>
              </a:rPr>
              <a:t>Smelting zinc produces slag containing lead and cadmium</a:t>
            </a:r>
          </a:p>
          <a:p>
            <a:r>
              <a:rPr lang="en-US" dirty="0">
                <a:latin typeface="+mj-lt"/>
              </a:rPr>
              <a:t>Heavy metal particulates are also released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F5EBC63-2E47-AE63-FC7F-725A87FAF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/>
          <a:stretch/>
        </p:blipFill>
        <p:spPr bwMode="auto">
          <a:xfrm>
            <a:off x="473174" y="1124273"/>
            <a:ext cx="4041679" cy="26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3A91FB-4D35-C2EB-5CB5-F74E2761AA84}"/>
              </a:ext>
            </a:extLst>
          </p:cNvPr>
          <p:cNvSpPr txBox="1">
            <a:spLocks/>
          </p:cNvSpPr>
          <p:nvPr/>
        </p:nvSpPr>
        <p:spPr>
          <a:xfrm>
            <a:off x="4924933" y="882590"/>
            <a:ext cx="6900862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rgbClr val="0070C0"/>
                </a:solidFill>
                <a:latin typeface="+mj-lt"/>
              </a:rPr>
              <a:t>Mining</a:t>
            </a:r>
          </a:p>
          <a:p>
            <a:r>
              <a:rPr lang="en-US" dirty="0">
                <a:latin typeface="+mj-lt"/>
              </a:rPr>
              <a:t>Disruption of sedimentary layers can release embedded heavy metals</a:t>
            </a:r>
          </a:p>
          <a:p>
            <a:r>
              <a:rPr lang="en-US" dirty="0">
                <a:latin typeface="+mj-lt"/>
              </a:rPr>
              <a:t>Waste runoff from mining sites contaminates water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15EFE99-048C-A9C5-9297-AD3E4229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647" y="3020423"/>
            <a:ext cx="3959179" cy="36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1A853-CBCE-8097-8875-17E5F7657CDF}"/>
              </a:ext>
            </a:extLst>
          </p:cNvPr>
          <p:cNvSpPr txBox="1"/>
          <p:nvPr/>
        </p:nvSpPr>
        <p:spPr>
          <a:xfrm>
            <a:off x="10275161" y="2980734"/>
            <a:ext cx="144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Blast Furnace</a:t>
            </a:r>
          </a:p>
        </p:txBody>
      </p:sp>
    </p:spTree>
    <p:extLst>
      <p:ext uri="{BB962C8B-B14F-4D97-AF65-F5344CB8AC3E}">
        <p14:creationId xmlns:p14="http://schemas.microsoft.com/office/powerpoint/2010/main" val="1642473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36538"/>
            <a:ext cx="111823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Heavy metals fundamentally change soil microbial richness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BDD1-4325-F4D6-7838-41F173617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225" y="1466850"/>
            <a:ext cx="5181600" cy="515461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+mj-lt"/>
              </a:rPr>
              <a:t>Decrease in 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soil viability</a:t>
            </a:r>
          </a:p>
          <a:p>
            <a:pPr lvl="1"/>
            <a:r>
              <a:rPr lang="en-US" dirty="0">
                <a:latin typeface="+mj-lt"/>
              </a:rPr>
              <a:t>lower microbial biomass</a:t>
            </a:r>
          </a:p>
          <a:p>
            <a:pPr lvl="1"/>
            <a:r>
              <a:rPr lang="en-US" dirty="0">
                <a:latin typeface="+mj-lt"/>
              </a:rPr>
              <a:t>less biodiversity</a:t>
            </a:r>
          </a:p>
          <a:p>
            <a:pPr lvl="1"/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Reduced 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nitrogen fixing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Reduced microbial </a:t>
            </a:r>
            <a:r>
              <a:rPr lang="en-US" b="1" dirty="0">
                <a:solidFill>
                  <a:srgbClr val="941100"/>
                </a:solidFill>
                <a:latin typeface="+mj-lt"/>
              </a:rPr>
              <a:t>metabolism</a:t>
            </a:r>
          </a:p>
          <a:p>
            <a:pPr lvl="1"/>
            <a:r>
              <a:rPr lang="en-US" dirty="0">
                <a:latin typeface="+mj-lt"/>
              </a:rPr>
              <a:t>reduced essential enzyme activities</a:t>
            </a:r>
          </a:p>
          <a:p>
            <a:pPr lvl="1"/>
            <a:r>
              <a:rPr lang="en-US" dirty="0">
                <a:latin typeface="+mj-lt"/>
              </a:rPr>
              <a:t>reduced litter breakdown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Altered microbial communication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Changes in soil ecosystem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C8E9F356-5C04-865C-4372-610C6E22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95" y="1466850"/>
            <a:ext cx="6410580" cy="481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B1DBE9-C051-89CA-86EC-6F4B7DAA2AA6}"/>
              </a:ext>
            </a:extLst>
          </p:cNvPr>
          <p:cNvSpPr txBox="1"/>
          <p:nvPr/>
        </p:nvSpPr>
        <p:spPr>
          <a:xfrm>
            <a:off x="10468971" y="6452185"/>
            <a:ext cx="1611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Zhang et al. 2022</a:t>
            </a:r>
          </a:p>
        </p:txBody>
      </p:sp>
    </p:spTree>
    <p:extLst>
      <p:ext uri="{BB962C8B-B14F-4D97-AF65-F5344CB8AC3E}">
        <p14:creationId xmlns:p14="http://schemas.microsoft.com/office/powerpoint/2010/main" val="2964524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Heavy metal absorption and accumulation in root and shoot of the plant [5]. ">
            <a:extLst>
              <a:ext uri="{FF2B5EF4-FFF2-40B4-BE49-F238E27FC236}">
                <a16:creationId xmlns:a16="http://schemas.microsoft.com/office/drawing/2014/main" id="{F18F193C-6F64-517A-DBEB-7E9CC5D6B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57" y="2405480"/>
            <a:ext cx="4103688" cy="41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41" y="144919"/>
            <a:ext cx="11559117" cy="920750"/>
          </a:xfrm>
        </p:spPr>
        <p:txBody>
          <a:bodyPr>
            <a:noAutofit/>
          </a:bodyPr>
          <a:lstStyle/>
          <a:p>
            <a:r>
              <a:rPr lang="en-US" sz="3600" dirty="0"/>
              <a:t>Heavy metal accumulates in plants and disrupts essential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BDD1-4325-F4D6-7838-41F17361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3" y="1457324"/>
            <a:ext cx="5048250" cy="501491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Most heavy metal enters the plant through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roots</a:t>
            </a:r>
            <a:r>
              <a:rPr lang="en-US" sz="2400" dirty="0">
                <a:latin typeface="+mj-lt"/>
              </a:rPr>
              <a:t> and accumulates there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E91656-71F0-9838-1302-87B43669189A}"/>
              </a:ext>
            </a:extLst>
          </p:cNvPr>
          <p:cNvSpPr txBox="1">
            <a:spLocks/>
          </p:cNvSpPr>
          <p:nvPr/>
        </p:nvSpPr>
        <p:spPr>
          <a:xfrm>
            <a:off x="5740560" y="1352550"/>
            <a:ext cx="6242420" cy="5372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General stress response</a:t>
            </a:r>
          </a:p>
          <a:p>
            <a:pPr lvl="1"/>
            <a:r>
              <a:rPr lang="en-US" dirty="0">
                <a:latin typeface="+mj-lt"/>
              </a:rPr>
              <a:t>obstruct chloroplast structure</a:t>
            </a:r>
          </a:p>
          <a:p>
            <a:pPr lvl="1"/>
            <a:r>
              <a:rPr lang="en-US" dirty="0">
                <a:latin typeface="+mj-lt"/>
              </a:rPr>
              <a:t>disrupt electron transport</a:t>
            </a:r>
          </a:p>
          <a:p>
            <a:endParaRPr lang="en-US" sz="1050" dirty="0">
              <a:latin typeface="+mj-lt"/>
            </a:endParaRPr>
          </a:p>
          <a:p>
            <a:r>
              <a:rPr lang="en-US" sz="2400" dirty="0">
                <a:latin typeface="+mj-lt"/>
              </a:rPr>
              <a:t>Oxidative stress</a:t>
            </a:r>
          </a:p>
          <a:p>
            <a:pPr lvl="1"/>
            <a:r>
              <a:rPr lang="en-US" dirty="0">
                <a:latin typeface="+mj-lt"/>
              </a:rPr>
              <a:t>Generate reactive oxygen species</a:t>
            </a:r>
          </a:p>
          <a:p>
            <a:pPr lvl="1"/>
            <a:r>
              <a:rPr lang="en-US" dirty="0">
                <a:latin typeface="+mj-lt"/>
              </a:rPr>
              <a:t>Lipid peroxidation</a:t>
            </a:r>
          </a:p>
          <a:p>
            <a:endParaRPr lang="en-US" sz="1050" dirty="0">
              <a:latin typeface="+mj-lt"/>
            </a:endParaRPr>
          </a:p>
          <a:p>
            <a:r>
              <a:rPr lang="en-US" sz="2400" dirty="0">
                <a:latin typeface="+mj-lt"/>
              </a:rPr>
              <a:t>DNA damage and chromosome abnormalities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8BC3C1BC-32AA-AB84-0BE9-A91DC5E42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2668452"/>
            <a:ext cx="6823075" cy="35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2AF51-7BD7-6A63-27C4-24990F589E60}"/>
              </a:ext>
            </a:extLst>
          </p:cNvPr>
          <p:cNvSpPr txBox="1"/>
          <p:nvPr/>
        </p:nvSpPr>
        <p:spPr>
          <a:xfrm>
            <a:off x="155126" y="6417230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Adiloglu</a:t>
            </a:r>
            <a:r>
              <a:rPr lang="en-US" sz="1400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41338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303431"/>
            <a:ext cx="11487149" cy="1031656"/>
          </a:xfrm>
        </p:spPr>
        <p:txBody>
          <a:bodyPr>
            <a:noAutofit/>
          </a:bodyPr>
          <a:lstStyle/>
          <a:p>
            <a:r>
              <a:rPr lang="en-US" sz="3600" dirty="0"/>
              <a:t>Heavy metal exposure has wide ranging effects on human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BDD1-4325-F4D6-7838-41F17361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91" y="1583428"/>
            <a:ext cx="3143250" cy="4728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Routes of exposure</a:t>
            </a:r>
          </a:p>
          <a:p>
            <a:r>
              <a:rPr lang="en-US" dirty="0">
                <a:latin typeface="+mj-lt"/>
              </a:rPr>
              <a:t>Inhalation</a:t>
            </a:r>
          </a:p>
          <a:p>
            <a:r>
              <a:rPr lang="en-US" dirty="0">
                <a:latin typeface="+mj-lt"/>
              </a:rPr>
              <a:t>Ingestion</a:t>
            </a:r>
          </a:p>
          <a:p>
            <a:r>
              <a:rPr lang="en-US" dirty="0">
                <a:latin typeface="+mj-lt"/>
              </a:rPr>
              <a:t>Dermal</a:t>
            </a:r>
          </a:p>
          <a:p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Health effects</a:t>
            </a:r>
          </a:p>
          <a:p>
            <a:r>
              <a:rPr lang="en-US" dirty="0">
                <a:latin typeface="+mj-lt"/>
              </a:rPr>
              <a:t>Systemic toxicity</a:t>
            </a:r>
          </a:p>
          <a:p>
            <a:r>
              <a:rPr lang="en-US" dirty="0">
                <a:latin typeface="+mj-lt"/>
              </a:rPr>
              <a:t>Damage of multiple organs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D2DA2-1CED-ADD6-FA54-72723935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87" y="960635"/>
            <a:ext cx="7772400" cy="5479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A49E35-5FFE-CADA-28FE-8607C9DDC813}"/>
              </a:ext>
            </a:extLst>
          </p:cNvPr>
          <p:cNvSpPr txBox="1"/>
          <p:nvPr/>
        </p:nvSpPr>
        <p:spPr>
          <a:xfrm>
            <a:off x="6253163" y="6440291"/>
            <a:ext cx="5938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+mj-lt"/>
              </a:rPr>
              <a:t>Reviews of Environmental Contamination and Toxicology. Volume 253</a:t>
            </a:r>
          </a:p>
        </p:txBody>
      </p:sp>
    </p:spTree>
    <p:extLst>
      <p:ext uri="{BB962C8B-B14F-4D97-AF65-F5344CB8AC3E}">
        <p14:creationId xmlns:p14="http://schemas.microsoft.com/office/powerpoint/2010/main" val="1331154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165099"/>
            <a:ext cx="11477625" cy="1035051"/>
          </a:xfrm>
        </p:spPr>
        <p:txBody>
          <a:bodyPr>
            <a:normAutofit/>
          </a:bodyPr>
          <a:lstStyle/>
          <a:p>
            <a:r>
              <a:rPr lang="en-US" sz="3600" dirty="0"/>
              <a:t>There are multiple proposed mechanisms for metal toxicity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E0FE81-D043-AE66-4951-3DB93EDAB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4437"/>
            <a:ext cx="10515600" cy="5203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0070C0"/>
                </a:solidFill>
                <a:latin typeface="+mj-lt"/>
              </a:rPr>
              <a:t>Protein disruption</a:t>
            </a:r>
          </a:p>
          <a:p>
            <a:r>
              <a:rPr lang="en-US" dirty="0">
                <a:latin typeface="+mj-lt"/>
              </a:rPr>
              <a:t>Inhibit enzymes through thiol, sulfhydryl, amide group binding</a:t>
            </a:r>
          </a:p>
          <a:p>
            <a:pPr lvl="1"/>
            <a:r>
              <a:rPr lang="en-US" dirty="0">
                <a:latin typeface="+mj-lt"/>
              </a:rPr>
              <a:t>Broad enzyme inhibition</a:t>
            </a:r>
          </a:p>
          <a:p>
            <a:r>
              <a:rPr lang="en-US" dirty="0">
                <a:latin typeface="+mj-lt"/>
              </a:rPr>
              <a:t>Inhibits enzymes involved in DNA damage repair</a:t>
            </a:r>
          </a:p>
          <a:p>
            <a:pPr lvl="1"/>
            <a:r>
              <a:rPr lang="en-US" dirty="0">
                <a:latin typeface="+mj-lt"/>
              </a:rPr>
              <a:t>Many heavy metals are known or putative carcinogens</a:t>
            </a:r>
          </a:p>
          <a:p>
            <a:r>
              <a:rPr lang="en-US" dirty="0">
                <a:latin typeface="+mj-lt"/>
              </a:rPr>
              <a:t>Replace essential metal cations and cofactors</a:t>
            </a:r>
          </a:p>
          <a:p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b="1" u="sng" dirty="0">
                <a:solidFill>
                  <a:srgbClr val="0070C0"/>
                </a:solidFill>
                <a:latin typeface="+mj-lt"/>
              </a:rPr>
              <a:t>Oxidative stress</a:t>
            </a:r>
          </a:p>
          <a:p>
            <a:r>
              <a:rPr lang="en-US" dirty="0">
                <a:latin typeface="+mj-lt"/>
              </a:rPr>
              <a:t>Disrupt mitochondrial function</a:t>
            </a:r>
          </a:p>
          <a:p>
            <a:r>
              <a:rPr lang="en-US" dirty="0">
                <a:latin typeface="+mj-lt"/>
              </a:rPr>
              <a:t>Generate reactive oxygen species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5A9C14F4-6614-082C-159F-A64A47D9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88" y="4021139"/>
            <a:ext cx="4750899" cy="267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53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A313AA-4978-C4EB-CE6E-7F832F44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What can we do to mitigate this issue?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F262B0-DD1F-1BED-8B77-0BF3754E75D8}"/>
              </a:ext>
            </a:extLst>
          </p:cNvPr>
          <p:cNvCxnSpPr/>
          <p:nvPr/>
        </p:nvCxnSpPr>
        <p:spPr>
          <a:xfrm>
            <a:off x="0" y="4562475"/>
            <a:ext cx="12192000" cy="0"/>
          </a:xfrm>
          <a:prstGeom prst="line">
            <a:avLst/>
          </a:prstGeom>
          <a:ln w="28575">
            <a:solidFill>
              <a:srgbClr val="039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15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5CEA-6DBF-19F4-26AF-6E95F47B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2" y="245382"/>
            <a:ext cx="10515600" cy="696912"/>
          </a:xfrm>
        </p:spPr>
        <p:txBody>
          <a:bodyPr>
            <a:normAutofit/>
          </a:bodyPr>
          <a:lstStyle/>
          <a:p>
            <a:r>
              <a:rPr lang="en-US" sz="3600" b="1" dirty="0"/>
              <a:t>Module Outline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B4761990-83AB-FBD5-934E-BD7F8D05AA25}"/>
              </a:ext>
            </a:extLst>
          </p:cNvPr>
          <p:cNvSpPr/>
          <p:nvPr/>
        </p:nvSpPr>
        <p:spPr>
          <a:xfrm>
            <a:off x="9546771" y="1894113"/>
            <a:ext cx="598715" cy="1055914"/>
          </a:xfrm>
          <a:prstGeom prst="rightBrac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107EB63-F34C-66CC-2AF2-94EE6A2ADCCB}"/>
              </a:ext>
            </a:extLst>
          </p:cNvPr>
          <p:cNvSpPr/>
          <p:nvPr/>
        </p:nvSpPr>
        <p:spPr>
          <a:xfrm>
            <a:off x="9546771" y="3396343"/>
            <a:ext cx="598715" cy="1055914"/>
          </a:xfrm>
          <a:prstGeom prst="rightBrace">
            <a:avLst/>
          </a:prstGeom>
          <a:ln w="19050">
            <a:solidFill>
              <a:srgbClr val="039AA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AB0"/>
              </a:solidFill>
              <a:latin typeface="+mj-lt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88AD796F-D6DC-5774-B533-D21F23D9FA43}"/>
              </a:ext>
            </a:extLst>
          </p:cNvPr>
          <p:cNvSpPr/>
          <p:nvPr/>
        </p:nvSpPr>
        <p:spPr>
          <a:xfrm>
            <a:off x="9546770" y="4898570"/>
            <a:ext cx="598715" cy="1055914"/>
          </a:xfrm>
          <a:prstGeom prst="rightBrace">
            <a:avLst/>
          </a:prstGeom>
          <a:ln w="28575">
            <a:solidFill>
              <a:srgbClr val="039AA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8165"/>
              </a:solidFill>
              <a:latin typeface="+mj-lt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F4DE834-6D63-8EBE-D835-B5E32BD32BD0}"/>
              </a:ext>
            </a:extLst>
          </p:cNvPr>
          <p:cNvSpPr/>
          <p:nvPr/>
        </p:nvSpPr>
        <p:spPr>
          <a:xfrm>
            <a:off x="9546768" y="1147872"/>
            <a:ext cx="598715" cy="374875"/>
          </a:xfrm>
          <a:prstGeom prst="rightBrace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26AE03B1-A3C4-4331-DC32-581625FF8741}"/>
              </a:ext>
            </a:extLst>
          </p:cNvPr>
          <p:cNvSpPr/>
          <p:nvPr/>
        </p:nvSpPr>
        <p:spPr>
          <a:xfrm>
            <a:off x="9546769" y="6190937"/>
            <a:ext cx="598715" cy="374875"/>
          </a:xfrm>
          <a:prstGeom prst="rightBrace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198698-9A07-ED2A-B69C-FD65BE72A8C7}"/>
              </a:ext>
            </a:extLst>
          </p:cNvPr>
          <p:cNvSpPr txBox="1"/>
          <p:nvPr/>
        </p:nvSpPr>
        <p:spPr>
          <a:xfrm>
            <a:off x="10254343" y="1061082"/>
            <a:ext cx="778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Intro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62C6B-9332-DFF4-2832-9C972812EBE9}"/>
              </a:ext>
            </a:extLst>
          </p:cNvPr>
          <p:cNvSpPr txBox="1"/>
          <p:nvPr/>
        </p:nvSpPr>
        <p:spPr>
          <a:xfrm>
            <a:off x="10254342" y="6147541"/>
            <a:ext cx="1062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Review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3C6060-E261-B0E2-C890-659448CEF41A}"/>
              </a:ext>
            </a:extLst>
          </p:cNvPr>
          <p:cNvSpPr txBox="1"/>
          <p:nvPr/>
        </p:nvSpPr>
        <p:spPr>
          <a:xfrm>
            <a:off x="10274845" y="5195694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58165"/>
                </a:solidFill>
                <a:latin typeface="+mj-lt"/>
              </a:rPr>
              <a:t>Apply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892D4-C13D-D1E2-403E-F8167A11CE1A}"/>
              </a:ext>
            </a:extLst>
          </p:cNvPr>
          <p:cNvSpPr txBox="1"/>
          <p:nvPr/>
        </p:nvSpPr>
        <p:spPr>
          <a:xfrm>
            <a:off x="10250841" y="3671766"/>
            <a:ext cx="674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AAB0"/>
                </a:solidFill>
                <a:latin typeface="+mj-lt"/>
              </a:rPr>
              <a:t>Test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7B509-9C17-5E9A-1704-6DFA670FCAF6}"/>
              </a:ext>
            </a:extLst>
          </p:cNvPr>
          <p:cNvSpPr txBox="1"/>
          <p:nvPr/>
        </p:nvSpPr>
        <p:spPr>
          <a:xfrm>
            <a:off x="10280214" y="2147838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Design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C2927DD-B5AD-1F44-C4D5-B8D6899CC4C8}"/>
              </a:ext>
            </a:extLst>
          </p:cNvPr>
          <p:cNvSpPr txBox="1">
            <a:spLocks/>
          </p:cNvSpPr>
          <p:nvPr/>
        </p:nvSpPr>
        <p:spPr>
          <a:xfrm>
            <a:off x="249100" y="4775849"/>
            <a:ext cx="9350828" cy="1597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58165"/>
                </a:solidFill>
                <a:latin typeface="+mj-lt"/>
              </a:rPr>
              <a:t>M2D6</a:t>
            </a:r>
            <a:r>
              <a:rPr lang="en-US" sz="2400" dirty="0">
                <a:solidFill>
                  <a:srgbClr val="158165"/>
                </a:solidFill>
                <a:latin typeface="+mj-lt"/>
              </a:rPr>
              <a:t>: Applying </a:t>
            </a:r>
            <a:r>
              <a:rPr lang="en-US" sz="2400" dirty="0">
                <a:solidFill>
                  <a:srgbClr val="158165"/>
                </a:solidFill>
                <a:latin typeface="+mj-lt"/>
                <a:ea typeface="Calibri" panose="020F0502020204030204" pitchFamily="34" charset="0"/>
                <a:cs typeface="Times New Roman (Body CS)"/>
              </a:rPr>
              <a:t>remediation strategies—advantages and pitfalls</a:t>
            </a:r>
            <a:r>
              <a:rPr lang="en-US" sz="2400" dirty="0">
                <a:solidFill>
                  <a:srgbClr val="158165"/>
                </a:solidFill>
                <a:latin typeface="+mj-lt"/>
              </a:rPr>
              <a:t> </a:t>
            </a:r>
            <a:endParaRPr lang="en-US" sz="1200" dirty="0">
              <a:solidFill>
                <a:srgbClr val="158165"/>
              </a:solidFill>
              <a:latin typeface="+mj-lt"/>
            </a:endParaRPr>
          </a:p>
          <a:p>
            <a:endParaRPr lang="en-US" sz="1000" dirty="0">
              <a:solidFill>
                <a:srgbClr val="158165"/>
              </a:solidFill>
              <a:latin typeface="+mj-lt"/>
            </a:endParaRPr>
          </a:p>
          <a:p>
            <a:r>
              <a:rPr lang="en-US" sz="2400" b="1" dirty="0">
                <a:solidFill>
                  <a:srgbClr val="158165"/>
                </a:solidFill>
                <a:latin typeface="+mj-lt"/>
              </a:rPr>
              <a:t>M2D7</a:t>
            </a:r>
            <a:r>
              <a:rPr lang="en-US" sz="2400" dirty="0">
                <a:solidFill>
                  <a:srgbClr val="158165"/>
                </a:solidFill>
                <a:latin typeface="+mj-lt"/>
              </a:rPr>
              <a:t>: Engineering a problem-specific bioremediation solution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C412964-0C2A-790B-A6BA-F8CD24D4F792}"/>
              </a:ext>
            </a:extLst>
          </p:cNvPr>
          <p:cNvSpPr txBox="1">
            <a:spLocks/>
          </p:cNvSpPr>
          <p:nvPr/>
        </p:nvSpPr>
        <p:spPr>
          <a:xfrm>
            <a:off x="249100" y="6147541"/>
            <a:ext cx="9350828" cy="511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+mj-lt"/>
              </a:rPr>
              <a:t>M2D8</a:t>
            </a:r>
            <a:r>
              <a:rPr lang="en-US" sz="2400" dirty="0">
                <a:latin typeface="+mj-lt"/>
              </a:rPr>
              <a:t>: Comm Lab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521CB8B-81DA-EC4D-84C1-96478893DF82}"/>
              </a:ext>
            </a:extLst>
          </p:cNvPr>
          <p:cNvSpPr txBox="1">
            <a:spLocks/>
          </p:cNvSpPr>
          <p:nvPr/>
        </p:nvSpPr>
        <p:spPr>
          <a:xfrm>
            <a:off x="249100" y="3051033"/>
            <a:ext cx="9350828" cy="14408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>
              <a:solidFill>
                <a:srgbClr val="00AAB0"/>
              </a:solidFill>
              <a:latin typeface="+mj-lt"/>
            </a:endParaRPr>
          </a:p>
          <a:p>
            <a:r>
              <a:rPr lang="en-US" sz="2400" b="1" dirty="0">
                <a:solidFill>
                  <a:srgbClr val="00AAB0"/>
                </a:solidFill>
                <a:latin typeface="+mj-lt"/>
              </a:rPr>
              <a:t>M2D4</a:t>
            </a:r>
            <a:r>
              <a:rPr lang="en-US" sz="2400" dirty="0">
                <a:solidFill>
                  <a:srgbClr val="00AAB0"/>
                </a:solidFill>
                <a:latin typeface="+mj-lt"/>
              </a:rPr>
              <a:t>: </a:t>
            </a:r>
            <a:r>
              <a:rPr lang="en-US" sz="2400" dirty="0">
                <a:solidFill>
                  <a:srgbClr val="00AAB0"/>
                </a:solidFill>
                <a:latin typeface="+mj-lt"/>
                <a:ea typeface="Calibri" panose="020F0502020204030204" pitchFamily="34" charset="0"/>
                <a:cs typeface="Times New Roman (Body CS)"/>
              </a:rPr>
              <a:t>Screening a system—high throughput vs functional screens</a:t>
            </a:r>
            <a:r>
              <a:rPr lang="en-US" sz="2400" dirty="0">
                <a:solidFill>
                  <a:srgbClr val="00AAB0"/>
                </a:solidFill>
                <a:latin typeface="+mj-lt"/>
              </a:rPr>
              <a:t> </a:t>
            </a:r>
          </a:p>
          <a:p>
            <a:endParaRPr lang="en-US" sz="1100" dirty="0">
              <a:solidFill>
                <a:srgbClr val="00AAB0"/>
              </a:solidFill>
              <a:latin typeface="+mj-lt"/>
            </a:endParaRPr>
          </a:p>
          <a:p>
            <a:r>
              <a:rPr lang="en-US" sz="2400" b="1" dirty="0">
                <a:solidFill>
                  <a:srgbClr val="00AAB0"/>
                </a:solidFill>
                <a:latin typeface="+mj-lt"/>
              </a:rPr>
              <a:t>M2D5</a:t>
            </a:r>
            <a:r>
              <a:rPr lang="en-US" sz="2400" dirty="0">
                <a:solidFill>
                  <a:srgbClr val="00AAB0"/>
                </a:solidFill>
                <a:latin typeface="+mj-lt"/>
              </a:rPr>
              <a:t>: </a:t>
            </a:r>
            <a:r>
              <a:rPr lang="en-US" sz="2400" dirty="0">
                <a:solidFill>
                  <a:srgbClr val="00AAB0"/>
                </a:solidFill>
                <a:latin typeface="+mj-lt"/>
                <a:ea typeface="Calibri" panose="020F0502020204030204" pitchFamily="34" charset="0"/>
                <a:cs typeface="Times New Roman (Body CS)"/>
              </a:rPr>
              <a:t>Analysis of elemental metals – laboratory and field approaches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668231-1652-C874-D2A1-A952A2D9F74D}"/>
              </a:ext>
            </a:extLst>
          </p:cNvPr>
          <p:cNvSpPr txBox="1">
            <a:spLocks/>
          </p:cNvSpPr>
          <p:nvPr/>
        </p:nvSpPr>
        <p:spPr>
          <a:xfrm>
            <a:off x="249100" y="1136500"/>
            <a:ext cx="9350828" cy="734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+mj-lt"/>
              </a:rPr>
              <a:t>M2D1</a:t>
            </a:r>
            <a:r>
              <a:rPr lang="en-US" sz="2400" dirty="0">
                <a:latin typeface="+mj-lt"/>
              </a:rPr>
              <a:t>: 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 (Body CS)"/>
              </a:rPr>
              <a:t>Environmental heavy metal contamination</a:t>
            </a:r>
            <a:r>
              <a:rPr lang="en-US" sz="2400" dirty="0">
                <a:latin typeface="+mj-lt"/>
              </a:rPr>
              <a:t>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D4957C5-9A73-4CD0-3C26-5C20A15E3423}"/>
              </a:ext>
            </a:extLst>
          </p:cNvPr>
          <p:cNvSpPr txBox="1">
            <a:spLocks/>
          </p:cNvSpPr>
          <p:nvPr/>
        </p:nvSpPr>
        <p:spPr>
          <a:xfrm>
            <a:off x="249100" y="1628258"/>
            <a:ext cx="9350828" cy="14408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M2D2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 (Body CS)"/>
              </a:rPr>
              <a:t>Model system – target selection and engineering approach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endParaRPr lang="en-US" sz="11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M2D3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: M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 (Body CS)"/>
              </a:rPr>
              <a:t>odel system – choosing and modifying a chassis </a:t>
            </a:r>
          </a:p>
        </p:txBody>
      </p:sp>
    </p:spTree>
    <p:extLst>
      <p:ext uri="{BB962C8B-B14F-4D97-AF65-F5344CB8AC3E}">
        <p14:creationId xmlns:p14="http://schemas.microsoft.com/office/powerpoint/2010/main" val="11545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8" y="207962"/>
            <a:ext cx="1189196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Physical and chemical mitigation of heavy metal contamination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BDD1-4325-F4D6-7838-41F17361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5461" y="2638264"/>
            <a:ext cx="2319337" cy="284813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Soil excavation / soil washing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Chemical precipitation from wastewater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13028-34A7-B9BB-F488-C6E39D3D4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062" y="2116371"/>
            <a:ext cx="3581400" cy="408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FA1C67-17FF-9626-F14F-6253A17CC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8" y="2170584"/>
            <a:ext cx="4791075" cy="4035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F57119-FAFA-519E-E576-1A67CE34454B}"/>
              </a:ext>
            </a:extLst>
          </p:cNvPr>
          <p:cNvSpPr txBox="1"/>
          <p:nvPr/>
        </p:nvSpPr>
        <p:spPr>
          <a:xfrm>
            <a:off x="727754" y="1624229"/>
            <a:ext cx="3897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68B4"/>
                </a:solidFill>
              </a:rPr>
              <a:t>Soil Amendment with Biochar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72E86-0B30-5C97-76CC-9EC189EFD171}"/>
              </a:ext>
            </a:extLst>
          </p:cNvPr>
          <p:cNvSpPr txBox="1"/>
          <p:nvPr/>
        </p:nvSpPr>
        <p:spPr>
          <a:xfrm>
            <a:off x="5453062" y="1624229"/>
            <a:ext cx="3482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68B4"/>
                </a:solidFill>
              </a:rPr>
              <a:t>Electrokinetic remediation</a:t>
            </a:r>
          </a:p>
        </p:txBody>
      </p:sp>
    </p:spTree>
    <p:extLst>
      <p:ext uri="{BB962C8B-B14F-4D97-AF65-F5344CB8AC3E}">
        <p14:creationId xmlns:p14="http://schemas.microsoft.com/office/powerpoint/2010/main" val="3891236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27622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Bioremediation is a useful tool to mitigate heavy metal contamination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BDD1-4325-F4D6-7838-41F17361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647825"/>
            <a:ext cx="11791950" cy="3709988"/>
          </a:xfrm>
        </p:spPr>
        <p:txBody>
          <a:bodyPr/>
          <a:lstStyle/>
          <a:p>
            <a:r>
              <a:rPr lang="en-US" dirty="0">
                <a:latin typeface="+mj-lt"/>
              </a:rPr>
              <a:t>Bacteria, yeast, and plants have natural defenses against heavy metal damage</a:t>
            </a:r>
          </a:p>
          <a:p>
            <a:endParaRPr lang="en-US" sz="1000" dirty="0">
              <a:latin typeface="+mj-lt"/>
            </a:endParaRPr>
          </a:p>
          <a:p>
            <a:r>
              <a:rPr lang="en-US" dirty="0">
                <a:latin typeface="+mj-lt"/>
              </a:rPr>
              <a:t>These defenses can be engineered to create effective remediation models for pollutants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B185F5-A699-41EB-5731-E0DEE20F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099" y="3001964"/>
            <a:ext cx="8900961" cy="357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72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49CAE-9B4E-CB68-17D9-0D0A7FD2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50838"/>
            <a:ext cx="10515600" cy="1063625"/>
          </a:xfrm>
        </p:spPr>
        <p:txBody>
          <a:bodyPr>
            <a:normAutofit/>
          </a:bodyPr>
          <a:lstStyle/>
          <a:p>
            <a:r>
              <a:rPr lang="en-US" sz="3600" dirty="0"/>
              <a:t>How does this all relate to your Mod2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BDD1-4325-F4D6-7838-41F17361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7350"/>
            <a:ext cx="10515600" cy="48498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Begin the 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early stages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of the process to create 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bioremediation model</a:t>
            </a:r>
          </a:p>
          <a:p>
            <a:endParaRPr lang="en-US" sz="1200" dirty="0">
              <a:latin typeface="+mj-lt"/>
            </a:endParaRPr>
          </a:p>
          <a:p>
            <a:r>
              <a:rPr lang="en-US" dirty="0">
                <a:latin typeface="+mj-lt"/>
              </a:rPr>
              <a:t>Alter a Saccharomyces cerevisiae cell surface protein</a:t>
            </a:r>
          </a:p>
          <a:p>
            <a:pPr lvl="1"/>
            <a:r>
              <a:rPr lang="en-US" sz="2800" b="1" dirty="0">
                <a:solidFill>
                  <a:srgbClr val="771B77"/>
                </a:solidFill>
                <a:latin typeface="+mj-lt"/>
              </a:rPr>
              <a:t>Fet4</a:t>
            </a:r>
          </a:p>
          <a:p>
            <a:pPr lvl="1"/>
            <a:r>
              <a:rPr lang="en-US" dirty="0">
                <a:latin typeface="+mj-lt"/>
              </a:rPr>
              <a:t>Low-affinity iron permease reported to take up other metals</a:t>
            </a:r>
          </a:p>
          <a:p>
            <a:endParaRPr lang="en-US" sz="1100" dirty="0">
              <a:latin typeface="+mj-lt"/>
            </a:endParaRPr>
          </a:p>
          <a:p>
            <a:r>
              <a:rPr lang="en-US" dirty="0">
                <a:latin typeface="+mj-lt"/>
              </a:rPr>
              <a:t>Use 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rational design protein engineering</a:t>
            </a:r>
            <a:r>
              <a:rPr lang="en-US" dirty="0">
                <a:latin typeface="+mj-lt"/>
              </a:rPr>
              <a:t> to create a mutant form of Fet4</a:t>
            </a:r>
          </a:p>
          <a:p>
            <a:pPr lvl="1"/>
            <a:r>
              <a:rPr lang="en-US" dirty="0">
                <a:latin typeface="+mj-lt"/>
              </a:rPr>
              <a:t>Reduce preference of Fet4 for </a:t>
            </a:r>
            <a:r>
              <a:rPr lang="en-US" sz="2800" b="1" dirty="0">
                <a:solidFill>
                  <a:srgbClr val="941100"/>
                </a:solidFill>
                <a:latin typeface="+mj-lt"/>
              </a:rPr>
              <a:t>iron</a:t>
            </a:r>
            <a:r>
              <a:rPr lang="en-US" dirty="0">
                <a:latin typeface="+mj-lt"/>
              </a:rPr>
              <a:t> and identify mutations that increase preference for </a:t>
            </a:r>
            <a:r>
              <a:rPr lang="en-US" sz="2800" b="1" dirty="0">
                <a:solidFill>
                  <a:srgbClr val="519800"/>
                </a:solidFill>
                <a:latin typeface="+mj-lt"/>
              </a:rPr>
              <a:t>cadmium</a:t>
            </a:r>
            <a:endParaRPr lang="en-US" b="1" dirty="0">
              <a:solidFill>
                <a:srgbClr val="519800"/>
              </a:solidFill>
              <a:latin typeface="+mj-lt"/>
            </a:endParaRPr>
          </a:p>
          <a:p>
            <a:endParaRPr lang="en-US" sz="1100" dirty="0">
              <a:latin typeface="+mj-lt"/>
            </a:endParaRPr>
          </a:p>
          <a:p>
            <a:r>
              <a:rPr lang="en-US" dirty="0">
                <a:latin typeface="+mj-lt"/>
              </a:rPr>
              <a:t>Explore mutagenesis and functional screening</a:t>
            </a:r>
          </a:p>
        </p:txBody>
      </p:sp>
    </p:spTree>
    <p:extLst>
      <p:ext uri="{BB962C8B-B14F-4D97-AF65-F5344CB8AC3E}">
        <p14:creationId xmlns:p14="http://schemas.microsoft.com/office/powerpoint/2010/main" val="1347878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4712-9C88-DBF5-5132-862F6858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227012"/>
            <a:ext cx="10515600" cy="977900"/>
          </a:xfrm>
        </p:spPr>
        <p:txBody>
          <a:bodyPr>
            <a:normAutofit/>
          </a:bodyPr>
          <a:lstStyle/>
          <a:p>
            <a:r>
              <a:rPr lang="en-US" sz="3600" dirty="0"/>
              <a:t>In lab today and tomorrow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2A993-467D-473B-1C38-8DFBB0554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3962400"/>
          </a:xfrm>
        </p:spPr>
        <p:txBody>
          <a:bodyPr/>
          <a:lstStyle/>
          <a:p>
            <a:r>
              <a:rPr lang="en-US" dirty="0">
                <a:latin typeface="+mj-lt"/>
              </a:rPr>
              <a:t>Examine secondary and tertiary structure of Fet4 and previous literature to determine mutations that have the potential to alter affinity of the transporter from iron to cadmium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Design mutagenesis primers to create your designed mutation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DDB072D-B654-D13F-408A-433F6826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4071712"/>
            <a:ext cx="5232402" cy="24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024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4712-9C88-DBF5-5132-862F6858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138546"/>
            <a:ext cx="10515600" cy="1011382"/>
          </a:xfrm>
        </p:spPr>
        <p:txBody>
          <a:bodyPr>
            <a:normAutofit/>
          </a:bodyPr>
          <a:lstStyle/>
          <a:p>
            <a:r>
              <a:rPr lang="en-US" sz="3600" dirty="0"/>
              <a:t>Overview of 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2A993-467D-473B-1C38-8DFBB0554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8" y="1149928"/>
            <a:ext cx="7502236" cy="527814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+mj-lt"/>
              </a:rPr>
              <a:t>Heavy metals</a:t>
            </a:r>
          </a:p>
          <a:p>
            <a:pPr lvl="1"/>
            <a:r>
              <a:rPr lang="en-US" dirty="0">
                <a:latin typeface="+mj-lt"/>
              </a:rPr>
              <a:t>What are they?</a:t>
            </a:r>
          </a:p>
          <a:p>
            <a:pPr lvl="1"/>
            <a:r>
              <a:rPr lang="en-US" dirty="0">
                <a:latin typeface="+mj-lt"/>
              </a:rPr>
              <a:t>What are their uses?</a:t>
            </a:r>
          </a:p>
          <a:p>
            <a:endParaRPr lang="en-US" sz="1900" dirty="0">
              <a:latin typeface="+mj-lt"/>
            </a:endParaRPr>
          </a:p>
          <a:p>
            <a:r>
              <a:rPr lang="en-US" b="1" dirty="0">
                <a:latin typeface="+mj-lt"/>
              </a:rPr>
              <a:t>How do heavy metals get into environment?</a:t>
            </a:r>
          </a:p>
          <a:p>
            <a:pPr lvl="1"/>
            <a:r>
              <a:rPr lang="en-US" dirty="0">
                <a:latin typeface="+mj-lt"/>
              </a:rPr>
              <a:t>Geogenic sources</a:t>
            </a:r>
          </a:p>
          <a:p>
            <a:pPr lvl="1"/>
            <a:r>
              <a:rPr lang="en-US" dirty="0">
                <a:latin typeface="+mj-lt"/>
              </a:rPr>
              <a:t>Anthropogenic sources</a:t>
            </a:r>
          </a:p>
          <a:p>
            <a:endParaRPr lang="en-US" sz="1900" dirty="0">
              <a:latin typeface="+mj-lt"/>
            </a:endParaRPr>
          </a:p>
          <a:p>
            <a:r>
              <a:rPr lang="en-US" b="1" dirty="0">
                <a:latin typeface="+mj-lt"/>
              </a:rPr>
              <a:t>What happens after heavy metal exposure </a:t>
            </a:r>
          </a:p>
          <a:p>
            <a:pPr lvl="1"/>
            <a:r>
              <a:rPr lang="en-US" dirty="0">
                <a:latin typeface="+mj-lt"/>
              </a:rPr>
              <a:t>To soil </a:t>
            </a:r>
          </a:p>
          <a:p>
            <a:pPr lvl="1"/>
            <a:r>
              <a:rPr lang="en-US" dirty="0">
                <a:latin typeface="+mj-lt"/>
              </a:rPr>
              <a:t>To plants</a:t>
            </a:r>
          </a:p>
          <a:p>
            <a:pPr lvl="1"/>
            <a:r>
              <a:rPr lang="en-US" dirty="0">
                <a:latin typeface="+mj-lt"/>
              </a:rPr>
              <a:t>To humans </a:t>
            </a:r>
          </a:p>
          <a:p>
            <a:endParaRPr lang="en-US" sz="1900" dirty="0">
              <a:latin typeface="+mj-lt"/>
            </a:endParaRPr>
          </a:p>
          <a:p>
            <a:r>
              <a:rPr lang="en-US" b="1" dirty="0">
                <a:latin typeface="+mj-lt"/>
              </a:rPr>
              <a:t>How can we mitigate heavy metal contamination?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025A5B-686C-1CDD-1614-D46D0088098C}"/>
              </a:ext>
            </a:extLst>
          </p:cNvPr>
          <p:cNvGrpSpPr/>
          <p:nvPr/>
        </p:nvGrpSpPr>
        <p:grpSpPr>
          <a:xfrm>
            <a:off x="6704028" y="1044286"/>
            <a:ext cx="5203954" cy="4095914"/>
            <a:chOff x="6897155" y="0"/>
            <a:chExt cx="5203954" cy="409591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4770A7-8B5B-59F6-EDD6-9130E86F888D}"/>
                </a:ext>
              </a:extLst>
            </p:cNvPr>
            <p:cNvGrpSpPr/>
            <p:nvPr/>
          </p:nvGrpSpPr>
          <p:grpSpPr>
            <a:xfrm>
              <a:off x="6897155" y="0"/>
              <a:ext cx="5177082" cy="3972804"/>
              <a:chOff x="6897155" y="0"/>
              <a:chExt cx="5177082" cy="397280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7EA165A-FCA8-2AF1-B071-4C6CAE8DA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97155" y="0"/>
                <a:ext cx="5177082" cy="3972804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2FEC58C-81C7-9219-9C0A-50DF02B472C2}"/>
                  </a:ext>
                </a:extLst>
              </p:cNvPr>
              <p:cNvSpPr/>
              <p:nvPr/>
            </p:nvSpPr>
            <p:spPr>
              <a:xfrm>
                <a:off x="8744246" y="363598"/>
                <a:ext cx="6096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00F033-DB2F-DCE7-B4BA-A5CFD0B76534}"/>
                </a:ext>
              </a:extLst>
            </p:cNvPr>
            <p:cNvSpPr txBox="1"/>
            <p:nvPr/>
          </p:nvSpPr>
          <p:spPr>
            <a:xfrm>
              <a:off x="10441680" y="3834304"/>
              <a:ext cx="1659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adapted from Uddin et 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463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A313AA-4978-C4EB-CE6E-7F832F44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Heavy metals and their uses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90B786-96E0-13F8-D5A9-63FEADA6ACF4}"/>
              </a:ext>
            </a:extLst>
          </p:cNvPr>
          <p:cNvCxnSpPr/>
          <p:nvPr/>
        </p:nvCxnSpPr>
        <p:spPr>
          <a:xfrm>
            <a:off x="0" y="4562475"/>
            <a:ext cx="12192000" cy="0"/>
          </a:xfrm>
          <a:prstGeom prst="line">
            <a:avLst/>
          </a:prstGeom>
          <a:ln w="28575">
            <a:solidFill>
              <a:srgbClr val="039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238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4712-9C88-DBF5-5132-862F6858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85" y="864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Heavy metals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2A993-467D-473B-1C38-8DFBB0554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457" cy="852261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xxx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ABAE27-5A03-DAE3-BCB8-1BBFD32FF4E2}"/>
              </a:ext>
            </a:extLst>
          </p:cNvPr>
          <p:cNvGrpSpPr/>
          <p:nvPr/>
        </p:nvGrpSpPr>
        <p:grpSpPr>
          <a:xfrm>
            <a:off x="9138163" y="122398"/>
            <a:ext cx="2885761" cy="2225675"/>
            <a:chOff x="9306239" y="0"/>
            <a:chExt cx="2885761" cy="22256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FAE739-ED3F-4F04-E831-DC0EACF2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6239" y="0"/>
              <a:ext cx="2885761" cy="222567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A581BE-9AF5-378F-6237-CBEA43EBD596}"/>
                </a:ext>
              </a:extLst>
            </p:cNvPr>
            <p:cNvSpPr/>
            <p:nvPr/>
          </p:nvSpPr>
          <p:spPr>
            <a:xfrm>
              <a:off x="11464413" y="0"/>
              <a:ext cx="727587" cy="1278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43A083-CDB2-1FCB-F536-8047EFF6E788}"/>
              </a:ext>
            </a:extLst>
          </p:cNvPr>
          <p:cNvGrpSpPr/>
          <p:nvPr/>
        </p:nvGrpSpPr>
        <p:grpSpPr>
          <a:xfrm>
            <a:off x="8876749" y="4037767"/>
            <a:ext cx="2885760" cy="2354948"/>
            <a:chOff x="9306240" y="4503052"/>
            <a:chExt cx="2885760" cy="23549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F93008-4D14-82B6-13A3-380EA7ECF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06240" y="4503052"/>
              <a:ext cx="2885760" cy="235494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39DD27-8B34-95B7-D280-5315BB4B833E}"/>
                </a:ext>
              </a:extLst>
            </p:cNvPr>
            <p:cNvSpPr/>
            <p:nvPr/>
          </p:nvSpPr>
          <p:spPr>
            <a:xfrm>
              <a:off x="11363632" y="4597264"/>
              <a:ext cx="727587" cy="1278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2D61A7-6BC5-813D-8D95-04E197515FF3}"/>
              </a:ext>
            </a:extLst>
          </p:cNvPr>
          <p:cNvGrpSpPr/>
          <p:nvPr/>
        </p:nvGrpSpPr>
        <p:grpSpPr>
          <a:xfrm>
            <a:off x="238255" y="4470395"/>
            <a:ext cx="2581195" cy="2387605"/>
            <a:chOff x="5476335" y="2273568"/>
            <a:chExt cx="2581195" cy="23876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802F735-DAE8-B60D-CD58-EFECA9B0C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6335" y="2273568"/>
              <a:ext cx="2581195" cy="23876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154EED-F500-D3C6-C101-FC746306B809}"/>
                </a:ext>
              </a:extLst>
            </p:cNvPr>
            <p:cNvSpPr txBox="1"/>
            <p:nvPr/>
          </p:nvSpPr>
          <p:spPr>
            <a:xfrm>
              <a:off x="5476335" y="2314884"/>
              <a:ext cx="726482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Gold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FCEC7C-FF26-0D6A-B8C6-A97CB2DE8EA5}"/>
              </a:ext>
            </a:extLst>
          </p:cNvPr>
          <p:cNvGrpSpPr/>
          <p:nvPr/>
        </p:nvGrpSpPr>
        <p:grpSpPr>
          <a:xfrm>
            <a:off x="3656943" y="337564"/>
            <a:ext cx="2581195" cy="2462246"/>
            <a:chOff x="5777988" y="5167310"/>
            <a:chExt cx="2581195" cy="246224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E3B55E-7AC6-B4FF-EEC6-2BCD2D6D8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7988" y="5167310"/>
              <a:ext cx="2581195" cy="246224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56EE027-A2D1-A56D-36A0-9E656D5D1DCB}"/>
                </a:ext>
              </a:extLst>
            </p:cNvPr>
            <p:cNvSpPr txBox="1"/>
            <p:nvPr/>
          </p:nvSpPr>
          <p:spPr>
            <a:xfrm>
              <a:off x="6834407" y="7218158"/>
              <a:ext cx="1524776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Manganese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9B6D102-D524-9CA1-EE28-4AD9DE126192}"/>
              </a:ext>
            </a:extLst>
          </p:cNvPr>
          <p:cNvGrpSpPr/>
          <p:nvPr/>
        </p:nvGrpSpPr>
        <p:grpSpPr>
          <a:xfrm>
            <a:off x="5811642" y="4037767"/>
            <a:ext cx="2620672" cy="2820233"/>
            <a:chOff x="5479161" y="1940492"/>
            <a:chExt cx="2620672" cy="282023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BBA514B-D95F-6110-D00B-D97FCA50F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43" r="5154"/>
            <a:stretch/>
          </p:blipFill>
          <p:spPr>
            <a:xfrm>
              <a:off x="5518639" y="2301835"/>
              <a:ext cx="2581194" cy="245889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CAA609E-BA1A-EB64-15F2-A755306F38A8}"/>
                </a:ext>
              </a:extLst>
            </p:cNvPr>
            <p:cNvSpPr txBox="1"/>
            <p:nvPr/>
          </p:nvSpPr>
          <p:spPr>
            <a:xfrm>
              <a:off x="5479161" y="1940492"/>
              <a:ext cx="1026243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Copper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4D0F8A-6A25-340D-F1AE-77934C0F3938}"/>
              </a:ext>
            </a:extLst>
          </p:cNvPr>
          <p:cNvGrpSpPr/>
          <p:nvPr/>
        </p:nvGrpSpPr>
        <p:grpSpPr>
          <a:xfrm>
            <a:off x="499305" y="1374311"/>
            <a:ext cx="2595374" cy="2382441"/>
            <a:chOff x="23347" y="158685"/>
            <a:chExt cx="2595374" cy="238244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1EE78C4-5A59-18C1-DC60-571FAC781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347" y="158685"/>
              <a:ext cx="2595374" cy="2382441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DBD827B-28A9-3163-F5FD-A085D4C50C25}"/>
                </a:ext>
              </a:extLst>
            </p:cNvPr>
            <p:cNvSpPr/>
            <p:nvPr/>
          </p:nvSpPr>
          <p:spPr>
            <a:xfrm>
              <a:off x="23347" y="158685"/>
              <a:ext cx="518074" cy="20644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FA5097A-7D36-1EF3-8A9C-297828C846C3}"/>
                </a:ext>
              </a:extLst>
            </p:cNvPr>
            <p:cNvSpPr/>
            <p:nvPr/>
          </p:nvSpPr>
          <p:spPr>
            <a:xfrm>
              <a:off x="2080701" y="158685"/>
              <a:ext cx="538020" cy="38875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55C9A9-03A8-A063-BB26-0E3DAAB6A522}"/>
              </a:ext>
            </a:extLst>
          </p:cNvPr>
          <p:cNvGrpSpPr/>
          <p:nvPr/>
        </p:nvGrpSpPr>
        <p:grpSpPr>
          <a:xfrm>
            <a:off x="3008737" y="3219323"/>
            <a:ext cx="2595374" cy="2353240"/>
            <a:chOff x="2923265" y="261905"/>
            <a:chExt cx="2595374" cy="235324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75D56E-895D-6F84-C7F0-183333374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23265" y="261905"/>
              <a:ext cx="2595374" cy="235324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8FF0C28-9EB8-0409-420F-7256752028CF}"/>
                </a:ext>
              </a:extLst>
            </p:cNvPr>
            <p:cNvSpPr/>
            <p:nvPr/>
          </p:nvSpPr>
          <p:spPr>
            <a:xfrm>
              <a:off x="2967073" y="261905"/>
              <a:ext cx="598704" cy="2855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D888484-65CA-2A94-4058-EC87C920D6F7}"/>
                </a:ext>
              </a:extLst>
            </p:cNvPr>
            <p:cNvSpPr/>
            <p:nvPr/>
          </p:nvSpPr>
          <p:spPr>
            <a:xfrm>
              <a:off x="4919935" y="261905"/>
              <a:ext cx="598704" cy="5081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4401D3-DB2A-95C7-AC22-D743112D12B8}"/>
              </a:ext>
            </a:extLst>
          </p:cNvPr>
          <p:cNvGrpSpPr/>
          <p:nvPr/>
        </p:nvGrpSpPr>
        <p:grpSpPr>
          <a:xfrm>
            <a:off x="6800795" y="1388003"/>
            <a:ext cx="2885760" cy="2464349"/>
            <a:chOff x="3138672" y="3914521"/>
            <a:chExt cx="2885760" cy="24643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0AD2E3-CAA0-C3A7-F661-3EF691375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3310"/>
            <a:stretch/>
          </p:blipFill>
          <p:spPr>
            <a:xfrm>
              <a:off x="3138672" y="3914521"/>
              <a:ext cx="2885760" cy="238760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55EDE2-6995-94FC-6ADB-230E1D2A262E}"/>
                </a:ext>
              </a:extLst>
            </p:cNvPr>
            <p:cNvSpPr txBox="1"/>
            <p:nvPr/>
          </p:nvSpPr>
          <p:spPr>
            <a:xfrm>
              <a:off x="3138672" y="3947178"/>
              <a:ext cx="518860" cy="2431692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Cadmium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95277D3-4A06-1CFF-52C3-6D465105DC55}"/>
              </a:ext>
            </a:extLst>
          </p:cNvPr>
          <p:cNvSpPr txBox="1"/>
          <p:nvPr/>
        </p:nvSpPr>
        <p:spPr>
          <a:xfrm>
            <a:off x="10917356" y="6557939"/>
            <a:ext cx="1274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© Theodore Gray</a:t>
            </a:r>
          </a:p>
        </p:txBody>
      </p:sp>
    </p:spTree>
    <p:extLst>
      <p:ext uri="{BB962C8B-B14F-4D97-AF65-F5344CB8AC3E}">
        <p14:creationId xmlns:p14="http://schemas.microsoft.com/office/powerpoint/2010/main" val="3685409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4712-9C88-DBF5-5132-862F6858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85" y="864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Heavy metals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2A993-467D-473B-1C38-8DFBB0554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457" cy="852261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xxx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ABAE27-5A03-DAE3-BCB8-1BBFD32FF4E2}"/>
              </a:ext>
            </a:extLst>
          </p:cNvPr>
          <p:cNvGrpSpPr/>
          <p:nvPr/>
        </p:nvGrpSpPr>
        <p:grpSpPr>
          <a:xfrm>
            <a:off x="9138163" y="122398"/>
            <a:ext cx="2885761" cy="2225675"/>
            <a:chOff x="9306239" y="0"/>
            <a:chExt cx="2885761" cy="22256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FAE739-ED3F-4F04-E831-DC0EACF2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6239" y="0"/>
              <a:ext cx="2885761" cy="222567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A581BE-9AF5-378F-6237-CBEA43EBD596}"/>
                </a:ext>
              </a:extLst>
            </p:cNvPr>
            <p:cNvSpPr/>
            <p:nvPr/>
          </p:nvSpPr>
          <p:spPr>
            <a:xfrm>
              <a:off x="11464413" y="0"/>
              <a:ext cx="727587" cy="1278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43A083-CDB2-1FCB-F536-8047EFF6E788}"/>
              </a:ext>
            </a:extLst>
          </p:cNvPr>
          <p:cNvGrpSpPr/>
          <p:nvPr/>
        </p:nvGrpSpPr>
        <p:grpSpPr>
          <a:xfrm>
            <a:off x="8876749" y="4037767"/>
            <a:ext cx="2885760" cy="2354948"/>
            <a:chOff x="9306240" y="4503052"/>
            <a:chExt cx="2885760" cy="23549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F93008-4D14-82B6-13A3-380EA7ECF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06240" y="4503052"/>
              <a:ext cx="2885760" cy="235494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39DD27-8B34-95B7-D280-5315BB4B833E}"/>
                </a:ext>
              </a:extLst>
            </p:cNvPr>
            <p:cNvSpPr/>
            <p:nvPr/>
          </p:nvSpPr>
          <p:spPr>
            <a:xfrm>
              <a:off x="11363632" y="4597264"/>
              <a:ext cx="727587" cy="1278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2D61A7-6BC5-813D-8D95-04E197515FF3}"/>
              </a:ext>
            </a:extLst>
          </p:cNvPr>
          <p:cNvGrpSpPr/>
          <p:nvPr/>
        </p:nvGrpSpPr>
        <p:grpSpPr>
          <a:xfrm>
            <a:off x="238255" y="4470395"/>
            <a:ext cx="2581195" cy="2387605"/>
            <a:chOff x="5476335" y="2273568"/>
            <a:chExt cx="2581195" cy="23876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802F735-DAE8-B60D-CD58-EFECA9B0C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6335" y="2273568"/>
              <a:ext cx="2581195" cy="23876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154EED-F500-D3C6-C101-FC746306B809}"/>
                </a:ext>
              </a:extLst>
            </p:cNvPr>
            <p:cNvSpPr txBox="1"/>
            <p:nvPr/>
          </p:nvSpPr>
          <p:spPr>
            <a:xfrm>
              <a:off x="5476335" y="2314884"/>
              <a:ext cx="726482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Gold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FCEC7C-FF26-0D6A-B8C6-A97CB2DE8EA5}"/>
              </a:ext>
            </a:extLst>
          </p:cNvPr>
          <p:cNvGrpSpPr/>
          <p:nvPr/>
        </p:nvGrpSpPr>
        <p:grpSpPr>
          <a:xfrm>
            <a:off x="3656943" y="337564"/>
            <a:ext cx="2581195" cy="2462246"/>
            <a:chOff x="5777988" y="5167310"/>
            <a:chExt cx="2581195" cy="246224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E3B55E-7AC6-B4FF-EEC6-2BCD2D6D8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7988" y="5167310"/>
              <a:ext cx="2581195" cy="246224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56EE027-A2D1-A56D-36A0-9E656D5D1DCB}"/>
                </a:ext>
              </a:extLst>
            </p:cNvPr>
            <p:cNvSpPr txBox="1"/>
            <p:nvPr/>
          </p:nvSpPr>
          <p:spPr>
            <a:xfrm>
              <a:off x="6834407" y="7218158"/>
              <a:ext cx="1524776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Manganese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9B6D102-D524-9CA1-EE28-4AD9DE126192}"/>
              </a:ext>
            </a:extLst>
          </p:cNvPr>
          <p:cNvGrpSpPr/>
          <p:nvPr/>
        </p:nvGrpSpPr>
        <p:grpSpPr>
          <a:xfrm>
            <a:off x="5811642" y="4037767"/>
            <a:ext cx="2620672" cy="2820233"/>
            <a:chOff x="5479161" y="1940492"/>
            <a:chExt cx="2620672" cy="282023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BBA514B-D95F-6110-D00B-D97FCA50F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43" r="5154"/>
            <a:stretch/>
          </p:blipFill>
          <p:spPr>
            <a:xfrm>
              <a:off x="5518639" y="2301835"/>
              <a:ext cx="2581194" cy="245889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CAA609E-BA1A-EB64-15F2-A755306F38A8}"/>
                </a:ext>
              </a:extLst>
            </p:cNvPr>
            <p:cNvSpPr txBox="1"/>
            <p:nvPr/>
          </p:nvSpPr>
          <p:spPr>
            <a:xfrm>
              <a:off x="5479161" y="1940492"/>
              <a:ext cx="1026243" cy="40011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Copper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4D0F8A-6A25-340D-F1AE-77934C0F3938}"/>
              </a:ext>
            </a:extLst>
          </p:cNvPr>
          <p:cNvGrpSpPr/>
          <p:nvPr/>
        </p:nvGrpSpPr>
        <p:grpSpPr>
          <a:xfrm>
            <a:off x="499305" y="1374311"/>
            <a:ext cx="2595374" cy="2382441"/>
            <a:chOff x="23347" y="158685"/>
            <a:chExt cx="2595374" cy="238244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1EE78C4-5A59-18C1-DC60-571FAC781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347" y="158685"/>
              <a:ext cx="2595374" cy="2382441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DBD827B-28A9-3163-F5FD-A085D4C50C25}"/>
                </a:ext>
              </a:extLst>
            </p:cNvPr>
            <p:cNvSpPr/>
            <p:nvPr/>
          </p:nvSpPr>
          <p:spPr>
            <a:xfrm>
              <a:off x="23347" y="158685"/>
              <a:ext cx="518074" cy="20644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FA5097A-7D36-1EF3-8A9C-297828C846C3}"/>
                </a:ext>
              </a:extLst>
            </p:cNvPr>
            <p:cNvSpPr/>
            <p:nvPr/>
          </p:nvSpPr>
          <p:spPr>
            <a:xfrm>
              <a:off x="2080701" y="158685"/>
              <a:ext cx="538020" cy="38875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55C9A9-03A8-A063-BB26-0E3DAAB6A522}"/>
              </a:ext>
            </a:extLst>
          </p:cNvPr>
          <p:cNvGrpSpPr/>
          <p:nvPr/>
        </p:nvGrpSpPr>
        <p:grpSpPr>
          <a:xfrm>
            <a:off x="3008737" y="3219323"/>
            <a:ext cx="2595374" cy="2353240"/>
            <a:chOff x="2923265" y="261905"/>
            <a:chExt cx="2595374" cy="235324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75D56E-895D-6F84-C7F0-183333374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23265" y="261905"/>
              <a:ext cx="2595374" cy="235324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8FF0C28-9EB8-0409-420F-7256752028CF}"/>
                </a:ext>
              </a:extLst>
            </p:cNvPr>
            <p:cNvSpPr/>
            <p:nvPr/>
          </p:nvSpPr>
          <p:spPr>
            <a:xfrm>
              <a:off x="2967073" y="261905"/>
              <a:ext cx="598704" cy="2855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D888484-65CA-2A94-4058-EC87C920D6F7}"/>
                </a:ext>
              </a:extLst>
            </p:cNvPr>
            <p:cNvSpPr/>
            <p:nvPr/>
          </p:nvSpPr>
          <p:spPr>
            <a:xfrm>
              <a:off x="4919935" y="261905"/>
              <a:ext cx="598704" cy="5081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4401D3-DB2A-95C7-AC22-D743112D12B8}"/>
              </a:ext>
            </a:extLst>
          </p:cNvPr>
          <p:cNvGrpSpPr/>
          <p:nvPr/>
        </p:nvGrpSpPr>
        <p:grpSpPr>
          <a:xfrm>
            <a:off x="6800795" y="1388003"/>
            <a:ext cx="2885760" cy="2464349"/>
            <a:chOff x="3138672" y="3914521"/>
            <a:chExt cx="2885760" cy="24643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0AD2E3-CAA0-C3A7-F661-3EF691375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3310"/>
            <a:stretch/>
          </p:blipFill>
          <p:spPr>
            <a:xfrm>
              <a:off x="3138672" y="3914521"/>
              <a:ext cx="2885760" cy="238760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55EDE2-6995-94FC-6ADB-230E1D2A262E}"/>
                </a:ext>
              </a:extLst>
            </p:cNvPr>
            <p:cNvSpPr txBox="1"/>
            <p:nvPr/>
          </p:nvSpPr>
          <p:spPr>
            <a:xfrm>
              <a:off x="3138672" y="3947178"/>
              <a:ext cx="518860" cy="2431692"/>
            </a:xfrm>
            <a:prstGeom prst="rect">
              <a:avLst/>
            </a:prstGeom>
            <a:noFill/>
          </p:spPr>
          <p:txBody>
            <a:bodyPr vert="wordArtVert"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Cadmium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95277D3-4A06-1CFF-52C3-6D465105DC55}"/>
              </a:ext>
            </a:extLst>
          </p:cNvPr>
          <p:cNvSpPr txBox="1"/>
          <p:nvPr/>
        </p:nvSpPr>
        <p:spPr>
          <a:xfrm>
            <a:off x="10917356" y="6557939"/>
            <a:ext cx="1274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© Theodore Gray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024908-695C-AEC2-480A-1902F3BC928C}"/>
              </a:ext>
            </a:extLst>
          </p:cNvPr>
          <p:cNvGrpSpPr/>
          <p:nvPr/>
        </p:nvGrpSpPr>
        <p:grpSpPr>
          <a:xfrm>
            <a:off x="1796992" y="855667"/>
            <a:ext cx="8669176" cy="5235427"/>
            <a:chOff x="1017379" y="1063232"/>
            <a:chExt cx="8669176" cy="523542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E8E78A7-4D13-5EB9-0EFB-B49E7B2BE8FD}"/>
                </a:ext>
              </a:extLst>
            </p:cNvPr>
            <p:cNvSpPr/>
            <p:nvPr/>
          </p:nvSpPr>
          <p:spPr>
            <a:xfrm>
              <a:off x="1017379" y="1063232"/>
              <a:ext cx="8669176" cy="52354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FF4E62-CF73-0C87-9C8B-0E88AD0CB37C}"/>
                </a:ext>
              </a:extLst>
            </p:cNvPr>
            <p:cNvSpPr txBox="1"/>
            <p:nvPr/>
          </p:nvSpPr>
          <p:spPr>
            <a:xfrm>
              <a:off x="1179982" y="1618080"/>
              <a:ext cx="8422448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u="sng" dirty="0">
                  <a:latin typeface="+mj-lt"/>
                </a:rPr>
                <a:t>Heavy metals</a:t>
              </a:r>
              <a:r>
                <a:rPr lang="en-US" sz="3600" b="1" dirty="0">
                  <a:latin typeface="+mj-lt"/>
                </a:rPr>
                <a:t> is poorly defined as a term</a:t>
              </a:r>
            </a:p>
            <a:p>
              <a:endParaRPr lang="en-US" sz="2800" dirty="0">
                <a:latin typeface="+mj-lt"/>
              </a:endParaRPr>
            </a:p>
            <a:p>
              <a:endParaRPr lang="en-US" sz="2800" dirty="0">
                <a:latin typeface="+mj-lt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+mj-lt"/>
                </a:rPr>
                <a:t>Relatively high atomic density (greater than 5 g/cm</a:t>
              </a:r>
              <a:r>
                <a:rPr lang="en-US" sz="2800" baseline="30000" dirty="0">
                  <a:latin typeface="+mj-lt"/>
                </a:rPr>
                <a:t>3</a:t>
              </a:r>
              <a:r>
                <a:rPr lang="en-US" sz="2800" dirty="0">
                  <a:latin typeface="+mj-lt"/>
                </a:rPr>
                <a:t>)</a:t>
              </a:r>
            </a:p>
            <a:p>
              <a:endParaRPr lang="en-US" sz="2800" dirty="0">
                <a:latin typeface="+mj-lt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+mj-lt"/>
                </a:rPr>
                <a:t>Atomic number &gt; 20</a:t>
              </a:r>
            </a:p>
            <a:p>
              <a:endParaRPr lang="en-US" sz="2800" dirty="0">
                <a:latin typeface="+mj-lt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+mj-lt"/>
                </a:rPr>
                <a:t>Exhibit metal-like properties</a:t>
              </a:r>
            </a:p>
            <a:p>
              <a:endParaRPr lang="en-US" sz="2800" dirty="0">
                <a:latin typeface="+mj-lt"/>
              </a:endParaRPr>
            </a:p>
            <a:p>
              <a:endParaRPr lang="en-US" sz="2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342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B1C34221-4895-3E36-CA6F-0CBA0D17B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E825B825-1BC3-763B-D657-9613B0039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2C91E-33AC-2019-8749-4F659DBEF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7" y="219634"/>
            <a:ext cx="11114315" cy="641873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815046E-9D7D-4191-8CC7-2287373637F8}"/>
              </a:ext>
            </a:extLst>
          </p:cNvPr>
          <p:cNvSpPr/>
          <p:nvPr/>
        </p:nvSpPr>
        <p:spPr>
          <a:xfrm>
            <a:off x="7130143" y="3102429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CD1732-0C92-A023-B7C4-499C94A6F1A6}"/>
              </a:ext>
            </a:extLst>
          </p:cNvPr>
          <p:cNvSpPr/>
          <p:nvPr/>
        </p:nvSpPr>
        <p:spPr>
          <a:xfrm>
            <a:off x="7130143" y="3691051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8F585D1-C3FC-802D-9067-FA7DFE5DFFFE}"/>
              </a:ext>
            </a:extLst>
          </p:cNvPr>
          <p:cNvSpPr/>
          <p:nvPr/>
        </p:nvSpPr>
        <p:spPr>
          <a:xfrm>
            <a:off x="6542315" y="3691051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D817246-DD51-5730-AB40-2A0328F394D0}"/>
              </a:ext>
            </a:extLst>
          </p:cNvPr>
          <p:cNvSpPr/>
          <p:nvPr/>
        </p:nvSpPr>
        <p:spPr>
          <a:xfrm>
            <a:off x="5954487" y="3691051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2DEE3B-570D-2C93-075C-5A4750673312}"/>
              </a:ext>
            </a:extLst>
          </p:cNvPr>
          <p:cNvSpPr/>
          <p:nvPr/>
        </p:nvSpPr>
        <p:spPr>
          <a:xfrm>
            <a:off x="6564087" y="3102429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E138F8B-27A5-E9DF-AFD3-1D87066A20E1}"/>
              </a:ext>
            </a:extLst>
          </p:cNvPr>
          <p:cNvSpPr/>
          <p:nvPr/>
        </p:nvSpPr>
        <p:spPr>
          <a:xfrm>
            <a:off x="7141030" y="2513807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F52D482-F2C7-ABD1-D720-610B0EC6F90A}"/>
              </a:ext>
            </a:extLst>
          </p:cNvPr>
          <p:cNvSpPr/>
          <p:nvPr/>
        </p:nvSpPr>
        <p:spPr>
          <a:xfrm>
            <a:off x="6558646" y="2513807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8C0D21E-720A-1B8C-9E83-44A0EB2E5F8E}"/>
              </a:ext>
            </a:extLst>
          </p:cNvPr>
          <p:cNvSpPr/>
          <p:nvPr/>
        </p:nvSpPr>
        <p:spPr>
          <a:xfrm>
            <a:off x="5954487" y="2513807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67D85AC-5F11-4C12-45A4-195213DF259E}"/>
              </a:ext>
            </a:extLst>
          </p:cNvPr>
          <p:cNvSpPr/>
          <p:nvPr/>
        </p:nvSpPr>
        <p:spPr>
          <a:xfrm>
            <a:off x="5377545" y="2524692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35DCDE2-1226-31C6-F736-38D8D8207027}"/>
              </a:ext>
            </a:extLst>
          </p:cNvPr>
          <p:cNvSpPr/>
          <p:nvPr/>
        </p:nvSpPr>
        <p:spPr>
          <a:xfrm>
            <a:off x="4789721" y="2513807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7A0F3B4-83BE-E7C6-ED89-0F53BAF25E12}"/>
              </a:ext>
            </a:extLst>
          </p:cNvPr>
          <p:cNvSpPr/>
          <p:nvPr/>
        </p:nvSpPr>
        <p:spPr>
          <a:xfrm>
            <a:off x="4185564" y="2524692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C622D64-40F3-7DB2-0D0C-391A3D91791D}"/>
              </a:ext>
            </a:extLst>
          </p:cNvPr>
          <p:cNvSpPr/>
          <p:nvPr/>
        </p:nvSpPr>
        <p:spPr>
          <a:xfrm>
            <a:off x="3603183" y="2513807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0708C49-DD84-C8AA-DF68-8C7E5F1044C0}"/>
              </a:ext>
            </a:extLst>
          </p:cNvPr>
          <p:cNvSpPr/>
          <p:nvPr/>
        </p:nvSpPr>
        <p:spPr>
          <a:xfrm>
            <a:off x="8305799" y="3691050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906B8A-E9E9-1939-E9B5-F8D2A568B93D}"/>
              </a:ext>
            </a:extLst>
          </p:cNvPr>
          <p:cNvSpPr/>
          <p:nvPr/>
        </p:nvSpPr>
        <p:spPr>
          <a:xfrm>
            <a:off x="8893629" y="2513807"/>
            <a:ext cx="609600" cy="620485"/>
          </a:xfrm>
          <a:prstGeom prst="roundRect">
            <a:avLst/>
          </a:prstGeom>
          <a:solidFill>
            <a:schemeClr val="accent2"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FA824C-F70C-6963-0961-23B843F73536}"/>
              </a:ext>
            </a:extLst>
          </p:cNvPr>
          <p:cNvSpPr txBox="1"/>
          <p:nvPr/>
        </p:nvSpPr>
        <p:spPr>
          <a:xfrm>
            <a:off x="642258" y="171328"/>
            <a:ext cx="102543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Commonly encountered heavy metals have multiple uses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5F3C375-A5DD-A6A3-A554-931632219034}"/>
              </a:ext>
            </a:extLst>
          </p:cNvPr>
          <p:cNvGrpSpPr/>
          <p:nvPr/>
        </p:nvGrpSpPr>
        <p:grpSpPr>
          <a:xfrm>
            <a:off x="1159341" y="829198"/>
            <a:ext cx="2748642" cy="1684609"/>
            <a:chOff x="1159341" y="829198"/>
            <a:chExt cx="2748642" cy="168460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841D29-AD65-D11D-2241-EFDFD90864AD}"/>
                </a:ext>
              </a:extLst>
            </p:cNvPr>
            <p:cNvSpPr txBox="1"/>
            <p:nvPr/>
          </p:nvSpPr>
          <p:spPr>
            <a:xfrm>
              <a:off x="1159341" y="829198"/>
              <a:ext cx="1464123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chromium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41F64FD-FFF4-083B-3D24-FE0D2E0E036A}"/>
                </a:ext>
              </a:extLst>
            </p:cNvPr>
            <p:cNvCxnSpPr>
              <a:cxnSpLocks/>
              <a:stCxn id="26" idx="2"/>
              <a:endCxn id="16" idx="0"/>
            </p:cNvCxnSpPr>
            <p:nvPr/>
          </p:nvCxnSpPr>
          <p:spPr>
            <a:xfrm>
              <a:off x="1891403" y="1290863"/>
              <a:ext cx="2016580" cy="1222944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463FF7E-9269-DB72-5D22-BBA66A86196B}"/>
              </a:ext>
            </a:extLst>
          </p:cNvPr>
          <p:cNvGrpSpPr/>
          <p:nvPr/>
        </p:nvGrpSpPr>
        <p:grpSpPr>
          <a:xfrm>
            <a:off x="2950029" y="1374514"/>
            <a:ext cx="1642360" cy="1150178"/>
            <a:chOff x="2950029" y="1374514"/>
            <a:chExt cx="1642360" cy="115017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9A5D1D-96DA-1DE2-28DC-5CF080F32ED0}"/>
                </a:ext>
              </a:extLst>
            </p:cNvPr>
            <p:cNvSpPr txBox="1"/>
            <p:nvPr/>
          </p:nvSpPr>
          <p:spPr>
            <a:xfrm>
              <a:off x="2950029" y="1374514"/>
              <a:ext cx="1642360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manganese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7EC73AB-5D8A-2ECE-F2A7-27A96D377343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3811332" y="1824969"/>
              <a:ext cx="679032" cy="699723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7B435AA-8353-A01E-1814-1BFB85127DBC}"/>
              </a:ext>
            </a:extLst>
          </p:cNvPr>
          <p:cNvGrpSpPr/>
          <p:nvPr/>
        </p:nvGrpSpPr>
        <p:grpSpPr>
          <a:xfrm>
            <a:off x="4762512" y="753090"/>
            <a:ext cx="723891" cy="1760717"/>
            <a:chOff x="4762512" y="753090"/>
            <a:chExt cx="723891" cy="176071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84D934-747F-DF2D-D816-1779B999C013}"/>
                </a:ext>
              </a:extLst>
            </p:cNvPr>
            <p:cNvSpPr txBox="1"/>
            <p:nvPr/>
          </p:nvSpPr>
          <p:spPr>
            <a:xfrm>
              <a:off x="4762512" y="753090"/>
              <a:ext cx="723891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iron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9094548-AEC9-D8B8-E3FA-EE6658C39D96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H="1">
              <a:off x="5094521" y="1214755"/>
              <a:ext cx="273476" cy="1299052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C3E5563-6A82-A942-6ABA-5446C3A4A067}"/>
              </a:ext>
            </a:extLst>
          </p:cNvPr>
          <p:cNvGrpSpPr/>
          <p:nvPr/>
        </p:nvGrpSpPr>
        <p:grpSpPr>
          <a:xfrm>
            <a:off x="6863446" y="794275"/>
            <a:ext cx="2163525" cy="1719532"/>
            <a:chOff x="6863446" y="794275"/>
            <a:chExt cx="2163525" cy="17195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EF4035-ED5B-9DAE-7298-9321C961CA88}"/>
                </a:ext>
              </a:extLst>
            </p:cNvPr>
            <p:cNvSpPr txBox="1"/>
            <p:nvPr/>
          </p:nvSpPr>
          <p:spPr>
            <a:xfrm>
              <a:off x="7946573" y="794275"/>
              <a:ext cx="1080398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copper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F205DF-9768-746E-BDC4-5EEF807E4092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H="1">
              <a:off x="6863446" y="1225504"/>
              <a:ext cx="1080397" cy="1288303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84BCD1B-67DB-5E3A-C07E-F9D436EA2152}"/>
              </a:ext>
            </a:extLst>
          </p:cNvPr>
          <p:cNvGrpSpPr/>
          <p:nvPr/>
        </p:nvGrpSpPr>
        <p:grpSpPr>
          <a:xfrm>
            <a:off x="5682345" y="753090"/>
            <a:ext cx="1469571" cy="1771602"/>
            <a:chOff x="5682345" y="753090"/>
            <a:chExt cx="1469571" cy="177160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9EFDA0-2F9C-70FF-DB1A-74AB3A8DC5B5}"/>
                </a:ext>
              </a:extLst>
            </p:cNvPr>
            <p:cNvSpPr txBox="1"/>
            <p:nvPr/>
          </p:nvSpPr>
          <p:spPr>
            <a:xfrm>
              <a:off x="6191252" y="753090"/>
              <a:ext cx="960664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cobalt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64FC763-8EAC-AFE7-02A1-00177ADC2F58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 flipH="1">
              <a:off x="5682345" y="1193026"/>
              <a:ext cx="585771" cy="1331666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625D59-70B1-3BEB-FD70-54A7C984A055}"/>
              </a:ext>
            </a:extLst>
          </p:cNvPr>
          <p:cNvGrpSpPr/>
          <p:nvPr/>
        </p:nvGrpSpPr>
        <p:grpSpPr>
          <a:xfrm>
            <a:off x="6259287" y="1316808"/>
            <a:ext cx="985133" cy="1196999"/>
            <a:chOff x="6259287" y="1316808"/>
            <a:chExt cx="985133" cy="119699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C940CC9-6832-CB17-E94A-BA89072407AA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 flipH="1">
              <a:off x="6259287" y="1802626"/>
              <a:ext cx="291857" cy="711181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F6BEC6-B4D4-1F09-C30F-E0D39ABAD8D6}"/>
                </a:ext>
              </a:extLst>
            </p:cNvPr>
            <p:cNvSpPr txBox="1"/>
            <p:nvPr/>
          </p:nvSpPr>
          <p:spPr>
            <a:xfrm>
              <a:off x="6283756" y="1316808"/>
              <a:ext cx="960664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nickel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AFB8B02-A173-4B1B-5B2C-FAF29732D6E8}"/>
              </a:ext>
            </a:extLst>
          </p:cNvPr>
          <p:cNvGrpSpPr/>
          <p:nvPr/>
        </p:nvGrpSpPr>
        <p:grpSpPr>
          <a:xfrm>
            <a:off x="7445830" y="1522644"/>
            <a:ext cx="1321246" cy="991163"/>
            <a:chOff x="7445830" y="1522644"/>
            <a:chExt cx="1321246" cy="99116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7EAF90-D1A7-64D3-EF2C-B76B610B4922}"/>
                </a:ext>
              </a:extLst>
            </p:cNvPr>
            <p:cNvSpPr txBox="1"/>
            <p:nvPr/>
          </p:nvSpPr>
          <p:spPr>
            <a:xfrm>
              <a:off x="8104434" y="1522644"/>
              <a:ext cx="662642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zinc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FF02CF8-98A2-7D7C-AEFD-6AFD64A089E8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 flipH="1">
              <a:off x="7445830" y="1641053"/>
              <a:ext cx="662642" cy="872754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08355D7-74E6-6DD1-82B6-A717EC0A3327}"/>
              </a:ext>
            </a:extLst>
          </p:cNvPr>
          <p:cNvGrpSpPr/>
          <p:nvPr/>
        </p:nvGrpSpPr>
        <p:grpSpPr>
          <a:xfrm>
            <a:off x="9198429" y="1458977"/>
            <a:ext cx="1491361" cy="1054830"/>
            <a:chOff x="9198429" y="1458977"/>
            <a:chExt cx="1491361" cy="10548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CF951D1-F66F-8EC2-36BA-02A1B891913C}"/>
                </a:ext>
              </a:extLst>
            </p:cNvPr>
            <p:cNvSpPr txBox="1"/>
            <p:nvPr/>
          </p:nvSpPr>
          <p:spPr>
            <a:xfrm>
              <a:off x="9609392" y="1458977"/>
              <a:ext cx="1080398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arsenic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41D86CE-AC75-183D-71E2-7FA06292E68A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 flipH="1">
              <a:off x="9198429" y="1814636"/>
              <a:ext cx="402771" cy="699171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85F4365-C972-AF67-5433-EADB31ED8EE2}"/>
              </a:ext>
            </a:extLst>
          </p:cNvPr>
          <p:cNvGrpSpPr/>
          <p:nvPr/>
        </p:nvGrpSpPr>
        <p:grpSpPr>
          <a:xfrm>
            <a:off x="4898551" y="3277460"/>
            <a:ext cx="1665536" cy="461665"/>
            <a:chOff x="4898551" y="3277460"/>
            <a:chExt cx="1665536" cy="46166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FADE8A9-B87F-F759-F1E9-7E4975872AA8}"/>
                </a:ext>
              </a:extLst>
            </p:cNvPr>
            <p:cNvSpPr txBox="1"/>
            <p:nvPr/>
          </p:nvSpPr>
          <p:spPr>
            <a:xfrm>
              <a:off x="4898551" y="3277460"/>
              <a:ext cx="870878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silver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8536E61-8C04-E168-201F-88012F4A789B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5766709" y="3412672"/>
              <a:ext cx="797378" cy="86459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CFFC59E-24B4-D1FF-0791-F6136B3E0314}"/>
              </a:ext>
            </a:extLst>
          </p:cNvPr>
          <p:cNvGrpSpPr/>
          <p:nvPr/>
        </p:nvGrpSpPr>
        <p:grpSpPr>
          <a:xfrm>
            <a:off x="7739743" y="3197703"/>
            <a:ext cx="2114550" cy="461665"/>
            <a:chOff x="7739743" y="3197703"/>
            <a:chExt cx="2114550" cy="46166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5F933C1-29FE-802E-AF5B-04207D610623}"/>
                </a:ext>
              </a:extLst>
            </p:cNvPr>
            <p:cNvSpPr txBox="1"/>
            <p:nvPr/>
          </p:nvSpPr>
          <p:spPr>
            <a:xfrm>
              <a:off x="8509917" y="3197703"/>
              <a:ext cx="134437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cadmium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B1E5C6E-1BC1-CFB3-6097-DE215D91597C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7739743" y="3412672"/>
              <a:ext cx="772891" cy="18773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40FBA64-02FB-1C18-4E6D-06DE3BA091AA}"/>
              </a:ext>
            </a:extLst>
          </p:cNvPr>
          <p:cNvGrpSpPr/>
          <p:nvPr/>
        </p:nvGrpSpPr>
        <p:grpSpPr>
          <a:xfrm>
            <a:off x="4229774" y="4022131"/>
            <a:ext cx="1724713" cy="935912"/>
            <a:chOff x="4229774" y="4022131"/>
            <a:chExt cx="1724713" cy="93591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9554CF-5E0B-68D9-2F3C-697C5E7A5022}"/>
                </a:ext>
              </a:extLst>
            </p:cNvPr>
            <p:cNvSpPr txBox="1"/>
            <p:nvPr/>
          </p:nvSpPr>
          <p:spPr>
            <a:xfrm>
              <a:off x="4229774" y="4496378"/>
              <a:ext cx="1302906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platinum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699323E-9775-E433-1C82-2BBB99557B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259" y="4022131"/>
              <a:ext cx="723228" cy="474247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2AADF20-458A-32D8-CFDD-945E39B9C53E}"/>
              </a:ext>
            </a:extLst>
          </p:cNvPr>
          <p:cNvGrpSpPr/>
          <p:nvPr/>
        </p:nvGrpSpPr>
        <p:grpSpPr>
          <a:xfrm>
            <a:off x="5527244" y="4290400"/>
            <a:ext cx="1102486" cy="1177410"/>
            <a:chOff x="5527244" y="4290400"/>
            <a:chExt cx="1102486" cy="117741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AA12E53-0DFC-00B4-E31B-28BC221E53C9}"/>
                </a:ext>
              </a:extLst>
            </p:cNvPr>
            <p:cNvSpPr txBox="1"/>
            <p:nvPr/>
          </p:nvSpPr>
          <p:spPr>
            <a:xfrm>
              <a:off x="5527244" y="5006145"/>
              <a:ext cx="723228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gold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DAB51C-9DE5-2264-B0CC-766F420D8EB5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V="1">
              <a:off x="5888858" y="4290400"/>
              <a:ext cx="740872" cy="715745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C2C5E6F-98F9-6A6D-B8C8-A27AB43850A8}"/>
              </a:ext>
            </a:extLst>
          </p:cNvPr>
          <p:cNvGrpSpPr/>
          <p:nvPr/>
        </p:nvGrpSpPr>
        <p:grpSpPr>
          <a:xfrm>
            <a:off x="7130143" y="4279673"/>
            <a:ext cx="1238273" cy="1001069"/>
            <a:chOff x="7130143" y="4279673"/>
            <a:chExt cx="1238273" cy="100106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CB225C-68DF-82D2-4463-AC8644E8D1A1}"/>
                </a:ext>
              </a:extLst>
            </p:cNvPr>
            <p:cNvSpPr txBox="1"/>
            <p:nvPr/>
          </p:nvSpPr>
          <p:spPr>
            <a:xfrm>
              <a:off x="7130143" y="4819077"/>
              <a:ext cx="1238273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mercury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564E8CC-677B-0EFD-0110-BAC1700571FB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H="1" flipV="1">
              <a:off x="7434943" y="4279673"/>
              <a:ext cx="314337" cy="539404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E60C0E4-C5B7-4427-B75C-DC2DEA9C4CD6}"/>
              </a:ext>
            </a:extLst>
          </p:cNvPr>
          <p:cNvGrpSpPr/>
          <p:nvPr/>
        </p:nvGrpSpPr>
        <p:grpSpPr>
          <a:xfrm>
            <a:off x="8904513" y="3881599"/>
            <a:ext cx="1589316" cy="461665"/>
            <a:chOff x="8904513" y="3881599"/>
            <a:chExt cx="1589316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D66983-21E0-D580-1824-DE5DA790A86E}"/>
                </a:ext>
              </a:extLst>
            </p:cNvPr>
            <p:cNvSpPr txBox="1"/>
            <p:nvPr/>
          </p:nvSpPr>
          <p:spPr>
            <a:xfrm>
              <a:off x="9783557" y="3881599"/>
              <a:ext cx="710272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lead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30DA95D-BF43-7218-1CBD-D7E0BB9D24D3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 flipV="1">
              <a:off x="8904513" y="3993970"/>
              <a:ext cx="879044" cy="118462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168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4712-9C88-DBF5-5132-862F6858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2A993-467D-473B-1C38-8DFBB0554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2C91E-33AC-2019-8749-4F659DBEF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7" y="219634"/>
            <a:ext cx="11114315" cy="641873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815046E-9D7D-4191-8CC7-2287373637F8}"/>
              </a:ext>
            </a:extLst>
          </p:cNvPr>
          <p:cNvSpPr/>
          <p:nvPr/>
        </p:nvSpPr>
        <p:spPr>
          <a:xfrm>
            <a:off x="7130143" y="3102429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CD1732-0C92-A023-B7C4-499C94A6F1A6}"/>
              </a:ext>
            </a:extLst>
          </p:cNvPr>
          <p:cNvSpPr/>
          <p:nvPr/>
        </p:nvSpPr>
        <p:spPr>
          <a:xfrm>
            <a:off x="7130143" y="3691051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8F585D1-C3FC-802D-9067-FA7DFE5DFFFE}"/>
              </a:ext>
            </a:extLst>
          </p:cNvPr>
          <p:cNvSpPr/>
          <p:nvPr/>
        </p:nvSpPr>
        <p:spPr>
          <a:xfrm>
            <a:off x="6542315" y="3691051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D817246-DD51-5730-AB40-2A0328F394D0}"/>
              </a:ext>
            </a:extLst>
          </p:cNvPr>
          <p:cNvSpPr/>
          <p:nvPr/>
        </p:nvSpPr>
        <p:spPr>
          <a:xfrm>
            <a:off x="5954487" y="3691051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2DEE3B-570D-2C93-075C-5A4750673312}"/>
              </a:ext>
            </a:extLst>
          </p:cNvPr>
          <p:cNvSpPr/>
          <p:nvPr/>
        </p:nvSpPr>
        <p:spPr>
          <a:xfrm>
            <a:off x="6564087" y="3102429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E138F8B-27A5-E9DF-AFD3-1D87066A20E1}"/>
              </a:ext>
            </a:extLst>
          </p:cNvPr>
          <p:cNvSpPr/>
          <p:nvPr/>
        </p:nvSpPr>
        <p:spPr>
          <a:xfrm>
            <a:off x="7141030" y="2513807"/>
            <a:ext cx="609600" cy="62048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F52D482-F2C7-ABD1-D720-610B0EC6F90A}"/>
              </a:ext>
            </a:extLst>
          </p:cNvPr>
          <p:cNvSpPr/>
          <p:nvPr/>
        </p:nvSpPr>
        <p:spPr>
          <a:xfrm>
            <a:off x="6558646" y="2513807"/>
            <a:ext cx="609600" cy="62048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8C0D21E-720A-1B8C-9E83-44A0EB2E5F8E}"/>
              </a:ext>
            </a:extLst>
          </p:cNvPr>
          <p:cNvSpPr/>
          <p:nvPr/>
        </p:nvSpPr>
        <p:spPr>
          <a:xfrm>
            <a:off x="5954487" y="2513807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67D85AC-5F11-4C12-45A4-195213DF259E}"/>
              </a:ext>
            </a:extLst>
          </p:cNvPr>
          <p:cNvSpPr/>
          <p:nvPr/>
        </p:nvSpPr>
        <p:spPr>
          <a:xfrm>
            <a:off x="5377545" y="2524692"/>
            <a:ext cx="609600" cy="62048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35DCDE2-1226-31C6-F736-38D8D8207027}"/>
              </a:ext>
            </a:extLst>
          </p:cNvPr>
          <p:cNvSpPr/>
          <p:nvPr/>
        </p:nvSpPr>
        <p:spPr>
          <a:xfrm>
            <a:off x="4789721" y="2513807"/>
            <a:ext cx="609600" cy="62048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7A0F3B4-83BE-E7C6-ED89-0F53BAF25E12}"/>
              </a:ext>
            </a:extLst>
          </p:cNvPr>
          <p:cNvSpPr/>
          <p:nvPr/>
        </p:nvSpPr>
        <p:spPr>
          <a:xfrm>
            <a:off x="4185564" y="2524692"/>
            <a:ext cx="609600" cy="62048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C622D64-40F3-7DB2-0D0C-391A3D91791D}"/>
              </a:ext>
            </a:extLst>
          </p:cNvPr>
          <p:cNvSpPr/>
          <p:nvPr/>
        </p:nvSpPr>
        <p:spPr>
          <a:xfrm>
            <a:off x="3603183" y="2513807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0708C49-DD84-C8AA-DF68-8C7E5F1044C0}"/>
              </a:ext>
            </a:extLst>
          </p:cNvPr>
          <p:cNvSpPr/>
          <p:nvPr/>
        </p:nvSpPr>
        <p:spPr>
          <a:xfrm>
            <a:off x="8305799" y="3691050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906B8A-E9E9-1939-E9B5-F8D2A568B93D}"/>
              </a:ext>
            </a:extLst>
          </p:cNvPr>
          <p:cNvSpPr/>
          <p:nvPr/>
        </p:nvSpPr>
        <p:spPr>
          <a:xfrm>
            <a:off x="8893629" y="2513807"/>
            <a:ext cx="609600" cy="620485"/>
          </a:xfrm>
          <a:prstGeom prst="roundRect">
            <a:avLst/>
          </a:prstGeom>
          <a:solidFill>
            <a:schemeClr val="bg2">
              <a:lumMod val="50000"/>
              <a:alpha val="2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B5A7E0-E132-6609-D6FC-E0757EF04E19}"/>
              </a:ext>
            </a:extLst>
          </p:cNvPr>
          <p:cNvSpPr txBox="1"/>
          <p:nvPr/>
        </p:nvSpPr>
        <p:spPr>
          <a:xfrm>
            <a:off x="119743" y="116898"/>
            <a:ext cx="119960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Metals can act as protein co-factors in human biology</a:t>
            </a:r>
          </a:p>
        </p:txBody>
      </p:sp>
    </p:spTree>
    <p:extLst>
      <p:ext uri="{BB962C8B-B14F-4D97-AF65-F5344CB8AC3E}">
        <p14:creationId xmlns:p14="http://schemas.microsoft.com/office/powerpoint/2010/main" val="664894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7908</TotalTime>
  <Words>1001</Words>
  <Application>Microsoft Macintosh PowerPoint</Application>
  <PresentationFormat>Widescreen</PresentationFormat>
  <Paragraphs>283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Helvetica</vt:lpstr>
      <vt:lpstr>Office Theme</vt:lpstr>
      <vt:lpstr>Module 2: Protein engineering to create a model system for bioremediation of heavy metals</vt:lpstr>
      <vt:lpstr>Overview of Module 2 goals</vt:lpstr>
      <vt:lpstr>Module Outline</vt:lpstr>
      <vt:lpstr>Overview of today’s lecture</vt:lpstr>
      <vt:lpstr>Heavy metals and their uses</vt:lpstr>
      <vt:lpstr>Heavy metals</vt:lpstr>
      <vt:lpstr>Heavy metals</vt:lpstr>
      <vt:lpstr>PowerPoint Presentation</vt:lpstr>
      <vt:lpstr>PowerPoint Presentation</vt:lpstr>
      <vt:lpstr>Metals crucial for metabolic activity are also known as essential elements</vt:lpstr>
      <vt:lpstr>PowerPoint Presentation</vt:lpstr>
      <vt:lpstr>Precious metals have economic and cultural value</vt:lpstr>
      <vt:lpstr>PowerPoint Presentation</vt:lpstr>
      <vt:lpstr>Heavy metals are used to manufacture common materials</vt:lpstr>
      <vt:lpstr>Heavy metals are frequently used in coating and electroplating for everything from automotive to aerospace machinery</vt:lpstr>
      <vt:lpstr>Batteries utilize heavy metals </vt:lpstr>
      <vt:lpstr>Photovoltaic cells, photoresistors, infrared detectors all use heavy metals</vt:lpstr>
      <vt:lpstr>PowerPoint Presentation</vt:lpstr>
      <vt:lpstr>Environmental contamination and its consequences</vt:lpstr>
      <vt:lpstr>There are 2 main routes of heavy metal release into the environment</vt:lpstr>
      <vt:lpstr>PowerPoint Presentation</vt:lpstr>
      <vt:lpstr>Agrochemicals release heavy metals into the soil</vt:lpstr>
      <vt:lpstr>Industrial activity contributes to heavy metal contamination</vt:lpstr>
      <vt:lpstr>Smelting and mining activity produce metal contaminants</vt:lpstr>
      <vt:lpstr>Heavy metals fundamentally change soil microbial richness</vt:lpstr>
      <vt:lpstr>Heavy metal accumulates in plants and disrupts essential biology</vt:lpstr>
      <vt:lpstr>Heavy metal exposure has wide ranging effects on human health</vt:lpstr>
      <vt:lpstr>There are multiple proposed mechanisms for metal toxicity</vt:lpstr>
      <vt:lpstr>What can we do to mitigate this issue?</vt:lpstr>
      <vt:lpstr>Physical and chemical mitigation of heavy metal contamination</vt:lpstr>
      <vt:lpstr>Bioremediation is a useful tool to mitigate heavy metal contamination</vt:lpstr>
      <vt:lpstr>How does this all relate to your Mod2 project?</vt:lpstr>
      <vt:lpstr>In lab today and tomorrow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Causes and consequences of environmental heavy metal contamination </dc:title>
  <dc:creator>Becky Meyer</dc:creator>
  <cp:lastModifiedBy>Becky Meyer</cp:lastModifiedBy>
  <cp:revision>81</cp:revision>
  <dcterms:created xsi:type="dcterms:W3CDTF">2023-02-16T18:35:33Z</dcterms:created>
  <dcterms:modified xsi:type="dcterms:W3CDTF">2023-03-08T19:30:06Z</dcterms:modified>
</cp:coreProperties>
</file>