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7" r:id="rId2"/>
    <p:sldId id="269" r:id="rId3"/>
    <p:sldId id="270" r:id="rId4"/>
    <p:sldId id="272" r:id="rId5"/>
    <p:sldId id="274" r:id="rId6"/>
    <p:sldId id="273" r:id="rId7"/>
    <p:sldId id="275" r:id="rId8"/>
    <p:sldId id="276" r:id="rId9"/>
    <p:sldId id="271" r:id="rId10"/>
    <p:sldId id="313" r:id="rId1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0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19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28598-34F5-DE43-ADA3-9C3CA65BA1DB}" type="datetimeFigureOut">
              <a:rPr lang="en-US" smtClean="0"/>
              <a:t>5/4/23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6433D-03E3-9641-A812-777A65D19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7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0" y="385763"/>
            <a:ext cx="3429000" cy="1928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87650-E573-4E27-817F-ADF1CFE1C0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3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64FC-8DB3-8547-A4FF-5C77F0C7D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89132-D1DD-EC49-AA4C-A6E215D2B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687B2-B3C5-4D45-8BAC-5C0283E6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D181E-5DB2-1F43-B4D2-C7085E04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D9ADC-F6EE-1541-A6F3-9C029F43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1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2EF9B-637B-F04C-B689-30FC87E9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1BA14-FD02-EB40-B27D-9519B93B1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05478-4AEA-4141-9A39-D968C3C1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783BC-60BF-0149-AE7F-87B23369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C7FDF-802B-5C4A-B256-AA85E569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14E5B2-B321-DF47-93D9-F139E3E83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D166E-5FE8-F143-96E0-07A712EC8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65DE9-2CD9-0649-991B-48847752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3FF24-E67A-8B47-ACED-7838E5A5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E89DA-CCD8-9740-B2F9-3A54CBB2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5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A1FF-CC90-AA4F-B662-E38ECC632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1591-4583-0342-8197-605E39DD9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2012B-5AF3-C944-BF08-F0B19D31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2C8F5-8F05-004F-B12A-5506293A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3A489-73BB-AA44-8188-7529546E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2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4A12-9885-5040-8A16-22DAAAD5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EF6EB-401A-FA40-A724-11C84DE2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6DC45-7A00-864E-983D-862CB158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7D074-669C-5F4D-8DC1-EF5331A7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36B74-646E-4C49-B780-1E4ADE32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3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FF9F-8435-5947-8434-9CC3BA59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8FE94-4DFD-6A42-9856-CEE3E1B42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81173-F528-9646-92F6-75BA924F9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922A3-FBEB-AE4F-A276-E9B18525C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C3ADD-5391-E248-8CE6-288887E65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61074-9666-CC4E-970D-A30610081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8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A6609-323A-AD40-B4CD-1CEBABC4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79268-A793-2D43-A000-EAC091DCD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8013F-BFA5-A047-8443-308ECE5D4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24A40C-36D1-C844-923D-3E3990202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B5824-CEE1-744C-AF29-E51D42F60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0CE9A5-555E-FF4B-AC67-D1CE5E7A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DE486-A4C3-DE45-8BBB-D1DE2BA0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83177-98AD-124C-9929-DD8112D0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6944-F8CF-614F-86B0-200246CD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D7158-82A3-E941-AE8A-3D538D1D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FC3E1-FB9A-5749-943A-51637C65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957C4-733D-1040-A66A-4F76DDD7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90700-E410-CC4B-A9E8-129E823E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54E797-697C-904B-A37C-481169D2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CAE9F-F0F3-B142-8CFF-0FFF5D82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5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D69D-744E-4D4A-949F-8791D90F8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62D5C-2360-9148-93E3-9B3690355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B598F-8148-4043-B421-E260C90A2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82E1E-0FF5-064F-B609-7E112C690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145A0-9343-FC4E-B336-FDDD4376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2C35F-0D69-244E-9ED2-A99C16A3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39E8A-383A-A348-8185-F20356D5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79E265-715C-6F48-A905-C96EE6E10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3391B-5812-F24B-9111-073D71076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01A61-486F-914B-BE07-68909C2E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534B1-0CF4-5440-8253-A5122FA3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38509-4ED0-704D-821F-765EF58F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8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C07A2-B4EB-214D-9D04-3D2759B1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0C5C2-E9EF-DA4F-AB04-CD5078C53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08366-BF64-094C-9A8E-305E0FA66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B11F-FEB0-5141-8FDF-C916C8DFC968}" type="datetimeFigureOut">
              <a:rPr lang="en-US" smtClean="0"/>
              <a:t>5/4/23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7A695-15A9-7B49-A447-CE9BD19AC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0E3-B6FD-E74E-ABBD-B19C616C9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9DA9-4FAF-094A-9002-E2F08C3C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31394" y="325813"/>
            <a:ext cx="11560605" cy="1960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Calibri Light"/>
                <a:cs typeface="Calibri Light"/>
              </a:rPr>
              <a:t>M3D3:</a:t>
            </a:r>
            <a:br>
              <a:rPr lang="en-US" dirty="0">
                <a:latin typeface="Calibri Light"/>
                <a:cs typeface="Calibri Light"/>
              </a:rPr>
            </a:br>
            <a:r>
              <a:rPr lang="en-US" dirty="0">
                <a:latin typeface="Calibri Light"/>
                <a:cs typeface="Calibri Light"/>
              </a:rPr>
              <a:t>Develop ideas for Research Proposal presentation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46066" y="6409642"/>
            <a:ext cx="233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05/04/23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631393" y="2555632"/>
            <a:ext cx="4606813" cy="33918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783" indent="-685783">
              <a:buFont typeface="+mj-lt"/>
              <a:buAutoNum type="arabicPeriod"/>
            </a:pPr>
            <a:r>
              <a:rPr lang="en-US" sz="2800" dirty="0">
                <a:latin typeface="Calibri Light"/>
                <a:cs typeface="Calibri Light"/>
              </a:rPr>
              <a:t>Draft aims for your Research proposal</a:t>
            </a:r>
          </a:p>
          <a:p>
            <a:pPr marL="685783" indent="-685783">
              <a:buFont typeface="+mj-lt"/>
              <a:buAutoNum type="arabicPeriod"/>
            </a:pPr>
            <a:r>
              <a:rPr lang="en-US" sz="2800" dirty="0">
                <a:latin typeface="Calibri Light"/>
                <a:cs typeface="Calibri Light"/>
              </a:rPr>
              <a:t>Brainstorm alternative approaches for the key methods in your aims</a:t>
            </a:r>
          </a:p>
        </p:txBody>
      </p:sp>
      <p:pic>
        <p:nvPicPr>
          <p:cNvPr id="1026" name="Picture 2" descr="LOOK The end is near - Buzz and Woody (Toy Story) Meme | Make a Meme">
            <a:extLst>
              <a:ext uri="{FF2B5EF4-FFF2-40B4-BE49-F238E27FC236}">
                <a16:creationId xmlns:a16="http://schemas.microsoft.com/office/drawing/2014/main" id="{6CC93A5B-FBCC-3C0B-A2E3-58A6E3471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09" y="2285846"/>
            <a:ext cx="5457665" cy="297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67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B6BF2-C49D-9F46-A550-1CB35F16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For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59D92-9E36-FA4E-B765-390F1D36F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53"/>
            <a:ext cx="10515600" cy="2472872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Draft specific aims and research which methods will enable you to address the aims</a:t>
            </a:r>
          </a:p>
          <a:p>
            <a:r>
              <a:rPr lang="en-US" dirty="0">
                <a:latin typeface="+mj-lt"/>
              </a:rPr>
              <a:t>Identify alternative approaches / methods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9310CF-139C-EC44-A95D-6923B73B1C2E}"/>
              </a:ext>
            </a:extLst>
          </p:cNvPr>
          <p:cNvSpPr txBox="1">
            <a:spLocks/>
          </p:cNvSpPr>
          <p:nvPr/>
        </p:nvSpPr>
        <p:spPr>
          <a:xfrm>
            <a:off x="838198" y="32545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For M3D4…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C0A339-17BE-E14D-99FB-E15BE0ACC01D}"/>
              </a:ext>
            </a:extLst>
          </p:cNvPr>
          <p:cNvSpPr txBox="1">
            <a:spLocks/>
          </p:cNvSpPr>
          <p:nvPr/>
        </p:nvSpPr>
        <p:spPr>
          <a:xfrm>
            <a:off x="838198" y="4388464"/>
            <a:ext cx="10515600" cy="2472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Prepare a brief write-up of your proposal</a:t>
            </a:r>
          </a:p>
        </p:txBody>
      </p:sp>
    </p:spTree>
    <p:extLst>
      <p:ext uri="{BB962C8B-B14F-4D97-AF65-F5344CB8AC3E}">
        <p14:creationId xmlns:p14="http://schemas.microsoft.com/office/powerpoint/2010/main" val="266915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386F9-B52C-84B6-1AE1-303C15D3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organize and present your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767A-DA31-3657-5A28-3EB0DCBCD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Research goal =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what you intend to accomplish</a:t>
            </a:r>
          </a:p>
          <a:p>
            <a:pPr lvl="1"/>
            <a:r>
              <a:rPr lang="en-US" dirty="0">
                <a:latin typeface="+mj-lt"/>
              </a:rPr>
              <a:t>What problem do you intend to solve?</a:t>
            </a:r>
          </a:p>
          <a:p>
            <a:pPr lvl="1"/>
            <a:r>
              <a:rPr lang="en-US" dirty="0">
                <a:latin typeface="+mj-lt"/>
              </a:rPr>
              <a:t>What tool do you intend to engineer?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Specific aim =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objective that will allow you to progress toward reaching your research goal</a:t>
            </a:r>
          </a:p>
          <a:p>
            <a:pPr lvl="1"/>
            <a:r>
              <a:rPr lang="en-US" dirty="0">
                <a:latin typeface="+mj-lt"/>
              </a:rPr>
              <a:t>Develop 2-3 specific aims that are complementary, but independent</a:t>
            </a:r>
          </a:p>
          <a:p>
            <a:pPr lvl="1"/>
            <a:r>
              <a:rPr lang="en-US" dirty="0">
                <a:latin typeface="+mj-lt"/>
              </a:rPr>
              <a:t>Should provide step-by-step progression to solution / tool</a:t>
            </a:r>
          </a:p>
          <a:p>
            <a:pPr lvl="1"/>
            <a:r>
              <a:rPr lang="en-US" dirty="0">
                <a:latin typeface="+mj-lt"/>
              </a:rPr>
              <a:t>Ensure that something is gained even if aim doesn’t yield expected outcome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795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4226F-5C79-A8E5-3194-6B8B72B5B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NIH FUNDED PROPOSAL: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6E44A-51F1-7136-17EC-242D1D95F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62175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+mj-lt"/>
              </a:rPr>
              <a:t>Research goal:  </a:t>
            </a:r>
            <a:r>
              <a:rPr lang="en-US" sz="2200" u="sng" dirty="0">
                <a:effectLst/>
                <a:latin typeface="+mj-lt"/>
              </a:rPr>
              <a:t>Elucidation of AAV empty capsid antigen presentation in vivo and the development of an AAV vector with enhanced human liver transduction and CTL immune-evasion, will allow us to design safer and more effective strategies that address the current clinical complications for human liver gene therapy using AAV</a:t>
            </a:r>
            <a:endParaRPr lang="en-US" sz="2200" u="sng" dirty="0">
              <a:latin typeface="+mj-lt"/>
            </a:endParaRPr>
          </a:p>
          <a:p>
            <a:r>
              <a:rPr lang="en-US" sz="2200" dirty="0">
                <a:latin typeface="+mj-lt"/>
              </a:rPr>
              <a:t>Specific aims:</a:t>
            </a:r>
          </a:p>
          <a:p>
            <a:pPr lvl="1"/>
            <a:endParaRPr lang="en-US" sz="2200" i="1" dirty="0">
              <a:latin typeface="+mj-lt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17FFAE1-825B-0DC0-8863-E5EDF4BC6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3599085"/>
            <a:ext cx="9048750" cy="298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6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2B4BB-895F-0831-8529-8D7B562E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REAL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1B639-26C5-9CCE-10E5-D2A6E3F7C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+mj-lt"/>
              </a:rPr>
              <a:t>Research goal: </a:t>
            </a:r>
            <a:r>
              <a:rPr lang="en-US" sz="2200" u="sng" dirty="0">
                <a:latin typeface="+mj-lt"/>
              </a:rPr>
              <a:t>Find my wedding ring that was dropped of my back patio using the help of my husband, which will ensure that I remain happily married</a:t>
            </a:r>
            <a:endParaRPr lang="en-US" sz="2200" dirty="0">
              <a:latin typeface="+mj-lt"/>
            </a:endParaRPr>
          </a:p>
          <a:p>
            <a:endParaRPr lang="en-US" u="sng" dirty="0">
              <a:latin typeface="+mj-lt"/>
            </a:endParaRPr>
          </a:p>
          <a:p>
            <a:r>
              <a:rPr lang="en-US" sz="2200" dirty="0">
                <a:latin typeface="+mj-lt"/>
              </a:rPr>
              <a:t>Specific aims: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Recruit husband to help in search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Retrieve flashlight for better visibility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Find wedding ring!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stone patio in grid-by-grid pattern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grass / hay around patio by lifting and shaking</a:t>
            </a:r>
          </a:p>
          <a:p>
            <a:pPr marL="1257300" lvl="2" indent="-342900">
              <a:buFont typeface="+mj-lt"/>
              <a:buAutoNum type="alphaLcPeriod"/>
            </a:pPr>
            <a:endParaRPr lang="en-US" sz="1400" dirty="0">
              <a:latin typeface="+mj-lt"/>
            </a:endParaRPr>
          </a:p>
          <a:p>
            <a:endParaRPr lang="en-US" u="sng" dirty="0">
              <a:latin typeface="+mj-lt"/>
            </a:endParaRPr>
          </a:p>
        </p:txBody>
      </p:sp>
      <p:pic>
        <p:nvPicPr>
          <p:cNvPr id="1026" name="Picture 2" descr="Marriage is stressful even before it happens. - Imgflip">
            <a:extLst>
              <a:ext uri="{FF2B5EF4-FFF2-40B4-BE49-F238E27FC236}">
                <a16:creationId xmlns:a16="http://schemas.microsoft.com/office/drawing/2014/main" id="{16C1FCFA-F21F-4198-D3B1-D1D6F5819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3133991"/>
            <a:ext cx="2834640" cy="251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08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F238-996F-D779-6F62-B1744874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should be independent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6560A3-FE33-F157-36A6-42E31D03B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+mj-lt"/>
              </a:rPr>
              <a:t>Research goal: </a:t>
            </a:r>
            <a:r>
              <a:rPr lang="en-US" sz="2200" u="sng" dirty="0">
                <a:latin typeface="+mj-lt"/>
              </a:rPr>
              <a:t>Find my wedding ring that was dropped of my back patio using the help of my husband, which will ensure that I remain happily married</a:t>
            </a:r>
            <a:endParaRPr lang="en-US" sz="2200" dirty="0">
              <a:latin typeface="+mj-lt"/>
            </a:endParaRPr>
          </a:p>
          <a:p>
            <a:endParaRPr lang="en-US" u="sng" dirty="0">
              <a:latin typeface="+mj-lt"/>
            </a:endParaRPr>
          </a:p>
          <a:p>
            <a:r>
              <a:rPr lang="en-US" sz="2200" dirty="0">
                <a:latin typeface="+mj-lt"/>
              </a:rPr>
              <a:t>Specific aims: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Recruit husband to help in search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Retrieve flashlight for better visibility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Find wedding ring!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stone patio in grid-by-grid pattern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grass / hay around patio by lifting and shaking</a:t>
            </a:r>
          </a:p>
          <a:p>
            <a:pPr marL="1257300" lvl="2" indent="-342900">
              <a:buFont typeface="+mj-lt"/>
              <a:buAutoNum type="alphaLcPeriod"/>
            </a:pPr>
            <a:endParaRPr lang="en-US" sz="1400" dirty="0">
              <a:latin typeface="+mj-lt"/>
            </a:endParaRPr>
          </a:p>
          <a:p>
            <a:endParaRPr lang="en-US" u="sng" dirty="0">
              <a:latin typeface="+mj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452765-E2A7-FD96-18CE-9C0F21F435DA}"/>
              </a:ext>
            </a:extLst>
          </p:cNvPr>
          <p:cNvSpPr/>
          <p:nvPr/>
        </p:nvSpPr>
        <p:spPr>
          <a:xfrm>
            <a:off x="1036320" y="3139440"/>
            <a:ext cx="4389120" cy="156972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D8065EA-A62F-642E-1A74-10470D690A18}"/>
              </a:ext>
            </a:extLst>
          </p:cNvPr>
          <p:cNvCxnSpPr>
            <a:cxnSpLocks/>
          </p:cNvCxnSpPr>
          <p:nvPr/>
        </p:nvCxnSpPr>
        <p:spPr>
          <a:xfrm flipV="1">
            <a:off x="5166360" y="3139440"/>
            <a:ext cx="1539242" cy="39624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7401CFD-E99C-C5E8-1372-220CA4A76F06}"/>
              </a:ext>
            </a:extLst>
          </p:cNvPr>
          <p:cNvSpPr txBox="1"/>
          <p:nvPr/>
        </p:nvSpPr>
        <p:spPr>
          <a:xfrm>
            <a:off x="6705602" y="2773680"/>
            <a:ext cx="50444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Retrieving a flashlight is not dependent on recruiting my husband as both can be accomplished independently to find the wedding ring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Alternatively…</a:t>
            </a:r>
          </a:p>
          <a:p>
            <a:r>
              <a:rPr lang="en-US" dirty="0">
                <a:solidFill>
                  <a:srgbClr val="0070C0"/>
                </a:solidFill>
              </a:rPr>
              <a:t>    </a:t>
            </a:r>
          </a:p>
          <a:p>
            <a:r>
              <a:rPr lang="en-US" dirty="0">
                <a:solidFill>
                  <a:srgbClr val="0070C0"/>
                </a:solidFill>
              </a:rPr>
              <a:t>     1. Recruit husband to help search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    2. Tell husband to retrieve flashlight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Here, retrieving a flashlight is dependent on recruiting my husband</a:t>
            </a:r>
          </a:p>
        </p:txBody>
      </p:sp>
    </p:spTree>
    <p:extLst>
      <p:ext uri="{BB962C8B-B14F-4D97-AF65-F5344CB8AC3E}">
        <p14:creationId xmlns:p14="http://schemas.microsoft.com/office/powerpoint/2010/main" val="261803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532A-510E-CAC3-EE87-106F4144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should be based on literature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08FE7BA-B046-0E07-C9A5-A43D4A542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+mj-lt"/>
              </a:rPr>
              <a:t>Research goal: </a:t>
            </a:r>
            <a:r>
              <a:rPr lang="en-US" sz="2200" u="sng" dirty="0">
                <a:latin typeface="+mj-lt"/>
              </a:rPr>
              <a:t>Find my wedding ring that was dropped of my back patio using the help of my husband, which will ensure that I remain happily married</a:t>
            </a:r>
            <a:endParaRPr lang="en-US" sz="2200" dirty="0">
              <a:latin typeface="+mj-lt"/>
            </a:endParaRPr>
          </a:p>
          <a:p>
            <a:endParaRPr lang="en-US" u="sng" dirty="0">
              <a:latin typeface="+mj-lt"/>
            </a:endParaRPr>
          </a:p>
          <a:p>
            <a:r>
              <a:rPr lang="en-US" sz="2200" dirty="0">
                <a:latin typeface="+mj-lt"/>
              </a:rPr>
              <a:t>Specific aims: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Recruit husband to help in search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Retrieve flashlight for better visibility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Find wedding ring!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stone patio in grid-by-grid pattern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grass / hay around patio by lifting and shaking</a:t>
            </a:r>
          </a:p>
          <a:p>
            <a:pPr marL="1257300" lvl="2" indent="-342900">
              <a:buFont typeface="+mj-lt"/>
              <a:buAutoNum type="alphaLcPeriod"/>
            </a:pPr>
            <a:endParaRPr lang="en-US" sz="1400" dirty="0">
              <a:latin typeface="+mj-lt"/>
            </a:endParaRPr>
          </a:p>
          <a:p>
            <a:endParaRPr lang="en-US" u="sng" dirty="0">
              <a:latin typeface="+mj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D35141-281D-670F-5A2A-2A7D587EFEA3}"/>
              </a:ext>
            </a:extLst>
          </p:cNvPr>
          <p:cNvSpPr/>
          <p:nvPr/>
        </p:nvSpPr>
        <p:spPr>
          <a:xfrm>
            <a:off x="1005840" y="3215640"/>
            <a:ext cx="4389120" cy="82296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B3C1703-5FDC-3603-C24B-C8CA6EBB0C73}"/>
              </a:ext>
            </a:extLst>
          </p:cNvPr>
          <p:cNvCxnSpPr>
            <a:cxnSpLocks/>
          </p:cNvCxnSpPr>
          <p:nvPr/>
        </p:nvCxnSpPr>
        <p:spPr>
          <a:xfrm flipV="1">
            <a:off x="5303520" y="3139440"/>
            <a:ext cx="1402082" cy="39624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CC6202D-BC7D-8A99-FE15-354AC7F5BA0F}"/>
              </a:ext>
            </a:extLst>
          </p:cNvPr>
          <p:cNvSpPr txBox="1"/>
          <p:nvPr/>
        </p:nvSpPr>
        <p:spPr>
          <a:xfrm>
            <a:off x="6705602" y="2773680"/>
            <a:ext cx="50444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In previously reported research, my husband was recruited to find my engagement ring after I dropped it down the drain of the bathroom sink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Husband is a valid method because…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    1. previously found a similar, but closely related,</a:t>
            </a:r>
          </a:p>
          <a:p>
            <a:r>
              <a:rPr lang="en-US" dirty="0">
                <a:solidFill>
                  <a:srgbClr val="0070C0"/>
                </a:solidFill>
              </a:rPr>
              <a:t>     item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    2. previously used techniques that can be applied </a:t>
            </a:r>
          </a:p>
          <a:p>
            <a:r>
              <a:rPr lang="en-US" dirty="0">
                <a:solidFill>
                  <a:srgbClr val="0070C0"/>
                </a:solidFill>
              </a:rPr>
              <a:t>     to a new, but closely related, aim</a:t>
            </a:r>
          </a:p>
        </p:txBody>
      </p:sp>
    </p:spTree>
    <p:extLst>
      <p:ext uri="{BB962C8B-B14F-4D97-AF65-F5344CB8AC3E}">
        <p14:creationId xmlns:p14="http://schemas.microsoft.com/office/powerpoint/2010/main" val="234150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ED6C-0CC2-0AEA-2295-8A1DD35F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approaches needed for key aims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4EC19A-9F33-0237-5533-E01E515D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+mj-lt"/>
              </a:rPr>
              <a:t>Research goal: </a:t>
            </a:r>
            <a:r>
              <a:rPr lang="en-US" sz="2200" u="sng" dirty="0">
                <a:latin typeface="+mj-lt"/>
              </a:rPr>
              <a:t>Find my wedding ring that was dropped of my back patio using the help of my husband, which will ensure that I remain happily married</a:t>
            </a:r>
            <a:endParaRPr lang="en-US" sz="2200" dirty="0">
              <a:latin typeface="+mj-lt"/>
            </a:endParaRPr>
          </a:p>
          <a:p>
            <a:endParaRPr lang="en-US" u="sng" dirty="0">
              <a:latin typeface="+mj-lt"/>
            </a:endParaRPr>
          </a:p>
          <a:p>
            <a:r>
              <a:rPr lang="en-US" sz="2200" dirty="0">
                <a:latin typeface="+mj-lt"/>
              </a:rPr>
              <a:t>Specific aims: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Recruit husband to help in search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Retrieve flashlight for better visibility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Find wedding ring!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stone patio in grid-by-grid pattern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grass / hay around patio by lifting and shaking</a:t>
            </a:r>
          </a:p>
          <a:p>
            <a:pPr marL="1257300" lvl="2" indent="-342900">
              <a:buFont typeface="+mj-lt"/>
              <a:buAutoNum type="alphaLcPeriod"/>
            </a:pPr>
            <a:endParaRPr lang="en-US" sz="1400" dirty="0">
              <a:latin typeface="+mj-lt"/>
            </a:endParaRPr>
          </a:p>
          <a:p>
            <a:endParaRPr lang="en-US" u="sng" dirty="0">
              <a:latin typeface="+mj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24BDBC-727A-B2D6-9460-7EEE51FF62A4}"/>
              </a:ext>
            </a:extLst>
          </p:cNvPr>
          <p:cNvSpPr/>
          <p:nvPr/>
        </p:nvSpPr>
        <p:spPr>
          <a:xfrm>
            <a:off x="1036320" y="3794760"/>
            <a:ext cx="4389120" cy="914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55A5F38-E510-0BF0-5D3C-0B1AB8292CA9}"/>
              </a:ext>
            </a:extLst>
          </p:cNvPr>
          <p:cNvCxnSpPr>
            <a:cxnSpLocks/>
          </p:cNvCxnSpPr>
          <p:nvPr/>
        </p:nvCxnSpPr>
        <p:spPr>
          <a:xfrm flipV="1">
            <a:off x="5135880" y="3139440"/>
            <a:ext cx="1569722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AE20822-9AE5-7F3F-3EE0-FEF9781A1FC0}"/>
              </a:ext>
            </a:extLst>
          </p:cNvPr>
          <p:cNvSpPr txBox="1"/>
          <p:nvPr/>
        </p:nvSpPr>
        <p:spPr>
          <a:xfrm>
            <a:off x="6705602" y="2773680"/>
            <a:ext cx="5044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Because I am unable to see in the dark, having a light source is a critical step in achieving my research goal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Another approach would be to wait until day light to find my wedding ring</a:t>
            </a:r>
          </a:p>
        </p:txBody>
      </p:sp>
    </p:spTree>
    <p:extLst>
      <p:ext uri="{BB962C8B-B14F-4D97-AF65-F5344CB8AC3E}">
        <p14:creationId xmlns:p14="http://schemas.microsoft.com/office/powerpoint/2010/main" val="423813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532A-510E-CAC3-EE87-106F4144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should be explained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08FE7BA-B046-0E07-C9A5-A43D4A542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+mj-lt"/>
              </a:rPr>
              <a:t>Research goal: </a:t>
            </a:r>
            <a:r>
              <a:rPr lang="en-US" sz="2200" u="sng" dirty="0">
                <a:latin typeface="+mj-lt"/>
              </a:rPr>
              <a:t>Find my wedding ring that was dropped of my back patio using the help of my husband, which will ensure that I remain happily married</a:t>
            </a:r>
            <a:endParaRPr lang="en-US" sz="2200" dirty="0">
              <a:latin typeface="+mj-lt"/>
            </a:endParaRPr>
          </a:p>
          <a:p>
            <a:endParaRPr lang="en-US" u="sng" dirty="0">
              <a:latin typeface="+mj-lt"/>
            </a:endParaRPr>
          </a:p>
          <a:p>
            <a:r>
              <a:rPr lang="en-US" sz="2200" dirty="0">
                <a:latin typeface="+mj-lt"/>
              </a:rPr>
              <a:t>Specific aims: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Recruit husband to help in search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Retrieve flashlight for better visibility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>
              <a:latin typeface="+mj-lt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Find wedding ring!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stone patio in grid-by-grid pattern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400" dirty="0">
                <a:latin typeface="+mj-lt"/>
              </a:rPr>
              <a:t>Search grass / hay around patio by lifting and shaking</a:t>
            </a:r>
          </a:p>
          <a:p>
            <a:pPr marL="1257300" lvl="2" indent="-342900">
              <a:buFont typeface="+mj-lt"/>
              <a:buAutoNum type="alphaLcPeriod"/>
            </a:pPr>
            <a:endParaRPr lang="en-US" sz="1400" dirty="0">
              <a:latin typeface="+mj-lt"/>
            </a:endParaRPr>
          </a:p>
          <a:p>
            <a:endParaRPr lang="en-US" u="sng" dirty="0">
              <a:latin typeface="+mj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D35141-281D-670F-5A2A-2A7D587EFEA3}"/>
              </a:ext>
            </a:extLst>
          </p:cNvPr>
          <p:cNvSpPr/>
          <p:nvPr/>
        </p:nvSpPr>
        <p:spPr>
          <a:xfrm>
            <a:off x="1295400" y="5082004"/>
            <a:ext cx="4907280" cy="66347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B3C1703-5FDC-3603-C24B-C8CA6EBB0C73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5484025" y="3139440"/>
            <a:ext cx="1221577" cy="203972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CC6202D-BC7D-8A99-FE15-354AC7F5BA0F}"/>
              </a:ext>
            </a:extLst>
          </p:cNvPr>
          <p:cNvSpPr txBox="1"/>
          <p:nvPr/>
        </p:nvSpPr>
        <p:spPr>
          <a:xfrm>
            <a:off x="6705602" y="2773680"/>
            <a:ext cx="50444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How will the proposed experiment(s) be used to accomplish the aim?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For Aim 2b…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Because my wedding ring is heavier than hay, I lifted small scoops of the hay and applied shaking to allow heavier objects to drop to the ground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B787A3-2E0E-040A-20EF-BF50B612F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982" y="5059677"/>
            <a:ext cx="5044438" cy="166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5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C063-27DB-0B2E-C50A-FF38D6AD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places to start!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C8544-9F3A-2F11-3A82-C6BE2A576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Review the following resources for constructing specific aims: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https://</a:t>
            </a:r>
            <a:r>
              <a:rPr lang="en-US" sz="2400" dirty="0" err="1">
                <a:latin typeface="+mj-lt"/>
              </a:rPr>
              <a:t>www.niaid.nih.gov</a:t>
            </a:r>
            <a:r>
              <a:rPr lang="en-US" sz="2400" dirty="0">
                <a:latin typeface="+mj-lt"/>
              </a:rPr>
              <a:t>/grants-contracts/draft-specific-aims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https://</a:t>
            </a:r>
            <a:r>
              <a:rPr lang="en-US" sz="2400" dirty="0" err="1">
                <a:latin typeface="+mj-lt"/>
              </a:rPr>
              <a:t>morganonscience.com</a:t>
            </a:r>
            <a:r>
              <a:rPr lang="en-US" sz="2400" dirty="0">
                <a:latin typeface="+mj-lt"/>
              </a:rPr>
              <a:t>/communication/how-to-write-a-specific-aim/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https://</a:t>
            </a:r>
            <a:r>
              <a:rPr lang="en-US" sz="2400" dirty="0" err="1">
                <a:latin typeface="+mj-lt"/>
              </a:rPr>
              <a:t>writingcenter.catalyst.harvard.edu</a:t>
            </a:r>
            <a:r>
              <a:rPr lang="en-US" sz="2400" dirty="0">
                <a:latin typeface="+mj-lt"/>
              </a:rPr>
              <a:t>/write-your-specific-aims-page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343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784</Words>
  <Application>Microsoft Macintosh PowerPoint</Application>
  <PresentationFormat>Widescreen</PresentationFormat>
  <Paragraphs>112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How to organize and present your proposal</vt:lpstr>
      <vt:lpstr>EXAMPLE FROM NIH FUNDED PROPOSAL:</vt:lpstr>
      <vt:lpstr>EXAMPLE FROM REAL LIFE:</vt:lpstr>
      <vt:lpstr>Aims should be independent</vt:lpstr>
      <vt:lpstr>Methods should be based on literature</vt:lpstr>
      <vt:lpstr>Alternative approaches needed for key aims</vt:lpstr>
      <vt:lpstr>Experiments should be explained</vt:lpstr>
      <vt:lpstr>Helpful places to start!</vt:lpstr>
      <vt:lpstr>For today…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Noreen L Lyell</dc:creator>
  <cp:lastModifiedBy>Noreen L Lyell</cp:lastModifiedBy>
  <cp:revision>33</cp:revision>
  <cp:lastPrinted>2019-11-14T14:43:56Z</cp:lastPrinted>
  <dcterms:created xsi:type="dcterms:W3CDTF">2019-11-06T16:44:34Z</dcterms:created>
  <dcterms:modified xsi:type="dcterms:W3CDTF">2023-05-04T16:55:00Z</dcterms:modified>
</cp:coreProperties>
</file>