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93" r:id="rId5"/>
    <p:sldId id="263" r:id="rId6"/>
    <p:sldId id="276" r:id="rId7"/>
    <p:sldId id="296" r:id="rId8"/>
    <p:sldId id="287" r:id="rId9"/>
    <p:sldId id="294" r:id="rId10"/>
    <p:sldId id="295" r:id="rId11"/>
    <p:sldId id="292" r:id="rId12"/>
    <p:sldId id="291" r:id="rId13"/>
    <p:sldId id="290" r:id="rId14"/>
    <p:sldId id="297" r:id="rId15"/>
    <p:sldId id="266" r:id="rId16"/>
    <p:sldId id="267" r:id="rId17"/>
    <p:sldId id="288" r:id="rId18"/>
    <p:sldId id="289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08E"/>
    <a:srgbClr val="7BAD37"/>
    <a:srgbClr val="0097FF"/>
    <a:srgbClr val="0097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7"/>
    <p:restoredTop sz="94665"/>
  </p:normalViewPr>
  <p:slideViewPr>
    <p:cSldViewPr>
      <p:cViewPr varScale="1">
        <p:scale>
          <a:sx n="96" d="100"/>
          <a:sy n="96" d="100"/>
        </p:scale>
        <p:origin x="19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0A1F-F073-FE4B-B279-4F12FA65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4BED-BD19-7147-832B-7CDD3046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9908-516E-4042-BDAE-550A98F7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2DA0-7DFC-F943-9CAC-34802F80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5ACA-E8C7-9344-BE05-659042FF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4C1D-E3ED-4648-8264-EB715C13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C313D-1DAD-984C-9EB9-5719AFB5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BD68-102E-A24F-88C5-8BBE2D96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9E32-3E46-ED43-9D96-52B8EC79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13BB-A5DD-C34C-AB26-4FE0ADD6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942B-1B12-3244-900F-6302D7D0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838CD3-7493-2C49-9CAF-E55BC01D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kisker-biotech.com/frontoffice/article/066001&amp;psig=AOvVaw2t_ZZU4ZUwx5A65NRN-3JV&amp;ust=1619203054284000&amp;source=images&amp;cd=vfe&amp;ved=0CAIQjRxqFwoTCLCOpsi_kvACFQAAAAAdAAAAABA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hyperlink" Target="https://www.google.com/imgres?imgurl=https://shop.harborfreight.com/media/catalog/product/cache/1/image/9df78eab33525d08d6e5fb8d27136e95/6/7/67150_W3.jpg&amp;imgrefurl=https://www.harborfreight.com/8-inch-steel-adjustable-wrench-67150.html&amp;tbnid=HMhcK8WHRK7AyM&amp;vet=12ahUKEwi3ooXtvpLwAhWibTABHdy5BUgQMygJegUIARD0Ag..i&amp;docid=5MUBO7W02bKI-M&amp;w=1200&amp;h=1200&amp;q=wrench&amp;ved=2ahUKEwi3ooXtvpLwAhWibTABHdy5BUgQMygJegUIARD0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amazon.com/Stalwart-75-HT3000-Natural-Hardwood-Hammer/dp/B01C8PTKM8&amp;psig=AOvVaw3URrSLn5uaFYukXdm7Q5lQ&amp;ust=1619202977516000&amp;source=images&amp;cd=vfe&amp;ved=0CAIQjRxqFwoTCKD__6O_kvACFQAAAAAdAAAAABAF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s://www.google.com/aclk?sa=l&amp;ai=DChcSEwiQrZqFwJLwAhW5Ga0GHR80DMUYABAFGgJwdg&amp;sig=AOD64_01Y3HLsexTxswBfu2qMl0QeIHDeA&amp;adurl&amp;ctype=5&amp;ved=2ahUKEwj0xYeFwJLwAhWtbDABHb4LBOQQvhd6BAgBEGs" TargetMode="External"/><Relationship Id="rId4" Type="http://schemas.openxmlformats.org/officeDocument/2006/relationships/hyperlink" Target="https://www.google.com/imgres?imgurl=https://www.fullertool.com/wp-content/uploads/2018/10/100-1009_AA.jpg&amp;imgrefurl=https://www.fullertool.com/product/square-head-golden-grip-screwdrivers/&amp;tbnid=HAJfMUJ2khmSXM&amp;vet=12ahUKEwiD6MqOv5LwAhWvazABHe04DEgQMygZegUIARCcBA..i&amp;docid=2x-jfysB4xWxdM&amp;w=2000&amp;h=2000&amp;q=screwdriver&amp;ved=2ahUKEwiD6MqOv5LwAhWvazABHe04DEgQMygZegUIARCcBA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1000" y="1981200"/>
            <a:ext cx="3429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771525"/>
            <a:ext cx="8245475" cy="32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/>
              <a:t>Module 3 overview</a:t>
            </a:r>
          </a:p>
          <a:p>
            <a:pPr marL="457200" indent="-457200"/>
            <a:endParaRPr lang="en-US" sz="2400" b="1" dirty="0"/>
          </a:p>
          <a:p>
            <a:pPr marL="457200" indent="-457200">
              <a:lnSpc>
                <a:spcPct val="130000"/>
              </a:lnSpc>
            </a:pPr>
            <a:r>
              <a:rPr lang="en-US" i="1" dirty="0"/>
              <a:t>lecture					lab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1. Introduction to the module		1. Examine protein structure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2. Rational protein design		2. Identify mutants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3. Binding behavior			3. Analyze protein data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4. Fluorescence and sensors 		4. Design new mutants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5. High throughput screening</a:t>
            </a:r>
            <a:r>
              <a:rPr lang="en-US" i="1" dirty="0"/>
              <a:t>		</a:t>
            </a:r>
            <a:r>
              <a:rPr lang="en-US" dirty="0"/>
              <a:t>5. Write mini-report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DE2715E0-D4E6-244E-A030-83C60E6EA9D4}" type="slidenum">
              <a:rPr lang="en-US" sz="1400"/>
              <a:pPr/>
              <a:t>1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4040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pericam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architecture: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08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M13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GFP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CD802-1219-B944-B8B7-00CFA0ADC3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A7943C-C92A-A54C-9C2B-A384D5B7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609600"/>
            <a:ext cx="8102600" cy="596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D370F-915A-EF42-8FC8-1F3F6CBD6F7A}"/>
              </a:ext>
            </a:extLst>
          </p:cNvPr>
          <p:cNvSpPr/>
          <p:nvPr/>
        </p:nvSpPr>
        <p:spPr bwMode="auto">
          <a:xfrm>
            <a:off x="7543800" y="4495800"/>
            <a:ext cx="1524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3453B-78E3-2149-B02D-0F739B602C13}"/>
              </a:ext>
            </a:extLst>
          </p:cNvPr>
          <p:cNvSpPr txBox="1"/>
          <p:nvPr/>
        </p:nvSpPr>
        <p:spPr>
          <a:xfrm>
            <a:off x="5414530" y="6360689"/>
            <a:ext cx="347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</a:t>
            </a:r>
            <a:r>
              <a:rPr lang="en-US" sz="1400" i="1" dirty="0"/>
              <a:t>et al.</a:t>
            </a:r>
            <a:r>
              <a:rPr lang="en-US" sz="1400" dirty="0"/>
              <a:t> (2008) </a:t>
            </a:r>
            <a:r>
              <a:rPr lang="en-US" sz="1400" i="1" dirty="0"/>
              <a:t>Structure 16: </a:t>
            </a:r>
            <a:r>
              <a:rPr lang="en-US" sz="1400" dirty="0"/>
              <a:t>1817-27</a:t>
            </a:r>
          </a:p>
        </p:txBody>
      </p:sp>
    </p:spTree>
    <p:extLst>
      <p:ext uri="{BB962C8B-B14F-4D97-AF65-F5344CB8AC3E}">
        <p14:creationId xmlns:p14="http://schemas.microsoft.com/office/powerpoint/2010/main" val="12172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6400800"/>
            <a:ext cx="30412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www.youtube.com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watch?v</a:t>
            </a:r>
            <a:r>
              <a:rPr lang="en-US" sz="1000" dirty="0">
                <a:solidFill>
                  <a:schemeClr val="bg1"/>
                </a:solidFill>
              </a:rPr>
              <a:t>=Zymi47FQSGo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318F2D46-D95D-F74B-B58D-C77728C9D65C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07CB2A7C-6092-614E-9183-B031EDC9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794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Why is this jellyfish glowing?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4" name="Picture 28" descr="alberts15.35_cropped.jpg                                       0015DFC8Macbeth                        BD4CA5B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6298"/>
            <a:ext cx="7638376" cy="640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1D035D0C-7110-9F42-84BD-CA3C08BD1E8A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3C09C-2C02-A241-AB2F-5EF06DADE852}"/>
              </a:ext>
            </a:extLst>
          </p:cNvPr>
          <p:cNvSpPr txBox="1"/>
          <p:nvPr/>
        </p:nvSpPr>
        <p:spPr>
          <a:xfrm>
            <a:off x="4203213" y="6360689"/>
            <a:ext cx="474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Alberts </a:t>
            </a:r>
            <a:r>
              <a:rPr lang="en-US" sz="1400" i="1" dirty="0"/>
              <a:t>et al.</a:t>
            </a:r>
            <a:r>
              <a:rPr lang="en-US" sz="1400" dirty="0"/>
              <a:t> (1994) </a:t>
            </a:r>
            <a:r>
              <a:rPr lang="en-US" sz="1400" i="1" dirty="0"/>
              <a:t>Molecular Biology of the Cell, 3rd Ed.</a:t>
            </a:r>
            <a:endParaRPr lang="en-US" sz="1400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6C1D8B-CDEA-4146-9154-5AEFD00E64EE}"/>
              </a:ext>
            </a:extLst>
          </p:cNvPr>
          <p:cNvSpPr/>
          <p:nvPr/>
        </p:nvSpPr>
        <p:spPr bwMode="auto">
          <a:xfrm>
            <a:off x="5168348" y="321365"/>
            <a:ext cx="3776869" cy="6056243"/>
          </a:xfrm>
          <a:custGeom>
            <a:avLst/>
            <a:gdLst>
              <a:gd name="connsiteX0" fmla="*/ 596348 w 3776869"/>
              <a:gd name="connsiteY0" fmla="*/ 4797287 h 6056243"/>
              <a:gd name="connsiteX1" fmla="*/ 344556 w 3776869"/>
              <a:gd name="connsiteY1" fmla="*/ 5340626 h 6056243"/>
              <a:gd name="connsiteX2" fmla="*/ 636104 w 3776869"/>
              <a:gd name="connsiteY2" fmla="*/ 5976730 h 6056243"/>
              <a:gd name="connsiteX3" fmla="*/ 1669774 w 3776869"/>
              <a:gd name="connsiteY3" fmla="*/ 6056243 h 6056243"/>
              <a:gd name="connsiteX4" fmla="*/ 3485322 w 3776869"/>
              <a:gd name="connsiteY4" fmla="*/ 5645426 h 6056243"/>
              <a:gd name="connsiteX5" fmla="*/ 3776869 w 3776869"/>
              <a:gd name="connsiteY5" fmla="*/ 2292626 h 6056243"/>
              <a:gd name="connsiteX6" fmla="*/ 3061252 w 3776869"/>
              <a:gd name="connsiteY6" fmla="*/ 145774 h 6056243"/>
              <a:gd name="connsiteX7" fmla="*/ 1232452 w 3776869"/>
              <a:gd name="connsiteY7" fmla="*/ 0 h 6056243"/>
              <a:gd name="connsiteX8" fmla="*/ 371061 w 3776869"/>
              <a:gd name="connsiteY8" fmla="*/ 265043 h 6056243"/>
              <a:gd name="connsiteX9" fmla="*/ 0 w 3776869"/>
              <a:gd name="connsiteY9" fmla="*/ 1391478 h 6056243"/>
              <a:gd name="connsiteX10" fmla="*/ 516835 w 3776869"/>
              <a:gd name="connsiteY10" fmla="*/ 2226365 h 6056243"/>
              <a:gd name="connsiteX11" fmla="*/ 1762539 w 3776869"/>
              <a:gd name="connsiteY11" fmla="*/ 2504661 h 6056243"/>
              <a:gd name="connsiteX12" fmla="*/ 1828800 w 3776869"/>
              <a:gd name="connsiteY12" fmla="*/ 3193774 h 6056243"/>
              <a:gd name="connsiteX13" fmla="*/ 1709530 w 3776869"/>
              <a:gd name="connsiteY13" fmla="*/ 3935895 h 6056243"/>
              <a:gd name="connsiteX14" fmla="*/ 596348 w 3776869"/>
              <a:gd name="connsiteY14" fmla="*/ 4797287 h 60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6869" h="6056243">
                <a:moveTo>
                  <a:pt x="596348" y="4797287"/>
                </a:moveTo>
                <a:lnTo>
                  <a:pt x="344556" y="5340626"/>
                </a:lnTo>
                <a:lnTo>
                  <a:pt x="636104" y="5976730"/>
                </a:lnTo>
                <a:lnTo>
                  <a:pt x="1669774" y="6056243"/>
                </a:lnTo>
                <a:lnTo>
                  <a:pt x="3485322" y="5645426"/>
                </a:lnTo>
                <a:lnTo>
                  <a:pt x="3776869" y="2292626"/>
                </a:lnTo>
                <a:lnTo>
                  <a:pt x="3061252" y="145774"/>
                </a:lnTo>
                <a:lnTo>
                  <a:pt x="1232452" y="0"/>
                </a:lnTo>
                <a:lnTo>
                  <a:pt x="371061" y="265043"/>
                </a:lnTo>
                <a:lnTo>
                  <a:pt x="0" y="1391478"/>
                </a:lnTo>
                <a:lnTo>
                  <a:pt x="516835" y="2226365"/>
                </a:lnTo>
                <a:lnTo>
                  <a:pt x="1762539" y="2504661"/>
                </a:lnTo>
                <a:lnTo>
                  <a:pt x="1828800" y="3193774"/>
                </a:lnTo>
                <a:lnTo>
                  <a:pt x="1709530" y="3935895"/>
                </a:lnTo>
                <a:lnTo>
                  <a:pt x="596348" y="4797287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1552DA3-EEA2-6140-889C-C294C14913F6}"/>
              </a:ext>
            </a:extLst>
          </p:cNvPr>
          <p:cNvSpPr/>
          <p:nvPr/>
        </p:nvSpPr>
        <p:spPr bwMode="auto">
          <a:xfrm>
            <a:off x="477078" y="228600"/>
            <a:ext cx="4969565" cy="4837043"/>
          </a:xfrm>
          <a:custGeom>
            <a:avLst/>
            <a:gdLst>
              <a:gd name="connsiteX0" fmla="*/ 4969565 w 4969565"/>
              <a:gd name="connsiteY0" fmla="*/ 331304 h 4837043"/>
              <a:gd name="connsiteX1" fmla="*/ 4704522 w 4969565"/>
              <a:gd name="connsiteY1" fmla="*/ 1550504 h 4837043"/>
              <a:gd name="connsiteX2" fmla="*/ 3379305 w 4969565"/>
              <a:gd name="connsiteY2" fmla="*/ 2345634 h 4837043"/>
              <a:gd name="connsiteX3" fmla="*/ 2067339 w 4969565"/>
              <a:gd name="connsiteY3" fmla="*/ 2796208 h 4837043"/>
              <a:gd name="connsiteX4" fmla="*/ 1974574 w 4969565"/>
              <a:gd name="connsiteY4" fmla="*/ 3551582 h 4837043"/>
              <a:gd name="connsiteX5" fmla="*/ 1775792 w 4969565"/>
              <a:gd name="connsiteY5" fmla="*/ 4651513 h 4837043"/>
              <a:gd name="connsiteX6" fmla="*/ 1258957 w 4969565"/>
              <a:gd name="connsiteY6" fmla="*/ 4837043 h 4837043"/>
              <a:gd name="connsiteX7" fmla="*/ 0 w 4969565"/>
              <a:gd name="connsiteY7" fmla="*/ 3790121 h 4837043"/>
              <a:gd name="connsiteX8" fmla="*/ 92765 w 4969565"/>
              <a:gd name="connsiteY8" fmla="*/ 940904 h 4837043"/>
              <a:gd name="connsiteX9" fmla="*/ 3432313 w 4969565"/>
              <a:gd name="connsiteY9" fmla="*/ 0 h 4837043"/>
              <a:gd name="connsiteX10" fmla="*/ 4969565 w 4969565"/>
              <a:gd name="connsiteY10" fmla="*/ 331304 h 48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9565" h="4837043">
                <a:moveTo>
                  <a:pt x="4969565" y="331304"/>
                </a:moveTo>
                <a:lnTo>
                  <a:pt x="4704522" y="1550504"/>
                </a:lnTo>
                <a:lnTo>
                  <a:pt x="3379305" y="2345634"/>
                </a:lnTo>
                <a:lnTo>
                  <a:pt x="2067339" y="2796208"/>
                </a:lnTo>
                <a:lnTo>
                  <a:pt x="1974574" y="3551582"/>
                </a:lnTo>
                <a:lnTo>
                  <a:pt x="1775792" y="4651513"/>
                </a:lnTo>
                <a:lnTo>
                  <a:pt x="1258957" y="4837043"/>
                </a:lnTo>
                <a:lnTo>
                  <a:pt x="0" y="3790121"/>
                </a:lnTo>
                <a:lnTo>
                  <a:pt x="92765" y="940904"/>
                </a:lnTo>
                <a:lnTo>
                  <a:pt x="3432313" y="0"/>
                </a:lnTo>
                <a:lnTo>
                  <a:pt x="4969565" y="33130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06B0C4F-212B-E543-98A3-6CB0708C12D6}"/>
              </a:ext>
            </a:extLst>
          </p:cNvPr>
          <p:cNvSpPr/>
          <p:nvPr/>
        </p:nvSpPr>
        <p:spPr bwMode="auto">
          <a:xfrm>
            <a:off x="1311965" y="4442791"/>
            <a:ext cx="4293705" cy="2199861"/>
          </a:xfrm>
          <a:custGeom>
            <a:avLst/>
            <a:gdLst>
              <a:gd name="connsiteX0" fmla="*/ 1192696 w 4293705"/>
              <a:gd name="connsiteY0" fmla="*/ 318052 h 2199861"/>
              <a:gd name="connsiteX1" fmla="*/ 0 w 4293705"/>
              <a:gd name="connsiteY1" fmla="*/ 795130 h 2199861"/>
              <a:gd name="connsiteX2" fmla="*/ 26505 w 4293705"/>
              <a:gd name="connsiteY2" fmla="*/ 1815548 h 2199861"/>
              <a:gd name="connsiteX3" fmla="*/ 1590261 w 4293705"/>
              <a:gd name="connsiteY3" fmla="*/ 2199861 h 2199861"/>
              <a:gd name="connsiteX4" fmla="*/ 2875722 w 4293705"/>
              <a:gd name="connsiteY4" fmla="*/ 1828800 h 2199861"/>
              <a:gd name="connsiteX5" fmla="*/ 4253948 w 4293705"/>
              <a:gd name="connsiteY5" fmla="*/ 1616765 h 2199861"/>
              <a:gd name="connsiteX6" fmla="*/ 4293705 w 4293705"/>
              <a:gd name="connsiteY6" fmla="*/ 543339 h 2199861"/>
              <a:gd name="connsiteX7" fmla="*/ 4108174 w 4293705"/>
              <a:gd name="connsiteY7" fmla="*/ 0 h 2199861"/>
              <a:gd name="connsiteX8" fmla="*/ 2305878 w 4293705"/>
              <a:gd name="connsiteY8" fmla="*/ 0 h 2199861"/>
              <a:gd name="connsiteX9" fmla="*/ 1192696 w 4293705"/>
              <a:gd name="connsiteY9" fmla="*/ 318052 h 21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705" h="2199861">
                <a:moveTo>
                  <a:pt x="1192696" y="318052"/>
                </a:moveTo>
                <a:lnTo>
                  <a:pt x="0" y="795130"/>
                </a:lnTo>
                <a:lnTo>
                  <a:pt x="26505" y="1815548"/>
                </a:lnTo>
                <a:lnTo>
                  <a:pt x="1590261" y="2199861"/>
                </a:lnTo>
                <a:lnTo>
                  <a:pt x="2875722" y="1828800"/>
                </a:lnTo>
                <a:lnTo>
                  <a:pt x="4253948" y="1616765"/>
                </a:lnTo>
                <a:lnTo>
                  <a:pt x="4293705" y="543339"/>
                </a:lnTo>
                <a:lnTo>
                  <a:pt x="4108174" y="0"/>
                </a:lnTo>
                <a:lnTo>
                  <a:pt x="2305878" y="0"/>
                </a:lnTo>
                <a:lnTo>
                  <a:pt x="1192696" y="31805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073E0-7A9B-CF4E-A787-66B78B2AAB6F}"/>
              </a:ext>
            </a:extLst>
          </p:cNvPr>
          <p:cNvSpPr txBox="1"/>
          <p:nvPr/>
        </p:nvSpPr>
        <p:spPr>
          <a:xfrm>
            <a:off x="381000" y="28271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CaM</a:t>
            </a:r>
            <a:r>
              <a:rPr lang="en-US" sz="1800" dirty="0"/>
              <a:t> is a calcium-dependent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enzyme activator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F2E97-DD6A-3341-B727-02161D51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05" y="909555"/>
            <a:ext cx="8229600" cy="4043445"/>
          </a:xfrm>
          <a:prstGeom prst="rect">
            <a:avLst/>
          </a:prstGeom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4953000"/>
            <a:ext cx="512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EF hand is a </a:t>
            </a:r>
            <a:r>
              <a:rPr lang="en-US" sz="1800" dirty="0">
                <a:solidFill>
                  <a:srgbClr val="FF0000"/>
                </a:solidFill>
              </a:rPr>
              <a:t>helix-loop-helix</a:t>
            </a:r>
            <a:r>
              <a:rPr lang="en-US" sz="1800" dirty="0"/>
              <a:t> structure with a Ca</a:t>
            </a:r>
            <a:r>
              <a:rPr lang="en-US" sz="1800" baseline="30000" dirty="0"/>
              <a:t>2+</a:t>
            </a:r>
            <a:r>
              <a:rPr lang="en-US" sz="1800" dirty="0"/>
              <a:t>-binding site in the loop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357937" y="49530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CaM</a:t>
            </a:r>
            <a:r>
              <a:rPr lang="en-US" sz="1800" dirty="0"/>
              <a:t> contains four EF hand motifs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6032231" y="1257822"/>
            <a:ext cx="381000" cy="419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632F1ECA-3ED7-6743-94AB-A586762050B6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074B2-6BE6-BC43-98B2-BA3F75FF52F9}"/>
              </a:ext>
            </a:extLst>
          </p:cNvPr>
          <p:cNvSpPr txBox="1"/>
          <p:nvPr/>
        </p:nvSpPr>
        <p:spPr>
          <a:xfrm>
            <a:off x="3492499" y="6360689"/>
            <a:ext cx="5462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Branden &amp; </a:t>
            </a:r>
            <a:r>
              <a:rPr lang="en-US" sz="1400" dirty="0" err="1"/>
              <a:t>Tooze</a:t>
            </a:r>
            <a:r>
              <a:rPr lang="en-US" sz="1400" dirty="0"/>
              <a:t> (1999) </a:t>
            </a:r>
            <a:r>
              <a:rPr lang="en-US" sz="1400" i="1" dirty="0"/>
              <a:t>Introduction to Protein Structure, 2nd Ed.</a:t>
            </a:r>
            <a:r>
              <a:rPr lang="en-US" sz="1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04E34-EFCF-5444-A6B7-5112CA16FB5C}"/>
              </a:ext>
            </a:extLst>
          </p:cNvPr>
          <p:cNvSpPr txBox="1"/>
          <p:nvPr/>
        </p:nvSpPr>
        <p:spPr>
          <a:xfrm>
            <a:off x="381000" y="28271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CaM</a:t>
            </a:r>
            <a:r>
              <a:rPr lang="en-US" sz="1800" dirty="0"/>
              <a:t> binds calcium ions using the </a:t>
            </a:r>
            <a:r>
              <a:rPr lang="en-US" sz="1800" dirty="0">
                <a:solidFill>
                  <a:srgbClr val="FF0000"/>
                </a:solidFill>
              </a:rPr>
              <a:t>EF hand motif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46448-D63B-4648-BB52-DFF8FEC033FD}"/>
              </a:ext>
            </a:extLst>
          </p:cNvPr>
          <p:cNvSpPr/>
          <p:nvPr/>
        </p:nvSpPr>
        <p:spPr bwMode="auto">
          <a:xfrm>
            <a:off x="3657600" y="4800600"/>
            <a:ext cx="976705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3AEC5-7875-BF4C-B640-169AA8826DF1}"/>
              </a:ext>
            </a:extLst>
          </p:cNvPr>
          <p:cNvSpPr/>
          <p:nvPr/>
        </p:nvSpPr>
        <p:spPr bwMode="auto">
          <a:xfrm>
            <a:off x="7924800" y="4876800"/>
            <a:ext cx="328551" cy="1345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B1A3121-0C0A-A843-B553-B484454EE925}"/>
              </a:ext>
            </a:extLst>
          </p:cNvPr>
          <p:cNvSpPr/>
          <p:nvPr/>
        </p:nvSpPr>
        <p:spPr bwMode="auto">
          <a:xfrm>
            <a:off x="6168323" y="665018"/>
            <a:ext cx="2624447" cy="5177642"/>
          </a:xfrm>
          <a:custGeom>
            <a:avLst/>
            <a:gdLst>
              <a:gd name="connsiteX0" fmla="*/ 106878 w 2624447"/>
              <a:gd name="connsiteY0" fmla="*/ 368135 h 5177642"/>
              <a:gd name="connsiteX1" fmla="*/ 130628 w 2624447"/>
              <a:gd name="connsiteY1" fmla="*/ 1282535 h 5177642"/>
              <a:gd name="connsiteX2" fmla="*/ 380010 w 2624447"/>
              <a:gd name="connsiteY2" fmla="*/ 1496291 h 5177642"/>
              <a:gd name="connsiteX3" fmla="*/ 581891 w 2624447"/>
              <a:gd name="connsiteY3" fmla="*/ 3978234 h 5177642"/>
              <a:gd name="connsiteX4" fmla="*/ 0 w 2624447"/>
              <a:gd name="connsiteY4" fmla="*/ 4298868 h 5177642"/>
              <a:gd name="connsiteX5" fmla="*/ 166254 w 2624447"/>
              <a:gd name="connsiteY5" fmla="*/ 5177642 h 5177642"/>
              <a:gd name="connsiteX6" fmla="*/ 2505693 w 2624447"/>
              <a:gd name="connsiteY6" fmla="*/ 4940135 h 5177642"/>
              <a:gd name="connsiteX7" fmla="*/ 2624447 w 2624447"/>
              <a:gd name="connsiteY7" fmla="*/ 1246909 h 5177642"/>
              <a:gd name="connsiteX8" fmla="*/ 1460665 w 2624447"/>
              <a:gd name="connsiteY8" fmla="*/ 0 h 5177642"/>
              <a:gd name="connsiteX9" fmla="*/ 106878 w 2624447"/>
              <a:gd name="connsiteY9" fmla="*/ 368135 h 51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4447" h="5177642">
                <a:moveTo>
                  <a:pt x="106878" y="368135"/>
                </a:moveTo>
                <a:lnTo>
                  <a:pt x="130628" y="1282535"/>
                </a:lnTo>
                <a:lnTo>
                  <a:pt x="380010" y="1496291"/>
                </a:lnTo>
                <a:lnTo>
                  <a:pt x="581891" y="3978234"/>
                </a:lnTo>
                <a:lnTo>
                  <a:pt x="0" y="4298868"/>
                </a:lnTo>
                <a:lnTo>
                  <a:pt x="166254" y="5177642"/>
                </a:lnTo>
                <a:lnTo>
                  <a:pt x="2505693" y="4940135"/>
                </a:lnTo>
                <a:lnTo>
                  <a:pt x="2624447" y="1246909"/>
                </a:lnTo>
                <a:lnTo>
                  <a:pt x="1460665" y="0"/>
                </a:lnTo>
                <a:lnTo>
                  <a:pt x="106878" y="36813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9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423025" y="1576388"/>
            <a:ext cx="2020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parent construct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27798" y="2238375"/>
            <a:ext cx="1866900" cy="2919413"/>
            <a:chOff x="4160" y="1776"/>
            <a:chExt cx="1176" cy="1839"/>
          </a:xfrm>
        </p:grpSpPr>
        <p:sp>
          <p:nvSpPr>
            <p:cNvPr id="28682" name="Text Box 4"/>
            <p:cNvSpPr txBox="1">
              <a:spLocks noChangeArrowheads="1"/>
            </p:cNvSpPr>
            <p:nvPr/>
          </p:nvSpPr>
          <p:spPr bwMode="auto">
            <a:xfrm>
              <a:off x="4160" y="1776"/>
              <a:ext cx="11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700"/>
                  </a:solidFill>
                </a:rPr>
                <a:t>dynamic range</a:t>
              </a:r>
            </a:p>
          </p:txBody>
        </p:sp>
        <p:sp>
          <p:nvSpPr>
            <p:cNvPr id="28683" name="Text Box 5"/>
            <p:cNvSpPr txBox="1">
              <a:spLocks noChangeArrowheads="1"/>
            </p:cNvSpPr>
            <p:nvPr/>
          </p:nvSpPr>
          <p:spPr bwMode="auto">
            <a:xfrm>
              <a:off x="4192" y="2137"/>
              <a:ext cx="11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700"/>
                  </a:solidFill>
                </a:rPr>
                <a:t>ratiometric </a:t>
              </a:r>
              <a:r>
                <a:rPr lang="el-GR">
                  <a:solidFill>
                    <a:srgbClr val="009700"/>
                  </a:solidFill>
                  <a:latin typeface="Symbol" charset="2"/>
                </a:rPr>
                <a:t>Δ</a:t>
              </a:r>
              <a:r>
                <a:rPr lang="en-US" i="1">
                  <a:solidFill>
                    <a:srgbClr val="009700"/>
                  </a:solidFill>
                </a:rPr>
                <a:t>F</a:t>
              </a:r>
              <a:endParaRPr lang="en-US">
                <a:solidFill>
                  <a:srgbClr val="009700"/>
                </a:solidFill>
              </a:endParaRPr>
            </a:p>
          </p:txBody>
        </p:sp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4325" y="3363"/>
              <a:ext cx="8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700"/>
                  </a:solidFill>
                </a:rPr>
                <a:t>inverse </a:t>
              </a:r>
              <a:r>
                <a:rPr lang="el-GR">
                  <a:solidFill>
                    <a:srgbClr val="009700"/>
                  </a:solidFill>
                  <a:latin typeface="Symbol" charset="2"/>
                </a:rPr>
                <a:t>Δ</a:t>
              </a:r>
              <a:r>
                <a:rPr lang="en-US" i="1">
                  <a:solidFill>
                    <a:srgbClr val="009700"/>
                  </a:solidFill>
                </a:rPr>
                <a:t>F</a:t>
              </a:r>
              <a:endParaRPr lang="en-US">
                <a:solidFill>
                  <a:srgbClr val="0097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248399" y="3709988"/>
            <a:ext cx="2368550" cy="923925"/>
            <a:chOff x="3984" y="2703"/>
            <a:chExt cx="1492" cy="582"/>
          </a:xfrm>
        </p:grpSpPr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984" y="2703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97FF"/>
                  </a:solidFill>
                </a:rPr>
                <a:t>mitoch</a:t>
              </a:r>
              <a:r>
                <a:rPr lang="en-US" dirty="0">
                  <a:solidFill>
                    <a:srgbClr val="0097FF"/>
                  </a:solidFill>
                </a:rPr>
                <a:t>. localization</a:t>
              </a:r>
              <a:endParaRPr lang="en-US" dirty="0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3984" y="3033"/>
              <a:ext cx="14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7FF"/>
                  </a:solidFill>
                </a:rPr>
                <a:t>nuclear localization</a:t>
              </a:r>
              <a:endParaRPr lang="en-US"/>
            </a:p>
          </p:txBody>
        </p:sp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226300" y="5281613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fun</a:t>
            </a:r>
            <a:endParaRPr lang="en-US"/>
          </a:p>
        </p:txBody>
      </p:sp>
      <p:pic>
        <p:nvPicPr>
          <p:cNvPr id="28678" name="Picture 15" descr="Miyawaki_F1large.jpg                                           0015E174 Sarasvati                      C3101BA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556736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05505FAB-AC92-B84D-9D1E-5A5880FB357A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52036-B85F-F745-ADDC-3C9FFF371E87}"/>
              </a:ext>
            </a:extLst>
          </p:cNvPr>
          <p:cNvSpPr/>
          <p:nvPr/>
        </p:nvSpPr>
        <p:spPr bwMode="auto">
          <a:xfrm>
            <a:off x="457200" y="231631"/>
            <a:ext cx="5729844" cy="13447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E8766-544E-4645-AB5A-79E0135D74A2}"/>
              </a:ext>
            </a:extLst>
          </p:cNvPr>
          <p:cNvSpPr txBox="1"/>
          <p:nvPr/>
        </p:nvSpPr>
        <p:spPr>
          <a:xfrm>
            <a:off x="457200" y="434809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pericam</a:t>
            </a:r>
            <a:r>
              <a:rPr lang="en-US" sz="1800" dirty="0"/>
              <a:t> mutations can alter spectral properties, binding properties,</a:t>
            </a:r>
          </a:p>
          <a:p>
            <a:r>
              <a:rPr lang="en-US" sz="1800" dirty="0"/>
              <a:t>and localization properties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5FB7988-190C-D444-A3CE-913B751F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62484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Nagai </a:t>
            </a:r>
            <a:r>
              <a:rPr lang="en-US" sz="1400" i="1" dirty="0"/>
              <a:t>et al.</a:t>
            </a:r>
            <a:r>
              <a:rPr lang="en-US" sz="1400" dirty="0"/>
              <a:t> (2001) </a:t>
            </a:r>
            <a:r>
              <a:rPr lang="en-US" sz="1400" i="1" dirty="0"/>
              <a:t>Proc. Natl. Acad. Sci. USA 98:</a:t>
            </a:r>
            <a:r>
              <a:rPr lang="en-US" sz="1400" dirty="0"/>
              <a:t> 3197-202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7525" y="404813"/>
            <a:ext cx="8016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mutations can also affect </a:t>
            </a:r>
            <a:r>
              <a:rPr lang="en-US" sz="1800" dirty="0">
                <a:solidFill>
                  <a:srgbClr val="FF0000"/>
                </a:solidFill>
              </a:rPr>
              <a:t>calcium sensitivity</a:t>
            </a:r>
            <a:r>
              <a:rPr lang="en-US" sz="1800" dirty="0"/>
              <a:t>;</a:t>
            </a:r>
          </a:p>
          <a:p>
            <a:r>
              <a:rPr lang="en-US" sz="1800" dirty="0"/>
              <a:t>both affinity and slope/shape of transition can be affected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5775325"/>
            <a:ext cx="8245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this module, our goal will be to influence the calcium binding of “inverse </a:t>
            </a:r>
            <a:r>
              <a:rPr lang="en-US" sz="1800" dirty="0" err="1">
                <a:solidFill>
                  <a:srgbClr val="FF0000"/>
                </a:solidFill>
              </a:rPr>
              <a:t>pericam</a:t>
            </a:r>
            <a:r>
              <a:rPr lang="en-US" sz="1800" dirty="0">
                <a:solidFill>
                  <a:srgbClr val="FF0000"/>
                </a:solidFill>
              </a:rPr>
              <a:t>” through rational protein engineering</a:t>
            </a: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53AB2436-1B3A-6040-8DFD-07434743065E}" type="slidenum">
              <a:rPr lang="en-US" sz="1400"/>
              <a:pPr/>
              <a:t>16</a:t>
            </a:fld>
            <a:endParaRPr 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EBFB2D-68CC-5046-B47E-0FDA0CABCFEB}"/>
              </a:ext>
            </a:extLst>
          </p:cNvPr>
          <p:cNvGrpSpPr/>
          <p:nvPr/>
        </p:nvGrpSpPr>
        <p:grpSpPr>
          <a:xfrm>
            <a:off x="684213" y="1503362"/>
            <a:ext cx="7337314" cy="3665538"/>
            <a:chOff x="684213" y="1503362"/>
            <a:chExt cx="7337314" cy="3665538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213" y="1539875"/>
              <a:ext cx="5183187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762000" y="1503362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2209800" y="2895600"/>
              <a:ext cx="3516313" cy="1479550"/>
              <a:chOff x="2112" y="1862"/>
              <a:chExt cx="2215" cy="932"/>
            </a:xfrm>
          </p:grpSpPr>
          <p:sp>
            <p:nvSpPr>
              <p:cNvPr id="29704" name="Text Box 6"/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9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9700"/>
                    </a:solidFill>
                  </a:rPr>
                  <a:t>WT </a:t>
                </a:r>
                <a:r>
                  <a:rPr lang="en-US" dirty="0" err="1">
                    <a:solidFill>
                      <a:srgbClr val="009700"/>
                    </a:solidFill>
                  </a:rPr>
                  <a:t>CaM</a:t>
                </a:r>
                <a:endParaRPr lang="en-US" dirty="0">
                  <a:solidFill>
                    <a:srgbClr val="009700"/>
                  </a:solidFill>
                </a:endParaRPr>
              </a:p>
            </p:txBody>
          </p:sp>
          <p:sp>
            <p:nvSpPr>
              <p:cNvPr id="29705" name="Text Box 7"/>
              <p:cNvSpPr txBox="1">
                <a:spLocks noChangeArrowheads="1"/>
              </p:cNvSpPr>
              <p:nvPr/>
            </p:nvSpPr>
            <p:spPr bwMode="auto">
              <a:xfrm>
                <a:off x="2842" y="2544"/>
                <a:ext cx="6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9700"/>
                    </a:solidFill>
                  </a:rPr>
                  <a:t>E104Q</a:t>
                </a:r>
              </a:p>
            </p:txBody>
          </p:sp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3802" y="1862"/>
                <a:ext cx="5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9700"/>
                    </a:solidFill>
                  </a:rPr>
                  <a:t>E31Q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35944F-0884-5A46-9AF1-B186915B455D}"/>
                </a:ext>
              </a:extLst>
            </p:cNvPr>
            <p:cNvSpPr txBox="1"/>
            <p:nvPr/>
          </p:nvSpPr>
          <p:spPr>
            <a:xfrm>
              <a:off x="6096000" y="1731316"/>
              <a:ext cx="19255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Miyawaki</a:t>
              </a:r>
              <a:r>
                <a:rPr lang="en-US" sz="1400" dirty="0"/>
                <a:t> </a:t>
              </a:r>
              <a:r>
                <a:rPr lang="en-US" sz="1400" i="1" dirty="0"/>
                <a:t>et al.</a:t>
              </a:r>
              <a:r>
                <a:rPr lang="en-US" sz="1400" dirty="0"/>
                <a:t> (1997)</a:t>
              </a:r>
            </a:p>
            <a:p>
              <a:r>
                <a:rPr lang="en-US" sz="1400" i="1" dirty="0"/>
                <a:t>Nature 388:</a:t>
              </a:r>
              <a:r>
                <a:rPr lang="en-US" sz="1400" dirty="0"/>
                <a:t> 882-7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7525" y="404813"/>
            <a:ext cx="8016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b="1" dirty="0"/>
              <a:t>Step 1:</a:t>
            </a:r>
            <a:r>
              <a:rPr lang="en-US" dirty="0"/>
              <a:t> Mock express and purify inverse </a:t>
            </a:r>
            <a:r>
              <a:rPr lang="en-US" dirty="0" err="1"/>
              <a:t>pericams</a:t>
            </a:r>
            <a:r>
              <a:rPr lang="en-US" dirty="0"/>
              <a:t> for analysis</a:t>
            </a:r>
          </a:p>
          <a:p>
            <a:pPr marL="455613" indent="-455613"/>
            <a:endParaRPr lang="en-US" dirty="0"/>
          </a:p>
          <a:p>
            <a:pPr marL="455613" indent="-455613"/>
            <a:r>
              <a:rPr lang="en-US" b="1" dirty="0"/>
              <a:t>Skills:</a:t>
            </a:r>
            <a:endParaRPr lang="en-US" dirty="0"/>
          </a:p>
          <a:p>
            <a:pPr marL="455613" indent="-455613"/>
            <a:r>
              <a:rPr lang="en-US" dirty="0"/>
              <a:t>     • Analyze sequence files and identify mutations</a:t>
            </a:r>
          </a:p>
          <a:p>
            <a:pPr marL="455613" indent="-455613"/>
            <a:r>
              <a:rPr lang="en-US" dirty="0"/>
              <a:t>     • Review expression and purification approaches</a:t>
            </a:r>
          </a:p>
          <a:p>
            <a:pPr marL="455613" indent="-455613"/>
            <a:r>
              <a:rPr lang="en-US" dirty="0"/>
              <a:t>     • Evaluate purified IPC</a:t>
            </a:r>
          </a:p>
        </p:txBody>
      </p: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457200" y="3122613"/>
            <a:ext cx="8240713" cy="2973387"/>
            <a:chOff x="384" y="1872"/>
            <a:chExt cx="5191" cy="1873"/>
          </a:xfrm>
        </p:grpSpPr>
        <p:grpSp>
          <p:nvGrpSpPr>
            <p:cNvPr id="31749" name="Group 7"/>
            <p:cNvGrpSpPr>
              <a:grpSpLocks/>
            </p:cNvGrpSpPr>
            <p:nvPr/>
          </p:nvGrpSpPr>
          <p:grpSpPr bwMode="auto">
            <a:xfrm>
              <a:off x="3168" y="1920"/>
              <a:ext cx="2407" cy="1821"/>
              <a:chOff x="3024" y="2112"/>
              <a:chExt cx="2407" cy="1821"/>
            </a:xfrm>
          </p:grpSpPr>
          <p:pic>
            <p:nvPicPr>
              <p:cNvPr id="31753" name="Picture 5" descr="gel_sample.jpg                                                 000C99C9Macbeth                        C3101BA3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24" y="2112"/>
                <a:ext cx="2407" cy="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4" name="Rectangle 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2160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1750" name="Picture 8" descr="20.109_Ni-Ag-Schematic.png                                     000C99C9Macbeth                        C3101BA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872"/>
              <a:ext cx="2580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9" descr="nanogoldNTA.gif                                                000C99C9Macbeth                        C3101BA3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592"/>
              <a:ext cx="2038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576" y="3216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2167262E-346E-A248-8516-87C3C0D9371A}" type="slidenum">
              <a:rPr lang="en-US" sz="1400"/>
              <a:pPr/>
              <a:t>17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ND-3300-cutout.jpg                                             00107072Macintosh HD                   BCFB4E1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906588"/>
            <a:ext cx="27416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17525" y="404813"/>
            <a:ext cx="8016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b="1" dirty="0"/>
              <a:t>Step 2:</a:t>
            </a:r>
            <a:r>
              <a:rPr lang="en-US" dirty="0"/>
              <a:t>  Analyze calcium titration behavior of mutant </a:t>
            </a:r>
            <a:r>
              <a:rPr lang="en-US" dirty="0" err="1"/>
              <a:t>pericams</a:t>
            </a:r>
            <a:endParaRPr lang="en-US" dirty="0"/>
          </a:p>
          <a:p>
            <a:pPr marL="455613" indent="-455613"/>
            <a:endParaRPr lang="en-US" dirty="0"/>
          </a:p>
          <a:p>
            <a:pPr marL="455613" indent="-455613"/>
            <a:r>
              <a:rPr lang="en-US" b="1" dirty="0"/>
              <a:t>Skills:</a:t>
            </a:r>
            <a:endParaRPr lang="en-US" dirty="0"/>
          </a:p>
          <a:p>
            <a:pPr marL="455613" indent="-455613"/>
            <a:r>
              <a:rPr lang="en-US" dirty="0"/>
              <a:t>     • Prepare titration experiment</a:t>
            </a:r>
          </a:p>
          <a:p>
            <a:pPr marL="455613" indent="-455613"/>
            <a:r>
              <a:rPr lang="en-US" dirty="0"/>
              <a:t>     • Use software to extract binding parameters from the data</a:t>
            </a:r>
          </a:p>
          <a:p>
            <a:pPr marL="455613" indent="-455613"/>
            <a:r>
              <a:rPr lang="en-US" dirty="0"/>
              <a:t>     • Pool data from others to observe patterns</a:t>
            </a:r>
          </a:p>
        </p:txBody>
      </p:sp>
      <p:pic>
        <p:nvPicPr>
          <p:cNvPr id="32772" name="Picture 4" descr="inversepericam_titration.tif                                   000C99C9Macbeth                        C3101BA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52938"/>
            <a:ext cx="27701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43400" y="2574925"/>
            <a:ext cx="421163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Monaco" charset="0"/>
              </a:rPr>
              <a:t> *   *  *              *            *  *    *      </a:t>
            </a:r>
          </a:p>
          <a:p>
            <a:r>
              <a:rPr lang="en-US" sz="900">
                <a:latin typeface="Monaco" charset="0"/>
              </a:rPr>
              <a:t>MADQLTEEQIAEFKEAFSLFDKDGDGTITTKELGTVMRSLGQNPTEAELQDMINEVDAD</a:t>
            </a:r>
          </a:p>
          <a:p>
            <a:endParaRPr lang="en-US" sz="900">
              <a:latin typeface="Monaco" charset="0"/>
            </a:endParaRPr>
          </a:p>
          <a:p>
            <a:r>
              <a:rPr lang="en-US" sz="900">
                <a:latin typeface="Monaco" charset="0"/>
              </a:rPr>
              <a:t> * * *                 ***        *   *      *         *</a:t>
            </a:r>
          </a:p>
          <a:p>
            <a:r>
              <a:rPr lang="en-US" sz="900">
                <a:latin typeface="Monaco" charset="0"/>
              </a:rPr>
              <a:t>GNGTIDFPEFLTMMARKMKDTDSEEEIREAFRVFDKDGNGYISAAELRHVMTNLGEKLT</a:t>
            </a:r>
          </a:p>
          <a:p>
            <a:endParaRPr lang="en-US" sz="900">
              <a:latin typeface="Monaco" charset="0"/>
            </a:endParaRPr>
          </a:p>
          <a:p>
            <a:r>
              <a:rPr lang="en-US" sz="900">
                <a:latin typeface="Monaco" charset="0"/>
              </a:rPr>
              <a:t>*       **     * *     *</a:t>
            </a:r>
          </a:p>
          <a:p>
            <a:r>
              <a:rPr lang="en-US" sz="900">
                <a:latin typeface="Monaco" charset="0"/>
              </a:rPr>
              <a:t>DEEVDEMIREADIDGDGQVNYEEFVQMMTAK</a:t>
            </a:r>
            <a:endParaRPr lang="en-US" sz="900"/>
          </a:p>
        </p:txBody>
      </p:sp>
      <p:pic>
        <p:nvPicPr>
          <p:cNvPr id="32774" name="Picture 6" descr="335px-Calmodulin2.png                                          000C99C9Macbeth                        C3101BA3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12556" y="3017044"/>
            <a:ext cx="23955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AFF9FE36-6EE5-D64D-B0F8-5D158D18E45C}" type="slidenum">
              <a:rPr lang="en-US" sz="1400"/>
              <a:pPr/>
              <a:t>18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7525" y="404813"/>
            <a:ext cx="80168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b="1" dirty="0"/>
              <a:t>Step 3:</a:t>
            </a:r>
            <a:r>
              <a:rPr lang="en-US" dirty="0"/>
              <a:t> Design and implement new mutations to affect inverse </a:t>
            </a:r>
            <a:r>
              <a:rPr lang="en-US" dirty="0" err="1"/>
              <a:t>pericam’s</a:t>
            </a:r>
            <a:r>
              <a:rPr lang="en-US" dirty="0"/>
              <a:t> calcium sensitivity.</a:t>
            </a:r>
          </a:p>
          <a:p>
            <a:pPr marL="455613" indent="-455613"/>
            <a:endParaRPr lang="en-US" dirty="0"/>
          </a:p>
          <a:p>
            <a:pPr marL="455613" indent="-455613"/>
            <a:r>
              <a:rPr lang="en-US" b="1" dirty="0"/>
              <a:t>Skills:</a:t>
            </a:r>
            <a:endParaRPr lang="en-US" dirty="0"/>
          </a:p>
          <a:p>
            <a:pPr marL="455613" indent="-455613"/>
            <a:r>
              <a:rPr lang="en-US" dirty="0"/>
              <a:t>     • Consider effects of previously designed mutants</a:t>
            </a:r>
          </a:p>
          <a:p>
            <a:pPr marL="455613" indent="-455613"/>
            <a:r>
              <a:rPr lang="en-US" dirty="0"/>
              <a:t>     • Design primers to make site mutations in the </a:t>
            </a:r>
            <a:r>
              <a:rPr lang="en-US" dirty="0" err="1"/>
              <a:t>pericam</a:t>
            </a:r>
            <a:r>
              <a:rPr lang="en-US" dirty="0"/>
              <a:t> gene</a:t>
            </a:r>
          </a:p>
          <a:p>
            <a:pPr marL="455613" indent="-455613"/>
            <a:r>
              <a:rPr lang="en-US" dirty="0"/>
              <a:t>     • Anticipate performing mutagenesis using PCR</a:t>
            </a:r>
          </a:p>
        </p:txBody>
      </p:sp>
      <p:pic>
        <p:nvPicPr>
          <p:cNvPr id="30723" name="Picture 3" descr="ProteinExplorer_snapshot.tiff                                  000FA9A6Macduff                        C2DA758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368458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quikchange.gif                                                 000FA9A6Macduff                        C2DA758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6413"/>
            <a:ext cx="35464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D2CAC80C-F7A0-6E49-8DD5-0404E87373AE}" type="slidenum">
              <a:rPr lang="en-US" sz="1400"/>
              <a:pPr/>
              <a:t>19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55194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Lecture 1: Introduction to the module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I. Engineering proteins</a:t>
            </a:r>
          </a:p>
          <a:p>
            <a:r>
              <a:rPr lang="en-US" sz="1800" dirty="0"/>
              <a:t>     A. Proteins as machines</a:t>
            </a:r>
          </a:p>
          <a:p>
            <a:r>
              <a:rPr lang="en-US" sz="1800" dirty="0"/>
              <a:t>     B. </a:t>
            </a:r>
            <a:r>
              <a:rPr lang="en-US" sz="1800" dirty="0" err="1"/>
              <a:t>Pericam</a:t>
            </a:r>
            <a:r>
              <a:rPr lang="en-US" sz="1800" dirty="0"/>
              <a:t> as a machine for monitoring signaling</a:t>
            </a:r>
          </a:p>
          <a:p>
            <a:endParaRPr lang="en-US" sz="1800" dirty="0"/>
          </a:p>
          <a:p>
            <a:r>
              <a:rPr lang="en-US" sz="1800" dirty="0"/>
              <a:t>II. Importance of calcium sensing</a:t>
            </a:r>
          </a:p>
          <a:p>
            <a:r>
              <a:rPr lang="en-US" sz="1800" dirty="0"/>
              <a:t>     A. Signaling in cells</a:t>
            </a:r>
          </a:p>
          <a:p>
            <a:r>
              <a:rPr lang="en-US" sz="1800" dirty="0"/>
              <a:t>     B. Applications of calcium imaging</a:t>
            </a:r>
          </a:p>
          <a:p>
            <a:r>
              <a:rPr lang="en-US" sz="1800" dirty="0"/>
              <a:t>     </a:t>
            </a:r>
          </a:p>
          <a:p>
            <a:r>
              <a:rPr lang="en-US" sz="1800" dirty="0"/>
              <a:t>III. Overview of the lab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C5B798E4-BC70-AB49-9F02-733B03C2766A}" type="slidenum">
              <a:rPr lang="en-US" sz="1400"/>
              <a:pPr/>
              <a:t>2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7CB7EEAC-4850-2E46-A949-23AAE42704B5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FC9513B-8A2B-9848-8BD5-C19A8C4F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08" y="6273969"/>
            <a:ext cx="2759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www.youtube.com</a:t>
            </a:r>
            <a:r>
              <a:rPr lang="en-US" sz="900" dirty="0">
                <a:solidFill>
                  <a:srgbClr val="FFFFFF"/>
                </a:solidFill>
              </a:rPr>
              <a:t>/</a:t>
            </a:r>
            <a:r>
              <a:rPr lang="en-US" sz="900" dirty="0" err="1">
                <a:solidFill>
                  <a:srgbClr val="FFFFFF"/>
                </a:solidFill>
              </a:rPr>
              <a:t>watch?v</a:t>
            </a:r>
            <a:r>
              <a:rPr lang="en-US" sz="900" dirty="0">
                <a:solidFill>
                  <a:srgbClr val="FFFFFF"/>
                </a:solidFill>
              </a:rPr>
              <a:t>=</a:t>
            </a:r>
            <a:r>
              <a:rPr lang="en-US" sz="900" dirty="0" err="1">
                <a:solidFill>
                  <a:srgbClr val="FFFFFF"/>
                </a:solidFill>
              </a:rPr>
              <a:t>cfqCkOziWfc</a:t>
            </a:r>
            <a:endParaRPr lang="en-US" sz="900" dirty="0">
              <a:solidFill>
                <a:srgbClr val="FFFFFF"/>
              </a:solidFill>
            </a:endParaRPr>
          </a:p>
          <a:p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www.youtube.com</a:t>
            </a:r>
            <a:r>
              <a:rPr lang="en-US" sz="900" dirty="0">
                <a:solidFill>
                  <a:srgbClr val="FFFFFF"/>
                </a:solidFill>
              </a:rPr>
              <a:t>/</a:t>
            </a:r>
            <a:r>
              <a:rPr lang="en-US" sz="900" dirty="0" err="1">
                <a:solidFill>
                  <a:srgbClr val="FFFFFF"/>
                </a:solidFill>
              </a:rPr>
              <a:t>watch?v</a:t>
            </a:r>
            <a:r>
              <a:rPr lang="en-US" sz="900" dirty="0">
                <a:solidFill>
                  <a:srgbClr val="FFFFFF"/>
                </a:solidFill>
              </a:rPr>
              <a:t>=_</a:t>
            </a:r>
            <a:r>
              <a:rPr lang="en-US" sz="900" dirty="0" err="1">
                <a:solidFill>
                  <a:srgbClr val="FFFFFF"/>
                </a:solidFill>
              </a:rPr>
              <a:t>GPDsQnnvrA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DDFAC-2072-AF4E-87B3-812216299F54}"/>
              </a:ext>
            </a:extLst>
          </p:cNvPr>
          <p:cNvSpPr txBox="1"/>
          <p:nvPr/>
        </p:nvSpPr>
        <p:spPr>
          <a:xfrm>
            <a:off x="304800" y="27511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proteins are machines!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8B44C-81CD-1045-93D7-9C77BC748D24}"/>
              </a:ext>
            </a:extLst>
          </p:cNvPr>
          <p:cNvSpPr txBox="1"/>
          <p:nvPr/>
        </p:nvSpPr>
        <p:spPr>
          <a:xfrm>
            <a:off x="4419600" y="6273969"/>
            <a:ext cx="4488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Viel</a:t>
            </a:r>
            <a:r>
              <a:rPr lang="en-US" sz="1400" dirty="0">
                <a:solidFill>
                  <a:schemeClr val="bg1"/>
                </a:solidFill>
              </a:rPr>
              <a:t>, Lue </a:t>
            </a:r>
            <a:r>
              <a:rPr lang="en-US" sz="1400" i="1" dirty="0">
                <a:solidFill>
                  <a:schemeClr val="bg1"/>
                </a:solidFill>
              </a:rPr>
              <a:t>et al. </a:t>
            </a:r>
            <a:r>
              <a:rPr lang="en-US" sz="1400" dirty="0">
                <a:solidFill>
                  <a:schemeClr val="bg1"/>
                </a:solidFill>
              </a:rPr>
              <a:t>(2013) </a:t>
            </a:r>
            <a:r>
              <a:rPr lang="en-US" sz="1400" i="1" dirty="0" err="1">
                <a:solidFill>
                  <a:schemeClr val="bg1"/>
                </a:solidFill>
              </a:rPr>
              <a:t>BioVisions</a:t>
            </a:r>
            <a:r>
              <a:rPr lang="en-US" sz="1400" dirty="0">
                <a:solidFill>
                  <a:schemeClr val="bg1"/>
                </a:solidFill>
              </a:rPr>
              <a:t> at Harvard University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8 in. Steel Adjustable Wrench">
            <a:hlinkClick r:id="rId2"/>
            <a:extLst>
              <a:ext uri="{FF2B5EF4-FFF2-40B4-BE49-F238E27FC236}">
                <a16:creationId xmlns:a16="http://schemas.microsoft.com/office/drawing/2014/main" id="{5CBF5FE4-4E55-5240-B170-55FCFCD6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65" y="3657600"/>
            <a:ext cx="3200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Square Head Golden Grip® Screwdrivers - Fuller tools">
            <a:hlinkClick r:id="rId4"/>
            <a:extLst>
              <a:ext uri="{FF2B5EF4-FFF2-40B4-BE49-F238E27FC236}">
                <a16:creationId xmlns:a16="http://schemas.microsoft.com/office/drawing/2014/main" id="{A7117177-C89B-1147-B9C1-B58EB2B2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83096"/>
            <a:ext cx="27431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Stalwart 75-HT3000 16 oz Natural Hardwood Claw Hammer - - Amazon.com">
            <a:hlinkClick r:id="rId6"/>
            <a:extLst>
              <a:ext uri="{FF2B5EF4-FFF2-40B4-BE49-F238E27FC236}">
                <a16:creationId xmlns:a16="http://schemas.microsoft.com/office/drawing/2014/main" id="{26E0D0BF-2AEE-394E-BD9F-BC90E445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87" y="3296479"/>
            <a:ext cx="331766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8F7C1F-D412-7A45-9418-8CC483EFAD47}"/>
              </a:ext>
            </a:extLst>
          </p:cNvPr>
          <p:cNvGrpSpPr/>
          <p:nvPr/>
        </p:nvGrpSpPr>
        <p:grpSpPr>
          <a:xfrm>
            <a:off x="1828800" y="76200"/>
            <a:ext cx="7315200" cy="6781800"/>
            <a:chOff x="1828800" y="76200"/>
            <a:chExt cx="7315200" cy="6781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65C58-31DA-AE4F-92EC-2D1BDEC45D45}"/>
                </a:ext>
              </a:extLst>
            </p:cNvPr>
            <p:cNvSpPr/>
            <p:nvPr/>
          </p:nvSpPr>
          <p:spPr bwMode="auto">
            <a:xfrm>
              <a:off x="1828800" y="152400"/>
              <a:ext cx="7315200" cy="6705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pic>
          <p:nvPicPr>
            <p:cNvPr id="8" name="Picture 11" descr="Reference 066001 - PIPETMAN® P variable volume type P2 Gilson - Kisker  Biotech - Laboratory equipment">
              <a:hlinkClick r:id="rId8"/>
              <a:extLst>
                <a:ext uri="{FF2B5EF4-FFF2-40B4-BE49-F238E27FC236}">
                  <a16:creationId xmlns:a16="http://schemas.microsoft.com/office/drawing/2014/main" id="{251E9E64-FE35-D340-900C-683D3377F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76200"/>
              <a:ext cx="4303058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encrypted-tbn0.gstatic.com/images?q=tbn:ANd9GcQEtLDK5hA8br0W4uhwIuNNwydxwyO6smpBPF1iZ5-Y7RkOKYZZrN67UzazaJLbqDtsouEFpuPk&amp;usqp=CAc">
              <a:hlinkClick r:id="rId10"/>
              <a:extLst>
                <a:ext uri="{FF2B5EF4-FFF2-40B4-BE49-F238E27FC236}">
                  <a16:creationId xmlns:a16="http://schemas.microsoft.com/office/drawing/2014/main" id="{9A3008E1-949F-E241-8CE5-D96DDE27E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1242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1C90D2-E5E6-474C-8BA6-09669D81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74631" y="3841474"/>
              <a:ext cx="3235569" cy="27432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1F661B-16DA-0A4A-8429-750FAC8772D8}"/>
              </a:ext>
            </a:extLst>
          </p:cNvPr>
          <p:cNvSpPr txBox="1"/>
          <p:nvPr/>
        </p:nvSpPr>
        <p:spPr>
          <a:xfrm>
            <a:off x="381000" y="30480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 can use engineering tools</a:t>
            </a:r>
          </a:p>
          <a:p>
            <a:r>
              <a:rPr lang="en-US" sz="1800" dirty="0"/>
              <a:t>to manipulate proteins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C913CBE-B8D3-5446-A947-9AEF5205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1295A5AB-7A9A-BB45-9593-E041B2B4705C}" type="slidenum">
              <a:rPr lang="en-US" sz="1400"/>
              <a:pPr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141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ericam_blobs.png                                              0015E174 Sarasvati                      C3101BA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05063"/>
            <a:ext cx="44624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5809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pericam</a:t>
            </a:r>
            <a:r>
              <a:rPr lang="en-US" sz="1800" dirty="0"/>
              <a:t>: a protein-based machine for </a:t>
            </a:r>
            <a:r>
              <a:rPr lang="en-US" sz="1800" dirty="0">
                <a:solidFill>
                  <a:srgbClr val="FF0000"/>
                </a:solidFill>
              </a:rPr>
              <a:t>measuring [Ca</a:t>
            </a:r>
            <a:r>
              <a:rPr lang="en-US" sz="1800" baseline="30000" dirty="0">
                <a:solidFill>
                  <a:srgbClr val="FF0000"/>
                </a:solidFill>
              </a:rPr>
              <a:t>2+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913188" y="6248400"/>
            <a:ext cx="4903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Nagai </a:t>
            </a:r>
            <a:r>
              <a:rPr lang="en-US" sz="1400" i="1" dirty="0"/>
              <a:t>et al.</a:t>
            </a:r>
            <a:r>
              <a:rPr lang="en-US" sz="1400" dirty="0"/>
              <a:t> (2001) </a:t>
            </a:r>
            <a:r>
              <a:rPr lang="en-US" sz="1400" i="1" dirty="0"/>
              <a:t>Proc. Natl. Acad. Sci. USA 98:</a:t>
            </a:r>
            <a:r>
              <a:rPr lang="en-US" sz="1400" dirty="0"/>
              <a:t> 3197-202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F1ACD802-1219-B944-B8B7-00CFA0ADC3AB}" type="slidenum">
              <a:rPr lang="en-US" sz="1400"/>
              <a:pPr/>
              <a:t>5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6ACEC7-9D83-D94F-99A8-F1CCFE3BFD3B}"/>
              </a:ext>
            </a:extLst>
          </p:cNvPr>
          <p:cNvGrpSpPr/>
          <p:nvPr/>
        </p:nvGrpSpPr>
        <p:grpSpPr>
          <a:xfrm>
            <a:off x="4745549" y="2331910"/>
            <a:ext cx="3511133" cy="2320242"/>
            <a:chOff x="4745549" y="2331910"/>
            <a:chExt cx="3511133" cy="23202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E1C1B7-84D8-C348-AD35-DA67FF2D5DCB}"/>
                </a:ext>
              </a:extLst>
            </p:cNvPr>
            <p:cNvSpPr txBox="1"/>
            <p:nvPr/>
          </p:nvSpPr>
          <p:spPr>
            <a:xfrm>
              <a:off x="5405261" y="2331910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calmodulin (</a:t>
              </a:r>
              <a:r>
                <a:rPr lang="en-US" sz="1800" dirty="0" err="1">
                  <a:solidFill>
                    <a:srgbClr val="FF0000"/>
                  </a:solidFill>
                </a:rPr>
                <a:t>CaM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252BDC-530D-464F-A84D-70F97808AF95}"/>
                </a:ext>
              </a:extLst>
            </p:cNvPr>
            <p:cNvSpPr txBox="1"/>
            <p:nvPr/>
          </p:nvSpPr>
          <p:spPr>
            <a:xfrm>
              <a:off x="6802438" y="3190845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18008E"/>
                  </a:solidFill>
                </a:rPr>
                <a:t>M13 peptide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E28A1-CBDE-BF4A-BA7F-45418465F489}"/>
                </a:ext>
              </a:extLst>
            </p:cNvPr>
            <p:cNvSpPr txBox="1"/>
            <p:nvPr/>
          </p:nvSpPr>
          <p:spPr>
            <a:xfrm>
              <a:off x="4745549" y="4282820"/>
              <a:ext cx="342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BAD37"/>
                  </a:solidFill>
                </a:rPr>
                <a:t>green fluorescent protein (GFP)</a:t>
              </a: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372938B6-B1A0-AA45-9369-A50140C2F28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057400"/>
            <a:ext cx="7620000" cy="2667000"/>
            <a:chOff x="480" y="1296"/>
            <a:chExt cx="4800" cy="1680"/>
          </a:xfrm>
        </p:grpSpPr>
        <p:pic>
          <p:nvPicPr>
            <p:cNvPr id="20" name="Picture 8" descr="pericam_overview.png                                           000FA9A6Macduff                        C2DA7588:">
              <a:extLst>
                <a:ext uri="{FF2B5EF4-FFF2-40B4-BE49-F238E27FC236}">
                  <a16:creationId xmlns:a16="http://schemas.microsoft.com/office/drawing/2014/main" id="{49AEAC02-891D-AF43-806F-BE0630C16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296"/>
              <a:ext cx="4735" cy="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B8594AF2-33AA-9749-9A27-EE88895E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20"/>
              <a:ext cx="264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6" descr="pericam_overview.png                                           000FA9A6Macduff                        C2DA7588:">
            <a:extLst>
              <a:ext uri="{FF2B5EF4-FFF2-40B4-BE49-F238E27FC236}">
                <a16:creationId xmlns:a16="http://schemas.microsoft.com/office/drawing/2014/main" id="{59AA8E2D-A951-924B-9A7F-B08637DF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75168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00200" y="6477000"/>
            <a:ext cx="7289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GB" sz="1400" dirty="0" err="1"/>
              <a:t>Nowycky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(2002) </a:t>
            </a:r>
            <a:r>
              <a:rPr lang="en-GB" sz="1400" i="1" dirty="0"/>
              <a:t>J. Cell. Sci. 115:</a:t>
            </a:r>
            <a:r>
              <a:rPr lang="en-GB" sz="1400" dirty="0"/>
              <a:t>  3715-3716</a:t>
            </a:r>
          </a:p>
        </p:txBody>
      </p:sp>
      <p:pic>
        <p:nvPicPr>
          <p:cNvPr id="19459" name="Picture 3" descr="Ca_network_JCellSci.tif                                        0015DBB0Macbeth                        BD4CA5B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757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1295A5AB-7A9A-BB45-9593-E041B2B4705C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2F3FC68-C1B3-1E4E-8C96-10E0EE14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571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calcium ions are a nexus of numerous </a:t>
            </a:r>
            <a:r>
              <a:rPr lang="en-US" sz="1800" dirty="0">
                <a:solidFill>
                  <a:srgbClr val="FF0000"/>
                </a:solidFill>
              </a:rPr>
              <a:t>cell signaling</a:t>
            </a:r>
            <a:r>
              <a:rPr lang="en-US" sz="1800" dirty="0"/>
              <a:t> processes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ircuit_SSC1BPCB_adjusted.jpg                                  0015DFC8Macbeth                        BD4CA5BE:">
            <a:extLst>
              <a:ext uri="{FF2B5EF4-FFF2-40B4-BE49-F238E27FC236}">
                <a16:creationId xmlns:a16="http://schemas.microsoft.com/office/drawing/2014/main" id="{DC512601-A2CF-594E-8C82-EB54BE00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100"/>
            <a:ext cx="5786438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4CCDDDDF-1517-1A4C-84D4-7BADC278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297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Helvetica" pitchFamily="2" charset="0"/>
              </a:rPr>
              <a:t>Ca</a:t>
            </a:r>
            <a:r>
              <a:rPr lang="en-US" altLang="en-US" sz="1800" baseline="30000" dirty="0">
                <a:latin typeface="Helvetica" pitchFamily="2" charset="0"/>
              </a:rPr>
              <a:t>2+</a:t>
            </a:r>
            <a:r>
              <a:rPr lang="en-US" altLang="en-US" sz="1800" dirty="0">
                <a:latin typeface="Helvetica" pitchFamily="2" charset="0"/>
              </a:rPr>
              <a:t> sensors are </a:t>
            </a:r>
            <a:r>
              <a:rPr lang="en-US" altLang="en-US" sz="1800" dirty="0">
                <a:solidFill>
                  <a:srgbClr val="FF0000"/>
                </a:solidFill>
                <a:latin typeface="Helvetica" pitchFamily="2" charset="0"/>
              </a:rPr>
              <a:t>engineering tools </a:t>
            </a:r>
            <a:r>
              <a:rPr lang="en-US" altLang="en-US" sz="1800" dirty="0">
                <a:latin typeface="Helvetica" pitchFamily="2" charset="0"/>
              </a:rPr>
              <a:t>as well as products of engineering</a:t>
            </a:r>
          </a:p>
        </p:txBody>
      </p:sp>
      <p:pic>
        <p:nvPicPr>
          <p:cNvPr id="3082" name="Picture 10" descr="oscilloscope-repair.jpg                                        0015DFC8Macbeth                        BD4CA5BE:">
            <a:extLst>
              <a:ext uri="{FF2B5EF4-FFF2-40B4-BE49-F238E27FC236}">
                <a16:creationId xmlns:a16="http://schemas.microsoft.com/office/drawing/2014/main" id="{02F397FC-8325-B247-8358-CB8F68B0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594225"/>
            <a:ext cx="2689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2610F55-0A7B-6049-821E-813518B4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1295A5AB-7A9A-BB45-9593-E041B2B4705C}" type="slidenum">
              <a:rPr lang="en-US" sz="1400"/>
              <a:pPr/>
              <a:t>7</a:t>
            </a:fld>
            <a:endParaRPr lang="en-US" sz="1400"/>
          </a:p>
        </p:txBody>
      </p:sp>
      <p:pic>
        <p:nvPicPr>
          <p:cNvPr id="6" name="Picture 6" descr="small_microscope.jpg                                           0015DFC8Macbeth                        BD4CA5BE:">
            <a:extLst>
              <a:ext uri="{FF2B5EF4-FFF2-40B4-BE49-F238E27FC236}">
                <a16:creationId xmlns:a16="http://schemas.microsoft.com/office/drawing/2014/main" id="{2D92FD7E-7498-D84C-8F35-1BF35500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9550"/>
            <a:ext cx="3227388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CE6194-CABC-BA44-B455-ED813D492B5A}"/>
              </a:ext>
            </a:extLst>
          </p:cNvPr>
          <p:cNvGrpSpPr/>
          <p:nvPr/>
        </p:nvGrpSpPr>
        <p:grpSpPr>
          <a:xfrm>
            <a:off x="304800" y="1181100"/>
            <a:ext cx="5962650" cy="4610100"/>
            <a:chOff x="304800" y="1181100"/>
            <a:chExt cx="5962650" cy="4610100"/>
          </a:xfrm>
        </p:grpSpPr>
        <p:pic>
          <p:nvPicPr>
            <p:cNvPr id="7" name="Picture 5" descr="cell_over1.gif                                                 0015DFC8Macbeth                        BD4CA5BE:">
              <a:extLst>
                <a:ext uri="{FF2B5EF4-FFF2-40B4-BE49-F238E27FC236}">
                  <a16:creationId xmlns:a16="http://schemas.microsoft.com/office/drawing/2014/main" id="{CF389C20-DC75-0F40-BAEC-E690D3D24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43063"/>
              <a:ext cx="5886450" cy="31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05E117-F3C0-8D49-A475-D1C989DB5DFF}"/>
                </a:ext>
              </a:extLst>
            </p:cNvPr>
            <p:cNvSpPr/>
            <p:nvPr/>
          </p:nvSpPr>
          <p:spPr bwMode="auto">
            <a:xfrm>
              <a:off x="304800" y="1181100"/>
              <a:ext cx="5454732" cy="4933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4DD69A-1681-6445-B03C-9370C970A9F8}"/>
                </a:ext>
              </a:extLst>
            </p:cNvPr>
            <p:cNvSpPr/>
            <p:nvPr/>
          </p:nvSpPr>
          <p:spPr bwMode="auto">
            <a:xfrm>
              <a:off x="381000" y="4762005"/>
              <a:ext cx="5390408" cy="10291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3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151884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intracellular</a:t>
            </a:r>
            <a:r>
              <a:rPr lang="en-US" sz="1800" dirty="0">
                <a:latin typeface="Helvetica" pitchFamily="2" charset="0"/>
              </a:rPr>
              <a:t> calcium imaging for analyzing signaling pathways</a:t>
            </a: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D237B83E-AB5E-234A-B0B7-46364A65B83C}" type="slidenum">
              <a:rPr lang="en-US" sz="1400"/>
              <a:pPr/>
              <a:t>8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F85F7-0247-DE4E-9D29-17062658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4050"/>
            <a:ext cx="274997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C6C5-DCEA-1648-9146-498E35E5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52600"/>
            <a:ext cx="5562600" cy="354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9E5FC-8395-F94A-9C80-5B50B73B0ACE}"/>
              </a:ext>
            </a:extLst>
          </p:cNvPr>
          <p:cNvSpPr txBox="1"/>
          <p:nvPr/>
        </p:nvSpPr>
        <p:spPr>
          <a:xfrm>
            <a:off x="381000" y="547212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here, cellular-level calcium signaling reflects </a:t>
            </a:r>
            <a:r>
              <a:rPr lang="en-US" sz="1800" dirty="0">
                <a:solidFill>
                  <a:srgbClr val="FF0000"/>
                </a:solidFill>
              </a:rPr>
              <a:t>drug action</a:t>
            </a:r>
            <a:r>
              <a:rPr lang="en-US" sz="1800" dirty="0"/>
              <a:t>;</a:t>
            </a:r>
          </a:p>
          <a:p>
            <a:r>
              <a:rPr lang="en-US" sz="1800" dirty="0"/>
              <a:t>useful for drug development and screening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A284209A-32F8-864C-9AE3-7B1EADC3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77000"/>
            <a:ext cx="7289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GB" sz="1400" dirty="0"/>
              <a:t>Chang </a:t>
            </a:r>
            <a:r>
              <a:rPr lang="en-GB" sz="1400" i="1" dirty="0"/>
              <a:t>et al.</a:t>
            </a:r>
            <a:r>
              <a:rPr lang="en-GB" sz="1400" dirty="0"/>
              <a:t> (2017) </a:t>
            </a:r>
            <a:r>
              <a:rPr lang="en-GB" sz="1400" i="1" dirty="0"/>
              <a:t>https://</a:t>
            </a:r>
            <a:r>
              <a:rPr lang="en-GB" sz="1400" i="1" dirty="0" err="1"/>
              <a:t>doi.org</a:t>
            </a:r>
            <a:r>
              <a:rPr lang="en-GB" sz="1400" i="1" dirty="0"/>
              <a:t>/10.1371/journal.pone.0174181</a:t>
            </a:r>
          </a:p>
          <a:p>
            <a:pPr algn="r"/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6400800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Ahrens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et al.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(2012)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9CCAA-E55E-6A48-9A1F-74B06924C28F}"/>
              </a:ext>
            </a:extLst>
          </p:cNvPr>
          <p:cNvSpPr txBox="1"/>
          <p:nvPr/>
        </p:nvSpPr>
        <p:spPr>
          <a:xfrm>
            <a:off x="304800" y="27511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calcium imaging also reveals </a:t>
            </a:r>
            <a:r>
              <a:rPr lang="en-US" sz="1800" dirty="0">
                <a:solidFill>
                  <a:srgbClr val="FF0000"/>
                </a:solidFill>
              </a:rPr>
              <a:t>intercellular</a:t>
            </a:r>
            <a:r>
              <a:rPr lang="en-US" sz="1800" dirty="0">
                <a:solidFill>
                  <a:schemeClr val="bg1"/>
                </a:solidFill>
              </a:rPr>
              <a:t> communication, </a:t>
            </a:r>
            <a:r>
              <a:rPr lang="en-US" sz="1800" i="1" dirty="0">
                <a:solidFill>
                  <a:schemeClr val="bg1"/>
                </a:solidFill>
              </a:rPr>
              <a:t>e.g.</a:t>
            </a:r>
            <a:r>
              <a:rPr lang="en-US" sz="1800" dirty="0">
                <a:solidFill>
                  <a:schemeClr val="bg1"/>
                </a:solidFill>
              </a:rPr>
              <a:t> in the brain</a:t>
            </a:r>
          </a:p>
        </p:txBody>
      </p:sp>
    </p:spTree>
    <p:extLst>
      <p:ext uri="{BB962C8B-B14F-4D97-AF65-F5344CB8AC3E}">
        <p14:creationId xmlns:p14="http://schemas.microsoft.com/office/powerpoint/2010/main" val="14793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614</Words>
  <Application>Microsoft Macintosh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Helvetica</vt:lpstr>
      <vt:lpstr>Monaco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Whitehead Institute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User</dc:creator>
  <cp:lastModifiedBy>Microsoft Office User</cp:lastModifiedBy>
  <cp:revision>159</cp:revision>
  <dcterms:created xsi:type="dcterms:W3CDTF">2013-03-11T21:27:08Z</dcterms:created>
  <dcterms:modified xsi:type="dcterms:W3CDTF">2021-04-27T14:55:22Z</dcterms:modified>
</cp:coreProperties>
</file>