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6" r:id="rId4"/>
    <p:sldId id="257" r:id="rId5"/>
    <p:sldId id="274" r:id="rId6"/>
    <p:sldId id="266" r:id="rId7"/>
    <p:sldId id="267" r:id="rId8"/>
    <p:sldId id="268" r:id="rId9"/>
    <p:sldId id="272" r:id="rId10"/>
    <p:sldId id="265" r:id="rId11"/>
    <p:sldId id="297" r:id="rId12"/>
    <p:sldId id="280" r:id="rId13"/>
    <p:sldId id="275" r:id="rId14"/>
    <p:sldId id="279" r:id="rId15"/>
    <p:sldId id="269" r:id="rId16"/>
    <p:sldId id="271" r:id="rId17"/>
    <p:sldId id="270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D37"/>
    <a:srgbClr val="18008E"/>
    <a:srgbClr val="0097FF"/>
    <a:srgbClr val="0097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5"/>
    <p:restoredTop sz="94665"/>
  </p:normalViewPr>
  <p:slideViewPr>
    <p:cSldViewPr>
      <p:cViewPr varScale="1">
        <p:scale>
          <a:sx n="89" d="100"/>
          <a:sy n="89" d="100"/>
        </p:scale>
        <p:origin x="184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A2E59-38DD-1341-BF64-F4514F4C834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08EED-8930-6B4E-9540-9FC509798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8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structural propensities (high to low):</a:t>
            </a:r>
          </a:p>
          <a:p>
            <a:r>
              <a:rPr lang="en-US" dirty="0"/>
              <a:t>    H, h, I, </a:t>
            </a:r>
            <a:r>
              <a:rPr lang="en-US" dirty="0" err="1"/>
              <a:t>i</a:t>
            </a:r>
            <a:r>
              <a:rPr lang="en-US" dirty="0"/>
              <a:t>, B, 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188D9-9D3D-A442-9DC2-14B4D5DD9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90A1F-F073-FE4B-B279-4F12FA651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14BED-BD19-7147-832B-7CDD30463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39908-516E-4042-BDAE-550A98F71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6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5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84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79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63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2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06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8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42DA0-7DFC-F943-9CAC-34802F808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9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26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45A6-61D3-BA4A-AD08-165444186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EA01-981B-0C4E-BF74-E365974C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B65F8-B3FD-534C-926D-978DF87A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673A7-AA7B-8F46-ACB2-A40B5554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53C3D-D6E0-EA45-B263-796908F6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2E302-A600-364C-BB02-6EC3D1B7B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47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A97F-3B77-874A-9A3A-4F4D4ECE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04302-79C8-2940-9917-6C73DBE49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9E0B-18A1-D341-BAB2-6D9BDE40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3DF5F-9A4D-564D-B5A8-7909E015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1D5D2-D47C-0E4D-90C5-EC44762D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9FD3B-EDD9-FA44-9133-6C588D963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3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3C7F-3329-F848-B274-21200062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51F1-7D2A-4441-BEAA-4A95BD71B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DD506-C00D-A84E-B7D5-C55BB0F0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73D3F-5D76-6543-9B54-C9EB155E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4ED73-1623-B846-B567-2226D2D0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52BD-D057-FD49-BA17-1B89CA7C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307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4965-B7BF-744F-A32B-8FDA07FA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B962-97F3-984D-B8E8-A9D87217B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FC3E8-CF43-624A-A0F2-445C38E5B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4389A-1B98-2641-8C95-00656B3E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930B3-A162-4D46-ACCA-472F7D55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F1100-A1E6-BC44-9884-37B3234E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C2DEA-815E-7044-8D74-0E1E64E5C9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87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FF62-538E-6A48-BE4A-A0EAE276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C3CD-BAEB-8B4F-AEC5-30FCC2631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89F32-5A4A-8E4C-81D1-243EAE012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F1AFD-6FC5-9841-8FAA-5C5D8D3B4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E2DED-16C7-B649-8637-F58C8BB7D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B6EE3-E589-4F42-B0DC-D213D59C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F8D6D3-8F2A-364B-9038-3EDC5C19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A8D49-6CD1-7D47-BA50-0C45C8D0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81234-92D2-D54A-903E-F5D796456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955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993D-5A8B-E045-91A6-858C6375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C77D0-CE5E-6347-8EC9-C1B6EC04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BC8E3-CDE6-4F49-BDF8-3D051429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784D4-D412-CD44-8546-5557635C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E1287-89A7-0644-BDC4-E2C17441C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977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C3765-4812-0B4A-8520-55C172A11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2C707-CDF8-5143-8707-46AA31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ED2B7-6BF0-E048-A083-C2295281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E183A-1D55-B24C-8661-5EB0252933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34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F5ACA-E8C7-9344-BE05-659042FFC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9F44-2CF8-A746-A9D5-3A531345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964CE-8CAD-A646-9319-1A4E5EACC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210F-74E7-994A-A8DE-5BC415493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D25A5-EC93-CD43-B584-52B539E9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E3723-AF43-7C45-AB22-47015358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2BA40-27B1-024A-BCC1-573FE170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DF8F2-CE84-A84C-B7A7-071C76512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45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F14-6377-2740-867B-03FB38CA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A7F8F-7F9E-CD4E-B713-4FB33AF56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1C9F1-7EBF-4B43-BC0B-59FA97BC8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E4996-9564-324E-8212-16FBAFBE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D8084-3A44-1849-83A8-4EB5FEC5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19C94-EF0D-5341-948C-4B189A8A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14017-9E93-A248-8608-8C4682927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61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F1B8-DBF8-BC48-8F6F-09F3228D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29B04-FFB1-C44D-9334-C7E9FBD9E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25CCE-FC3E-AF4A-953B-225C1443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B51DB-161B-A24D-8441-9D43633A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CB50F-447C-DF4A-A0B4-BD787025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A1E55-5430-F848-A27D-E716B782B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47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86B48-E8E5-854A-9DC8-5DCBC8971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9AA70-61A2-1849-A1C9-D98561B7C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08067-6623-BE43-8E73-8E851A05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DB56F-33D0-F64C-B52B-CC4914DC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EC7A-FC5A-2F49-921E-CDA53847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3D5D8-900C-6248-A383-6A66310D3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63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84C1D-E3ED-4648-8264-EB715C133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C313D-1DAD-984C-9EB9-5719AFB5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ABD68-102E-A24F-88C5-8BBE2D967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9E32-3E46-ED43-9D96-52B8EC79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13BB-A5DD-C34C-AB26-4FE0ADD66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1942B-1B12-3244-900F-6302D7D07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6838CD3-7493-2C49-9CAF-E55BC01DC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2EF51-FEF1-7443-B86E-06D547775E8A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46186-EEC8-9D4C-9B40-B89A9D3A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CDD687-0ADF-F649-A0E9-1B233BFBD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CA49BE-2E57-A94E-9955-22B14A0D5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F4CD85-7F48-5C4F-8E82-F97E2D7B42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08D9A8-F886-8042-A264-84DE7C27C5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4AB057-CBC8-9143-829E-C8FAAC2544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E686D27-0377-DD4C-868E-1BF9DE7E1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5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url?sa=i&amp;url=https://www.researchgate.net/figure/Newman-projections-about-the-C-a-C-b-bond-indicating-the-rotational-isomers-of-the_fig8_23426005&amp;psig=AOvVaw0NazJEoN8ipw0wwbiUMrTl&amp;ust=1619284894226000&amp;source=images&amp;cd=vfe&amp;ved=0CAIQjRxqFwoTCOCuxbrwlPACFQAAAAAdAAAAABAJ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81000" y="2370753"/>
            <a:ext cx="3429000" cy="381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81000" y="771525"/>
            <a:ext cx="8245475" cy="320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b="1" dirty="0"/>
              <a:t>Module 3 overview</a:t>
            </a:r>
          </a:p>
          <a:p>
            <a:pPr marL="457200" indent="-457200"/>
            <a:endParaRPr lang="en-US" sz="2400" b="1" dirty="0"/>
          </a:p>
          <a:p>
            <a:pPr marL="457200" indent="-457200">
              <a:lnSpc>
                <a:spcPct val="130000"/>
              </a:lnSpc>
            </a:pPr>
            <a:r>
              <a:rPr lang="en-US" i="1" dirty="0"/>
              <a:t>lecture					lab</a:t>
            </a:r>
          </a:p>
          <a:p>
            <a:pPr marL="457200" indent="-457200">
              <a:lnSpc>
                <a:spcPct val="130000"/>
              </a:lnSpc>
              <a:buFont typeface="Times" charset="0"/>
              <a:buNone/>
            </a:pPr>
            <a:r>
              <a:rPr lang="en-US" dirty="0"/>
              <a:t>1. Introduction to the module		1. Examine protein structure</a:t>
            </a:r>
          </a:p>
          <a:p>
            <a:pPr marL="457200" indent="-457200">
              <a:lnSpc>
                <a:spcPct val="130000"/>
              </a:lnSpc>
              <a:buFont typeface="Times" charset="0"/>
              <a:buNone/>
            </a:pPr>
            <a:r>
              <a:rPr lang="en-US" dirty="0"/>
              <a:t>2. Rational protein design		2. Identify mutants</a:t>
            </a:r>
          </a:p>
          <a:p>
            <a:pPr marL="457200" indent="-457200">
              <a:lnSpc>
                <a:spcPct val="130000"/>
              </a:lnSpc>
              <a:buFont typeface="Times" charset="0"/>
              <a:buNone/>
            </a:pPr>
            <a:r>
              <a:rPr lang="en-US" dirty="0"/>
              <a:t>3. Binding behavior			3. Analyze protein data</a:t>
            </a:r>
          </a:p>
          <a:p>
            <a:pPr marL="457200" indent="-457200">
              <a:lnSpc>
                <a:spcPct val="130000"/>
              </a:lnSpc>
              <a:buFont typeface="Times" charset="0"/>
              <a:buNone/>
            </a:pPr>
            <a:r>
              <a:rPr lang="en-US" dirty="0"/>
              <a:t>4. Fluorescence and sensors 		4. Design new mutants</a:t>
            </a:r>
          </a:p>
          <a:p>
            <a:pPr marL="457200" indent="-457200">
              <a:lnSpc>
                <a:spcPct val="130000"/>
              </a:lnSpc>
              <a:buFont typeface="Times" charset="0"/>
              <a:buNone/>
            </a:pPr>
            <a:r>
              <a:rPr lang="en-US" dirty="0"/>
              <a:t>5. High throughput screening</a:t>
            </a:r>
            <a:r>
              <a:rPr lang="en-US" i="1" dirty="0"/>
              <a:t>		</a:t>
            </a:r>
            <a:r>
              <a:rPr lang="en-US" dirty="0"/>
              <a:t>5. Write mini-report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DE2715E0-D4E6-244E-A030-83C60E6EA9D4}" type="slidenum">
              <a:rPr lang="en-US" sz="1400"/>
              <a:pPr/>
              <a:t>1</a:t>
            </a:fld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nT_Cabindingloops_adjusted.jpg                                00107FB3Macintosh HD                   BCFB4E1D:">
            <a:extLst>
              <a:ext uri="{FF2B5EF4-FFF2-40B4-BE49-F238E27FC236}">
                <a16:creationId xmlns:a16="http://schemas.microsoft.com/office/drawing/2014/main" id="{AC45D8E6-6C7D-4845-8808-5840B3CD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836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CFF473-F383-8F48-8765-F871F6578066}"/>
              </a:ext>
            </a:extLst>
          </p:cNvPr>
          <p:cNvSpPr txBox="1"/>
          <p:nvPr/>
        </p:nvSpPr>
        <p:spPr>
          <a:xfrm>
            <a:off x="461240" y="365874"/>
            <a:ext cx="712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molecular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homology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a useful information source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400F5-E243-8E44-BF77-EDC1E369FE9F}"/>
              </a:ext>
            </a:extLst>
          </p:cNvPr>
          <p:cNvSpPr txBox="1"/>
          <p:nvPr/>
        </p:nvSpPr>
        <p:spPr>
          <a:xfrm>
            <a:off x="461240" y="5139809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What are the implications of homology for </a:t>
            </a:r>
            <a:r>
              <a:rPr lang="en-US" sz="1800" dirty="0">
                <a:solidFill>
                  <a:srgbClr val="FF0000"/>
                </a:solidFill>
              </a:rPr>
              <a:t>designing mutations</a:t>
            </a:r>
            <a:r>
              <a:rPr lang="en-US" sz="18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2617C-C6B7-8D47-9044-65AD4429FCF3}"/>
              </a:ext>
            </a:extLst>
          </p:cNvPr>
          <p:cNvSpPr txBox="1"/>
          <p:nvPr/>
        </p:nvSpPr>
        <p:spPr>
          <a:xfrm>
            <a:off x="3492499" y="6360689"/>
            <a:ext cx="546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Branden &amp; </a:t>
            </a:r>
            <a:r>
              <a:rPr lang="en-US" sz="1400" dirty="0" err="1"/>
              <a:t>Tooze</a:t>
            </a:r>
            <a:r>
              <a:rPr lang="en-US" sz="1400" dirty="0"/>
              <a:t> (1999) </a:t>
            </a:r>
            <a:r>
              <a:rPr lang="en-US" sz="1400" i="1" dirty="0"/>
              <a:t>Introduction to Protein Structure, 2nd Ed.</a:t>
            </a:r>
            <a:r>
              <a:rPr lang="en-US" sz="1400" dirty="0"/>
              <a:t>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18146E0-9741-7547-8EF4-D3B507BE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372984" y="1575896"/>
            <a:ext cx="81692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traditional approach uses </a:t>
            </a:r>
            <a:r>
              <a:rPr lang="en-US" sz="1800" kern="0" dirty="0">
                <a:solidFill>
                  <a:srgbClr val="FF0000"/>
                </a:solidFill>
                <a:latin typeface="Helvetica"/>
                <a:cs typeface="Helvetica"/>
              </a:rPr>
              <a:t>energy functions </a:t>
            </a:r>
            <a:r>
              <a:rPr lang="en-US" sz="1800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to model protein behavior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      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=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bond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angl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impr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VDW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elec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Hbond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984" y="320846"/>
            <a:ext cx="801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computational methods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Helvetica"/>
              </a:rPr>
              <a:t>traditionally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useful as an adjunct to structural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984" y="682162"/>
            <a:ext cx="80137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(1) estimating protein structures and stabilities following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alterations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cs typeface="Helvetica"/>
              </a:rPr>
              <a:t>(2) predicting structural motifs and even whole structures </a:t>
            </a:r>
            <a:r>
              <a:rPr lang="en-US" sz="1800" i="1" dirty="0">
                <a:solidFill>
                  <a:srgbClr val="FF0000"/>
                </a:solidFill>
                <a:latin typeface="Helvetica"/>
                <a:cs typeface="Helvetica"/>
              </a:rPr>
              <a:t>de novo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984" y="2783291"/>
            <a:ext cx="425117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cs typeface="Helvetica"/>
              </a:rPr>
              <a:t>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 the energy function in two ways: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conjugate gradient minimization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deterministic, finds nearest minimum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984" y="5935567"/>
            <a:ext cx="3034317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2013 Nobel Prize in Chemistry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Karplus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Levitt,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Warshel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70103" y="2783291"/>
            <a:ext cx="2716040" cy="1828800"/>
            <a:chOff x="5470103" y="2753224"/>
            <a:chExt cx="2716040" cy="1828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0103" y="2753224"/>
              <a:ext cx="271604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486400" y="2774950"/>
              <a:ext cx="2655293" cy="1794374"/>
            </a:xfrm>
            <a:prstGeom prst="rect">
              <a:avLst/>
            </a:prstGeom>
            <a:noFill/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2984" y="4744163"/>
            <a:ext cx="3635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molecular dynamics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stochastic, overcomes barriers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249" y="4724400"/>
            <a:ext cx="4296033" cy="1828800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7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8" grpId="0"/>
      <p:bldP spid="13" grpId="0"/>
      <p:bldP spid="16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81000" y="386464"/>
            <a:ext cx="8123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MD example:  simulation of anthrax toxin dissociating from its receptor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998841"/>
            <a:ext cx="8263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key challenges for molecular dynamics: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computational requirements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especially for large molecules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2. need to account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solvent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3. danger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being trapped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 energy wells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simulated annealing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helps override)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2941" y="5109252"/>
            <a:ext cx="3457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start simulation at high temperature,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then gradually reduce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761574"/>
            <a:ext cx="827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Net result: molecular dynamics doesn’t work well for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initio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protein structure...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pic>
        <p:nvPicPr>
          <p:cNvPr id="9" name="movie3_smd_s_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8578" y="868071"/>
            <a:ext cx="5852160" cy="2926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6156489"/>
            <a:ext cx="645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alternative is to use structural information to make predictions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B999EC4-9687-FB4B-9575-1E004D71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801" y="3791122"/>
            <a:ext cx="18774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www.ks.uiuc.edu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/Gallery/Movies/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8A6B5-279B-D44D-8BDB-1959A449E58E}"/>
              </a:ext>
            </a:extLst>
          </p:cNvPr>
          <p:cNvSpPr txBox="1"/>
          <p:nvPr/>
        </p:nvSpPr>
        <p:spPr>
          <a:xfrm>
            <a:off x="683384" y="3163641"/>
            <a:ext cx="240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~6 ns simulation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6CCFB-8A0E-B64C-80BD-3D6ECFDB2A25}"/>
              </a:ext>
            </a:extLst>
          </p:cNvPr>
          <p:cNvSpPr/>
          <p:nvPr/>
        </p:nvSpPr>
        <p:spPr>
          <a:xfrm>
            <a:off x="381000" y="3001617"/>
            <a:ext cx="2083904" cy="5313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10" grpId="0"/>
      <p:bldP spid="2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240" y="365874"/>
            <a:ext cx="712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Simplest example: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secondary structure prediction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4291" y="990050"/>
            <a:ext cx="363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structural “potentials”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etc.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27045" y="6419283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Chou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Fasman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(1974)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Biochemistry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515" y="1578129"/>
            <a:ext cx="7126353" cy="3694299"/>
            <a:chOff x="1015515" y="1461591"/>
            <a:chExt cx="7126353" cy="3694299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88105" y="2888842"/>
              <a:ext cx="2776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conformational frequency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92407" y="1461591"/>
              <a:ext cx="749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alpha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2407" y="2586609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89A33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beta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2407" y="3731801"/>
              <a:ext cx="531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6999C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coil</a:t>
              </a:r>
            </a:p>
          </p:txBody>
        </p:sp>
        <p:pic>
          <p:nvPicPr>
            <p:cNvPr id="20" name="Picture 19" descr="ChouFasman_figure_100414_3pan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475" y="1461591"/>
              <a:ext cx="5888932" cy="369429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15515" y="1578129"/>
            <a:ext cx="6376892" cy="4291727"/>
            <a:chOff x="1015515" y="1461591"/>
            <a:chExt cx="6376892" cy="4291727"/>
          </a:xfrm>
        </p:grpSpPr>
        <p:pic>
          <p:nvPicPr>
            <p:cNvPr id="21" name="Picture 20" descr="ChouFasman_figure_100414b_3pane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475" y="1461591"/>
              <a:ext cx="5888932" cy="429172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-322682" y="2896477"/>
              <a:ext cx="30457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normalized conf. frequency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846149" y="5272428"/>
            <a:ext cx="5546258" cy="597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1240" y="6072974"/>
            <a:ext cx="457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structural propensities: H &gt; h &gt; I &gt;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&gt; b &gt; B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69" y="903770"/>
            <a:ext cx="8163225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Example:  Search for helical regions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1. Locate clusters containing 2/3 h or H residues.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2. Extend helical segment in both directions until terminated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tetrapeptides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with &lt;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&gt; &lt; 1.0; breakers are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i,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h,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bi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bi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h, bih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and 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3. Pro cannot occur in the inner helix or at the C-terminal end.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4. Pro, Asp,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prefer the N-terminal end, and His, Lys,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prefer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the C-terminal end; these residues score better if necessary at helical ends.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Helical regions selected as any segment of six residues or longer with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&lt;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&gt; ≥ 1.03 as well as &lt;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&gt; &gt; &lt;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&gt;, and satisfying 1-4 above.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4814" y="4456475"/>
            <a:ext cx="517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MADQLTEEQIAEFKEAFSLFDKDGDGT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4814" y="4933428"/>
            <a:ext cx="517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hHihHiHHhIHHhIHHhiHhiIiBiBi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aco"/>
              <a:ea typeface="+mn-ea"/>
              <a:cs typeface="Monac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4814" y="4456475"/>
            <a:ext cx="517145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MADQLTEEQIAEFKEAFSLFDK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DGDGT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9370" y="5729299"/>
            <a:ext cx="498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Analogous procedure for finding beta regions...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2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5 at 10.2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95" y="563044"/>
            <a:ext cx="7139624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33695" y="229079"/>
            <a:ext cx="3488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www.biogem.org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/tool/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chou-fasman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7222" y="5432775"/>
            <a:ext cx="327377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What are limitations of the Chou-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Fasman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method and how could one improve on it?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77A0FF-AEF6-DC44-952A-95233FCBE7F3}"/>
              </a:ext>
            </a:extLst>
          </p:cNvPr>
          <p:cNvSpPr txBox="1"/>
          <p:nvPr/>
        </p:nvSpPr>
        <p:spPr>
          <a:xfrm>
            <a:off x="461240" y="365874"/>
            <a:ext cx="712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hybrid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fake “energies” derived from empirical structural preferences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e.g.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Rosetta)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CC8BE3-7897-004F-A0EA-92F734636A39}"/>
              </a:ext>
            </a:extLst>
          </p:cNvPr>
          <p:cNvGrpSpPr/>
          <p:nvPr/>
        </p:nvGrpSpPr>
        <p:grpSpPr>
          <a:xfrm>
            <a:off x="3200400" y="1000593"/>
            <a:ext cx="5486400" cy="4257207"/>
            <a:chOff x="598920" y="1076793"/>
            <a:chExt cx="5486400" cy="4257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318D5A-E683-1C4E-B477-DDCB97D9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920" y="1136755"/>
              <a:ext cx="5486400" cy="41972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051F74-07E8-854B-8635-BC0BE3173CDE}"/>
                </a:ext>
              </a:extLst>
            </p:cNvPr>
            <p:cNvSpPr/>
            <p:nvPr/>
          </p:nvSpPr>
          <p:spPr>
            <a:xfrm>
              <a:off x="598920" y="1076793"/>
              <a:ext cx="22456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FE6CF4-B002-9446-AACA-89D550262710}"/>
              </a:ext>
            </a:extLst>
          </p:cNvPr>
          <p:cNvSpPr txBox="1"/>
          <p:nvPr/>
        </p:nvSpPr>
        <p:spPr>
          <a:xfrm>
            <a:off x="461240" y="5401270"/>
            <a:ext cx="7615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to compute the </a:t>
            </a:r>
            <a:r>
              <a:rPr lang="en-US" sz="1800" dirty="0">
                <a:solidFill>
                  <a:srgbClr val="FF0000"/>
                </a:solidFill>
              </a:rPr>
              <a:t>energy score</a:t>
            </a:r>
            <a:r>
              <a:rPr lang="en-US" sz="1800" dirty="0"/>
              <a:t>: van der Waals, H-bonding, electrostatics, disulfides, solvation, torsion/rotation, and reference (unfolded) </a:t>
            </a:r>
            <a:r>
              <a:rPr lang="en-US" sz="1800" i="1" dirty="0"/>
              <a:t>E</a:t>
            </a:r>
            <a:r>
              <a:rPr lang="en-US" sz="1800" dirty="0"/>
              <a:t> values are calculated from</a:t>
            </a:r>
            <a:r>
              <a:rPr lang="en-US" sz="1800" dirty="0">
                <a:solidFill>
                  <a:srgbClr val="FF0000"/>
                </a:solidFill>
              </a:rPr>
              <a:t> statistics of real protein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55D70-68D8-1540-A629-DE5D3F3968DB}"/>
              </a:ext>
            </a:extLst>
          </p:cNvPr>
          <p:cNvSpPr txBox="1"/>
          <p:nvPr/>
        </p:nvSpPr>
        <p:spPr>
          <a:xfrm>
            <a:off x="904718" y="2963942"/>
            <a:ext cx="252024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dirty="0">
                <a:solidFill>
                  <a:srgbClr val="002060"/>
                </a:solidFill>
              </a:rPr>
              <a:t>if 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new</a:t>
            </a:r>
            <a:r>
              <a:rPr lang="en-US" sz="1600" dirty="0">
                <a:solidFill>
                  <a:srgbClr val="002060"/>
                </a:solidFill>
              </a:rPr>
              <a:t> &lt; 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orig</a:t>
            </a:r>
            <a:r>
              <a:rPr lang="en-US" sz="1600" dirty="0">
                <a:solidFill>
                  <a:srgbClr val="002060"/>
                </a:solidFill>
              </a:rPr>
              <a:t>, accept</a:t>
            </a:r>
          </a:p>
          <a:p>
            <a:r>
              <a:rPr lang="en-US" sz="1600" dirty="0">
                <a:solidFill>
                  <a:srgbClr val="002060"/>
                </a:solidFill>
              </a:rPr>
              <a:t>if 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new</a:t>
            </a:r>
            <a:r>
              <a:rPr lang="en-US" sz="1600" dirty="0">
                <a:solidFill>
                  <a:srgbClr val="002060"/>
                </a:solidFill>
              </a:rPr>
              <a:t> ≥ 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orig</a:t>
            </a:r>
            <a:r>
              <a:rPr lang="en-US" sz="1600" dirty="0">
                <a:solidFill>
                  <a:srgbClr val="002060"/>
                </a:solidFill>
              </a:rPr>
              <a:t>, accept with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 = </a:t>
            </a:r>
            <a:r>
              <a:rPr lang="en-US" sz="1600" dirty="0" err="1">
                <a:solidFill>
                  <a:srgbClr val="002060"/>
                </a:solidFill>
              </a:rPr>
              <a:t>exp</a:t>
            </a:r>
            <a:r>
              <a:rPr lang="en-US" sz="1600" dirty="0">
                <a:solidFill>
                  <a:srgbClr val="002060"/>
                </a:solidFill>
              </a:rPr>
              <a:t>{(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new</a:t>
            </a:r>
            <a:r>
              <a:rPr lang="en-US" sz="1600" dirty="0">
                <a:solidFill>
                  <a:srgbClr val="002060"/>
                </a:solidFill>
              </a:rPr>
              <a:t> – </a:t>
            </a:r>
            <a:r>
              <a:rPr lang="en-US" sz="1600" i="1" dirty="0" err="1">
                <a:solidFill>
                  <a:srgbClr val="002060"/>
                </a:solidFill>
              </a:rPr>
              <a:t>E</a:t>
            </a:r>
            <a:r>
              <a:rPr lang="en-US" sz="1600" i="1" baseline="-25000" dirty="0" err="1">
                <a:solidFill>
                  <a:srgbClr val="002060"/>
                </a:solidFill>
              </a:rPr>
              <a:t>orig</a:t>
            </a:r>
            <a:r>
              <a:rPr lang="en-US" sz="1600" dirty="0">
                <a:solidFill>
                  <a:srgbClr val="002060"/>
                </a:solidFill>
              </a:rPr>
              <a:t>)/</a:t>
            </a:r>
            <a:r>
              <a:rPr lang="en-US" sz="1600" i="1" dirty="0">
                <a:solidFill>
                  <a:srgbClr val="002060"/>
                </a:solidFill>
              </a:rPr>
              <a:t>T</a:t>
            </a:r>
            <a:r>
              <a:rPr lang="en-US" sz="1600" dirty="0">
                <a:solidFill>
                  <a:srgbClr val="002060"/>
                </a:solidFill>
              </a:rPr>
              <a:t>}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A657A-95EB-AE45-87B9-678B52DC3653}"/>
              </a:ext>
            </a:extLst>
          </p:cNvPr>
          <p:cNvSpPr/>
          <p:nvPr/>
        </p:nvSpPr>
        <p:spPr>
          <a:xfrm>
            <a:off x="3277054" y="3733800"/>
            <a:ext cx="1106920" cy="9278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4B2D1-845B-1845-9E5B-39CD22478E2B}"/>
              </a:ext>
            </a:extLst>
          </p:cNvPr>
          <p:cNvSpPr txBox="1"/>
          <p:nvPr/>
        </p:nvSpPr>
        <p:spPr>
          <a:xfrm>
            <a:off x="5257800" y="6419283"/>
            <a:ext cx="375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Leman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(2020)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Nat. Methods 17: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665-80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D5A26-C5A8-EF46-A8F6-08FC89A88290}"/>
              </a:ext>
            </a:extLst>
          </p:cNvPr>
          <p:cNvSpPr txBox="1"/>
          <p:nvPr/>
        </p:nvSpPr>
        <p:spPr>
          <a:xfrm>
            <a:off x="904718" y="1926097"/>
            <a:ext cx="1777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entropy, solvation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treated implicitly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46FBCF7-1518-5241-8D23-E09DF7B43460}"/>
              </a:ext>
            </a:extLst>
          </p:cNvPr>
          <p:cNvSpPr/>
          <p:nvPr/>
        </p:nvSpPr>
        <p:spPr>
          <a:xfrm>
            <a:off x="878774" y="2850078"/>
            <a:ext cx="3883231" cy="1935678"/>
          </a:xfrm>
          <a:custGeom>
            <a:avLst/>
            <a:gdLst>
              <a:gd name="connsiteX0" fmla="*/ 3455720 w 3883231"/>
              <a:gd name="connsiteY0" fmla="*/ 285008 h 1935678"/>
              <a:gd name="connsiteX1" fmla="*/ 2980707 w 3883231"/>
              <a:gd name="connsiteY1" fmla="*/ 273132 h 1935678"/>
              <a:gd name="connsiteX2" fmla="*/ 2220686 w 3883231"/>
              <a:gd name="connsiteY2" fmla="*/ 285008 h 1935678"/>
              <a:gd name="connsiteX3" fmla="*/ 1805049 w 3883231"/>
              <a:gd name="connsiteY3" fmla="*/ 0 h 1935678"/>
              <a:gd name="connsiteX4" fmla="*/ 0 w 3883231"/>
              <a:gd name="connsiteY4" fmla="*/ 35626 h 1935678"/>
              <a:gd name="connsiteX5" fmla="*/ 59377 w 3883231"/>
              <a:gd name="connsiteY5" fmla="*/ 1911927 h 1935678"/>
              <a:gd name="connsiteX6" fmla="*/ 3883231 w 3883231"/>
              <a:gd name="connsiteY6" fmla="*/ 1935678 h 1935678"/>
              <a:gd name="connsiteX7" fmla="*/ 3871356 w 3883231"/>
              <a:gd name="connsiteY7" fmla="*/ 1033153 h 1935678"/>
              <a:gd name="connsiteX8" fmla="*/ 3455720 w 3883231"/>
              <a:gd name="connsiteY8" fmla="*/ 285008 h 193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3231" h="1935678">
                <a:moveTo>
                  <a:pt x="3455720" y="285008"/>
                </a:moveTo>
                <a:lnTo>
                  <a:pt x="2980707" y="273132"/>
                </a:lnTo>
                <a:lnTo>
                  <a:pt x="2220686" y="285008"/>
                </a:lnTo>
                <a:lnTo>
                  <a:pt x="1805049" y="0"/>
                </a:lnTo>
                <a:lnTo>
                  <a:pt x="0" y="35626"/>
                </a:lnTo>
                <a:lnTo>
                  <a:pt x="59377" y="1911927"/>
                </a:lnTo>
                <a:lnTo>
                  <a:pt x="3883231" y="1935678"/>
                </a:lnTo>
                <a:lnTo>
                  <a:pt x="3871356" y="1033153"/>
                </a:lnTo>
                <a:lnTo>
                  <a:pt x="3455720" y="28500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B8F6E5E-5590-224F-B5E0-E413E460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86AD59-7C5B-E849-BFF8-887F960837EA}"/>
              </a:ext>
            </a:extLst>
          </p:cNvPr>
          <p:cNvGrpSpPr/>
          <p:nvPr/>
        </p:nvGrpSpPr>
        <p:grpSpPr>
          <a:xfrm>
            <a:off x="231317" y="1371600"/>
            <a:ext cx="5293635" cy="5323820"/>
            <a:chOff x="231317" y="1371600"/>
            <a:chExt cx="5293635" cy="53238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01D357-C688-3643-A576-1A3F1216BB06}"/>
                </a:ext>
              </a:extLst>
            </p:cNvPr>
            <p:cNvSpPr txBox="1"/>
            <p:nvPr/>
          </p:nvSpPr>
          <p:spPr>
            <a:xfrm>
              <a:off x="231317" y="6172200"/>
              <a:ext cx="2969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Senior (2020) Nature 577: 706-10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Callaway (2020)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Nature 588: </a:t>
              </a:r>
              <a:r>
                <a:rPr kumimoji="0" 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203-4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CBA50F-DFDD-9644-8A12-5730AF00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1371600"/>
              <a:ext cx="4915352" cy="45720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DF2539-DB08-0A48-9DD6-09ACF98818A1}"/>
              </a:ext>
            </a:extLst>
          </p:cNvPr>
          <p:cNvGrpSpPr/>
          <p:nvPr/>
        </p:nvGrpSpPr>
        <p:grpSpPr>
          <a:xfrm>
            <a:off x="5791855" y="1373071"/>
            <a:ext cx="2916183" cy="3544514"/>
            <a:chOff x="5791855" y="1373071"/>
            <a:chExt cx="2916183" cy="35445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46A3F59-8B59-B14F-9D24-C4E3A71D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9295" y="1373071"/>
              <a:ext cx="2743200" cy="28981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9227C1-C079-044C-A15C-E1E51ABE1B32}"/>
                </a:ext>
              </a:extLst>
            </p:cNvPr>
            <p:cNvSpPr txBox="1"/>
            <p:nvPr/>
          </p:nvSpPr>
          <p:spPr>
            <a:xfrm>
              <a:off x="5791855" y="4271254"/>
              <a:ext cx="2916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protein structure prediction</a:t>
              </a:r>
            </a:p>
            <a:p>
              <a:r>
                <a:rPr lang="en-US" sz="1800" dirty="0"/>
                <a:t>contest (CAST)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77A0FF-AEF6-DC44-952A-95233FCBE7F3}"/>
              </a:ext>
            </a:extLst>
          </p:cNvPr>
          <p:cNvSpPr txBox="1"/>
          <p:nvPr/>
        </p:nvSpPr>
        <p:spPr>
          <a:xfrm>
            <a:off x="461240" y="365874"/>
            <a:ext cx="712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 recent breakthrough uses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artificial intelligence 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(Google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AlphaFold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830DBE-07BA-E04D-982F-8F412B2F74FB}"/>
              </a:ext>
            </a:extLst>
          </p:cNvPr>
          <p:cNvGrpSpPr/>
          <p:nvPr/>
        </p:nvGrpSpPr>
        <p:grpSpPr>
          <a:xfrm>
            <a:off x="619700" y="1723065"/>
            <a:ext cx="3075145" cy="3957889"/>
            <a:chOff x="3743900" y="1723065"/>
            <a:chExt cx="3075145" cy="39578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127FA6-16C6-1743-B515-4DE85AF3B95D}"/>
                </a:ext>
              </a:extLst>
            </p:cNvPr>
            <p:cNvSpPr txBox="1"/>
            <p:nvPr/>
          </p:nvSpPr>
          <p:spPr>
            <a:xfrm>
              <a:off x="3743900" y="5034623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FF0000"/>
                  </a:solidFill>
                </a:rPr>
                <a:t>distance</a:t>
              </a:r>
            </a:p>
            <a:p>
              <a:pPr algn="r"/>
              <a:r>
                <a:rPr lang="en-US" sz="1800" dirty="0">
                  <a:solidFill>
                    <a:srgbClr val="FF0000"/>
                  </a:solidFill>
                </a:rPr>
                <a:t>matrices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4AF2C2-AB3A-614C-9C38-F87A801565A0}"/>
                </a:ext>
              </a:extLst>
            </p:cNvPr>
            <p:cNvSpPr txBox="1"/>
            <p:nvPr/>
          </p:nvSpPr>
          <p:spPr>
            <a:xfrm>
              <a:off x="5791200" y="1723065"/>
              <a:ext cx="1027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observed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340FD0-D529-694D-B4F8-0CE3EF07B2A7}"/>
                </a:ext>
              </a:extLst>
            </p:cNvPr>
            <p:cNvSpPr txBox="1"/>
            <p:nvPr/>
          </p:nvSpPr>
          <p:spPr>
            <a:xfrm>
              <a:off x="5791199" y="3827105"/>
              <a:ext cx="1027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predicted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142AEE0-9868-9740-859A-0AC42A47894B}"/>
                </a:ext>
              </a:extLst>
            </p:cNvPr>
            <p:cNvCxnSpPr/>
            <p:nvPr/>
          </p:nvCxnSpPr>
          <p:spPr>
            <a:xfrm flipH="1">
              <a:off x="4800600" y="3471154"/>
              <a:ext cx="990599" cy="160020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AAC1BE-912A-C846-9D1B-25EF01CF41B7}"/>
                </a:ext>
              </a:extLst>
            </p:cNvPr>
            <p:cNvCxnSpPr/>
            <p:nvPr/>
          </p:nvCxnSpPr>
          <p:spPr>
            <a:xfrm flipV="1">
              <a:off x="4790500" y="4537954"/>
              <a:ext cx="1000699" cy="53340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8E1A16-DAAA-7D41-B21A-5DDC1BCFD221}"/>
              </a:ext>
            </a:extLst>
          </p:cNvPr>
          <p:cNvSpPr txBox="1"/>
          <p:nvPr/>
        </p:nvSpPr>
        <p:spPr>
          <a:xfrm>
            <a:off x="461240" y="750537"/>
            <a:ext cx="842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AI predicts distance matrices for protein sequences, Rosetta refines structures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9829B1BA-6D57-F644-8F98-1A7DE5F5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0882A2-4711-2045-BE27-869474B3EA46}"/>
              </a:ext>
            </a:extLst>
          </p:cNvPr>
          <p:cNvGrpSpPr/>
          <p:nvPr/>
        </p:nvGrpSpPr>
        <p:grpSpPr>
          <a:xfrm>
            <a:off x="5861071" y="1676400"/>
            <a:ext cx="2749529" cy="584775"/>
            <a:chOff x="5861071" y="1676400"/>
            <a:chExt cx="2749529" cy="5847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C956F6-3282-B343-B25C-A2994575D0F2}"/>
                </a:ext>
              </a:extLst>
            </p:cNvPr>
            <p:cNvCxnSpPr/>
            <p:nvPr/>
          </p:nvCxnSpPr>
          <p:spPr>
            <a:xfrm>
              <a:off x="5889295" y="1676400"/>
              <a:ext cx="2721305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968907-636E-154E-82F1-455C22488176}"/>
                </a:ext>
              </a:extLst>
            </p:cNvPr>
            <p:cNvSpPr txBox="1"/>
            <p:nvPr/>
          </p:nvSpPr>
          <p:spPr>
            <a:xfrm>
              <a:off x="5861071" y="1676400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equivalent to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experiment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DE04096-00AF-9846-927E-3C394EF37386}"/>
              </a:ext>
            </a:extLst>
          </p:cNvPr>
          <p:cNvSpPr txBox="1"/>
          <p:nvPr/>
        </p:nvSpPr>
        <p:spPr>
          <a:xfrm>
            <a:off x="5791855" y="535778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Does this resolve the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Levinthal Paradox?</a:t>
            </a:r>
          </a:p>
        </p:txBody>
      </p:sp>
    </p:spTree>
    <p:extLst>
      <p:ext uri="{BB962C8B-B14F-4D97-AF65-F5344CB8AC3E}">
        <p14:creationId xmlns:p14="http://schemas.microsoft.com/office/powerpoint/2010/main" val="17974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143000" y="1066800"/>
            <a:ext cx="395492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Lecture 2: Rational protein design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I. Structure-based design</a:t>
            </a:r>
          </a:p>
          <a:p>
            <a:r>
              <a:rPr lang="en-US" sz="1800" dirty="0"/>
              <a:t>     A. Protein structures</a:t>
            </a:r>
          </a:p>
          <a:p>
            <a:r>
              <a:rPr lang="en-US" sz="1800" dirty="0"/>
              <a:t>     B. Using structural data</a:t>
            </a:r>
          </a:p>
          <a:p>
            <a:endParaRPr lang="en-US" sz="1800" dirty="0"/>
          </a:p>
          <a:p>
            <a:r>
              <a:rPr lang="en-US" sz="1800" dirty="0"/>
              <a:t>II. Computational structure prediction</a:t>
            </a:r>
          </a:p>
          <a:p>
            <a:r>
              <a:rPr lang="en-US" sz="1800" dirty="0"/>
              <a:t>     A. Energy-based methods</a:t>
            </a:r>
          </a:p>
          <a:p>
            <a:r>
              <a:rPr lang="en-US" sz="1800" dirty="0"/>
              <a:t>     B. Database-driven methods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C5B798E4-BC70-AB49-9F02-733B03C2766A}" type="slidenum">
              <a:rPr lang="en-US" sz="1400"/>
              <a:pPr/>
              <a:t>2</a:t>
            </a:fld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57DB52-F99D-CF4B-B985-23CDC56F2637}"/>
              </a:ext>
            </a:extLst>
          </p:cNvPr>
          <p:cNvGrpSpPr/>
          <p:nvPr/>
        </p:nvGrpSpPr>
        <p:grpSpPr>
          <a:xfrm>
            <a:off x="914400" y="2400276"/>
            <a:ext cx="7220328" cy="1963367"/>
            <a:chOff x="914400" y="2712506"/>
            <a:chExt cx="7220328" cy="1963367"/>
          </a:xfrm>
        </p:grpSpPr>
        <p:pic>
          <p:nvPicPr>
            <p:cNvPr id="10242" name="Picture 2" descr="Newman projections about the C a-C b bond indicating the rotational... |  Download Scientific Diagram">
              <a:hlinkClick r:id="rId2"/>
              <a:extLst>
                <a:ext uri="{FF2B5EF4-FFF2-40B4-BE49-F238E27FC236}">
                  <a16:creationId xmlns:a16="http://schemas.microsoft.com/office/drawing/2014/main" id="{9DA06F16-AFC2-F64F-B934-D49C767EF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712506"/>
              <a:ext cx="4572000" cy="177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DC1873-C733-D645-8FDC-2026994346A5}"/>
                </a:ext>
              </a:extLst>
            </p:cNvPr>
            <p:cNvSpPr/>
            <p:nvPr/>
          </p:nvSpPr>
          <p:spPr>
            <a:xfrm>
              <a:off x="1295400" y="4191405"/>
              <a:ext cx="3810000" cy="4844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21E298-06B7-E341-B815-89C800FAFED1}"/>
                </a:ext>
              </a:extLst>
            </p:cNvPr>
            <p:cNvSpPr txBox="1"/>
            <p:nvPr/>
          </p:nvSpPr>
          <p:spPr>
            <a:xfrm>
              <a:off x="5729902" y="2875962"/>
              <a:ext cx="24048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Newman projections:</a:t>
              </a:r>
            </a:p>
            <a:p>
              <a:r>
                <a:rPr lang="en-US" sz="1600" dirty="0"/>
                <a:t>looking along each bond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398EA5-A36A-8D49-BE64-322FAFA3A360}"/>
                </a:ext>
              </a:extLst>
            </p:cNvPr>
            <p:cNvSpPr txBox="1"/>
            <p:nvPr/>
          </p:nvSpPr>
          <p:spPr>
            <a:xfrm>
              <a:off x="5729902" y="3794269"/>
              <a:ext cx="17107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https://</a:t>
              </a:r>
              <a:r>
                <a:rPr lang="en-US" sz="900" dirty="0" err="1"/>
                <a:t>www.researchgate.net</a:t>
              </a:r>
              <a:endParaRPr lang="en-US" sz="9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1240" y="5997227"/>
            <a:ext cx="6549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protein structural data is therefore critical for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1240" y="570024"/>
            <a:ext cx="8169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Helvetica"/>
              </a:rPr>
              <a:t>Why can’t we just design molecules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computationally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Helvetica"/>
              </a:rPr>
              <a:t>?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1240" y="1086404"/>
            <a:ext cx="81692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consider a small protein of 100 residues: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~200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backbone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dihedral angles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 positions each)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&gt;100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sidechain dihedrals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also, slight variability in angles, bond lengths,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5850" y="1096936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counting dihedrals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cs typeface="Helvetica"/>
              </a:rPr>
              <a:t>only gives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300</a:t>
            </a:r>
            <a:endParaRPr lang="en-US" sz="18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conformations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143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total!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0" y="4934079"/>
            <a:ext cx="791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let’s see: 5 billion years = 1.6 x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seconds /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143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-126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240" y="5463827"/>
            <a:ext cx="791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cs typeface="Helvetica"/>
              </a:rPr>
              <a:t>f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computers are in the GHz range, not quite up to the task…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240" y="3863701"/>
            <a:ext cx="791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Levinthal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Paradox: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Searching all possible conformations would take longer than the age of the universe, yet proteins generally find their native state within milliseconds.</a:t>
            </a:r>
          </a:p>
        </p:txBody>
      </p:sp>
    </p:spTree>
    <p:extLst>
      <p:ext uri="{BB962C8B-B14F-4D97-AF65-F5344CB8AC3E}">
        <p14:creationId xmlns:p14="http://schemas.microsoft.com/office/powerpoint/2010/main" val="3041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utoUpdateAnimBg="0"/>
      <p:bldP spid="15" grpId="0"/>
      <p:bldP spid="17" grpId="0"/>
      <p:bldP spid="1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240" y="365874"/>
            <a:ext cx="712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protein structures are usually determined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X-ray crystallography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nuclear magnetic resonance spectroscopy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785445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3874345"/>
            <a:ext cx="3876182" cy="256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0443" y="6460065"/>
            <a:ext cx="245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chemwiki.ucdavis.edu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www.molsoft.com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gui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/icm35_small.png</a:t>
            </a:r>
          </a:p>
        </p:txBody>
      </p:sp>
      <p:pic>
        <p:nvPicPr>
          <p:cNvPr id="9" name="Picture 8" descr="Xraydiffra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076550"/>
            <a:ext cx="7650735" cy="262136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92500" y="1054100"/>
            <a:ext cx="2908300" cy="2476500"/>
          </a:xfrm>
          <a:custGeom>
            <a:avLst/>
            <a:gdLst>
              <a:gd name="connsiteX0" fmla="*/ 0 w 2908300"/>
              <a:gd name="connsiteY0" fmla="*/ 63500 h 2476500"/>
              <a:gd name="connsiteX1" fmla="*/ 50800 w 2908300"/>
              <a:gd name="connsiteY1" fmla="*/ 812800 h 2476500"/>
              <a:gd name="connsiteX2" fmla="*/ 635000 w 2908300"/>
              <a:gd name="connsiteY2" fmla="*/ 2451100 h 2476500"/>
              <a:gd name="connsiteX3" fmla="*/ 2895600 w 2908300"/>
              <a:gd name="connsiteY3" fmla="*/ 2476500 h 2476500"/>
              <a:gd name="connsiteX4" fmla="*/ 2908300 w 2908300"/>
              <a:gd name="connsiteY4" fmla="*/ 0 h 2476500"/>
              <a:gd name="connsiteX5" fmla="*/ 0 w 2908300"/>
              <a:gd name="connsiteY5" fmla="*/ 63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8300" h="2476500">
                <a:moveTo>
                  <a:pt x="0" y="63500"/>
                </a:moveTo>
                <a:lnTo>
                  <a:pt x="50800" y="812800"/>
                </a:lnTo>
                <a:lnTo>
                  <a:pt x="635000" y="2451100"/>
                </a:lnTo>
                <a:lnTo>
                  <a:pt x="2895600" y="2476500"/>
                </a:lnTo>
                <a:cubicBezTo>
                  <a:pt x="2899833" y="1651000"/>
                  <a:pt x="2904067" y="825500"/>
                  <a:pt x="2908300" y="0"/>
                </a:cubicBezTo>
                <a:lnTo>
                  <a:pt x="0" y="6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0443" y="1076550"/>
            <a:ext cx="1823139" cy="231435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240" y="365874"/>
            <a:ext cx="712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protein structures are usually determined by X-ray crystallography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nuclear magnetic resonance spectroscopy</a:t>
            </a:r>
          </a:p>
        </p:txBody>
      </p:sp>
      <p:pic>
        <p:nvPicPr>
          <p:cNvPr id="3" name="Picture 2" descr="NMRspectros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063005"/>
            <a:ext cx="7690361" cy="2691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9" y="3971955"/>
            <a:ext cx="4515695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4413" y="6414429"/>
            <a:ext cx="352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www.onemoonscientific.com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nvjChunks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/ch16s02.html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medicine.yale.edu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/pharm/images/gallery188_77739SB5.jpg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564" y="3806855"/>
            <a:ext cx="3836566" cy="256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5300" y="1270000"/>
            <a:ext cx="2717800" cy="24844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1700" y="1012205"/>
            <a:ext cx="2540000" cy="253109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1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240" y="365874"/>
            <a:ext cx="8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protein structures can be accessed from the RCSB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Protein Data Bank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3938" y="5611168"/>
            <a:ext cx="219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http://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www.rcsb.org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Picture 6" descr="PDB_window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952500"/>
            <a:ext cx="7366897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240" y="5608072"/>
            <a:ext cx="4035079" cy="88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• deposition required by most journals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• currently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over 160,000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structures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240" y="365874"/>
            <a:ext cx="712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structures can be viewed and downloaded from the PDB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3" name="Picture 2" descr="PDB_D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1079500"/>
            <a:ext cx="2774802" cy="4754880"/>
          </a:xfrm>
          <a:prstGeom prst="rect">
            <a:avLst/>
          </a:prstGeom>
        </p:spPr>
      </p:pic>
      <p:pic>
        <p:nvPicPr>
          <p:cNvPr id="4" name="Picture 3" descr="PDB_DR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64" y="1079500"/>
            <a:ext cx="2774802" cy="475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582" y="1079500"/>
            <a:ext cx="5725546" cy="7432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HEADER    HISTOCOMPATIBILITY ANTIGEN              15-FEB-94   1DLH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TITLE     CRYSTAL STRUCTURE OF THE HUMAN CLASS II MHC PROTEIN HLA-DR1 COMPLEXED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TITLE    2 WITH AN INFLUENZA VIRUS PEPTIDE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 MOL_ID: 1;   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2 MOLECULE: CLASS II HISTOCOMPATIBILITY ANTIGEN (HLA-DR1) (ALPHA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3 CHAIN);     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4 CHAIN: A, D;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5 ENGINEERED: YES;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6 MOL_ID: 2;  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7 MOLECULE: CLASS II HISTOCOMPATIBILITY ANTIGEN (HLA-DR1) (BETA CHAIN);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8 CHAIN: B, E;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 9 ENGINEERED: YES;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10 MOL_ID: 3;  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11 MOLECULE: ENTEROTOXIN TYPE B PRECURSOR;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12 CHAIN: C, F;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COMPND  13 ENGINEERED: YES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SOURCE    MOL_ID: 1;            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SOURCE   2 ORGANISM_SCIENTIFIC: HOMO SAPIENS;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SOURCE   3 ORGANISM_COMMON: HUMAN;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SOURCE   4 ORGANISM_TAXID: 9606;         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aco"/>
              <a:ea typeface="+mn-ea"/>
              <a:cs typeface="Monac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                                     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1  N   GLU A   3      19.098  63.939   8.356  1.00 65.17           N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2  CA  GLU A   3      19.182  65.361   8.775  1.00 63.51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3  C   GLU A   3      20.437  65.645   9.610  1.00 57.46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4  O   GLU A   3      21.376  64.830   9.650  1.00 56.65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5  CB  GLU A   3      17.963  65.723   9.636  1.00 65.27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6  CG  GLU A   3      17.726  64.695  10.676  1.00 70.69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7  CD  GLU A   3      16.627  65.038  11.664  1.00 73.29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8  OE1 GLU A   3      15.483  65.312  11.269  1.00 74.15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 9  OE2 GLU A   3      16.942  64.953  12.842  1.00 79.97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10  N   GLU A   4      20.419  66.763  10.328  1.00 50.45           N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11  CA  GLU A   4      21.562  67.120  11.132  1.00 49.51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12  C   GLU A   4      21.313  67.458  12.588  1.00 43.07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13  O   GLU A   4      22.169  67.189  13.445  1.00 46.41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14  CB  GLU A   4      22.323  68.269  10.476  1.00 51.47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15  CG  GLU A   4      23.588  67.860   9.745  1.00 61.20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16  CD  GLU A   4      24.007  68.917   8.771  1.00 66.24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17  OE1 GLU A   4      24.001  70.103   9.183  1.00 68.17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18  OE2 GLU A   4      24.293  68.587   7.581  1.00 70.25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19  N   HIS A   5      20.214  68.139  12.857  1.00 32.86           N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20  CA  HIS A   5      19.917  68.535  14.210  1.00 25.97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21  C   HIS A   5      18.443  68.716  14.290  1.00 21.73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22  O   HIS A   5      17.776  68.988  13.272  1.00 13.21           O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23  CB  HIS A   5      20.544  69.894  14.540  1.00 31.82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24  CG  HIS A   5      22.039  69.961  14.340  1.00 34.38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25  ND1 HIS A   5      22.946  69.677  15.344  1.00 35.60           N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26  CD2 HIS A   5      22.779  70.275  13.249  1.00 34.30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27  CE1 HIS A   5      24.176  69.800  14.882  1.00 31.82           C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  <a:t>ATOM     28  NE2 HIS A   5      24.103  70.161  13.612  1.00 34.75           N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co"/>
                <a:ea typeface="+mn-ea"/>
                <a:cs typeface="Monaco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aco"/>
              <a:ea typeface="+mn-ea"/>
              <a:cs typeface="Monac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1761" y="1079500"/>
            <a:ext cx="536821" cy="511397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9066" y="5808192"/>
            <a:ext cx="5704649" cy="2336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C18AE1E5-0DF9-5D4C-B9C7-A2B17BC4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400"/>
            <a:ext cx="2157413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474B2B-AA80-D445-8EA5-EECE987137C5}"/>
              </a:ext>
            </a:extLst>
          </p:cNvPr>
          <p:cNvSpPr txBox="1"/>
          <p:nvPr/>
        </p:nvSpPr>
        <p:spPr>
          <a:xfrm>
            <a:off x="3492499" y="6096000"/>
            <a:ext cx="54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Branden &amp; </a:t>
            </a:r>
            <a:r>
              <a:rPr lang="en-US" sz="1400" dirty="0" err="1"/>
              <a:t>Tooze</a:t>
            </a:r>
            <a:r>
              <a:rPr lang="en-US" sz="1400" dirty="0"/>
              <a:t> (1999) </a:t>
            </a:r>
            <a:r>
              <a:rPr lang="en-US" sz="1400" i="1" dirty="0"/>
              <a:t>Introduction to Protein Structure, 2nd Ed.</a:t>
            </a:r>
          </a:p>
          <a:p>
            <a:r>
              <a:rPr lang="en-US" altLang="en-US" sz="1400" dirty="0" err="1"/>
              <a:t>Porumb</a:t>
            </a:r>
            <a:r>
              <a:rPr lang="en-US" altLang="en-US" sz="1400" dirty="0"/>
              <a:t> </a:t>
            </a:r>
            <a:r>
              <a:rPr lang="en-US" altLang="en-US" sz="1400" i="1" dirty="0"/>
              <a:t>et al.</a:t>
            </a:r>
            <a:r>
              <a:rPr lang="en-US" altLang="en-US" sz="1400" dirty="0"/>
              <a:t> (1994) </a:t>
            </a:r>
            <a:r>
              <a:rPr lang="en-US" altLang="en-US" sz="1400" i="1" dirty="0"/>
              <a:t>Protein Eng. 7:</a:t>
            </a:r>
            <a:r>
              <a:rPr lang="en-US" altLang="en-US" sz="1400" dirty="0"/>
              <a:t>  109-15.</a:t>
            </a:r>
            <a:r>
              <a:rPr lang="en-US" sz="1400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EBFB94-2D1D-A443-9C79-899D7009FF75}"/>
              </a:ext>
            </a:extLst>
          </p:cNvPr>
          <p:cNvSpPr txBox="1"/>
          <p:nvPr/>
        </p:nvSpPr>
        <p:spPr>
          <a:xfrm>
            <a:off x="304800" y="365874"/>
            <a:ext cx="712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let’s consider the CaM-M13 structure in particular…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388F11-8CD0-FD45-AA8C-4F2620F87E82}"/>
              </a:ext>
            </a:extLst>
          </p:cNvPr>
          <p:cNvGrpSpPr/>
          <p:nvPr/>
        </p:nvGrpSpPr>
        <p:grpSpPr>
          <a:xfrm>
            <a:off x="304800" y="1149821"/>
            <a:ext cx="3488455" cy="4031779"/>
            <a:chOff x="304800" y="1149821"/>
            <a:chExt cx="3488455" cy="40317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DB3ECF-7891-C94D-B54F-61998A0D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524000"/>
              <a:ext cx="3396343" cy="3657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17DA88-1984-9F40-838A-B4421799EE30}"/>
                </a:ext>
              </a:extLst>
            </p:cNvPr>
            <p:cNvSpPr txBox="1"/>
            <p:nvPr/>
          </p:nvSpPr>
          <p:spPr>
            <a:xfrm>
              <a:off x="304800" y="1149821"/>
              <a:ext cx="3488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we will look at Ca</a:t>
              </a:r>
              <a:r>
                <a:rPr lang="en-US" sz="1800" baseline="30000" dirty="0"/>
                <a:t>2+</a:t>
              </a:r>
              <a:r>
                <a:rPr lang="en-US" sz="1800" dirty="0"/>
                <a:t> binding sites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97883C-8723-2F42-B76F-BC222010A173}"/>
              </a:ext>
            </a:extLst>
          </p:cNvPr>
          <p:cNvSpPr txBox="1"/>
          <p:nvPr/>
        </p:nvSpPr>
        <p:spPr>
          <a:xfrm>
            <a:off x="4419600" y="1149821"/>
            <a:ext cx="39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 should also look at the </a:t>
            </a:r>
            <a:r>
              <a:rPr lang="en-US" sz="1800" dirty="0" err="1"/>
              <a:t>CaM</a:t>
            </a:r>
            <a:r>
              <a:rPr lang="en-US" sz="1800" dirty="0"/>
              <a:t>/M13</a:t>
            </a:r>
          </a:p>
          <a:p>
            <a:r>
              <a:rPr lang="en-US" sz="1800" dirty="0"/>
              <a:t>interface … why?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647880-66E5-E947-8B25-6C2A1B68F0BC}"/>
              </a:ext>
            </a:extLst>
          </p:cNvPr>
          <p:cNvGrpSpPr/>
          <p:nvPr/>
        </p:nvGrpSpPr>
        <p:grpSpPr>
          <a:xfrm>
            <a:off x="4074562" y="1949301"/>
            <a:ext cx="4754880" cy="2962383"/>
            <a:chOff x="4074562" y="1949301"/>
            <a:chExt cx="4754880" cy="29623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D11B04-4339-E442-B10B-4A5095FB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60000">
              <a:off x="4074562" y="2595205"/>
              <a:ext cx="4754880" cy="23164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F35DB3-9F3D-334C-A0E0-8BC343C94F18}"/>
                </a:ext>
              </a:extLst>
            </p:cNvPr>
            <p:cNvSpPr txBox="1"/>
            <p:nvPr/>
          </p:nvSpPr>
          <p:spPr>
            <a:xfrm>
              <a:off x="5918893" y="1949301"/>
              <a:ext cx="1701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CaM-M13 hybrid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C65E5-E17B-FF42-B13E-880C02BC780D}"/>
                </a:ext>
              </a:extLst>
            </p:cNvPr>
            <p:cNvSpPr txBox="1"/>
            <p:nvPr/>
          </p:nvSpPr>
          <p:spPr>
            <a:xfrm>
              <a:off x="7705756" y="1949301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0000"/>
                  </a:solidFill>
                </a:rPr>
                <a:t>CaM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707C43-59AF-8841-B1B3-1B09D7DEF001}"/>
                </a:ext>
              </a:extLst>
            </p:cNvPr>
            <p:cNvSpPr txBox="1"/>
            <p:nvPr/>
          </p:nvSpPr>
          <p:spPr>
            <a:xfrm>
              <a:off x="4572000" y="1949301"/>
              <a:ext cx="1252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0000"/>
                  </a:solidFill>
                </a:rPr>
                <a:t>CaM</a:t>
              </a:r>
              <a:r>
                <a:rPr lang="en-US" sz="1600" dirty="0">
                  <a:solidFill>
                    <a:srgbClr val="FF0000"/>
                  </a:solidFill>
                </a:rPr>
                <a:t> + M13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4086C6-37BF-3644-A02F-BB58834172FA}"/>
                </a:ext>
              </a:extLst>
            </p:cNvPr>
            <p:cNvCxnSpPr/>
            <p:nvPr/>
          </p:nvCxnSpPr>
          <p:spPr bwMode="auto">
            <a:xfrm>
              <a:off x="5486400" y="2287855"/>
              <a:ext cx="0" cy="136974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07268FE-95C2-F94E-81A9-3E0FB520F48D}"/>
                </a:ext>
              </a:extLst>
            </p:cNvPr>
            <p:cNvCxnSpPr/>
            <p:nvPr/>
          </p:nvCxnSpPr>
          <p:spPr bwMode="auto">
            <a:xfrm>
              <a:off x="6371416" y="2287855"/>
              <a:ext cx="0" cy="1465589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9A6D85-200C-DF4A-94A0-1368960EEB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24800" y="2287856"/>
              <a:ext cx="0" cy="106494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0283D8-5A72-3C4E-A117-EEC82D340ADC}"/>
              </a:ext>
            </a:extLst>
          </p:cNvPr>
          <p:cNvGrpSpPr/>
          <p:nvPr/>
        </p:nvGrpSpPr>
        <p:grpSpPr>
          <a:xfrm>
            <a:off x="4953000" y="4864628"/>
            <a:ext cx="3863802" cy="338554"/>
            <a:chOff x="4953000" y="4864628"/>
            <a:chExt cx="3863802" cy="33855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89647E-1F5E-E744-83E3-283486B8D22F}"/>
                </a:ext>
              </a:extLst>
            </p:cNvPr>
            <p:cNvSpPr txBox="1"/>
            <p:nvPr/>
          </p:nvSpPr>
          <p:spPr>
            <a:xfrm>
              <a:off x="6423198" y="4864628"/>
              <a:ext cx="2393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responds to lower [Ca</a:t>
              </a:r>
              <a:r>
                <a:rPr lang="en-US" sz="1600" baseline="30000" dirty="0">
                  <a:solidFill>
                    <a:srgbClr val="00B050"/>
                  </a:solidFill>
                </a:rPr>
                <a:t>2+</a:t>
              </a:r>
              <a:r>
                <a:rPr lang="en-US" sz="1600" dirty="0">
                  <a:solidFill>
                    <a:srgbClr val="00B050"/>
                  </a:solidFill>
                </a:rPr>
                <a:t>]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F493859-E0C4-8342-826C-AC4EB380FA8B}"/>
                </a:ext>
              </a:extLst>
            </p:cNvPr>
            <p:cNvCxnSpPr>
              <a:stCxn id="46" idx="1"/>
            </p:cNvCxnSpPr>
            <p:nvPr/>
          </p:nvCxnSpPr>
          <p:spPr bwMode="auto">
            <a:xfrm flipH="1">
              <a:off x="4953000" y="5033905"/>
              <a:ext cx="1470198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 Box 4">
            <a:extLst>
              <a:ext uri="{FF2B5EF4-FFF2-40B4-BE49-F238E27FC236}">
                <a16:creationId xmlns:a16="http://schemas.microsoft.com/office/drawing/2014/main" id="{D2BF21B2-3AEA-4F4D-BE12-83FFFB7B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28600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49EF6-D8A7-5144-A8C2-A2FBEE5652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0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894</Words>
  <Application>Microsoft Macintosh PowerPoint</Application>
  <PresentationFormat>On-screen Show (4:3)</PresentationFormat>
  <Paragraphs>146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Helvetica</vt:lpstr>
      <vt:lpstr>Monaco</vt:lpstr>
      <vt:lpstr>Symbol</vt:lpstr>
      <vt:lpstr>Times</vt:lpstr>
      <vt:lpstr>Blank Presentation</vt:lpstr>
      <vt:lpstr>Office Theme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Whitehead Institute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User</dc:creator>
  <cp:lastModifiedBy>Microsoft Office User</cp:lastModifiedBy>
  <cp:revision>193</cp:revision>
  <dcterms:created xsi:type="dcterms:W3CDTF">2013-03-11T21:27:08Z</dcterms:created>
  <dcterms:modified xsi:type="dcterms:W3CDTF">2021-04-23T22:22:01Z</dcterms:modified>
</cp:coreProperties>
</file>