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92" r:id="rId3"/>
    <p:sldId id="381" r:id="rId4"/>
    <p:sldId id="385" r:id="rId5"/>
    <p:sldId id="366" r:id="rId6"/>
    <p:sldId id="302" r:id="rId7"/>
    <p:sldId id="382" r:id="rId8"/>
    <p:sldId id="378" r:id="rId9"/>
    <p:sldId id="387" r:id="rId10"/>
    <p:sldId id="304" r:id="rId11"/>
    <p:sldId id="322" r:id="rId12"/>
    <p:sldId id="325" r:id="rId13"/>
    <p:sldId id="386" r:id="rId14"/>
    <p:sldId id="380" r:id="rId15"/>
    <p:sldId id="389" r:id="rId16"/>
    <p:sldId id="388" r:id="rId17"/>
    <p:sldId id="330" r:id="rId18"/>
    <p:sldId id="335" r:id="rId19"/>
    <p:sldId id="355" r:id="rId20"/>
    <p:sldId id="383" r:id="rId21"/>
    <p:sldId id="337" r:id="rId22"/>
    <p:sldId id="384" r:id="rId23"/>
    <p:sldId id="357" r:id="rId24"/>
    <p:sldId id="3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 autoAdjust="0"/>
    <p:restoredTop sz="84157" autoAdjust="0"/>
  </p:normalViewPr>
  <p:slideViewPr>
    <p:cSldViewPr>
      <p:cViewPr varScale="1">
        <p:scale>
          <a:sx n="95" d="100"/>
          <a:sy n="95" d="100"/>
        </p:scale>
        <p:origin x="17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005B8-31FC-E940-AD3F-106A97284F4F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06325-36BD-EE4D-BC72-B6F720095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A1E89-205E-4FBB-9766-775B4816CA05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684CD-A5D7-489B-8CA6-12AB1EAA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3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already know a lot of th</a:t>
            </a:r>
            <a:r>
              <a:rPr lang="en-US" baseline="0" dirty="0" smtClean="0"/>
              <a:t>e mechanics of writing individual paper components: Abstracts, Methods, Figures.</a:t>
            </a:r>
          </a:p>
          <a:p>
            <a:r>
              <a:rPr lang="en-US" baseline="0" dirty="0" smtClean="0"/>
              <a:t>Here we’ll talk more about crafting overall structure, how the different parts should fit together.</a:t>
            </a:r>
          </a:p>
          <a:p>
            <a:r>
              <a:rPr lang="en-US" baseline="0" dirty="0" smtClean="0"/>
              <a:t>Provide you with some different models for conceptualizing how parts fit together.</a:t>
            </a:r>
          </a:p>
          <a:p>
            <a:r>
              <a:rPr lang="en-US" baseline="0" dirty="0" smtClean="0"/>
              <a:t>Also concrete recommendations on what to do/what not to 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03638-0225-4DB8-B02D-BC2900998F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3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2668B-0212-6447-82B1-9D17E19C5240}" type="slidenum">
              <a:rPr lang="en-US"/>
              <a:pPr/>
              <a:t>19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54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ADB4FF-74D4-B64F-914B-4C1435C01DA9}" type="slidenum">
              <a:rPr lang="en-US"/>
              <a:pPr/>
              <a:t>20</a:t>
            </a:fld>
            <a:endParaRPr lang="en-US"/>
          </a:p>
        </p:txBody>
      </p:sp>
      <p:sp>
        <p:nvSpPr>
          <p:cNvPr id="100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6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1ABA50-7A12-8A4C-A9B6-E27AEFE017F2}" type="slidenum">
              <a:rPr lang="en-US"/>
              <a:pPr/>
              <a:t>21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60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084E3-91D6-B041-9B08-02339990EC75}" type="slidenum">
              <a:rPr lang="en-US"/>
              <a:pPr/>
              <a:t>22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9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AD813-BED9-5444-96D6-3FCBC4F25181}" type="slidenum">
              <a:rPr lang="en-US"/>
              <a:pPr/>
              <a:t>23</a:t>
            </a:fld>
            <a:endParaRPr 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9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03638-0225-4DB8-B02D-BC2900998F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AD813-BED9-5444-96D6-3FCBC4F25181}" type="slidenum">
              <a:rPr lang="en-US"/>
              <a:pPr/>
              <a:t>4</a:t>
            </a:fld>
            <a:endParaRPr lang="en-US"/>
          </a:p>
        </p:txBody>
      </p:sp>
      <p:sp>
        <p:nvSpPr>
          <p:cNvPr id="98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9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1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Showed this slide to you during Abstract</a:t>
            </a:r>
            <a:r>
              <a:rPr lang="en-US" baseline="0" dirty="0" smtClean="0"/>
              <a:t>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684CD-A5D7-489B-8CA6-12AB1EAAC3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8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D8CF5-D9EF-3D4B-B2C7-0668AB515646}" type="slidenum">
              <a:rPr lang="en-US"/>
              <a:pPr/>
              <a:t>6</a:t>
            </a:fld>
            <a:endParaRPr lang="en-US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look at examples</a:t>
            </a:r>
            <a:r>
              <a:rPr lang="en-US" baseline="0" dirty="0" smtClean="0"/>
              <a:t> of Results, Introduction, and Discussion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355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D8CF5-D9EF-3D4B-B2C7-0668AB515646}" type="slidenum">
              <a:rPr lang="en-US"/>
              <a:pPr/>
              <a:t>7</a:t>
            </a:fld>
            <a:endParaRPr lang="en-US"/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look at examples</a:t>
            </a:r>
            <a:r>
              <a:rPr lang="en-US" baseline="0" dirty="0" smtClean="0"/>
              <a:t> of Results, Introduction, and Discussion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38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1F2C33-DF7B-5C4E-86FB-C4A860F880FA}" type="slidenum">
              <a:rPr lang="en-US"/>
              <a:pPr/>
              <a:t>10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 smtClean="0"/>
              <a:t>Where else did we talk about this minimal essential concept? Some figures may end up in Supplementary.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43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4A169-44C1-CE43-BC8F-8497F836FC60}" type="slidenum">
              <a:rPr lang="en-US"/>
              <a:pPr/>
              <a:t>11</a:t>
            </a:fld>
            <a:endParaRPr lang="en-US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E0FFD-7D34-BB4C-8B7A-219116CCDA18}" type="slidenum">
              <a:rPr lang="en-US"/>
              <a:pPr/>
              <a:t>17</a:t>
            </a:fld>
            <a:endParaRPr lang="en-US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9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6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7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8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5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0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4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6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4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16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5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3FD43-32CF-47B7-AB1B-B4529CBBCAD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74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3FD43-32CF-47B7-AB1B-B4529CBBCADE}" type="datetimeFigureOut">
              <a:rPr lang="en-US" smtClean="0"/>
              <a:t>11/4/16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94102-4931-4D59-9EE0-455AEB917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6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8797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+mj-lt"/>
              </a:rPr>
              <a:t>Research Paper </a:t>
            </a:r>
            <a:r>
              <a:rPr lang="en-US" sz="3600" dirty="0" smtClean="0"/>
              <a:t>structure and writing process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20.109 Workshop</a:t>
            </a:r>
            <a:r>
              <a:rPr lang="en-US" sz="3600" dirty="0" smtClean="0">
                <a:latin typeface="+mj-lt"/>
              </a:rPr>
              <a:t/>
            </a:r>
            <a:br>
              <a:rPr lang="en-US" sz="3600" dirty="0" smtClean="0">
                <a:latin typeface="+mj-lt"/>
              </a:rPr>
            </a:br>
            <a:r>
              <a:rPr lang="en-US" sz="3600" dirty="0" smtClean="0">
                <a:latin typeface="+mj-lt"/>
              </a:rPr>
              <a:t> </a:t>
            </a:r>
            <a:endParaRPr lang="en-US" sz="3600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7854382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+mj-lt"/>
              </a:rPr>
              <a:t>Sean Clarke </a:t>
            </a:r>
          </a:p>
          <a:p>
            <a:pPr algn="l"/>
            <a:r>
              <a:rPr lang="en-US" sz="2400" dirty="0" smtClean="0">
                <a:latin typeface="+mj-lt"/>
              </a:rPr>
              <a:t>Diana </a:t>
            </a:r>
            <a:r>
              <a:rPr lang="en-US" sz="2400" dirty="0" err="1" smtClean="0">
                <a:latin typeface="+mj-lt"/>
              </a:rPr>
              <a:t>Chien</a:t>
            </a:r>
            <a:endParaRPr lang="en-US" sz="2400" dirty="0" smtClean="0">
              <a:latin typeface="+mj-lt"/>
            </a:endParaRPr>
          </a:p>
        </p:txBody>
      </p:sp>
      <p:pic>
        <p:nvPicPr>
          <p:cNvPr id="4" name="Picture 3" descr="communication-lab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00873"/>
            <a:ext cx="5291148" cy="961054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13714" y="5638800"/>
            <a:ext cx="5126468" cy="945470"/>
          </a:xfrm>
          <a:prstGeom prst="rect">
            <a:avLst/>
          </a:prstGeom>
        </p:spPr>
        <p:txBody>
          <a:bodyPr wrap="square" lIns="113366" tIns="56683" rIns="113366" bIns="56683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venir Book"/>
              </a:rPr>
              <a:t>Helping you communicate effectively.</a:t>
            </a:r>
          </a:p>
          <a:p>
            <a:pPr algn="r"/>
            <a:r>
              <a:rPr lang="en-US" b="1" dirty="0" smtClean="0">
                <a:solidFill>
                  <a:srgbClr val="86B73C"/>
                </a:solidFill>
                <a:latin typeface="+mj-lt"/>
                <a:cs typeface="Avenir Heavy"/>
              </a:rPr>
              <a:t>be.mit.edu/</a:t>
            </a:r>
            <a:r>
              <a:rPr lang="en-US" b="1" dirty="0" err="1" smtClean="0">
                <a:solidFill>
                  <a:srgbClr val="86B73C"/>
                </a:solidFill>
                <a:latin typeface="+mj-lt"/>
                <a:cs typeface="Avenir Heavy"/>
              </a:rPr>
              <a:t>communicationlab</a:t>
            </a:r>
            <a:r>
              <a:rPr lang="en-US" b="1" dirty="0">
                <a:solidFill>
                  <a:srgbClr val="86B73C"/>
                </a:solidFill>
                <a:latin typeface="+mj-lt"/>
                <a:cs typeface="Avenir Heavy"/>
              </a:rPr>
              <a:t/>
            </a:r>
            <a:br>
              <a:rPr lang="en-US" b="1" dirty="0">
                <a:solidFill>
                  <a:srgbClr val="86B73C"/>
                </a:solidFill>
                <a:latin typeface="+mj-lt"/>
                <a:cs typeface="Avenir Heavy"/>
              </a:rPr>
            </a:br>
            <a:endParaRPr lang="en-US" b="1" dirty="0">
              <a:solidFill>
                <a:srgbClr val="86B73C"/>
              </a:solidFill>
              <a:latin typeface="+mj-lt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2780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686800" cy="1020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Figures </a:t>
            </a:r>
            <a:r>
              <a:rPr lang="en-US" sz="3200" dirty="0"/>
              <a:t>s</a:t>
            </a:r>
            <a:r>
              <a:rPr lang="en-US" sz="3200" dirty="0" smtClean="0"/>
              <a:t>how “minimal essential data” visually</a:t>
            </a:r>
            <a:endParaRPr lang="en-US" sz="3200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221163"/>
          </a:xfrm>
        </p:spPr>
        <p:txBody>
          <a:bodyPr/>
          <a:lstStyle/>
          <a:p>
            <a:r>
              <a:rPr lang="en-US" dirty="0" smtClean="0"/>
              <a:t>Include </a:t>
            </a:r>
            <a:r>
              <a:rPr lang="en-US" dirty="0"/>
              <a:t>all data necessary to </a:t>
            </a:r>
            <a:r>
              <a:rPr lang="en-US" dirty="0" smtClean="0"/>
              <a:t>your conclusions, </a:t>
            </a:r>
            <a:r>
              <a:rPr lang="en-US" dirty="0"/>
              <a:t>including </a:t>
            </a:r>
            <a:r>
              <a:rPr lang="en-US" dirty="0" smtClean="0"/>
              <a:t>controls</a:t>
            </a:r>
            <a:endParaRPr lang="en-US" dirty="0"/>
          </a:p>
          <a:p>
            <a:r>
              <a:rPr lang="en-US" dirty="0"/>
              <a:t>Do not include </a:t>
            </a:r>
            <a:r>
              <a:rPr lang="en-US" dirty="0" smtClean="0"/>
              <a:t>irrelevant data</a:t>
            </a:r>
            <a:endParaRPr lang="en-US" dirty="0"/>
          </a:p>
          <a:p>
            <a:r>
              <a:rPr lang="en-US" b="1" dirty="0" smtClean="0"/>
              <a:t>Do not exclude contradictory data</a:t>
            </a:r>
          </a:p>
          <a:p>
            <a:r>
              <a:rPr lang="en-US" dirty="0" smtClean="0"/>
              <a:t>Remember our earlier discussion of good figures and captions (slides on wiki)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304801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Results</a:t>
            </a:r>
            <a:r>
              <a:rPr lang="en-US" sz="3200" dirty="0" smtClean="0"/>
              <a:t> = </a:t>
            </a:r>
            <a:r>
              <a:rPr lang="en-US" sz="3200" b="1" dirty="0" smtClean="0"/>
              <a:t>What </a:t>
            </a:r>
            <a:r>
              <a:rPr lang="en-US" sz="3200" dirty="0"/>
              <a:t>did you find in your research?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6250" y="1295400"/>
            <a:ext cx="851535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Subsections get take-home titles </a:t>
            </a:r>
            <a:endParaRPr lang="en-US" sz="2800" dirty="0" smtClean="0"/>
          </a:p>
          <a:p>
            <a:r>
              <a:rPr lang="en-US" sz="2800" dirty="0"/>
              <a:t>W</a:t>
            </a:r>
            <a:r>
              <a:rPr lang="en-US" sz="2800" dirty="0" smtClean="0"/>
              <a:t>hat you did + What you learned from the data</a:t>
            </a:r>
          </a:p>
          <a:p>
            <a:r>
              <a:rPr lang="en-US" sz="2800" dirty="0" smtClean="0"/>
              <a:t>Build to a conclusion with transitions </a:t>
            </a:r>
          </a:p>
          <a:p>
            <a:r>
              <a:rPr lang="en-US" sz="2800" dirty="0" smtClean="0"/>
              <a:t>No speculation</a:t>
            </a:r>
          </a:p>
          <a:p>
            <a:r>
              <a:rPr lang="en-US" sz="2800" dirty="0" smtClean="0"/>
              <a:t>Simple language, past tense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Activity: </a:t>
            </a:r>
            <a:r>
              <a:rPr lang="en-US" sz="3600" dirty="0" smtClean="0">
                <a:solidFill>
                  <a:srgbClr val="C00000"/>
                </a:solidFill>
              </a:rPr>
              <a:t>Analyze a </a:t>
            </a:r>
            <a:r>
              <a:rPr lang="en-US" sz="3600" dirty="0">
                <a:solidFill>
                  <a:srgbClr val="C00000"/>
                </a:solidFill>
              </a:rPr>
              <a:t>real </a:t>
            </a:r>
            <a:r>
              <a:rPr lang="en-US" sz="3600" dirty="0" smtClean="0">
                <a:solidFill>
                  <a:srgbClr val="C00000"/>
                </a:solidFill>
              </a:rPr>
              <a:t>paper (p.760)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>
                <a:solidFill>
                  <a:srgbClr val="C00000"/>
                </a:solidFill>
              </a:rPr>
              <a:t>Take 10 minutes in groups </a:t>
            </a:r>
            <a:r>
              <a:rPr lang="en-US" sz="3600" dirty="0">
                <a:solidFill>
                  <a:srgbClr val="C00000"/>
                </a:solidFill>
              </a:rPr>
              <a:t>of 3 or </a:t>
            </a:r>
            <a:r>
              <a:rPr lang="en-US" sz="3600" dirty="0" smtClean="0">
                <a:solidFill>
                  <a:srgbClr val="C00000"/>
                </a:solidFill>
              </a:rPr>
              <a:t>4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the results with the figures. </a:t>
            </a:r>
          </a:p>
          <a:p>
            <a:pPr lvl="1"/>
            <a:r>
              <a:rPr lang="en-US" dirty="0" smtClean="0"/>
              <a:t>Are these parts organized well?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do you think of the Figure titles vs. the Results subheadings</a:t>
            </a:r>
            <a:r>
              <a:rPr lang="en-US" dirty="0" smtClean="0"/>
              <a:t>?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 the paragraphs within the results. </a:t>
            </a:r>
          </a:p>
          <a:p>
            <a:pPr lvl="1"/>
            <a:r>
              <a:rPr lang="en-US" dirty="0" smtClean="0"/>
              <a:t>Do they follow the rules of organization (</a:t>
            </a:r>
            <a:r>
              <a:rPr lang="en-US" dirty="0"/>
              <a:t>in order to x, we did y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Do they draw conclusions? Are they overly speculative?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Activity: </a:t>
            </a:r>
            <a:r>
              <a:rPr lang="en-US" sz="3600" dirty="0" smtClean="0"/>
              <a:t>Analyze a </a:t>
            </a:r>
            <a:r>
              <a:rPr lang="en-US" sz="3600" dirty="0"/>
              <a:t>real paper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Comm</a:t>
            </a:r>
            <a:r>
              <a:rPr lang="en-US" dirty="0" smtClean="0"/>
              <a:t> Lab </a:t>
            </a:r>
            <a:r>
              <a:rPr lang="en-US" dirty="0" err="1" smtClean="0"/>
              <a:t>CommKit</a:t>
            </a:r>
            <a:r>
              <a:rPr lang="en-US" dirty="0" smtClean="0"/>
              <a:t> </a:t>
            </a:r>
            <a:r>
              <a:rPr lang="en-US" dirty="0" smtClean="0"/>
              <a:t>has </a:t>
            </a:r>
            <a:r>
              <a:rPr lang="en-US" dirty="0" smtClean="0"/>
              <a:t>online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advice </a:t>
            </a:r>
            <a:r>
              <a:rPr lang="en-US" dirty="0" smtClean="0">
                <a:solidFill>
                  <a:schemeClr val="tx2"/>
                </a:solidFill>
              </a:rPr>
              <a:t>+ annotated examples 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/>
              <a:t>for major paper sections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836" y="3041178"/>
            <a:ext cx="4851400" cy="316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18" y="3041178"/>
            <a:ext cx="2463800" cy="30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6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Your research </a:t>
            </a:r>
            <a:r>
              <a:rPr lang="en-US" sz="2800" dirty="0" smtClean="0"/>
              <a:t>taught </a:t>
            </a:r>
            <a:r>
              <a:rPr lang="en-US" sz="2800" dirty="0"/>
              <a:t>you </a:t>
            </a:r>
            <a:r>
              <a:rPr lang="en-US" sz="2800" dirty="0" smtClean="0"/>
              <a:t>something, right?</a:t>
            </a:r>
            <a:endParaRPr lang="en-US" sz="2800" dirty="0"/>
          </a:p>
          <a:p>
            <a:r>
              <a:rPr lang="en-US" sz="2800" dirty="0" smtClean="0"/>
              <a:t>Introduction </a:t>
            </a:r>
            <a:r>
              <a:rPr lang="en-US" sz="2800" dirty="0"/>
              <a:t>convinces the reader </a:t>
            </a:r>
            <a:r>
              <a:rPr lang="en-US" sz="2800" dirty="0" smtClean="0"/>
              <a:t>that this </a:t>
            </a:r>
            <a:r>
              <a:rPr lang="en-US" sz="2800" dirty="0"/>
              <a:t>knowledge </a:t>
            </a:r>
            <a:r>
              <a:rPr lang="en-US" sz="2800" dirty="0" smtClean="0"/>
              <a:t>is </a:t>
            </a:r>
            <a:r>
              <a:rPr lang="en-US" sz="2800" dirty="0"/>
              <a:t>worth </a:t>
            </a:r>
            <a:r>
              <a:rPr lang="en-US" sz="2800" dirty="0" smtClean="0"/>
              <a:t>having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ackground + knowledge gap + here we show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304800"/>
            <a:ext cx="8458200" cy="124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Introduction</a:t>
            </a:r>
            <a:r>
              <a:rPr lang="en-US" sz="3600" dirty="0"/>
              <a:t> </a:t>
            </a:r>
            <a:r>
              <a:rPr lang="en-US" sz="3600" dirty="0" smtClean="0"/>
              <a:t>= </a:t>
            </a:r>
            <a:r>
              <a:rPr lang="en-US" sz="3600" b="1" dirty="0" smtClean="0"/>
              <a:t>Why</a:t>
            </a:r>
            <a:r>
              <a:rPr lang="en-US" sz="3600" dirty="0" smtClean="0"/>
              <a:t> did you do this research?</a:t>
            </a:r>
            <a:br>
              <a:rPr lang="en-US" sz="3600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63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Your research </a:t>
            </a:r>
            <a:r>
              <a:rPr lang="en-US" sz="2800" dirty="0" smtClean="0"/>
              <a:t>taught </a:t>
            </a:r>
            <a:r>
              <a:rPr lang="en-US" sz="2800" dirty="0"/>
              <a:t>you </a:t>
            </a:r>
            <a:r>
              <a:rPr lang="en-US" sz="2800" dirty="0" smtClean="0"/>
              <a:t>something, right?</a:t>
            </a:r>
            <a:endParaRPr lang="en-US" sz="2800" dirty="0"/>
          </a:p>
          <a:p>
            <a:r>
              <a:rPr lang="en-US" sz="2800" dirty="0" smtClean="0"/>
              <a:t>Introduction </a:t>
            </a:r>
            <a:r>
              <a:rPr lang="en-US" sz="2800" dirty="0"/>
              <a:t>convinces the reader </a:t>
            </a:r>
            <a:r>
              <a:rPr lang="en-US" sz="2800" dirty="0" smtClean="0"/>
              <a:t>that this </a:t>
            </a:r>
            <a:r>
              <a:rPr lang="en-US" sz="2800" dirty="0"/>
              <a:t>knowledge </a:t>
            </a:r>
            <a:r>
              <a:rPr lang="en-US" sz="2800" dirty="0" smtClean="0"/>
              <a:t>is </a:t>
            </a:r>
            <a:r>
              <a:rPr lang="en-US" sz="2800" dirty="0"/>
              <a:t>worth </a:t>
            </a:r>
            <a:r>
              <a:rPr lang="en-US" sz="2800" dirty="0" smtClean="0"/>
              <a:t>having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ackground + knowledge gap + here we show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304800"/>
            <a:ext cx="8458200" cy="124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Introduction</a:t>
            </a:r>
            <a:r>
              <a:rPr lang="en-US" sz="3600" dirty="0"/>
              <a:t> </a:t>
            </a:r>
            <a:r>
              <a:rPr lang="en-US" sz="3600" dirty="0" smtClean="0"/>
              <a:t>= </a:t>
            </a:r>
            <a:r>
              <a:rPr lang="en-US" sz="3600" b="1" dirty="0" smtClean="0"/>
              <a:t>Why</a:t>
            </a:r>
            <a:r>
              <a:rPr lang="en-US" sz="3600" dirty="0" smtClean="0"/>
              <a:t> did you do this research?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04449" y="4038600"/>
            <a:ext cx="7882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Activity: Let’s read the Introduction to this paper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Individually, take 5 minutes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Your research </a:t>
            </a:r>
            <a:r>
              <a:rPr lang="en-US" sz="2800" dirty="0" smtClean="0"/>
              <a:t>taught </a:t>
            </a:r>
            <a:r>
              <a:rPr lang="en-US" sz="2800" dirty="0"/>
              <a:t>you </a:t>
            </a:r>
            <a:r>
              <a:rPr lang="en-US" sz="2800" dirty="0" smtClean="0"/>
              <a:t>something, right?</a:t>
            </a:r>
            <a:endParaRPr lang="en-US" sz="2800" dirty="0"/>
          </a:p>
          <a:p>
            <a:r>
              <a:rPr lang="en-US" sz="2800" dirty="0" smtClean="0"/>
              <a:t>Introduction </a:t>
            </a:r>
            <a:r>
              <a:rPr lang="en-US" sz="2800" dirty="0"/>
              <a:t>convinces the reader </a:t>
            </a:r>
            <a:r>
              <a:rPr lang="en-US" sz="2800" dirty="0" smtClean="0"/>
              <a:t>that this </a:t>
            </a:r>
            <a:r>
              <a:rPr lang="en-US" sz="2800" dirty="0"/>
              <a:t>knowledge </a:t>
            </a:r>
            <a:r>
              <a:rPr lang="en-US" sz="2800" dirty="0" smtClean="0"/>
              <a:t>is </a:t>
            </a:r>
            <a:r>
              <a:rPr lang="en-US" sz="2800" dirty="0"/>
              <a:t>worth </a:t>
            </a:r>
            <a:r>
              <a:rPr lang="en-US" sz="2800" dirty="0" smtClean="0"/>
              <a:t>having</a:t>
            </a:r>
          </a:p>
          <a:p>
            <a:r>
              <a:rPr lang="en-US" sz="2800" dirty="0"/>
              <a:t>b</a:t>
            </a:r>
            <a:r>
              <a:rPr lang="en-US" sz="2800" dirty="0" smtClean="0"/>
              <a:t>ackground + knowledge gap + here we show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 descr="King model of a paper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3" t="26505" r="33053" b="43547"/>
          <a:stretch/>
        </p:blipFill>
        <p:spPr>
          <a:xfrm>
            <a:off x="4783086" y="4359276"/>
            <a:ext cx="3065514" cy="1812924"/>
          </a:xfrm>
          <a:prstGeom prst="rect">
            <a:avLst/>
          </a:prstGeom>
          <a:ln>
            <a:noFill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304800"/>
            <a:ext cx="8458200" cy="1249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Introduction</a:t>
            </a:r>
            <a:r>
              <a:rPr lang="en-US" sz="3600" dirty="0"/>
              <a:t> </a:t>
            </a:r>
            <a:r>
              <a:rPr lang="en-US" sz="3600" dirty="0" smtClean="0"/>
              <a:t>= </a:t>
            </a:r>
            <a:r>
              <a:rPr lang="en-US" sz="3600" b="1" dirty="0" smtClean="0"/>
              <a:t>Why</a:t>
            </a:r>
            <a:r>
              <a:rPr lang="en-US" sz="3600" dirty="0" smtClean="0"/>
              <a:t> did you do this research?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7" name="Picture 6" descr="King model of a paper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16666" r="32292" b="77084"/>
          <a:stretch/>
        </p:blipFill>
        <p:spPr>
          <a:xfrm>
            <a:off x="1066800" y="4350311"/>
            <a:ext cx="3073398" cy="37408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458200" cy="124936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Discussion</a:t>
            </a:r>
            <a:r>
              <a:rPr lang="en-US" sz="3600" dirty="0"/>
              <a:t> </a:t>
            </a:r>
            <a:r>
              <a:rPr lang="en-US" sz="3600" dirty="0" smtClean="0"/>
              <a:t>= What does this research </a:t>
            </a:r>
            <a:r>
              <a:rPr lang="en-US" sz="3600" b="1" dirty="0" smtClean="0"/>
              <a:t>mean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229600" cy="44497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Don’t</a:t>
            </a:r>
            <a:r>
              <a:rPr lang="en-US" sz="2400" dirty="0" smtClean="0"/>
              <a:t> repeat the Results.</a:t>
            </a:r>
          </a:p>
          <a:p>
            <a:r>
              <a:rPr lang="en-US" sz="2400" dirty="0" smtClean="0"/>
              <a:t>Restate the take-home message.</a:t>
            </a:r>
            <a:endParaRPr lang="en-US" sz="2400" dirty="0"/>
          </a:p>
          <a:p>
            <a:pPr lvl="1"/>
            <a:r>
              <a:rPr lang="en-US" sz="2400" dirty="0" smtClean="0"/>
              <a:t>Give context: How </a:t>
            </a:r>
            <a:r>
              <a:rPr lang="en-US" sz="2400" dirty="0"/>
              <a:t>does this fit with other reported studies and expectations?</a:t>
            </a:r>
          </a:p>
          <a:p>
            <a:pPr lvl="1"/>
            <a:r>
              <a:rPr lang="en-US" sz="2400" dirty="0"/>
              <a:t>Why is this important? </a:t>
            </a:r>
          </a:p>
          <a:p>
            <a:pPr lvl="1"/>
            <a:r>
              <a:rPr lang="en-US" sz="2400" dirty="0"/>
              <a:t>What are the </a:t>
            </a:r>
            <a:r>
              <a:rPr lang="en-US" sz="2400" dirty="0" smtClean="0"/>
              <a:t>caveats and limitations?</a:t>
            </a:r>
            <a:endParaRPr lang="en-US" sz="2400" dirty="0"/>
          </a:p>
          <a:p>
            <a:pPr lvl="1"/>
            <a:r>
              <a:rPr lang="en-US" sz="2400" dirty="0"/>
              <a:t>What interesting questions does this raise</a:t>
            </a:r>
            <a:r>
              <a:rPr lang="en-US" sz="2400" dirty="0" smtClean="0"/>
              <a:t>? </a:t>
            </a:r>
          </a:p>
          <a:p>
            <a:pPr lvl="1"/>
            <a:r>
              <a:rPr lang="en-US" sz="2400" dirty="0" smtClean="0"/>
              <a:t>How might this impact this/other fields?</a:t>
            </a:r>
          </a:p>
          <a:p>
            <a:r>
              <a:rPr lang="en-US" sz="2400" dirty="0" smtClean="0"/>
              <a:t>Avoid sweeping conclusions that are not substantiated by your or others’ research.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19200" y="1184831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aka, a chance to say what you </a:t>
            </a:r>
            <a:r>
              <a:rPr lang="en-US" sz="2000" b="1" dirty="0">
                <a:solidFill>
                  <a:schemeClr val="tx2"/>
                </a:solidFill>
              </a:rPr>
              <a:t>think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/>
              <a:t>instead of what you know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30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Activity: Analyze the Discussion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C00000"/>
                </a:solidFill>
              </a:rPr>
              <a:t>Take 8 minutes in groups of 3-4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52800"/>
          </a:xfrm>
        </p:spPr>
        <p:txBody>
          <a:bodyPr/>
          <a:lstStyle/>
          <a:p>
            <a:r>
              <a:rPr lang="en-US" dirty="0" smtClean="0"/>
              <a:t>What is the impact?</a:t>
            </a:r>
          </a:p>
          <a:p>
            <a:r>
              <a:rPr lang="en-US" dirty="0" smtClean="0"/>
              <a:t>Where might it lead?</a:t>
            </a:r>
          </a:p>
          <a:p>
            <a:r>
              <a:rPr lang="en-US" dirty="0" smtClean="0"/>
              <a:t>How’s their speculation level?</a:t>
            </a:r>
          </a:p>
          <a:p>
            <a:r>
              <a:rPr lang="en-US" dirty="0" smtClean="0"/>
              <a:t>Are there any limitations mentioned?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sz="3600" dirty="0">
                <a:solidFill>
                  <a:schemeClr val="tx1"/>
                </a:solidFill>
              </a:rPr>
              <a:t>Paragraph </a:t>
            </a:r>
            <a:r>
              <a:rPr kumimoji="1" lang="en-US" sz="3600" dirty="0" smtClean="0">
                <a:solidFill>
                  <a:schemeClr val="tx1"/>
                </a:solidFill>
              </a:rPr>
              <a:t>structure helps </a:t>
            </a:r>
            <a:r>
              <a:rPr kumimoji="1" lang="en-US" sz="3600" dirty="0" smtClean="0">
                <a:solidFill>
                  <a:schemeClr val="tx1"/>
                </a:solidFill>
              </a:rPr>
              <a:t>you and reader</a:t>
            </a:r>
            <a:endParaRPr kumimoji="1" lang="en-US" sz="3600" dirty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2800" dirty="0"/>
              <a:t>One paragraph = one thought.</a:t>
            </a:r>
          </a:p>
          <a:p>
            <a:r>
              <a:rPr kumimoji="1" lang="en-US" sz="2800" dirty="0" smtClean="0"/>
              <a:t>1</a:t>
            </a:r>
            <a:r>
              <a:rPr kumimoji="1" lang="en-US" sz="2800" baseline="30000" dirty="0" smtClean="0"/>
              <a:t>st</a:t>
            </a:r>
            <a:r>
              <a:rPr kumimoji="1" lang="en-US" sz="2800" dirty="0" smtClean="0"/>
              <a:t> sentence summarizes this thought.</a:t>
            </a:r>
          </a:p>
          <a:p>
            <a:r>
              <a:rPr kumimoji="1" lang="en-US" sz="2800" dirty="0" smtClean="0"/>
              <a:t>Last sentence reiterates.</a:t>
            </a:r>
            <a:endParaRPr kumimoji="1" lang="en-US" sz="2800" dirty="0"/>
          </a:p>
          <a:p>
            <a:r>
              <a:rPr kumimoji="1" lang="en-US" sz="2800" dirty="0"/>
              <a:t>Elaborate in a logical </a:t>
            </a:r>
            <a:r>
              <a:rPr kumimoji="1" lang="en-US" sz="2800" dirty="0" smtClean="0"/>
              <a:t>order, for example:</a:t>
            </a:r>
          </a:p>
          <a:p>
            <a:pPr lvl="1"/>
            <a:r>
              <a:rPr kumimoji="1" lang="en-US" sz="2400" dirty="0" smtClean="0"/>
              <a:t>pro </a:t>
            </a:r>
            <a:r>
              <a:rPr kumimoji="1" lang="en-US" sz="2400" dirty="0"/>
              <a:t>then </a:t>
            </a:r>
            <a:r>
              <a:rPr kumimoji="1" lang="en-US" sz="2400" dirty="0" smtClean="0"/>
              <a:t>con</a:t>
            </a:r>
          </a:p>
          <a:p>
            <a:pPr lvl="1"/>
            <a:r>
              <a:rPr kumimoji="1" lang="en-US" sz="2400" dirty="0" smtClean="0"/>
              <a:t>most </a:t>
            </a:r>
            <a:r>
              <a:rPr kumimoji="1" lang="en-US" sz="2400" dirty="0"/>
              <a:t>to least important </a:t>
            </a:r>
            <a:r>
              <a:rPr kumimoji="1" lang="en-US" sz="2400" dirty="0" smtClean="0"/>
              <a:t>evidence</a:t>
            </a:r>
          </a:p>
          <a:p>
            <a:pPr lvl="1"/>
            <a:r>
              <a:rPr kumimoji="1" lang="en-US" sz="2400" dirty="0" smtClean="0"/>
              <a:t>chronological</a:t>
            </a:r>
            <a:endParaRPr kumimoji="1" lang="en-US" sz="2400" dirty="0"/>
          </a:p>
          <a:p>
            <a:endParaRPr kumimoji="1"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you want to write a paper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 smtClean="0"/>
              <a:t>What </a:t>
            </a:r>
            <a:r>
              <a:rPr lang="en-US" dirty="0"/>
              <a:t>goes where</a:t>
            </a:r>
            <a:r>
              <a:rPr lang="en-US" dirty="0" smtClean="0"/>
              <a:t>?</a:t>
            </a:r>
          </a:p>
          <a:p>
            <a:pPr marL="400050" lvl="1" indent="0">
              <a:buNone/>
            </a:pPr>
            <a:r>
              <a:rPr lang="en-US" dirty="0" smtClean="0"/>
              <a:t>When do you write what? </a:t>
            </a:r>
          </a:p>
          <a:p>
            <a:pPr marL="400050" lvl="1" indent="0">
              <a:buNone/>
            </a:pPr>
            <a:r>
              <a:rPr lang="en-US" dirty="0" smtClean="0"/>
              <a:t>How does a successful paper work? </a:t>
            </a:r>
            <a:endParaRPr lang="en-US" sz="3200" dirty="0"/>
          </a:p>
          <a:p>
            <a:pPr marL="40005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19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References connect your paper to the research ecosystem</a:t>
            </a:r>
            <a:endParaRPr lang="en-US" dirty="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18590"/>
            <a:ext cx="8458200" cy="4525963"/>
          </a:xfrm>
        </p:spPr>
        <p:txBody>
          <a:bodyPr/>
          <a:lstStyle/>
          <a:p>
            <a:r>
              <a:rPr lang="en-US" dirty="0"/>
              <a:t>Built over the course of the paper</a:t>
            </a:r>
          </a:p>
          <a:p>
            <a:r>
              <a:rPr lang="en-US" dirty="0" smtClean="0"/>
              <a:t>Make sure you include papers that…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reach </a:t>
            </a:r>
            <a:r>
              <a:rPr lang="en-US" dirty="0"/>
              <a:t>conflicting </a:t>
            </a:r>
            <a:r>
              <a:rPr lang="en-US" dirty="0" smtClean="0"/>
              <a:t>conclusions</a:t>
            </a:r>
            <a:endParaRPr lang="en-US" dirty="0"/>
          </a:p>
          <a:p>
            <a:pPr lvl="1">
              <a:buFont typeface="Arial" charset="0"/>
              <a:buChar char="•"/>
            </a:pPr>
            <a:r>
              <a:rPr lang="en-US" dirty="0" smtClean="0"/>
              <a:t>are </a:t>
            </a:r>
            <a:r>
              <a:rPr lang="en-US" dirty="0"/>
              <a:t>from your competitors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were </a:t>
            </a:r>
            <a:r>
              <a:rPr lang="en-US" dirty="0"/>
              <a:t>published during the course of your work</a:t>
            </a:r>
          </a:p>
          <a:p>
            <a:pPr marL="457200" lvl="1" indent="0">
              <a:buNone/>
            </a:pPr>
            <a:r>
              <a:rPr lang="en-US" dirty="0"/>
              <a:t>(</a:t>
            </a:r>
            <a:r>
              <a:rPr lang="en-US" dirty="0" smtClean="0"/>
              <a:t>Reviewers </a:t>
            </a:r>
            <a:r>
              <a:rPr lang="en-US" dirty="0"/>
              <a:t>will be looking)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852397"/>
            <a:ext cx="2743200" cy="14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Acknowledge </a:t>
            </a:r>
            <a:r>
              <a:rPr lang="en-US" sz="3600" dirty="0" smtClean="0"/>
              <a:t>others for contributions</a:t>
            </a:r>
            <a:endParaRPr lang="en-US" sz="3600" dirty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Give proper </a:t>
            </a:r>
            <a:r>
              <a:rPr lang="en-US" sz="2400" dirty="0"/>
              <a:t>credit </a:t>
            </a:r>
            <a:r>
              <a:rPr lang="en-US" sz="2400" dirty="0" smtClean="0"/>
              <a:t>for</a:t>
            </a:r>
            <a:endParaRPr lang="en-US" sz="2400" dirty="0"/>
          </a:p>
          <a:p>
            <a:pPr marL="3208338" lvl="1" indent="0">
              <a:lnSpc>
                <a:spcPct val="90000"/>
              </a:lnSpc>
              <a:buNone/>
            </a:pPr>
            <a:r>
              <a:rPr lang="en-US" sz="2000" dirty="0"/>
              <a:t>Ideas</a:t>
            </a:r>
          </a:p>
          <a:p>
            <a:pPr marL="3208338" lvl="1" indent="0">
              <a:lnSpc>
                <a:spcPct val="90000"/>
              </a:lnSpc>
              <a:buNone/>
            </a:pPr>
            <a:r>
              <a:rPr lang="en-US" sz="2000" dirty="0"/>
              <a:t>Results</a:t>
            </a:r>
          </a:p>
          <a:p>
            <a:pPr marL="3208338" lvl="1" indent="0">
              <a:lnSpc>
                <a:spcPct val="90000"/>
              </a:lnSpc>
              <a:buNone/>
            </a:pPr>
            <a:r>
              <a:rPr lang="en-US" sz="2000" dirty="0"/>
              <a:t>Methods</a:t>
            </a:r>
          </a:p>
          <a:p>
            <a:pPr marL="3208338" lvl="1" indent="0">
              <a:lnSpc>
                <a:spcPct val="90000"/>
              </a:lnSpc>
              <a:buNone/>
            </a:pPr>
            <a:r>
              <a:rPr lang="en-US" sz="2000" dirty="0"/>
              <a:t>Equipment</a:t>
            </a:r>
          </a:p>
          <a:p>
            <a:pPr marL="3208338" lvl="1" indent="0">
              <a:lnSpc>
                <a:spcPct val="90000"/>
              </a:lnSpc>
              <a:buNone/>
            </a:pPr>
            <a:r>
              <a:rPr lang="en-US" sz="2000" dirty="0"/>
              <a:t>Experimental Help</a:t>
            </a:r>
          </a:p>
          <a:p>
            <a:pPr marL="3208338" lvl="1" indent="0">
              <a:lnSpc>
                <a:spcPct val="90000"/>
              </a:lnSpc>
              <a:buNone/>
            </a:pPr>
            <a:r>
              <a:rPr lang="en-US" sz="2000" dirty="0"/>
              <a:t>Funding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 smtClean="0"/>
              <a:t>…wherever it is appropriate: </a:t>
            </a: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dirty="0" smtClean="0"/>
              <a:t>Introduction</a:t>
            </a:r>
            <a:r>
              <a:rPr lang="en-US" sz="2400" dirty="0"/>
              <a:t>, Results, Discussion, </a:t>
            </a:r>
            <a:r>
              <a:rPr lang="en-US" sz="2400" dirty="0" smtClean="0"/>
              <a:t>Acknowledgments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riddle:</a:t>
            </a:r>
            <a:endParaRPr lang="en-US" dirty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are written last and read </a:t>
            </a:r>
            <a:r>
              <a:rPr lang="en-US" dirty="0" smtClean="0"/>
              <a:t>first.</a:t>
            </a:r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are we?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chemeClr val="tx1"/>
                </a:solidFill>
              </a:rPr>
              <a:t>Revising is essential</a:t>
            </a:r>
            <a:endParaRPr kumimoji="1" lang="en-US" dirty="0"/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2800" dirty="0"/>
              <a:t>Set aside the paper for several days.</a:t>
            </a:r>
          </a:p>
          <a:p>
            <a:r>
              <a:rPr kumimoji="1" lang="en-US" sz="2800" dirty="0"/>
              <a:t>Look for logical gaps and inconsistencies.</a:t>
            </a:r>
          </a:p>
          <a:p>
            <a:r>
              <a:rPr kumimoji="1" lang="en-US" sz="2800" dirty="0"/>
              <a:t>Cut ruthlessly. Use simple, direct constructions.</a:t>
            </a:r>
          </a:p>
          <a:p>
            <a:r>
              <a:rPr kumimoji="1" lang="en-US" sz="2800" dirty="0"/>
              <a:t>Have others read the paper and </a:t>
            </a:r>
            <a:r>
              <a:rPr kumimoji="1" lang="en-US" sz="2800" dirty="0" smtClean="0"/>
              <a:t>give feedback </a:t>
            </a:r>
            <a:r>
              <a:rPr kumimoji="1" lang="en-US" sz="2800" dirty="0"/>
              <a:t>U</a:t>
            </a:r>
            <a:r>
              <a:rPr kumimoji="1" lang="en-US" sz="2800" dirty="0" smtClean="0"/>
              <a:t>se the </a:t>
            </a:r>
            <a:r>
              <a:rPr kumimoji="1" lang="en-US" sz="2800" dirty="0" err="1" smtClean="0"/>
              <a:t>Comm</a:t>
            </a:r>
            <a:r>
              <a:rPr kumimoji="1" lang="en-US" sz="2800" dirty="0" smtClean="0"/>
              <a:t> Lab Fellows! </a:t>
            </a:r>
            <a:r>
              <a:rPr kumimoji="1" lang="en-US" sz="2800" u="sng" dirty="0" err="1" smtClean="0">
                <a:solidFill>
                  <a:schemeClr val="accent3"/>
                </a:solidFill>
              </a:rPr>
              <a:t>be.mit.edu</a:t>
            </a:r>
            <a:r>
              <a:rPr kumimoji="1" lang="en-US" sz="2800" u="sng" dirty="0" smtClean="0">
                <a:solidFill>
                  <a:schemeClr val="accent3"/>
                </a:solidFill>
              </a:rPr>
              <a:t>/</a:t>
            </a:r>
            <a:r>
              <a:rPr kumimoji="1" lang="en-US" sz="2800" u="sng" dirty="0" err="1" smtClean="0">
                <a:solidFill>
                  <a:schemeClr val="accent3"/>
                </a:solidFill>
              </a:rPr>
              <a:t>communicationlab</a:t>
            </a:r>
            <a:endParaRPr kumimoji="1"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Assignment or paper 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Due 5pm, Sun. Nov. 20th</a:t>
            </a:r>
          </a:p>
          <a:p>
            <a:r>
              <a:rPr lang="en-US" dirty="0" smtClean="0"/>
              <a:t>20% </a:t>
            </a:r>
            <a:r>
              <a:rPr lang="en-US" dirty="0"/>
              <a:t>of course </a:t>
            </a:r>
            <a:r>
              <a:rPr lang="en-US" dirty="0" smtClean="0"/>
              <a:t>grade (full rubric on wiki)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Title </a:t>
            </a:r>
            <a:r>
              <a:rPr lang="en-US" dirty="0"/>
              <a:t>and Abstract </a:t>
            </a:r>
            <a:r>
              <a:rPr lang="en-US" dirty="0" smtClean="0"/>
              <a:t>			10</a:t>
            </a:r>
            <a:r>
              <a:rPr lang="en-US" dirty="0"/>
              <a:t>%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Introduction 		2-3 p.		10%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Methods 		3-4 p.		20%</a:t>
            </a:r>
          </a:p>
          <a:p>
            <a:pPr marL="457200" lvl="1" indent="0">
              <a:buNone/>
            </a:pPr>
            <a:r>
              <a:rPr lang="en-US" dirty="0" smtClean="0"/>
              <a:t>Results and Figures 	4-5 p.		50%</a:t>
            </a:r>
          </a:p>
          <a:p>
            <a:pPr marL="457200" lvl="1" indent="0">
              <a:buNone/>
            </a:pPr>
            <a:r>
              <a:rPr lang="en-US" dirty="0" smtClean="0"/>
              <a:t>Discussion 		2-3 p.		10%</a:t>
            </a:r>
          </a:p>
          <a:p>
            <a:pPr marL="457200" lvl="1" indent="0">
              <a:buNone/>
            </a:pPr>
            <a:endParaRPr lang="en-US" i="1" dirty="0" smtClean="0"/>
          </a:p>
          <a:p>
            <a:pPr marL="457200" lvl="1" indent="0">
              <a:buNone/>
            </a:pPr>
            <a:r>
              <a:rPr lang="en-US" dirty="0" smtClean="0"/>
              <a:t>(12pt., double-space </a:t>
            </a:r>
            <a:r>
              <a:rPr lang="en-US" dirty="0" smtClean="0"/>
              <a:t>except Abstract, max.14 pages)</a:t>
            </a:r>
          </a:p>
        </p:txBody>
      </p:sp>
    </p:spTree>
    <p:extLst>
      <p:ext uri="{BB962C8B-B14F-4D97-AF65-F5344CB8AC3E}">
        <p14:creationId xmlns:p14="http://schemas.microsoft.com/office/powerpoint/2010/main" val="350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1"/>
            <a:ext cx="8839200" cy="4713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There </a:t>
            </a:r>
            <a:r>
              <a:rPr lang="en-US" sz="2800" b="1" dirty="0"/>
              <a:t>are no explicit models for successful papers</a:t>
            </a:r>
            <a:r>
              <a:rPr lang="en-US" sz="2800" b="1" dirty="0" smtClean="0"/>
              <a:t>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When you read a paper or sentence you like, collect it!</a:t>
            </a:r>
          </a:p>
          <a:p>
            <a:pPr marL="0" indent="0">
              <a:buNone/>
            </a:pPr>
            <a:r>
              <a:rPr lang="en-US" sz="2800" dirty="0" smtClean="0"/>
              <a:t>Analyze what makes it especially clear &amp; compelling. </a:t>
            </a:r>
          </a:p>
          <a:p>
            <a:pPr marL="0" indent="0">
              <a:buNone/>
            </a:pPr>
            <a:r>
              <a:rPr lang="en-US" sz="2800" dirty="0" smtClean="0"/>
              <a:t>Try using their techniques.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398308"/>
            <a:ext cx="3364124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758016"/>
            <a:ext cx="2518053" cy="364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chemeClr val="tx1"/>
                </a:solidFill>
              </a:rPr>
              <a:t>Revising is essential</a:t>
            </a:r>
            <a:endParaRPr kumimoji="1" lang="en-US" dirty="0"/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sz="2800" dirty="0" smtClean="0">
                <a:solidFill>
                  <a:srgbClr val="C00000"/>
                </a:solidFill>
              </a:rPr>
              <a:t>Do not</a:t>
            </a:r>
            <a:r>
              <a:rPr kumimoji="1" lang="en-US" sz="2800" dirty="0" smtClean="0"/>
              <a:t> try to write this paper in one day.</a:t>
            </a:r>
          </a:p>
          <a:p>
            <a:r>
              <a:rPr kumimoji="1" lang="en-US" sz="2800" dirty="0" smtClean="0"/>
              <a:t>Draft the sections in order, then set aside the paper for several days.</a:t>
            </a:r>
          </a:p>
          <a:p>
            <a:r>
              <a:rPr kumimoji="1" lang="en-US" sz="2800" dirty="0" smtClean="0"/>
              <a:t>If you get stuck: outline, write topic sentences, work on the next section, look at examples</a:t>
            </a:r>
          </a:p>
          <a:p>
            <a:r>
              <a:rPr kumimoji="1" lang="en-US" sz="2800" dirty="0" smtClean="0"/>
              <a:t>Get feedback: </a:t>
            </a:r>
          </a:p>
          <a:p>
            <a:pPr marL="457200" lvl="1" indent="0">
              <a:buNone/>
            </a:pPr>
            <a:r>
              <a:rPr kumimoji="1" lang="en-US" sz="2400" dirty="0" smtClean="0"/>
              <a:t>peers, instructors, </a:t>
            </a:r>
            <a:r>
              <a:rPr kumimoji="1" lang="en-US" sz="2400" dirty="0" err="1" smtClean="0"/>
              <a:t>Comm</a:t>
            </a:r>
            <a:r>
              <a:rPr kumimoji="1" lang="en-US" sz="2400" dirty="0" smtClean="0"/>
              <a:t> Lab Fellows! </a:t>
            </a:r>
            <a:r>
              <a:rPr kumimoji="1" lang="en-US" sz="2400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be.mit.edu</a:t>
            </a:r>
            <a:r>
              <a:rPr kumimoji="1" lang="en-US" sz="2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kumimoji="1" lang="en-US" sz="2400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communicationlab</a:t>
            </a:r>
            <a:endParaRPr kumimoji="1"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86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ng model of a pap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71" y="1371600"/>
            <a:ext cx="4303059" cy="36576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87254" y="6271963"/>
            <a:ext cx="6945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http://dbis.rwth-aachen.de/~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derntl/papers/misc/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34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Papers are often thought of as linear…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093259" y="5241839"/>
            <a:ext cx="110490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…yet are both </a:t>
            </a:r>
            <a:r>
              <a:rPr lang="en-US" b="1" dirty="0" smtClean="0"/>
              <a:t>read</a:t>
            </a:r>
            <a:r>
              <a:rPr lang="en-US" dirty="0" smtClean="0"/>
              <a:t> </a:t>
            </a:r>
            <a:r>
              <a:rPr lang="en-US" smtClean="0"/>
              <a:t>and </a:t>
            </a:r>
            <a:r>
              <a:rPr lang="en-US" b="1" smtClean="0"/>
              <a:t>written</a:t>
            </a:r>
            <a:r>
              <a:rPr lang="en-US"/>
              <a:t> </a:t>
            </a:r>
            <a:endParaRPr lang="en-US" smtClean="0"/>
          </a:p>
          <a:p>
            <a:pPr algn="r"/>
            <a:r>
              <a:rPr lang="en-US" dirty="0" smtClean="0"/>
              <a:t>nonlinearly.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249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Papers are best written out of order.</a:t>
            </a:r>
            <a:endParaRPr lang="en-US" sz="3600" dirty="0"/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Authors</a:t>
            </a:r>
            <a:endParaRPr 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Figures, tables, legends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Methods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Results</a:t>
            </a:r>
            <a:endParaRPr lang="en-US" sz="2800" b="1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/>
              <a:t>Introduction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/>
              <a:t>Discussion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/>
              <a:t>Acknowledgments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/>
              <a:t>References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b="1" dirty="0" smtClean="0"/>
              <a:t>Title and Abstract</a:t>
            </a:r>
            <a:endParaRPr lang="en-US" sz="2800" b="1" dirty="0"/>
          </a:p>
        </p:txBody>
      </p:sp>
      <p:pic>
        <p:nvPicPr>
          <p:cNvPr id="4" name="Picture 3" descr="King model of a paper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8" t="10417" r="32292" b="10418"/>
          <a:stretch/>
        </p:blipFill>
        <p:spPr>
          <a:xfrm>
            <a:off x="6831106" y="2362200"/>
            <a:ext cx="1828800" cy="2895600"/>
          </a:xfrm>
          <a:prstGeom prst="rect">
            <a:avLst/>
          </a:prstGeom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3285300" y="3144175"/>
            <a:ext cx="3962400" cy="68580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73506" y="4361329"/>
            <a:ext cx="3913094" cy="286871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114800" y="2514600"/>
            <a:ext cx="2819400" cy="3048001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/>
        </p:nvSpPr>
        <p:spPr>
          <a:xfrm rot="11479474" flipH="1">
            <a:off x="5091952" y="2519083"/>
            <a:ext cx="636494" cy="914400"/>
          </a:xfrm>
          <a:prstGeom prst="rightBrace">
            <a:avLst>
              <a:gd name="adj1" fmla="val 35915"/>
              <a:gd name="adj2" fmla="val 50000"/>
            </a:avLst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2" idx="1"/>
          </p:cNvCxnSpPr>
          <p:nvPr/>
        </p:nvCxnSpPr>
        <p:spPr>
          <a:xfrm>
            <a:off x="5722250" y="3038776"/>
            <a:ext cx="1680356" cy="923624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sections of a paper answer different </a:t>
            </a:r>
            <a:r>
              <a:rPr lang="en-US" smtClean="0"/>
              <a:t>questions.</a:t>
            </a:r>
            <a:endParaRPr lang="en-US" dirty="0"/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Authors</a:t>
            </a:r>
            <a:endParaRPr 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Figures, tables, legends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Methods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Results</a:t>
            </a:r>
            <a:endParaRPr lang="en-US" sz="28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/>
              <a:t>Introduction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/>
              <a:t>Discussion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/>
              <a:t>Acknowledgments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/>
              <a:t>References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Title and Abstract</a:t>
            </a:r>
            <a:endParaRPr lang="en-US" sz="2800" dirty="0"/>
          </a:p>
        </p:txBody>
      </p:sp>
      <p:pic>
        <p:nvPicPr>
          <p:cNvPr id="4" name="Picture 3" descr="King model of a paper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8" t="10417" r="32292" b="10418"/>
          <a:stretch/>
        </p:blipFill>
        <p:spPr>
          <a:xfrm>
            <a:off x="6199094" y="1752600"/>
            <a:ext cx="2487706" cy="393886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9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dirty="0" smtClean="0"/>
              <a:t>Figures, Results, Discussion: </a:t>
            </a:r>
            <a:br>
              <a:rPr lang="en-US" dirty="0" smtClean="0"/>
            </a:br>
            <a:r>
              <a:rPr lang="en-US" dirty="0" smtClean="0"/>
              <a:t>What goes where?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813351"/>
              </p:ext>
            </p:extLst>
          </p:nvPr>
        </p:nvGraphicFramePr>
        <p:xfrm>
          <a:off x="585855" y="1859280"/>
          <a:ext cx="7972291" cy="329184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700145"/>
                <a:gridCol w="3581400"/>
                <a:gridCol w="2690746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2400" dirty="0" smtClean="0"/>
                        <a:t>DATA + CONCLUSIONS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INTERPRETATION + SPECULATION</a:t>
                      </a:r>
                      <a:endParaRPr lang="en-US" sz="2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Figur</a:t>
                      </a:r>
                      <a:r>
                        <a:rPr lang="en-US" sz="2400" baseline="0" dirty="0" smtClean="0"/>
                        <a:t>e </a:t>
                      </a:r>
                      <a:r>
                        <a:rPr lang="en-US" sz="2400" dirty="0" smtClean="0"/>
                        <a:t>captions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Results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Discussion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83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Figures, Results, Discussion: </a:t>
            </a:r>
            <a:br>
              <a:rPr lang="en-US" dirty="0" smtClean="0"/>
            </a:br>
            <a:r>
              <a:rPr lang="en-US" dirty="0" smtClean="0"/>
              <a:t>What goes where?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076192"/>
              </p:ext>
            </p:extLst>
          </p:nvPr>
        </p:nvGraphicFramePr>
        <p:xfrm>
          <a:off x="585855" y="1859280"/>
          <a:ext cx="7972291" cy="365760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1700145"/>
                <a:gridCol w="3581400"/>
                <a:gridCol w="2690746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DATA + CONCLUSIONS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INTERPRETATION + SPECULATION</a:t>
                      </a:r>
                      <a:endParaRPr lang="en-US" sz="2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Figur</a:t>
                      </a:r>
                      <a:r>
                        <a:rPr lang="en-US" sz="2400" baseline="0" dirty="0" smtClean="0"/>
                        <a:t>e </a:t>
                      </a:r>
                      <a:r>
                        <a:rPr lang="en-US" sz="2400" dirty="0" smtClean="0"/>
                        <a:t>captions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What</a:t>
                      </a:r>
                      <a:r>
                        <a:rPr lang="en-US" sz="2400" baseline="0" dirty="0" smtClean="0"/>
                        <a:t>’s shown and how did you get it?</a:t>
                      </a:r>
                      <a:endParaRPr lang="en-US" sz="2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Results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Verbal explanation of what figures show</a:t>
                      </a:r>
                      <a:endParaRPr lang="en-US" sz="2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Discussion</a:t>
                      </a:r>
                    </a:p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No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Explain</a:t>
                      </a:r>
                    </a:p>
                    <a:p>
                      <a:pPr algn="l"/>
                      <a:r>
                        <a:rPr lang="en-US" sz="2400" dirty="0" smtClean="0"/>
                        <a:t>Synthesize</a:t>
                      </a:r>
                    </a:p>
                    <a:p>
                      <a:pPr algn="l"/>
                      <a:r>
                        <a:rPr lang="en-US" sz="2400" dirty="0" smtClean="0"/>
                        <a:t>Speculate</a:t>
                      </a:r>
                      <a:endParaRPr lang="en-US" sz="2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7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venir LT Std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7250</TotalTime>
  <Words>984</Words>
  <Application>Microsoft Macintosh PowerPoint</Application>
  <PresentationFormat>On-screen Show (4:3)</PresentationFormat>
  <Paragraphs>182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Avenir Book</vt:lpstr>
      <vt:lpstr>Avenir Heavy</vt:lpstr>
      <vt:lpstr>Avenir LT Std 45 Book</vt:lpstr>
      <vt:lpstr>Calibri</vt:lpstr>
      <vt:lpstr>Arial</vt:lpstr>
      <vt:lpstr>Office Theme</vt:lpstr>
      <vt:lpstr>Research Paper structure and writing process 20.109 Workshop  </vt:lpstr>
      <vt:lpstr>So you want to write a paper…</vt:lpstr>
      <vt:lpstr>PowerPoint Presentation</vt:lpstr>
      <vt:lpstr>Revising is essential</vt:lpstr>
      <vt:lpstr>PowerPoint Presentation</vt:lpstr>
      <vt:lpstr>Papers are best written out of order.</vt:lpstr>
      <vt:lpstr>The sections of a paper answer different questions.</vt:lpstr>
      <vt:lpstr>Figures, Results, Discussion:  What goes where?</vt:lpstr>
      <vt:lpstr>Figures, Results, Discussion:  What goes where?</vt:lpstr>
      <vt:lpstr>Figures show “minimal essential data” visually</vt:lpstr>
      <vt:lpstr>PowerPoint Presentation</vt:lpstr>
      <vt:lpstr>Activity: Analyze a real paper (p.760) Take 10 minutes in groups of 3 or 4</vt:lpstr>
      <vt:lpstr>Activity: Analyze a real paper </vt:lpstr>
      <vt:lpstr>PowerPoint Presentation</vt:lpstr>
      <vt:lpstr>PowerPoint Presentation</vt:lpstr>
      <vt:lpstr>PowerPoint Presentation</vt:lpstr>
      <vt:lpstr>Discussion = What does this research mean? </vt:lpstr>
      <vt:lpstr>Activity: Analyze the Discussion Take 8 minutes in groups of 3-4</vt:lpstr>
      <vt:lpstr>Paragraph structure helps you and reader</vt:lpstr>
      <vt:lpstr>References connect your paper to the research ecosystem</vt:lpstr>
      <vt:lpstr>Acknowledge others for contributions</vt:lpstr>
      <vt:lpstr>A riddle:</vt:lpstr>
      <vt:lpstr>Revising is essential</vt:lpstr>
      <vt:lpstr>Assignment or paper questions?</vt:lpstr>
    </vt:vector>
  </TitlesOfParts>
  <Company>MIT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20.109 Communication Workshop 3: Journal Club Presentation</dc:title>
  <dc:creator>Diana</dc:creator>
  <cp:lastModifiedBy>Microsoft Office User</cp:lastModifiedBy>
  <cp:revision>603</cp:revision>
  <cp:lastPrinted>2016-11-02T19:46:07Z</cp:lastPrinted>
  <dcterms:created xsi:type="dcterms:W3CDTF">2015-10-08T18:50:29Z</dcterms:created>
  <dcterms:modified xsi:type="dcterms:W3CDTF">2016-11-04T19:26:48Z</dcterms:modified>
</cp:coreProperties>
</file>