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mp4" ContentType="video/unknown"/>
  <Default Extension="vml" ContentType="application/vnd.openxmlformats-officedocument.vmlDrawi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omments/comment1.xml" ContentType="application/vnd.openxmlformats-officedocument.presentationml.comments+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95" r:id="rId2"/>
    <p:sldId id="303" r:id="rId3"/>
    <p:sldId id="382" r:id="rId4"/>
    <p:sldId id="304" r:id="rId5"/>
    <p:sldId id="356" r:id="rId6"/>
    <p:sldId id="329" r:id="rId7"/>
    <p:sldId id="331" r:id="rId8"/>
    <p:sldId id="316" r:id="rId9"/>
    <p:sldId id="381" r:id="rId10"/>
    <p:sldId id="394" r:id="rId11"/>
    <p:sldId id="395" r:id="rId12"/>
    <p:sldId id="396" r:id="rId13"/>
    <p:sldId id="397" r:id="rId14"/>
    <p:sldId id="398" r:id="rId15"/>
    <p:sldId id="399" r:id="rId16"/>
    <p:sldId id="400" r:id="rId17"/>
    <p:sldId id="401" r:id="rId18"/>
    <p:sldId id="402" r:id="rId19"/>
    <p:sldId id="403" r:id="rId20"/>
    <p:sldId id="404" r:id="rId21"/>
    <p:sldId id="405" r:id="rId22"/>
    <p:sldId id="406" r:id="rId23"/>
    <p:sldId id="407" r:id="rId24"/>
    <p:sldId id="408" r:id="rId25"/>
    <p:sldId id="409" r:id="rId26"/>
    <p:sldId id="410" r:id="rId27"/>
    <p:sldId id="275" r:id="rId28"/>
    <p:sldId id="318" r:id="rId29"/>
    <p:sldId id="319" r:id="rId30"/>
    <p:sldId id="320" r:id="rId31"/>
    <p:sldId id="321" r:id="rId32"/>
    <p:sldId id="323" r:id="rId33"/>
    <p:sldId id="324" r:id="rId34"/>
    <p:sldId id="325" r:id="rId35"/>
    <p:sldId id="326" r:id="rId36"/>
    <p:sldId id="327" r:id="rId37"/>
    <p:sldId id="392" r:id="rId38"/>
    <p:sldId id="307" r:id="rId39"/>
    <p:sldId id="29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ash A Fomani" initials="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43"/>
  </p:normalViewPr>
  <p:slideViewPr>
    <p:cSldViewPr snapToGrid="0" snapToObjects="1">
      <p:cViewPr varScale="1">
        <p:scale>
          <a:sx n="120" d="100"/>
          <a:sy n="120" d="100"/>
        </p:scale>
        <p:origin x="123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Primary Batteries</c:v>
                </c:pt>
              </c:strCache>
            </c:strRef>
          </c:tx>
          <c:spPr>
            <a:solidFill>
              <a:schemeClr val="accent2">
                <a:lumMod val="75000"/>
              </a:schemeClr>
            </a:solidFill>
          </c:spPr>
          <c:invertIfNegative val="0"/>
          <c:dLbls>
            <c:dLbl>
              <c:idx val="0"/>
              <c:layout>
                <c:manualLayout>
                  <c:x val="0.00154320987654324"/>
                  <c:y val="-0.011224130643578"/>
                </c:manualLayout>
              </c:layout>
              <c:tx>
                <c:rich>
                  <a:bodyPr rot="-5400000" vert="horz" anchor="ctr" anchorCtr="0"/>
                  <a:lstStyle/>
                  <a:p>
                    <a:pPr>
                      <a:defRPr/>
                    </a:pPr>
                    <a:r>
                      <a:rPr lang="en-US" sz="1400" b="1" dirty="0" err="1" smtClean="0"/>
                      <a:t>Leclanche</a:t>
                    </a:r>
                    <a:endParaRPr lang="en-US" sz="1400" b="1" dirty="0"/>
                  </a:p>
                </c:rich>
              </c:tx>
              <c:spPr>
                <a:ln>
                  <a:noFill/>
                </a:ln>
                <a:scene3d>
                  <a:camera prst="orthographicFront"/>
                  <a:lightRig rig="threePt" dir="t"/>
                </a:scene3d>
                <a:sp3d/>
              </c:sp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154308836395451"/>
                  <c:y val="-0.0112243515910316"/>
                </c:manualLayout>
              </c:layout>
              <c:tx>
                <c:rich>
                  <a:bodyPr rot="-5400000" vert="horz"/>
                  <a:lstStyle/>
                  <a:p>
                    <a:pPr>
                      <a:defRPr/>
                    </a:pPr>
                    <a:r>
                      <a:rPr lang="en-US" sz="1400" b="1" dirty="0" smtClean="0"/>
                      <a:t>High Performance </a:t>
                    </a:r>
                    <a:r>
                      <a:rPr lang="en-US" sz="1400" b="1" dirty="0" err="1" smtClean="0"/>
                      <a:t>Leclanche</a:t>
                    </a:r>
                    <a:endParaRPr lang="en-US" sz="1400" b="1"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154320987654321"/>
                  <c:y val="-0.0168361959653669"/>
                </c:manualLayout>
              </c:layout>
              <c:tx>
                <c:rich>
                  <a:bodyPr rot="-5400000" vert="horz"/>
                  <a:lstStyle/>
                  <a:p>
                    <a:pPr>
                      <a:defRPr/>
                    </a:pPr>
                    <a:r>
                      <a:rPr lang="en-US" sz="1400" b="1" dirty="0" smtClean="0"/>
                      <a:t>Alkaline-MnO2</a:t>
                    </a:r>
                    <a:endParaRPr lang="en-US" sz="1400" b="1"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rot="-5400000" vert="horz"/>
                  <a:lstStyle/>
                  <a:p>
                    <a:pPr>
                      <a:defRPr/>
                    </a:pPr>
                    <a:r>
                      <a:rPr lang="en-US" sz="1400" b="1" smtClean="0"/>
                      <a:t>Alkalien-MnO2</a:t>
                    </a:r>
                    <a:endParaRPr lang="en-US" sz="1400" b="1"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rot="-5400000" vert="horz"/>
                  <a:lstStyle/>
                  <a:p>
                    <a:pPr>
                      <a:defRPr/>
                    </a:pPr>
                    <a:r>
                      <a:rPr lang="en-US" sz="1400" b="1" smtClean="0"/>
                      <a:t>Lithium</a:t>
                    </a:r>
                    <a:endParaRPr lang="en-US" sz="1400" b="1" dirty="0"/>
                  </a:p>
                </c:rich>
              </c:tx>
              <c:sp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1946.0</c:v>
                </c:pt>
                <c:pt idx="1">
                  <c:v>1955.0</c:v>
                </c:pt>
                <c:pt idx="2">
                  <c:v>1965.0</c:v>
                </c:pt>
                <c:pt idx="3">
                  <c:v>1985.0</c:v>
                </c:pt>
                <c:pt idx="4">
                  <c:v>1995.0</c:v>
                </c:pt>
                <c:pt idx="5">
                  <c:v>1940.0</c:v>
                </c:pt>
                <c:pt idx="6">
                  <c:v>1955.0</c:v>
                </c:pt>
                <c:pt idx="7">
                  <c:v>1985.0</c:v>
                </c:pt>
                <c:pt idx="8">
                  <c:v>2000.0</c:v>
                </c:pt>
              </c:numCache>
            </c:numRef>
          </c:cat>
          <c:val>
            <c:numRef>
              <c:f>Sheet1!$B$2:$B$10</c:f>
              <c:numCache>
                <c:formatCode>General</c:formatCode>
                <c:ptCount val="9"/>
                <c:pt idx="0">
                  <c:v>40.0</c:v>
                </c:pt>
                <c:pt idx="1">
                  <c:v>50.0</c:v>
                </c:pt>
                <c:pt idx="2">
                  <c:v>90.0</c:v>
                </c:pt>
                <c:pt idx="3">
                  <c:v>140.0</c:v>
                </c:pt>
                <c:pt idx="4">
                  <c:v>210.0</c:v>
                </c:pt>
              </c:numCache>
            </c:numRef>
          </c:val>
        </c:ser>
        <c:ser>
          <c:idx val="1"/>
          <c:order val="1"/>
          <c:tx>
            <c:strRef>
              <c:f>Sheet1!$C$1</c:f>
              <c:strCache>
                <c:ptCount val="1"/>
                <c:pt idx="0">
                  <c:v>Secondary Batteris</c:v>
                </c:pt>
              </c:strCache>
            </c:strRef>
          </c:tx>
          <c:spPr>
            <a:solidFill>
              <a:srgbClr val="0000FF"/>
            </a:solidFill>
          </c:spPr>
          <c:invertIfNegative val="0"/>
          <c:dLbls>
            <c:dLbl>
              <c:idx val="3"/>
              <c:layout/>
              <c:tx>
                <c:rich>
                  <a:bodyPr rot="-5400000" vert="horz"/>
                  <a:lstStyle/>
                  <a:p>
                    <a:pPr>
                      <a:defRPr/>
                    </a:pPr>
                    <a:r>
                      <a:rPr lang="en-US" sz="1400" b="1" dirty="0" smtClean="0"/>
                      <a:t>Lead-Acid</a:t>
                    </a:r>
                    <a:endParaRPr lang="en-US" sz="1400" b="1" dirty="0"/>
                  </a:p>
                </c:rich>
              </c:tx>
              <c:spPr/>
              <c:showLegendKey val="0"/>
              <c:showVal val="1"/>
              <c:showCatName val="0"/>
              <c:showSerName val="0"/>
              <c:showPercent val="0"/>
              <c:showBubbleSize val="0"/>
              <c:extLst>
                <c:ext xmlns:c15="http://schemas.microsoft.com/office/drawing/2012/chart" uri="{CE6537A1-D6FC-4f65-9D91-7224C49458BB}"/>
              </c:extLst>
            </c:dLbl>
            <c:dLbl>
              <c:idx val="4"/>
              <c:layout/>
              <c:tx>
                <c:rich>
                  <a:bodyPr rot="-5400000" vert="horz"/>
                  <a:lstStyle/>
                  <a:p>
                    <a:pPr>
                      <a:defRPr/>
                    </a:pPr>
                    <a:r>
                      <a:rPr lang="en-US" sz="1400" b="1" dirty="0" smtClean="0"/>
                      <a:t>Ni-Cd</a:t>
                    </a:r>
                    <a:endParaRPr lang="en-US" b="1" dirty="0"/>
                  </a:p>
                </c:rich>
              </c:tx>
              <c:spPr/>
              <c:showLegendKey val="0"/>
              <c:showVal val="1"/>
              <c:showCatName val="0"/>
              <c:showSerName val="0"/>
              <c:showPercent val="0"/>
              <c:showBubbleSize val="0"/>
              <c:extLst>
                <c:ext xmlns:c15="http://schemas.microsoft.com/office/drawing/2012/chart" uri="{CE6537A1-D6FC-4f65-9D91-7224C49458BB}"/>
              </c:extLst>
            </c:dLbl>
            <c:dLbl>
              <c:idx val="5"/>
              <c:layout>
                <c:manualLayout>
                  <c:x val="0.12962962962963"/>
                  <c:y val="-0.199228539870962"/>
                </c:manualLayout>
              </c:layout>
              <c:tx>
                <c:rich>
                  <a:bodyPr rot="-5400000" vert="horz"/>
                  <a:lstStyle/>
                  <a:p>
                    <a:pPr>
                      <a:defRPr/>
                    </a:pPr>
                    <a:r>
                      <a:rPr lang="en-US" sz="1400" b="1" dirty="0" smtClean="0"/>
                      <a:t>Ni-MH</a:t>
                    </a:r>
                    <a:endParaRPr lang="en-US" b="1"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134259259259259"/>
                  <c:y val="-0.415293054759838"/>
                </c:manualLayout>
              </c:layout>
              <c:tx>
                <c:rich>
                  <a:bodyPr rot="-5400000" vert="horz"/>
                  <a:lstStyle/>
                  <a:p>
                    <a:pPr>
                      <a:defRPr/>
                    </a:pPr>
                    <a:r>
                      <a:rPr lang="en-US" sz="1400" b="1" dirty="0" smtClean="0"/>
                      <a:t>Lithium-Ion</a:t>
                    </a:r>
                    <a:endParaRPr lang="en-US" b="1"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123456790123457"/>
                  <c:y val="0.154331796349197"/>
                </c:manualLayout>
              </c:layout>
              <c:tx>
                <c:rich>
                  <a:bodyPr rot="-5400000" vert="horz"/>
                  <a:lstStyle/>
                  <a:p>
                    <a:pPr>
                      <a:defRPr/>
                    </a:pPr>
                    <a:r>
                      <a:rPr lang="en-US" sz="1400" b="1" dirty="0" smtClean="0"/>
                      <a:t>Lead-Acid</a:t>
                    </a:r>
                    <a:endParaRPr lang="en-US" sz="1400" b="1"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123456911636045"/>
                  <c:y val="0.398456637847017"/>
                </c:manualLayout>
              </c:layout>
              <c:tx>
                <c:rich>
                  <a:bodyPr rot="-5400000" vert="horz"/>
                  <a:lstStyle/>
                  <a:p>
                    <a:pPr>
                      <a:defRPr/>
                    </a:pPr>
                    <a:r>
                      <a:rPr lang="en-US" sz="1400" b="1" dirty="0" smtClean="0"/>
                      <a:t>Ni-Cd</a:t>
                    </a:r>
                    <a:endParaRPr lang="en-US" sz="1400" b="1" dirty="0"/>
                  </a:p>
                </c:rich>
              </c:tx>
              <c:sp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1946.0</c:v>
                </c:pt>
                <c:pt idx="1">
                  <c:v>1955.0</c:v>
                </c:pt>
                <c:pt idx="2">
                  <c:v>1965.0</c:v>
                </c:pt>
                <c:pt idx="3">
                  <c:v>1985.0</c:v>
                </c:pt>
                <c:pt idx="4">
                  <c:v>1995.0</c:v>
                </c:pt>
                <c:pt idx="5">
                  <c:v>1940.0</c:v>
                </c:pt>
                <c:pt idx="6">
                  <c:v>1955.0</c:v>
                </c:pt>
                <c:pt idx="7">
                  <c:v>1985.0</c:v>
                </c:pt>
                <c:pt idx="8">
                  <c:v>2000.0</c:v>
                </c:pt>
              </c:numCache>
            </c:numRef>
          </c:cat>
          <c:val>
            <c:numRef>
              <c:f>Sheet1!$C$2:$C$10</c:f>
              <c:numCache>
                <c:formatCode>General</c:formatCode>
                <c:ptCount val="9"/>
                <c:pt idx="5">
                  <c:v>35.0</c:v>
                </c:pt>
                <c:pt idx="6">
                  <c:v>35.0</c:v>
                </c:pt>
                <c:pt idx="7">
                  <c:v>90.0</c:v>
                </c:pt>
                <c:pt idx="8">
                  <c:v>160.0</c:v>
                </c:pt>
              </c:numCache>
            </c:numRef>
          </c:val>
        </c:ser>
        <c:dLbls>
          <c:showLegendKey val="0"/>
          <c:showVal val="1"/>
          <c:showCatName val="0"/>
          <c:showSerName val="0"/>
          <c:showPercent val="0"/>
          <c:showBubbleSize val="0"/>
        </c:dLbls>
        <c:gapWidth val="150"/>
        <c:shape val="box"/>
        <c:axId val="2123039896"/>
        <c:axId val="2119387240"/>
        <c:axId val="0"/>
      </c:bar3DChart>
      <c:catAx>
        <c:axId val="2123039896"/>
        <c:scaling>
          <c:orientation val="minMax"/>
        </c:scaling>
        <c:delete val="0"/>
        <c:axPos val="b"/>
        <c:numFmt formatCode="General" sourceLinked="1"/>
        <c:majorTickMark val="none"/>
        <c:minorTickMark val="none"/>
        <c:tickLblPos val="nextTo"/>
        <c:txPr>
          <a:bodyPr/>
          <a:lstStyle/>
          <a:p>
            <a:pPr>
              <a:defRPr sz="1600" b="1"/>
            </a:pPr>
            <a:endParaRPr lang="en-US"/>
          </a:p>
        </c:txPr>
        <c:crossAx val="2119387240"/>
        <c:crosses val="autoZero"/>
        <c:auto val="1"/>
        <c:lblAlgn val="ctr"/>
        <c:lblOffset val="100"/>
        <c:noMultiLvlLbl val="0"/>
      </c:catAx>
      <c:valAx>
        <c:axId val="2119387240"/>
        <c:scaling>
          <c:orientation val="minMax"/>
        </c:scaling>
        <c:delete val="0"/>
        <c:axPos val="l"/>
        <c:majorGridlines>
          <c:spPr>
            <a:ln>
              <a:noFill/>
            </a:ln>
          </c:spPr>
        </c:majorGridlines>
        <c:title>
          <c:tx>
            <c:rich>
              <a:bodyPr rot="-5400000" vert="horz"/>
              <a:lstStyle/>
              <a:p>
                <a:pPr>
                  <a:defRPr/>
                </a:pPr>
                <a:r>
                  <a:rPr lang="en-US" dirty="0" smtClean="0"/>
                  <a:t> Electrical</a:t>
                </a:r>
                <a:r>
                  <a:rPr lang="en-US" baseline="0" dirty="0" smtClean="0"/>
                  <a:t> Energy storage (</a:t>
                </a:r>
                <a:r>
                  <a:rPr lang="en-US" baseline="0" dirty="0" err="1" smtClean="0"/>
                  <a:t>Wh</a:t>
                </a:r>
                <a:r>
                  <a:rPr lang="en-US" baseline="0" dirty="0" smtClean="0"/>
                  <a:t>/kg)</a:t>
                </a:r>
                <a:endParaRPr lang="en-US" dirty="0"/>
              </a:p>
            </c:rich>
          </c:tx>
          <c:layout>
            <c:manualLayout>
              <c:xMode val="edge"/>
              <c:yMode val="edge"/>
              <c:x val="0.0138649509089142"/>
              <c:y val="0.111563439648093"/>
            </c:manualLayout>
          </c:layout>
          <c:overlay val="0"/>
        </c:title>
        <c:numFmt formatCode="General" sourceLinked="1"/>
        <c:majorTickMark val="none"/>
        <c:minorTickMark val="none"/>
        <c:tickLblPos val="nextTo"/>
        <c:txPr>
          <a:bodyPr/>
          <a:lstStyle/>
          <a:p>
            <a:pPr>
              <a:defRPr sz="1600" b="1"/>
            </a:pPr>
            <a:endParaRPr lang="en-US"/>
          </a:p>
        </c:txPr>
        <c:crossAx val="2123039896"/>
        <c:crosses val="autoZero"/>
        <c:crossBetween val="between"/>
      </c:valAx>
    </c:plotArea>
    <c:legend>
      <c:legendPos val="r"/>
      <c:layout>
        <c:manualLayout>
          <c:xMode val="edge"/>
          <c:yMode val="edge"/>
          <c:x val="0.748467969281617"/>
          <c:y val="0.0685577853818071"/>
          <c:w val="0.251532030718382"/>
          <c:h val="0.1557639777435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20"/>
      <c:rAngAx val="1"/>
    </c:view3D>
    <c:floor>
      <c:thickness val="0"/>
    </c:floor>
    <c:sideWall>
      <c:thickness val="0"/>
    </c:sideWall>
    <c:backWall>
      <c:thickness val="0"/>
    </c:backWall>
    <c:plotArea>
      <c:layout>
        <c:manualLayout>
          <c:layoutTarget val="inner"/>
          <c:xMode val="edge"/>
          <c:yMode val="edge"/>
          <c:x val="0.213470532092579"/>
          <c:y val="0.113926730948205"/>
          <c:w val="0.762719944097897"/>
          <c:h val="0.763975363200967"/>
        </c:manualLayout>
      </c:layout>
      <c:bar3DChart>
        <c:barDir val="col"/>
        <c:grouping val="clustered"/>
        <c:varyColors val="0"/>
        <c:ser>
          <c:idx val="0"/>
          <c:order val="0"/>
          <c:tx>
            <c:strRef>
              <c:f>Sheet1!$B$1</c:f>
              <c:strCache>
                <c:ptCount val="1"/>
                <c:pt idx="0">
                  <c:v>Rechargeable Batteries</c:v>
                </c:pt>
              </c:strCache>
            </c:strRef>
          </c:tx>
          <c:spPr>
            <a:solidFill>
              <a:srgbClr val="0000FF"/>
            </a:solidFill>
          </c:spPr>
          <c:invertIfNegative val="0"/>
          <c:dLbls>
            <c:dLbl>
              <c:idx val="0"/>
              <c:layout>
                <c:manualLayout>
                  <c:x val="0.0210237924804854"/>
                  <c:y val="-0.0314689597108154"/>
                </c:manualLayout>
              </c:layout>
              <c:tx>
                <c:rich>
                  <a:bodyPr rot="-5400000" vert="horz" anchor="ctr" anchorCtr="0"/>
                  <a:lstStyle/>
                  <a:p>
                    <a:pPr>
                      <a:defRPr/>
                    </a:pPr>
                    <a:r>
                      <a:rPr lang="en-US" sz="1400" b="1" dirty="0" smtClean="0"/>
                      <a:t>Lead-Acid</a:t>
                    </a:r>
                    <a:endParaRPr lang="en-US" sz="1400" b="1" dirty="0"/>
                  </a:p>
                </c:rich>
              </c:tx>
              <c:spPr>
                <a:ln>
                  <a:noFill/>
                </a:ln>
                <a:scene3d>
                  <a:camera prst="orthographicFront"/>
                  <a:lightRig rig="threePt" dir="t"/>
                </a:scene3d>
                <a:sp3d/>
              </c:sp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275171285407506"/>
                  <c:y val="-0.0550876828491672"/>
                </c:manualLayout>
              </c:layout>
              <c:tx>
                <c:rich>
                  <a:bodyPr rot="-5400000" vert="horz"/>
                  <a:lstStyle/>
                  <a:p>
                    <a:pPr>
                      <a:defRPr/>
                    </a:pPr>
                    <a:r>
                      <a:rPr lang="en-US" sz="1400" b="1" dirty="0" smtClean="0"/>
                      <a:t>Ni-MH</a:t>
                    </a:r>
                    <a:endParaRPr lang="en-US" sz="1400" b="1"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201017486450557"/>
                  <c:y val="-0.037080863972361"/>
                </c:manualLayout>
              </c:layout>
              <c:tx>
                <c:rich>
                  <a:bodyPr rot="-5400000" vert="horz"/>
                  <a:lstStyle/>
                  <a:p>
                    <a:pPr>
                      <a:defRPr/>
                    </a:pPr>
                    <a:r>
                      <a:rPr lang="en-US" sz="1400" b="1" dirty="0" err="1" smtClean="0"/>
                      <a:t>NiCd</a:t>
                    </a:r>
                    <a:endParaRPr lang="en-US" sz="1400" b="1"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176166615536694"/>
                  <c:y val="-0.0337410330547883"/>
                </c:manualLayout>
              </c:layout>
              <c:tx>
                <c:rich>
                  <a:bodyPr rot="-5400000" vert="horz"/>
                  <a:lstStyle/>
                  <a:p>
                    <a:pPr>
                      <a:defRPr/>
                    </a:pPr>
                    <a:r>
                      <a:rPr lang="en-US" sz="1400" b="1" dirty="0" smtClean="0"/>
                      <a:t>Li-Ion</a:t>
                    </a:r>
                    <a:endParaRPr lang="en-US" sz="1400" b="1" dirty="0"/>
                  </a:p>
                </c:rich>
              </c:tx>
              <c:spPr/>
              <c:showLegendKey val="0"/>
              <c:showVal val="1"/>
              <c:showCatName val="0"/>
              <c:showSerName val="0"/>
              <c:showPercent val="0"/>
              <c:showBubbleSize val="0"/>
              <c:extLst>
                <c:ext xmlns:c15="http://schemas.microsoft.com/office/drawing/2012/chart" uri="{CE6537A1-D6FC-4f65-9D91-7224C49458BB}">
                  <c15:layout/>
                </c:ext>
              </c:extLst>
            </c:dLbl>
            <c:dLbl>
              <c:idx val="4"/>
              <c:tx>
                <c:rich>
                  <a:bodyPr rot="-5400000" vert="horz"/>
                  <a:lstStyle/>
                  <a:p>
                    <a:pPr>
                      <a:defRPr/>
                    </a:pPr>
                    <a:r>
                      <a:rPr lang="en-US" sz="1400" b="1" smtClean="0"/>
                      <a:t>Lithium</a:t>
                    </a:r>
                    <a:endParaRPr lang="en-US" sz="1400" b="1" dirty="0"/>
                  </a:p>
                </c:rich>
              </c:tx>
              <c:sp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1940.0</c:v>
                </c:pt>
                <c:pt idx="1">
                  <c:v>1955.0</c:v>
                </c:pt>
                <c:pt idx="2">
                  <c:v>1985.0</c:v>
                </c:pt>
                <c:pt idx="3">
                  <c:v>2005.0</c:v>
                </c:pt>
              </c:numCache>
            </c:numRef>
          </c:cat>
          <c:val>
            <c:numRef>
              <c:f>Sheet1!$B$2:$B$5</c:f>
              <c:numCache>
                <c:formatCode>General</c:formatCode>
                <c:ptCount val="4"/>
                <c:pt idx="0">
                  <c:v>35.0</c:v>
                </c:pt>
                <c:pt idx="1">
                  <c:v>45.0</c:v>
                </c:pt>
                <c:pt idx="2">
                  <c:v>80.0</c:v>
                </c:pt>
                <c:pt idx="3">
                  <c:v>160.0</c:v>
                </c:pt>
              </c:numCache>
            </c:numRef>
          </c:val>
        </c:ser>
        <c:dLbls>
          <c:showLegendKey val="0"/>
          <c:showVal val="1"/>
          <c:showCatName val="0"/>
          <c:showSerName val="0"/>
          <c:showPercent val="0"/>
          <c:showBubbleSize val="0"/>
        </c:dLbls>
        <c:gapWidth val="150"/>
        <c:shape val="box"/>
        <c:axId val="2119367336"/>
        <c:axId val="2119364184"/>
        <c:axId val="0"/>
      </c:bar3DChart>
      <c:catAx>
        <c:axId val="2119367336"/>
        <c:scaling>
          <c:orientation val="minMax"/>
        </c:scaling>
        <c:delete val="0"/>
        <c:axPos val="b"/>
        <c:numFmt formatCode="General" sourceLinked="1"/>
        <c:majorTickMark val="none"/>
        <c:minorTickMark val="none"/>
        <c:tickLblPos val="nextTo"/>
        <c:txPr>
          <a:bodyPr/>
          <a:lstStyle/>
          <a:p>
            <a:pPr>
              <a:defRPr sz="1600" b="1"/>
            </a:pPr>
            <a:endParaRPr lang="en-US"/>
          </a:p>
        </c:txPr>
        <c:crossAx val="2119364184"/>
        <c:crosses val="autoZero"/>
        <c:auto val="1"/>
        <c:lblAlgn val="ctr"/>
        <c:lblOffset val="100"/>
        <c:noMultiLvlLbl val="0"/>
      </c:catAx>
      <c:valAx>
        <c:axId val="2119364184"/>
        <c:scaling>
          <c:orientation val="minMax"/>
        </c:scaling>
        <c:delete val="0"/>
        <c:axPos val="l"/>
        <c:majorGridlines>
          <c:spPr>
            <a:ln>
              <a:noFill/>
            </a:ln>
          </c:spPr>
        </c:majorGridlines>
        <c:title>
          <c:tx>
            <c:rich>
              <a:bodyPr rot="-5400000" vert="horz"/>
              <a:lstStyle/>
              <a:p>
                <a:pPr>
                  <a:defRPr/>
                </a:pPr>
                <a:r>
                  <a:rPr lang="en-US" baseline="0" dirty="0" smtClean="0"/>
                  <a:t>Energy Density (</a:t>
                </a:r>
                <a:r>
                  <a:rPr lang="en-US" baseline="0" dirty="0" err="1" smtClean="0"/>
                  <a:t>Wh</a:t>
                </a:r>
                <a:r>
                  <a:rPr lang="en-US" baseline="0" dirty="0" smtClean="0"/>
                  <a:t>/Kg)</a:t>
                </a:r>
              </a:p>
            </c:rich>
          </c:tx>
          <c:layout>
            <c:manualLayout>
              <c:xMode val="edge"/>
              <c:yMode val="edge"/>
              <c:x val="0.0501595724447488"/>
              <c:y val="0.193938522583413"/>
            </c:manualLayout>
          </c:layout>
          <c:overlay val="0"/>
        </c:title>
        <c:numFmt formatCode="General" sourceLinked="1"/>
        <c:majorTickMark val="none"/>
        <c:minorTickMark val="none"/>
        <c:tickLblPos val="nextTo"/>
        <c:txPr>
          <a:bodyPr/>
          <a:lstStyle/>
          <a:p>
            <a:pPr>
              <a:defRPr sz="1600" b="1"/>
            </a:pPr>
            <a:endParaRPr lang="en-US"/>
          </a:p>
        </c:txPr>
        <c:crossAx val="21193673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07095743466849"/>
          <c:y val="0.0325501312335958"/>
          <c:w val="0.653049184069383"/>
          <c:h val="0.817777690288714"/>
        </c:manualLayout>
      </c:layout>
      <c:bar3DChart>
        <c:barDir val="col"/>
        <c:grouping val="clustered"/>
        <c:varyColors val="0"/>
        <c:ser>
          <c:idx val="0"/>
          <c:order val="0"/>
          <c:tx>
            <c:strRef>
              <c:f>Sheet1!$B$1</c:f>
              <c:strCache>
                <c:ptCount val="1"/>
                <c:pt idx="0">
                  <c:v>Series 1</c:v>
                </c:pt>
              </c:strCache>
            </c:strRef>
          </c:tx>
          <c:spPr>
            <a:solidFill>
              <a:srgbClr val="0000FF"/>
            </a:solidFill>
          </c:spPr>
          <c:invertIfNegative val="0"/>
          <c:cat>
            <c:strRef>
              <c:f>Sheet1!$A$2:$A$3</c:f>
              <c:strCache>
                <c:ptCount val="2"/>
                <c:pt idx="0">
                  <c:v>Li-Ion</c:v>
                </c:pt>
                <c:pt idx="1">
                  <c:v>Gasoline</c:v>
                </c:pt>
              </c:strCache>
            </c:strRef>
          </c:cat>
          <c:val>
            <c:numRef>
              <c:f>Sheet1!$B$2:$B$3</c:f>
              <c:numCache>
                <c:formatCode>General</c:formatCode>
                <c:ptCount val="2"/>
                <c:pt idx="0">
                  <c:v>150.0</c:v>
                </c:pt>
              </c:numCache>
            </c:numRef>
          </c:val>
        </c:ser>
        <c:ser>
          <c:idx val="1"/>
          <c:order val="1"/>
          <c:tx>
            <c:strRef>
              <c:f>Sheet1!$C$1</c:f>
              <c:strCache>
                <c:ptCount val="1"/>
                <c:pt idx="0">
                  <c:v>Series 2</c:v>
                </c:pt>
              </c:strCache>
            </c:strRef>
          </c:tx>
          <c:spPr>
            <a:solidFill>
              <a:srgbClr val="FF0000"/>
            </a:solidFill>
          </c:spPr>
          <c:invertIfNegative val="0"/>
          <c:dPt>
            <c:idx val="5"/>
            <c:invertIfNegative val="0"/>
            <c:bubble3D val="0"/>
          </c:dPt>
          <c:cat>
            <c:strRef>
              <c:f>Sheet1!$A$2:$A$3</c:f>
              <c:strCache>
                <c:ptCount val="2"/>
                <c:pt idx="0">
                  <c:v>Li-Ion</c:v>
                </c:pt>
                <c:pt idx="1">
                  <c:v>Gasoline</c:v>
                </c:pt>
              </c:strCache>
            </c:strRef>
          </c:cat>
          <c:val>
            <c:numRef>
              <c:f>Sheet1!$C$2:$C$3</c:f>
              <c:numCache>
                <c:formatCode>General</c:formatCode>
                <c:ptCount val="2"/>
                <c:pt idx="1">
                  <c:v>1200.0</c:v>
                </c:pt>
              </c:numCache>
            </c:numRef>
          </c:val>
        </c:ser>
        <c:dLbls>
          <c:showLegendKey val="0"/>
          <c:showVal val="0"/>
          <c:showCatName val="0"/>
          <c:showSerName val="0"/>
          <c:showPercent val="0"/>
          <c:showBubbleSize val="0"/>
        </c:dLbls>
        <c:gapWidth val="150"/>
        <c:shape val="box"/>
        <c:axId val="2119355928"/>
        <c:axId val="2121246968"/>
        <c:axId val="0"/>
      </c:bar3DChart>
      <c:catAx>
        <c:axId val="2119355928"/>
        <c:scaling>
          <c:orientation val="minMax"/>
        </c:scaling>
        <c:delete val="0"/>
        <c:axPos val="b"/>
        <c:numFmt formatCode="General" sourceLinked="0"/>
        <c:majorTickMark val="out"/>
        <c:minorTickMark val="none"/>
        <c:tickLblPos val="nextTo"/>
        <c:txPr>
          <a:bodyPr/>
          <a:lstStyle/>
          <a:p>
            <a:pPr>
              <a:defRPr sz="1800" b="1"/>
            </a:pPr>
            <a:endParaRPr lang="en-US"/>
          </a:p>
        </c:txPr>
        <c:crossAx val="2121246968"/>
        <c:crosses val="autoZero"/>
        <c:auto val="1"/>
        <c:lblAlgn val="ctr"/>
        <c:lblOffset val="100"/>
        <c:noMultiLvlLbl val="0"/>
      </c:catAx>
      <c:valAx>
        <c:axId val="2121246968"/>
        <c:scaling>
          <c:orientation val="minMax"/>
        </c:scaling>
        <c:delete val="0"/>
        <c:axPos val="l"/>
        <c:majorGridlines>
          <c:spPr>
            <a:ln>
              <a:noFill/>
            </a:ln>
          </c:spPr>
        </c:majorGridlines>
        <c:title>
          <c:tx>
            <c:rich>
              <a:bodyPr rot="-5400000" vert="horz"/>
              <a:lstStyle/>
              <a:p>
                <a:pPr>
                  <a:defRPr/>
                </a:pPr>
                <a:r>
                  <a:rPr lang="en-US" dirty="0" smtClean="0"/>
                  <a:t>Energy Density (</a:t>
                </a:r>
                <a:r>
                  <a:rPr lang="en-US" dirty="0" err="1" smtClean="0"/>
                  <a:t>Wh</a:t>
                </a:r>
                <a:r>
                  <a:rPr lang="en-US" dirty="0" smtClean="0"/>
                  <a:t>/Kg)</a:t>
                </a:r>
                <a:endParaRPr lang="en-US" dirty="0"/>
              </a:p>
            </c:rich>
          </c:tx>
          <c:layout>
            <c:manualLayout>
              <c:xMode val="edge"/>
              <c:yMode val="edge"/>
              <c:x val="0.025448476549127"/>
              <c:y val="0.135829658792651"/>
            </c:manualLayout>
          </c:layout>
          <c:overlay val="0"/>
        </c:title>
        <c:numFmt formatCode="General" sourceLinked="1"/>
        <c:majorTickMark val="out"/>
        <c:minorTickMark val="none"/>
        <c:tickLblPos val="nextTo"/>
        <c:txPr>
          <a:bodyPr/>
          <a:lstStyle/>
          <a:p>
            <a:pPr>
              <a:defRPr sz="1600" b="1"/>
            </a:pPr>
            <a:endParaRPr lang="en-US"/>
          </a:p>
        </c:txPr>
        <c:crossAx val="21193559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5-04-19T20:01:06.851" idx="1">
    <p:pos x="-11" y="10"/>
    <p:text>Add a point or two for each category</p:text>
  </p:cm>
</p:cmLst>
</file>

<file path=ppt/drawings/_rels/vmlDrawing1.vml.rels><?xml version="1.0" encoding="UTF-8" standalone="yes"?>
<Relationships xmlns="http://schemas.openxmlformats.org/package/2006/relationships"><Relationship Id="rId13" Type="http://schemas.openxmlformats.org/officeDocument/2006/relationships/image" Target="../media/image36.emf"/><Relationship Id="rId14" Type="http://schemas.openxmlformats.org/officeDocument/2006/relationships/image" Target="../media/image37.emf"/><Relationship Id="rId15" Type="http://schemas.openxmlformats.org/officeDocument/2006/relationships/image" Target="../media/image38.emf"/><Relationship Id="rId16" Type="http://schemas.openxmlformats.org/officeDocument/2006/relationships/image" Target="../media/image39.emf"/><Relationship Id="rId17" Type="http://schemas.openxmlformats.org/officeDocument/2006/relationships/image" Target="../media/image40.emf"/><Relationship Id="rId18" Type="http://schemas.openxmlformats.org/officeDocument/2006/relationships/image" Target="../media/image41.emf"/><Relationship Id="rId19" Type="http://schemas.openxmlformats.org/officeDocument/2006/relationships/image" Target="../media/image42.emf"/><Relationship Id="rId50" Type="http://schemas.openxmlformats.org/officeDocument/2006/relationships/image" Target="../media/image73.emf"/><Relationship Id="rId51" Type="http://schemas.openxmlformats.org/officeDocument/2006/relationships/image" Target="../media/image74.emf"/><Relationship Id="rId52" Type="http://schemas.openxmlformats.org/officeDocument/2006/relationships/image" Target="../media/image75.emf"/><Relationship Id="rId53" Type="http://schemas.openxmlformats.org/officeDocument/2006/relationships/image" Target="../media/image76.emf"/><Relationship Id="rId54" Type="http://schemas.openxmlformats.org/officeDocument/2006/relationships/image" Target="../media/image77.emf"/><Relationship Id="rId55" Type="http://schemas.openxmlformats.org/officeDocument/2006/relationships/image" Target="../media/image78.emf"/><Relationship Id="rId56" Type="http://schemas.openxmlformats.org/officeDocument/2006/relationships/image" Target="../media/image79.emf"/><Relationship Id="rId57" Type="http://schemas.openxmlformats.org/officeDocument/2006/relationships/image" Target="../media/image80.emf"/><Relationship Id="rId58" Type="http://schemas.openxmlformats.org/officeDocument/2006/relationships/image" Target="../media/image81.emf"/><Relationship Id="rId59" Type="http://schemas.openxmlformats.org/officeDocument/2006/relationships/image" Target="../media/image82.emf"/><Relationship Id="rId40" Type="http://schemas.openxmlformats.org/officeDocument/2006/relationships/image" Target="../media/image63.emf"/><Relationship Id="rId41" Type="http://schemas.openxmlformats.org/officeDocument/2006/relationships/image" Target="../media/image64.emf"/><Relationship Id="rId42" Type="http://schemas.openxmlformats.org/officeDocument/2006/relationships/image" Target="../media/image65.emf"/><Relationship Id="rId43" Type="http://schemas.openxmlformats.org/officeDocument/2006/relationships/image" Target="../media/image66.emf"/><Relationship Id="rId44" Type="http://schemas.openxmlformats.org/officeDocument/2006/relationships/image" Target="../media/image67.emf"/><Relationship Id="rId45" Type="http://schemas.openxmlformats.org/officeDocument/2006/relationships/image" Target="../media/image68.emf"/><Relationship Id="rId46" Type="http://schemas.openxmlformats.org/officeDocument/2006/relationships/image" Target="../media/image69.emf"/><Relationship Id="rId47" Type="http://schemas.openxmlformats.org/officeDocument/2006/relationships/image" Target="../media/image70.emf"/><Relationship Id="rId48" Type="http://schemas.openxmlformats.org/officeDocument/2006/relationships/image" Target="../media/image71.emf"/><Relationship Id="rId49" Type="http://schemas.openxmlformats.org/officeDocument/2006/relationships/image" Target="../media/image72.emf"/><Relationship Id="rId1" Type="http://schemas.openxmlformats.org/officeDocument/2006/relationships/image" Target="../media/image24.emf"/><Relationship Id="rId2" Type="http://schemas.openxmlformats.org/officeDocument/2006/relationships/image" Target="../media/image25.emf"/><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8" Type="http://schemas.openxmlformats.org/officeDocument/2006/relationships/image" Target="../media/image31.emf"/><Relationship Id="rId9" Type="http://schemas.openxmlformats.org/officeDocument/2006/relationships/image" Target="../media/image32.emf"/><Relationship Id="rId30" Type="http://schemas.openxmlformats.org/officeDocument/2006/relationships/image" Target="../media/image53.emf"/><Relationship Id="rId31" Type="http://schemas.openxmlformats.org/officeDocument/2006/relationships/image" Target="../media/image54.emf"/><Relationship Id="rId32" Type="http://schemas.openxmlformats.org/officeDocument/2006/relationships/image" Target="../media/image55.emf"/><Relationship Id="rId33" Type="http://schemas.openxmlformats.org/officeDocument/2006/relationships/image" Target="../media/image56.emf"/><Relationship Id="rId34" Type="http://schemas.openxmlformats.org/officeDocument/2006/relationships/image" Target="../media/image57.emf"/><Relationship Id="rId35" Type="http://schemas.openxmlformats.org/officeDocument/2006/relationships/image" Target="../media/image58.emf"/><Relationship Id="rId36" Type="http://schemas.openxmlformats.org/officeDocument/2006/relationships/image" Target="../media/image59.emf"/><Relationship Id="rId37" Type="http://schemas.openxmlformats.org/officeDocument/2006/relationships/image" Target="../media/image60.emf"/><Relationship Id="rId38" Type="http://schemas.openxmlformats.org/officeDocument/2006/relationships/image" Target="../media/image61.emf"/><Relationship Id="rId39" Type="http://schemas.openxmlformats.org/officeDocument/2006/relationships/image" Target="../media/image62.emf"/><Relationship Id="rId20" Type="http://schemas.openxmlformats.org/officeDocument/2006/relationships/image" Target="../media/image43.emf"/><Relationship Id="rId21" Type="http://schemas.openxmlformats.org/officeDocument/2006/relationships/image" Target="../media/image44.emf"/><Relationship Id="rId22" Type="http://schemas.openxmlformats.org/officeDocument/2006/relationships/image" Target="../media/image45.emf"/><Relationship Id="rId23" Type="http://schemas.openxmlformats.org/officeDocument/2006/relationships/image" Target="../media/image46.emf"/><Relationship Id="rId24" Type="http://schemas.openxmlformats.org/officeDocument/2006/relationships/image" Target="../media/image47.emf"/><Relationship Id="rId25" Type="http://schemas.openxmlformats.org/officeDocument/2006/relationships/image" Target="../media/image48.emf"/><Relationship Id="rId26" Type="http://schemas.openxmlformats.org/officeDocument/2006/relationships/image" Target="../media/image49.emf"/><Relationship Id="rId27" Type="http://schemas.openxmlformats.org/officeDocument/2006/relationships/image" Target="../media/image50.emf"/><Relationship Id="rId28" Type="http://schemas.openxmlformats.org/officeDocument/2006/relationships/image" Target="../media/image51.emf"/><Relationship Id="rId29" Type="http://schemas.openxmlformats.org/officeDocument/2006/relationships/image" Target="../media/image52.emf"/><Relationship Id="rId60" Type="http://schemas.openxmlformats.org/officeDocument/2006/relationships/image" Target="../media/image83.emf"/><Relationship Id="rId61" Type="http://schemas.openxmlformats.org/officeDocument/2006/relationships/image" Target="../media/image84.emf"/><Relationship Id="rId62" Type="http://schemas.openxmlformats.org/officeDocument/2006/relationships/image" Target="../media/image85.emf"/><Relationship Id="rId10" Type="http://schemas.openxmlformats.org/officeDocument/2006/relationships/image" Target="../media/image33.emf"/><Relationship Id="rId11" Type="http://schemas.openxmlformats.org/officeDocument/2006/relationships/image" Target="../media/image34.emf"/><Relationship Id="rId12"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0C2122-B15A-2649-9F83-7DED42A23EAA}" type="datetimeFigureOut">
              <a:rPr lang="en-US" smtClean="0"/>
              <a:t>4/25/17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96282D-7C3B-724E-9C4C-96C4BDE4E9A7}" type="slidenum">
              <a:rPr lang="en-US" smtClean="0"/>
              <a:t>‹#›</a:t>
            </a:fld>
            <a:endParaRPr lang="en-US"/>
          </a:p>
        </p:txBody>
      </p:sp>
    </p:spTree>
    <p:extLst>
      <p:ext uri="{BB962C8B-B14F-4D97-AF65-F5344CB8AC3E}">
        <p14:creationId xmlns:p14="http://schemas.microsoft.com/office/powerpoint/2010/main" val="30311667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fld id="{48826B85-B791-3C41-B4F4-D1EBC2768CC2}" type="slidenum">
              <a:rPr lang="en-US" sz="1200">
                <a:latin typeface="Times" charset="0"/>
              </a:rPr>
              <a:pPr/>
              <a:t>6</a:t>
            </a:fld>
            <a:endParaRPr lang="en-US" sz="1200">
              <a:latin typeface="Times"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021854A1-CD34-40AD-A16C-72FCBE78F89B}" type="slidenum">
              <a:rPr lang="en-US" smtClean="0"/>
              <a:t>20</a:t>
            </a:fld>
            <a:endParaRPr lang="en-US"/>
          </a:p>
        </p:txBody>
      </p:sp>
    </p:spTree>
    <p:extLst>
      <p:ext uri="{BB962C8B-B14F-4D97-AF65-F5344CB8AC3E}">
        <p14:creationId xmlns:p14="http://schemas.microsoft.com/office/powerpoint/2010/main" val="707230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854A1-CD34-40AD-A16C-72FCBE78F89B}" type="slidenum">
              <a:rPr lang="en-US" smtClean="0"/>
              <a:t>21</a:t>
            </a:fld>
            <a:endParaRPr lang="en-US"/>
          </a:p>
        </p:txBody>
      </p:sp>
    </p:spTree>
    <p:extLst>
      <p:ext uri="{BB962C8B-B14F-4D97-AF65-F5344CB8AC3E}">
        <p14:creationId xmlns:p14="http://schemas.microsoft.com/office/powerpoint/2010/main" val="1026293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21854A1-CD34-40AD-A16C-72FCBE78F89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61092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854A1-CD34-40AD-A16C-72FCBE78F89B}" type="slidenum">
              <a:rPr lang="en-US" smtClean="0"/>
              <a:t>23</a:t>
            </a:fld>
            <a:endParaRPr lang="en-US"/>
          </a:p>
        </p:txBody>
      </p:sp>
    </p:spTree>
    <p:extLst>
      <p:ext uri="{BB962C8B-B14F-4D97-AF65-F5344CB8AC3E}">
        <p14:creationId xmlns:p14="http://schemas.microsoft.com/office/powerpoint/2010/main" val="12942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sz="1200" b="1" dirty="0" smtClean="0">
              <a:solidFill>
                <a:srgbClr val="00823B"/>
              </a:solidFill>
            </a:endParaRPr>
          </a:p>
        </p:txBody>
      </p:sp>
      <p:sp>
        <p:nvSpPr>
          <p:cNvPr id="4" name="Slide Number Placeholder 3"/>
          <p:cNvSpPr>
            <a:spLocks noGrp="1"/>
          </p:cNvSpPr>
          <p:nvPr>
            <p:ph type="sldNum" sz="quarter" idx="10"/>
          </p:nvPr>
        </p:nvSpPr>
        <p:spPr/>
        <p:txBody>
          <a:bodyPr/>
          <a:lstStyle/>
          <a:p>
            <a:fld id="{021854A1-CD34-40AD-A16C-72FCBE78F89B}" type="slidenum">
              <a:rPr lang="en-US" smtClean="0"/>
              <a:t>24</a:t>
            </a:fld>
            <a:endParaRPr lang="en-US"/>
          </a:p>
        </p:txBody>
      </p:sp>
    </p:spTree>
    <p:extLst>
      <p:ext uri="{BB962C8B-B14F-4D97-AF65-F5344CB8AC3E}">
        <p14:creationId xmlns:p14="http://schemas.microsoft.com/office/powerpoint/2010/main" val="4186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21854A1-CD34-40AD-A16C-72FCBE78F89B}" type="slidenum">
              <a:rPr lang="en-US" smtClean="0"/>
              <a:t>25</a:t>
            </a:fld>
            <a:endParaRPr lang="en-US"/>
          </a:p>
        </p:txBody>
      </p:sp>
    </p:spTree>
    <p:extLst>
      <p:ext uri="{BB962C8B-B14F-4D97-AF65-F5344CB8AC3E}">
        <p14:creationId xmlns:p14="http://schemas.microsoft.com/office/powerpoint/2010/main" val="1962250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854A1-CD34-40AD-A16C-72FCBE78F89B}" type="slidenum">
              <a:rPr lang="en-US" smtClean="0"/>
              <a:t>26</a:t>
            </a:fld>
            <a:endParaRPr lang="en-US"/>
          </a:p>
        </p:txBody>
      </p:sp>
    </p:spTree>
    <p:extLst>
      <p:ext uri="{BB962C8B-B14F-4D97-AF65-F5344CB8AC3E}">
        <p14:creationId xmlns:p14="http://schemas.microsoft.com/office/powerpoint/2010/main" val="492374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fld id="{EC1239B5-AF6C-964F-AE63-3BD9BBF355A7}" type="slidenum">
              <a:rPr lang="en-US" sz="1200">
                <a:solidFill>
                  <a:srgbClr val="000000"/>
                </a:solidFill>
                <a:latin typeface="Times" charset="0"/>
              </a:rPr>
              <a:pPr/>
              <a:t>27</a:t>
            </a:fld>
            <a:endParaRPr lang="en-US" sz="1200">
              <a:solidFill>
                <a:srgbClr val="000000"/>
              </a:solidFill>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fld id="{AAD5125E-BD7E-7A45-AE5F-9EA5E0015FD4}" type="slidenum">
              <a:rPr lang="en-US" sz="1200">
                <a:latin typeface="Times" charset="0"/>
              </a:rPr>
              <a:pPr/>
              <a:t>30</a:t>
            </a:fld>
            <a:endParaRPr lang="en-US" sz="1200">
              <a:latin typeface="Times" charset="0"/>
            </a:endParaRPr>
          </a:p>
        </p:txBody>
      </p:sp>
      <p:sp>
        <p:nvSpPr>
          <p:cNvPr id="147458" name="Rectangle 2"/>
          <p:cNvSpPr>
            <a:spLocks noGrp="1" noRot="1" noChangeAspect="1" noChangeArrowheads="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p:spPr>
        <p:txBody>
          <a:bodyPr/>
          <a:lstStyle/>
          <a:p>
            <a:r>
              <a:rPr lang="en-US" altLang="zh-CN">
                <a:latin typeface="Times" charset="0"/>
                <a:ea typeface="ＭＳ Ｐゴシック" charset="0"/>
                <a:cs typeface="ＭＳ Ｐゴシック" charset="0"/>
              </a:rPr>
              <a:t>Gold nanoparticles were chosen based on their ability to provide high electronic conductivity where needed, </a:t>
            </a:r>
            <a:r>
              <a:rPr lang="en-US" altLang="ko-KR">
                <a:latin typeface="Times" charset="0"/>
                <a:ea typeface="굴림" charset="0"/>
                <a:cs typeface="굴림" charset="0"/>
              </a:rPr>
              <a:t>the</a:t>
            </a:r>
            <a:r>
              <a:rPr lang="en-US" altLang="zh-CN">
                <a:latin typeface="Times" charset="0"/>
                <a:ea typeface="굴림" charset="0"/>
                <a:cs typeface="굴림" charset="0"/>
              </a:rPr>
              <a:t> ability to maintain a thermodynamically stable interface with Co3O4, and the potential to act as a chemical catalyst for electrochemical reactions at the nanoscale. We designed a bifunctional virus template that simultaneously expressed two different peptide motifs. </a:t>
            </a:r>
            <a:endParaRPr lang="en-US">
              <a:latin typeface="Times"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To improve this further, we again turned to genetic engineering. While keeping the genetic code for the cobalt assembly, we added an additional strand of DNA that produces virus proteins that bind to gold. Therefore, two types of protein were fused around the virus as shown in Figure 3. The viruses then assembled as nanowires composed of both cobalt oxide and gold particles. The resulting electrodes stored 30 percent more energy than the pure cobalt oxide version. </a:t>
            </a:r>
          </a:p>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fld id="{5164C9E5-9A0C-8646-A271-07827E3DD0C7}" type="slidenum">
              <a:rPr lang="en-US" sz="1200">
                <a:latin typeface="Times" charset="0"/>
              </a:rPr>
              <a:pPr/>
              <a:t>31</a:t>
            </a:fld>
            <a:endParaRPr lang="en-US" sz="1200">
              <a:latin typeface="Times" charset="0"/>
            </a:endParaRPr>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p:spPr>
        <p:txBody>
          <a:bodyPr/>
          <a:lstStyle/>
          <a:p>
            <a:r>
              <a:rPr lang="en-US" altLang="ko-KR">
                <a:latin typeface="Times" charset="0"/>
                <a:ea typeface="굴림" charset="0"/>
                <a:cs typeface="굴림" charset="0"/>
              </a:rPr>
              <a:t>After removing excess unbound gold nanoparticles by centrifugation, </a:t>
            </a:r>
            <a:r>
              <a:rPr lang="en-US" altLang="zh-CN">
                <a:latin typeface="Times" charset="0"/>
                <a:ea typeface="굴림" charset="0"/>
                <a:cs typeface="굴림" charset="0"/>
              </a:rPr>
              <a:t>Co3O4 </a:t>
            </a:r>
            <a:r>
              <a:rPr lang="en-US" altLang="ko-KR">
                <a:latin typeface="Times" charset="0"/>
                <a:ea typeface="굴림" charset="0"/>
                <a:cs typeface="굴림" charset="0"/>
              </a:rPr>
              <a:t>was nucleated and grown via the t</a:t>
            </a:r>
            <a:r>
              <a:rPr lang="en-US" altLang="zh-CN">
                <a:latin typeface="Times" charset="0"/>
                <a:ea typeface="굴림" charset="0"/>
                <a:cs typeface="굴림" charset="0"/>
              </a:rPr>
              <a:t>etra</a:t>
            </a:r>
            <a:r>
              <a:rPr lang="en-US" altLang="ko-KR">
                <a:latin typeface="Times" charset="0"/>
                <a:ea typeface="굴림" charset="0"/>
                <a:cs typeface="굴림" charset="0"/>
              </a:rPr>
              <a:t>-</a:t>
            </a:r>
            <a:r>
              <a:rPr lang="en-US" altLang="zh-CN">
                <a:latin typeface="Times" charset="0"/>
                <a:ea typeface="굴림" charset="0"/>
                <a:cs typeface="굴림" charset="0"/>
              </a:rPr>
              <a:t>glutamate</a:t>
            </a:r>
            <a:r>
              <a:rPr lang="en-US" altLang="ko-KR">
                <a:latin typeface="Times" charset="0"/>
                <a:ea typeface="굴림" charset="0"/>
                <a:cs typeface="굴림" charset="0"/>
              </a:rPr>
              <a:t> functionality, resulting in hybrid nanostructures of 5 nm Au nanoparticles spatially interspersed within the </a:t>
            </a:r>
            <a:r>
              <a:rPr lang="en-US" altLang="zh-CN">
                <a:latin typeface="Times" charset="0"/>
                <a:ea typeface="굴림" charset="0"/>
                <a:cs typeface="굴림" charset="0"/>
              </a:rPr>
              <a:t>Co3O4</a:t>
            </a:r>
            <a:r>
              <a:rPr lang="en-US" altLang="ko-KR">
                <a:latin typeface="Times" charset="0"/>
                <a:ea typeface="굴림" charset="0"/>
                <a:cs typeface="굴림" charset="0"/>
              </a:rPr>
              <a:t> wires </a:t>
            </a:r>
            <a:endParaRPr lang="en-US">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fld id="{AEEAEFBA-3BA2-D041-86BC-8B603EF16D42}" type="slidenum">
              <a:rPr lang="en-US" sz="1200">
                <a:latin typeface="Times" charset="0"/>
                <a:cs typeface="Arial" charset="0"/>
              </a:rPr>
              <a:pPr/>
              <a:t>9</a:t>
            </a:fld>
            <a:endParaRPr lang="en-US" sz="1200">
              <a:latin typeface="Times" charset="0"/>
              <a:cs typeface="Arial"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fld id="{4F803451-45DE-1147-9A12-C38E0BB82355}" type="slidenum">
              <a:rPr lang="en-US" sz="1200">
                <a:latin typeface="Times" charset="0"/>
              </a:rPr>
              <a:pPr/>
              <a:t>34</a:t>
            </a:fld>
            <a:endParaRPr lang="en-US" sz="1200">
              <a:latin typeface="Times" charset="0"/>
            </a:endParaRPr>
          </a:p>
        </p:txBody>
      </p:sp>
      <p:sp>
        <p:nvSpPr>
          <p:cNvPr id="155651" name="Notes Placeholder 5"/>
          <p:cNvSpPr>
            <a:spLocks noGrp="1"/>
          </p:cNvSpPr>
          <p:nvPr>
            <p:ph type="body"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noTextEdit="1"/>
          </p:cNvSpPr>
          <p:nvPr>
            <p:ph type="sldImg"/>
          </p:nvPr>
        </p:nvSpPr>
        <p:spPr>
          <a:ln/>
        </p:spPr>
      </p:sp>
      <p:sp>
        <p:nvSpPr>
          <p:cNvPr id="1576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21854A1-CD34-40AD-A16C-72FCBE78F89B}" type="slidenum">
              <a:rPr lang="en-US" smtClean="0"/>
              <a:t>10</a:t>
            </a:fld>
            <a:endParaRPr lang="en-US"/>
          </a:p>
        </p:txBody>
      </p:sp>
    </p:spTree>
    <p:extLst>
      <p:ext uri="{BB962C8B-B14F-4D97-AF65-F5344CB8AC3E}">
        <p14:creationId xmlns:p14="http://schemas.microsoft.com/office/powerpoint/2010/main" val="157616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854A1-CD34-40AD-A16C-72FCBE78F89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314207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854A1-CD34-40AD-A16C-72FCBE78F89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81197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854A1-CD34-40AD-A16C-72FCBE78F89B}" type="slidenum">
              <a:rPr lang="en-US" smtClean="0"/>
              <a:t>15</a:t>
            </a:fld>
            <a:endParaRPr lang="en-US"/>
          </a:p>
        </p:txBody>
      </p:sp>
    </p:spTree>
    <p:extLst>
      <p:ext uri="{BB962C8B-B14F-4D97-AF65-F5344CB8AC3E}">
        <p14:creationId xmlns:p14="http://schemas.microsoft.com/office/powerpoint/2010/main" val="205831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854A1-CD34-40AD-A16C-72FCBE78F89B}" type="slidenum">
              <a:rPr lang="en-US" smtClean="0"/>
              <a:t>17</a:t>
            </a:fld>
            <a:endParaRPr lang="en-US"/>
          </a:p>
        </p:txBody>
      </p:sp>
    </p:spTree>
    <p:extLst>
      <p:ext uri="{BB962C8B-B14F-4D97-AF65-F5344CB8AC3E}">
        <p14:creationId xmlns:p14="http://schemas.microsoft.com/office/powerpoint/2010/main" val="157541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854A1-CD34-40AD-A16C-72FCBE78F89B}"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061690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854A1-CD34-40AD-A16C-72FCBE78F89B}" type="slidenum">
              <a:rPr lang="en-US" smtClean="0"/>
              <a:t>19</a:t>
            </a:fld>
            <a:endParaRPr lang="en-US"/>
          </a:p>
        </p:txBody>
      </p:sp>
    </p:spTree>
    <p:extLst>
      <p:ext uri="{BB962C8B-B14F-4D97-AF65-F5344CB8AC3E}">
        <p14:creationId xmlns:p14="http://schemas.microsoft.com/office/powerpoint/2010/main" val="21055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850328-8B95-E043-A1F1-28EB05031EFB}" type="datetimeFigureOut">
              <a:rPr lang="en-US" smtClean="0"/>
              <a:t>4/25/17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1523418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50328-8B95-E043-A1F1-28EB05031EFB}" type="datetimeFigureOut">
              <a:rPr lang="en-US" smtClean="0"/>
              <a:t>4/25/17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3361212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50328-8B95-E043-A1F1-28EB05031EFB}" type="datetimeFigureOut">
              <a:rPr lang="en-US" smtClean="0"/>
              <a:t>4/25/17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641264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4572000"/>
            <a:ext cx="77724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5410200"/>
            <a:ext cx="77724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rtlCol="0"/>
          <a:lstStyle>
            <a:lvl1pPr>
              <a:defRPr>
                <a:solidFill>
                  <a:schemeClr val="tx1">
                    <a:tint val="75000"/>
                  </a:schemeClr>
                </a:solidFill>
                <a:latin typeface="Arial" pitchFamily="32" charset="0"/>
                <a:ea typeface="+mn-ea"/>
                <a:cs typeface="+mn-cs"/>
              </a:defRPr>
            </a:lvl1pPr>
          </a:lstStyle>
          <a:p>
            <a:pPr>
              <a:defRPr/>
            </a:pPr>
            <a:r>
              <a:rPr lang="en-US"/>
              <a:t>Biomolecular Materials Lab</a:t>
            </a:r>
          </a:p>
        </p:txBody>
      </p:sp>
      <p:sp>
        <p:nvSpPr>
          <p:cNvPr id="6" name="Rectangle 5"/>
          <p:cNvSpPr>
            <a:spLocks noGrp="1" noChangeArrowheads="1"/>
          </p:cNvSpPr>
          <p:nvPr>
            <p:ph type="ftr" sz="quarter" idx="11"/>
          </p:nvPr>
        </p:nvSpPr>
        <p:spPr/>
        <p:txBody>
          <a:bodyPr/>
          <a:lstStyle>
            <a:lvl1pPr>
              <a:defRPr/>
            </a:lvl1pPr>
          </a:lstStyle>
          <a:p>
            <a:pPr>
              <a:defRPr/>
            </a:pPr>
            <a:r>
              <a:rPr lang="en-US"/>
              <a:t>Youjin Lee</a:t>
            </a:r>
          </a:p>
        </p:txBody>
      </p:sp>
      <p:sp>
        <p:nvSpPr>
          <p:cNvPr id="7" name="Rectangle 6"/>
          <p:cNvSpPr>
            <a:spLocks noGrp="1" noChangeArrowheads="1"/>
          </p:cNvSpPr>
          <p:nvPr>
            <p:ph type="sldNum" sz="quarter" idx="12"/>
          </p:nvPr>
        </p:nvSpPr>
        <p:spPr/>
        <p:txBody>
          <a:bodyPr/>
          <a:lstStyle>
            <a:lvl1pPr>
              <a:defRPr/>
            </a:lvl1pPr>
          </a:lstStyle>
          <a:p>
            <a:pPr>
              <a:defRPr/>
            </a:pPr>
            <a:fld id="{06F1E2E7-7982-674A-A6D2-D6BFA80E0E4B}" type="slidenum">
              <a:rPr lang="en-US"/>
              <a:pPr>
                <a:defRPr/>
              </a:pPr>
              <a:t>‹#›</a:t>
            </a:fld>
            <a:endParaRPr lang="en-US"/>
          </a:p>
        </p:txBody>
      </p:sp>
    </p:spTree>
    <p:extLst>
      <p:ext uri="{BB962C8B-B14F-4D97-AF65-F5344CB8AC3E}">
        <p14:creationId xmlns:p14="http://schemas.microsoft.com/office/powerpoint/2010/main" val="7806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Content with Caption">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6477000" y="6581775"/>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r">
              <a:defRPr/>
            </a:pPr>
            <a:r>
              <a:rPr lang="en-US" b="1" smtClean="0"/>
              <a:t>2009.07.31</a:t>
            </a:r>
          </a:p>
        </p:txBody>
      </p:sp>
      <p:sp>
        <p:nvSpPr>
          <p:cNvPr id="7" name="Text Box 11"/>
          <p:cNvSpPr txBox="1">
            <a:spLocks noChangeArrowheads="1"/>
          </p:cNvSpPr>
          <p:nvPr userDrawn="1"/>
        </p:nvSpPr>
        <p:spPr bwMode="auto">
          <a:xfrm>
            <a:off x="0" y="6581775"/>
            <a:ext cx="1631950" cy="276225"/>
          </a:xfrm>
          <a:prstGeom prst="rect">
            <a:avLst/>
          </a:prstGeom>
          <a:noFill/>
          <a:ln w="9525">
            <a:noFill/>
            <a:miter lim="800000"/>
            <a:headEnd/>
            <a:tailEnd/>
          </a:ln>
          <a:effectLst/>
        </p:spPr>
        <p:txBody>
          <a:bodyPr wrap="none">
            <a:spAutoFit/>
          </a:bodyPr>
          <a:lstStyle>
            <a:lvl1pPr>
              <a:defRPr sz="28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800">
                <a:solidFill>
                  <a:schemeClr val="tx1"/>
                </a:solidFill>
                <a:latin typeface="Arial" charset="0"/>
                <a:ea typeface="ＭＳ Ｐゴシック" charset="0"/>
              </a:defRPr>
            </a:lvl3pPr>
            <a:lvl4pPr>
              <a:defRPr sz="2800">
                <a:solidFill>
                  <a:schemeClr val="tx1"/>
                </a:solidFill>
                <a:latin typeface="Arial" charset="0"/>
                <a:ea typeface="ＭＳ Ｐゴシック" charset="0"/>
              </a:defRPr>
            </a:lvl4pPr>
            <a:lvl5pPr>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defRPr/>
            </a:pPr>
            <a:r>
              <a:rPr lang="en-US" b="1" smtClean="0">
                <a:solidFill>
                  <a:srgbClr val="FFFF00"/>
                </a:solidFill>
                <a:effectLst>
                  <a:outerShdw blurRad="38100" dist="38100" dir="2700000" algn="tl">
                    <a:srgbClr val="FFFFFF"/>
                  </a:outerShdw>
                </a:effectLst>
                <a:cs typeface="Arial" charset="0"/>
              </a:rPr>
              <a:t>Yun Jung Lee </a:t>
            </a:r>
            <a:fld id="{3E7872E5-638B-DD4E-9874-A9168692BE89}" type="slidenum">
              <a:rPr lang="en-US" b="1" smtClean="0">
                <a:solidFill>
                  <a:srgbClr val="FFFF00"/>
                </a:solidFill>
                <a:effectLst>
                  <a:outerShdw blurRad="38100" dist="38100" dir="2700000" algn="tl">
                    <a:srgbClr val="FFFFFF"/>
                  </a:outerShdw>
                </a:effectLst>
                <a:cs typeface="Arial" charset="0"/>
              </a:rPr>
              <a:pPr>
                <a:defRPr/>
              </a:pPr>
              <a:t>‹#›</a:t>
            </a:fld>
            <a:r>
              <a:rPr lang="en-US" b="1" smtClean="0">
                <a:solidFill>
                  <a:srgbClr val="FFFF00"/>
                </a:solidFill>
                <a:effectLst>
                  <a:outerShdw blurRad="38100" dist="38100" dir="2700000" algn="tl">
                    <a:srgbClr val="FFFFFF"/>
                  </a:outerShdw>
                </a:effectLst>
                <a:cs typeface="Arial" charset="0"/>
              </a:rPr>
              <a:t>/53</a:t>
            </a:r>
          </a:p>
        </p:txBody>
      </p:sp>
      <p:sp>
        <p:nvSpPr>
          <p:cNvPr id="4" name="Content Placeholder 3"/>
          <p:cNvSpPr>
            <a:spLocks noGrp="1"/>
          </p:cNvSpPr>
          <p:nvPr>
            <p:ph sz="half" idx="1"/>
          </p:nvPr>
        </p:nvSpPr>
        <p:spPr>
          <a:xfrm>
            <a:off x="369125" y="1066800"/>
            <a:ext cx="8546338" cy="5410200"/>
          </a:xfrm>
        </p:spPr>
        <p:txBody>
          <a:bodyPr/>
          <a:lstStyle>
            <a:lvl1pPr>
              <a:spcBef>
                <a:spcPts val="0"/>
              </a:spcBef>
              <a:buClr>
                <a:srgbClr val="A1E7FD"/>
              </a:buClr>
              <a:defRPr sz="3000"/>
            </a:lvl1pPr>
            <a:lvl2pPr>
              <a:buClr>
                <a:srgbClr val="A1E7FD"/>
              </a:buClr>
              <a:defRPr sz="2600"/>
            </a:lvl2pPr>
            <a:lvl3pPr>
              <a:buClr>
                <a:srgbClr val="A1E7FD"/>
              </a:buClr>
              <a:defRPr sz="2400"/>
            </a:lvl3pPr>
            <a:lvl4pPr>
              <a:buClr>
                <a:srgbClr val="A1E7FD"/>
              </a:buClr>
              <a:defRPr sz="2000"/>
            </a:lvl4pPr>
            <a:lvl5pPr>
              <a:buClr>
                <a:srgbClr val="A1E7FD"/>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0" y="152400"/>
            <a:ext cx="9144000" cy="609600"/>
          </a:xfrm>
        </p:spPr>
        <p:txBody>
          <a:bodyPr>
            <a:normAutofit/>
          </a:bodyPr>
          <a:lstStyle>
            <a:lvl1pPr marL="0">
              <a:defRPr sz="2600">
                <a:solidFill>
                  <a:srgbClr val="A1E7FD"/>
                </a:solidFill>
                <a:effectLst>
                  <a:outerShdw blurRad="38100" dist="38100" dir="2700000" algn="tl">
                    <a:srgbClr val="000000">
                      <a:alpha val="43137"/>
                    </a:srgbClr>
                  </a:outerShdw>
                </a:effectLst>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62071793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50328-8B95-E043-A1F1-28EB05031EFB}" type="datetimeFigureOut">
              <a:rPr lang="en-US" smtClean="0"/>
              <a:t>4/25/17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168655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50328-8B95-E043-A1F1-28EB05031EFB}" type="datetimeFigureOut">
              <a:rPr lang="en-US" smtClean="0"/>
              <a:t>4/25/17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897706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850328-8B95-E043-A1F1-28EB05031EFB}" type="datetimeFigureOut">
              <a:rPr lang="en-US" smtClean="0"/>
              <a:t>4/25/17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127763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850328-8B95-E043-A1F1-28EB05031EFB}" type="datetimeFigureOut">
              <a:rPr lang="en-US" smtClean="0"/>
              <a:t>4/25/17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2082846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850328-8B95-E043-A1F1-28EB05031EFB}" type="datetimeFigureOut">
              <a:rPr lang="en-US" smtClean="0"/>
              <a:t>4/25/17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919494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50328-8B95-E043-A1F1-28EB05031EFB}" type="datetimeFigureOut">
              <a:rPr lang="en-US" smtClean="0"/>
              <a:t>4/25/17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109881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50328-8B95-E043-A1F1-28EB05031EFB}" type="datetimeFigureOut">
              <a:rPr lang="en-US" smtClean="0"/>
              <a:t>4/25/17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342464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50328-8B95-E043-A1F1-28EB05031EFB}" type="datetimeFigureOut">
              <a:rPr lang="en-US" smtClean="0"/>
              <a:t>4/25/17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DAFE4C-8065-3A45-98A3-2C4971BFC359}" type="slidenum">
              <a:rPr lang="en-US" smtClean="0"/>
              <a:t>‹#›</a:t>
            </a:fld>
            <a:endParaRPr lang="en-US"/>
          </a:p>
        </p:txBody>
      </p:sp>
    </p:spTree>
    <p:extLst>
      <p:ext uri="{BB962C8B-B14F-4D97-AF65-F5344CB8AC3E}">
        <p14:creationId xmlns:p14="http://schemas.microsoft.com/office/powerpoint/2010/main" val="13590552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50328-8B95-E043-A1F1-28EB05031EFB}" type="datetimeFigureOut">
              <a:rPr lang="en-US" smtClean="0"/>
              <a:t>4/25/17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AFE4C-8065-3A45-98A3-2C4971BFC359}" type="slidenum">
              <a:rPr lang="en-US" smtClean="0"/>
              <a:t>‹#›</a:t>
            </a:fld>
            <a:endParaRPr lang="en-US"/>
          </a:p>
        </p:txBody>
      </p:sp>
    </p:spTree>
    <p:extLst>
      <p:ext uri="{BB962C8B-B14F-4D97-AF65-F5344CB8AC3E}">
        <p14:creationId xmlns:p14="http://schemas.microsoft.com/office/powerpoint/2010/main" val="4011659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8.jpg"/></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Electric_charge" TargetMode="External"/><Relationship Id="rId4" Type="http://schemas.openxmlformats.org/officeDocument/2006/relationships/hyperlink" Target="https://en.wikipedia.org/wiki/Mole_(unit)" TargetMode="External"/><Relationship Id="rId5" Type="http://schemas.openxmlformats.org/officeDocument/2006/relationships/hyperlink" Target="https://en.wikipedia.org/wiki/Electron" TargetMode="External"/><Relationship Id="rId6" Type="http://schemas.openxmlformats.org/officeDocument/2006/relationships/image" Target="../media/image70.png"/><Relationship Id="rId7"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emf"/><Relationship Id="rId5"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7.jpeg"/></Relationships>
</file>

<file path=ppt/slides/_rels/slide25.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emf"/><Relationship Id="rId5" Type="http://schemas.openxmlformats.org/officeDocument/2006/relationships/image" Target="../media/image110.jpeg"/><Relationship Id="rId6" Type="http://schemas.openxmlformats.org/officeDocument/2006/relationships/image" Target="../media/image111.emf"/><Relationship Id="rId7"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jpg"/><Relationship Id="rId6" Type="http://schemas.openxmlformats.org/officeDocument/2006/relationships/image" Target="../media/image119.png"/><Relationship Id="rId7" Type="http://schemas.openxmlformats.org/officeDocument/2006/relationships/image" Target="../media/image120.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jpeg"/></Relationships>
</file>

<file path=ppt/slides/_rels/slide29.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emf"/><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jpeg"/><Relationship Id="rId1" Type="http://schemas.openxmlformats.org/officeDocument/2006/relationships/slideLayout" Target="../slideLayouts/slideLayout7.xml"/><Relationship Id="rId2" Type="http://schemas.openxmlformats.org/officeDocument/2006/relationships/image" Target="../media/image122.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png"/><Relationship Id="rId5" Type="http://schemas.openxmlformats.org/officeDocument/2006/relationships/image" Target="../media/image13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png"/><Relationship Id="rId5" Type="http://schemas.openxmlformats.org/officeDocument/2006/relationships/image" Target="../media/image136.jpeg"/><Relationship Id="rId1" Type="http://schemas.openxmlformats.org/officeDocument/2006/relationships/slideLayout" Target="../slideLayouts/slideLayout1.xml"/><Relationship Id="rId2" Type="http://schemas.openxmlformats.org/officeDocument/2006/relationships/image" Target="../media/image133.png"/></Relationships>
</file>

<file path=ppt/slides/_rels/slide33.xml.rels><?xml version="1.0" encoding="UTF-8" standalone="yes"?>
<Relationships xmlns="http://schemas.openxmlformats.org/package/2006/relationships"><Relationship Id="rId3" Type="http://schemas.openxmlformats.org/officeDocument/2006/relationships/oleObject" Target="file://localhost\\Users\belcher\Desktop\Document3!OLE_LINK1" TargetMode="External"/><Relationship Id="rId4" Type="http://schemas.openxmlformats.org/officeDocument/2006/relationships/image" Target="../media/image137.png"/><Relationship Id="rId5" Type="http://schemas.openxmlformats.org/officeDocument/2006/relationships/image" Target="../media/image138.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43.jpeg"/></Relationships>
</file>

<file path=ppt/slides/_rels/slide36.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14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38.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png"/><Relationship Id="rId1" Type="http://schemas.openxmlformats.org/officeDocument/2006/relationships/slideLayout" Target="../slideLayouts/slideLayout1.xml"/><Relationship Id="rId2" Type="http://schemas.openxmlformats.org/officeDocument/2006/relationships/image" Target="../media/image146.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9.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jpeg"/><Relationship Id="rId10"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0" Type="http://schemas.openxmlformats.org/officeDocument/2006/relationships/oleObject" Target="../embeddings/oleObject3.bin"/><Relationship Id="rId11" Type="http://schemas.openxmlformats.org/officeDocument/2006/relationships/image" Target="../media/image26.emf"/><Relationship Id="rId12" Type="http://schemas.openxmlformats.org/officeDocument/2006/relationships/oleObject" Target="../embeddings/oleObject4.bin"/><Relationship Id="rId13" Type="http://schemas.openxmlformats.org/officeDocument/2006/relationships/image" Target="../media/image27.emf"/><Relationship Id="rId14" Type="http://schemas.openxmlformats.org/officeDocument/2006/relationships/oleObject" Target="../embeddings/oleObject5.bin"/><Relationship Id="rId15" Type="http://schemas.openxmlformats.org/officeDocument/2006/relationships/image" Target="../media/image28.emf"/><Relationship Id="rId16" Type="http://schemas.openxmlformats.org/officeDocument/2006/relationships/oleObject" Target="../embeddings/oleObject6.bin"/><Relationship Id="rId17" Type="http://schemas.openxmlformats.org/officeDocument/2006/relationships/image" Target="../media/image29.emf"/><Relationship Id="rId18" Type="http://schemas.openxmlformats.org/officeDocument/2006/relationships/oleObject" Target="../embeddings/oleObject7.bin"/><Relationship Id="rId19" Type="http://schemas.openxmlformats.org/officeDocument/2006/relationships/image" Target="../media/image30.emf"/><Relationship Id="rId60" Type="http://schemas.openxmlformats.org/officeDocument/2006/relationships/image" Target="../media/image50.emf"/><Relationship Id="rId61" Type="http://schemas.openxmlformats.org/officeDocument/2006/relationships/oleObject" Target="../embeddings/oleObject28.bin"/><Relationship Id="rId62" Type="http://schemas.openxmlformats.org/officeDocument/2006/relationships/image" Target="../media/image51.emf"/><Relationship Id="rId63" Type="http://schemas.openxmlformats.org/officeDocument/2006/relationships/oleObject" Target="../embeddings/oleObject29.bin"/><Relationship Id="rId64" Type="http://schemas.openxmlformats.org/officeDocument/2006/relationships/image" Target="../media/image52.emf"/><Relationship Id="rId65" Type="http://schemas.openxmlformats.org/officeDocument/2006/relationships/oleObject" Target="../embeddings/oleObject30.bin"/><Relationship Id="rId66" Type="http://schemas.openxmlformats.org/officeDocument/2006/relationships/image" Target="../media/image53.emf"/><Relationship Id="rId67" Type="http://schemas.openxmlformats.org/officeDocument/2006/relationships/oleObject" Target="../embeddings/oleObject31.bin"/><Relationship Id="rId68" Type="http://schemas.openxmlformats.org/officeDocument/2006/relationships/image" Target="../media/image54.emf"/><Relationship Id="rId69" Type="http://schemas.openxmlformats.org/officeDocument/2006/relationships/oleObject" Target="../embeddings/oleObject32.bin"/><Relationship Id="rId120" Type="http://schemas.openxmlformats.org/officeDocument/2006/relationships/image" Target="../media/image80.emf"/><Relationship Id="rId121" Type="http://schemas.openxmlformats.org/officeDocument/2006/relationships/oleObject" Target="../embeddings/oleObject58.bin"/><Relationship Id="rId122" Type="http://schemas.openxmlformats.org/officeDocument/2006/relationships/image" Target="../media/image81.emf"/><Relationship Id="rId123" Type="http://schemas.openxmlformats.org/officeDocument/2006/relationships/oleObject" Target="../embeddings/oleObject59.bin"/><Relationship Id="rId124" Type="http://schemas.openxmlformats.org/officeDocument/2006/relationships/image" Target="../media/image82.emf"/><Relationship Id="rId125" Type="http://schemas.openxmlformats.org/officeDocument/2006/relationships/oleObject" Target="../embeddings/oleObject60.bin"/><Relationship Id="rId126" Type="http://schemas.openxmlformats.org/officeDocument/2006/relationships/image" Target="../media/image83.emf"/><Relationship Id="rId127" Type="http://schemas.openxmlformats.org/officeDocument/2006/relationships/oleObject" Target="../embeddings/oleObject61.bin"/><Relationship Id="rId128" Type="http://schemas.openxmlformats.org/officeDocument/2006/relationships/image" Target="../media/image84.emf"/><Relationship Id="rId129" Type="http://schemas.openxmlformats.org/officeDocument/2006/relationships/oleObject" Target="../embeddings/oleObject62.bin"/><Relationship Id="rId40" Type="http://schemas.openxmlformats.org/officeDocument/2006/relationships/image" Target="../media/image40.emf"/><Relationship Id="rId41" Type="http://schemas.openxmlformats.org/officeDocument/2006/relationships/oleObject" Target="../embeddings/oleObject18.bin"/><Relationship Id="rId42" Type="http://schemas.openxmlformats.org/officeDocument/2006/relationships/image" Target="../media/image41.emf"/><Relationship Id="rId90" Type="http://schemas.openxmlformats.org/officeDocument/2006/relationships/image" Target="../media/image65.emf"/><Relationship Id="rId91" Type="http://schemas.openxmlformats.org/officeDocument/2006/relationships/oleObject" Target="../embeddings/oleObject43.bin"/><Relationship Id="rId92" Type="http://schemas.openxmlformats.org/officeDocument/2006/relationships/image" Target="../media/image66.emf"/><Relationship Id="rId93" Type="http://schemas.openxmlformats.org/officeDocument/2006/relationships/oleObject" Target="../embeddings/oleObject44.bin"/><Relationship Id="rId94" Type="http://schemas.openxmlformats.org/officeDocument/2006/relationships/image" Target="../media/image67.emf"/><Relationship Id="rId95" Type="http://schemas.openxmlformats.org/officeDocument/2006/relationships/oleObject" Target="../embeddings/oleObject45.bin"/><Relationship Id="rId96" Type="http://schemas.openxmlformats.org/officeDocument/2006/relationships/image" Target="../media/image68.emf"/><Relationship Id="rId101" Type="http://schemas.openxmlformats.org/officeDocument/2006/relationships/oleObject" Target="../embeddings/oleObject48.bin"/><Relationship Id="rId102" Type="http://schemas.openxmlformats.org/officeDocument/2006/relationships/image" Target="../media/image71.emf"/><Relationship Id="rId103" Type="http://schemas.openxmlformats.org/officeDocument/2006/relationships/oleObject" Target="../embeddings/oleObject49.bin"/><Relationship Id="rId104" Type="http://schemas.openxmlformats.org/officeDocument/2006/relationships/image" Target="../media/image72.emf"/><Relationship Id="rId105" Type="http://schemas.openxmlformats.org/officeDocument/2006/relationships/oleObject" Target="../embeddings/oleObject50.bin"/><Relationship Id="rId106" Type="http://schemas.openxmlformats.org/officeDocument/2006/relationships/image" Target="../media/image73.emf"/><Relationship Id="rId107" Type="http://schemas.openxmlformats.org/officeDocument/2006/relationships/oleObject" Target="../embeddings/oleObject51.bin"/><Relationship Id="rId108" Type="http://schemas.openxmlformats.org/officeDocument/2006/relationships/image" Target="../media/image74.emf"/><Relationship Id="rId109" Type="http://schemas.openxmlformats.org/officeDocument/2006/relationships/oleObject" Target="../embeddings/oleObject52.bin"/><Relationship Id="rId97" Type="http://schemas.openxmlformats.org/officeDocument/2006/relationships/oleObject" Target="../embeddings/oleObject46.bin"/><Relationship Id="rId98" Type="http://schemas.openxmlformats.org/officeDocument/2006/relationships/image" Target="../media/image69.emf"/><Relationship Id="rId99" Type="http://schemas.openxmlformats.org/officeDocument/2006/relationships/oleObject" Target="../embeddings/oleObject47.bin"/><Relationship Id="rId43" Type="http://schemas.openxmlformats.org/officeDocument/2006/relationships/oleObject" Target="../embeddings/oleObject19.bin"/><Relationship Id="rId44" Type="http://schemas.openxmlformats.org/officeDocument/2006/relationships/image" Target="../media/image42.emf"/><Relationship Id="rId45" Type="http://schemas.openxmlformats.org/officeDocument/2006/relationships/oleObject" Target="../embeddings/oleObject20.bin"/><Relationship Id="rId46" Type="http://schemas.openxmlformats.org/officeDocument/2006/relationships/image" Target="../media/image43.emf"/><Relationship Id="rId47" Type="http://schemas.openxmlformats.org/officeDocument/2006/relationships/oleObject" Target="../embeddings/oleObject21.bin"/><Relationship Id="rId48" Type="http://schemas.openxmlformats.org/officeDocument/2006/relationships/image" Target="../media/image44.emf"/><Relationship Id="rId49" Type="http://schemas.openxmlformats.org/officeDocument/2006/relationships/oleObject" Target="../embeddings/oleObject22.bin"/><Relationship Id="rId100" Type="http://schemas.openxmlformats.org/officeDocument/2006/relationships/image" Target="../media/image70.emf"/><Relationship Id="rId20" Type="http://schemas.openxmlformats.org/officeDocument/2006/relationships/oleObject" Target="../embeddings/oleObject8.bin"/><Relationship Id="rId21" Type="http://schemas.openxmlformats.org/officeDocument/2006/relationships/image" Target="../media/image31.emf"/><Relationship Id="rId22" Type="http://schemas.openxmlformats.org/officeDocument/2006/relationships/oleObject" Target="../embeddings/oleObject9.bin"/><Relationship Id="rId70" Type="http://schemas.openxmlformats.org/officeDocument/2006/relationships/image" Target="../media/image55.emf"/><Relationship Id="rId71" Type="http://schemas.openxmlformats.org/officeDocument/2006/relationships/oleObject" Target="../embeddings/oleObject33.bin"/><Relationship Id="rId72" Type="http://schemas.openxmlformats.org/officeDocument/2006/relationships/image" Target="../media/image56.emf"/><Relationship Id="rId73" Type="http://schemas.openxmlformats.org/officeDocument/2006/relationships/oleObject" Target="../embeddings/oleObject34.bin"/><Relationship Id="rId74" Type="http://schemas.openxmlformats.org/officeDocument/2006/relationships/image" Target="../media/image57.emf"/><Relationship Id="rId75" Type="http://schemas.openxmlformats.org/officeDocument/2006/relationships/oleObject" Target="../embeddings/oleObject35.bin"/><Relationship Id="rId76" Type="http://schemas.openxmlformats.org/officeDocument/2006/relationships/image" Target="../media/image58.emf"/><Relationship Id="rId77" Type="http://schemas.openxmlformats.org/officeDocument/2006/relationships/oleObject" Target="../embeddings/oleObject36.bin"/><Relationship Id="rId78" Type="http://schemas.openxmlformats.org/officeDocument/2006/relationships/image" Target="../media/image59.emf"/><Relationship Id="rId79" Type="http://schemas.openxmlformats.org/officeDocument/2006/relationships/oleObject" Target="../embeddings/oleObject37.bin"/><Relationship Id="rId23" Type="http://schemas.openxmlformats.org/officeDocument/2006/relationships/image" Target="../media/image32.emf"/><Relationship Id="rId24" Type="http://schemas.openxmlformats.org/officeDocument/2006/relationships/image" Target="../media/image88.png"/><Relationship Id="rId25" Type="http://schemas.openxmlformats.org/officeDocument/2006/relationships/oleObject" Target="../embeddings/oleObject10.bin"/><Relationship Id="rId26" Type="http://schemas.openxmlformats.org/officeDocument/2006/relationships/image" Target="../media/image33.emf"/><Relationship Id="rId27" Type="http://schemas.openxmlformats.org/officeDocument/2006/relationships/oleObject" Target="../embeddings/oleObject11.bin"/><Relationship Id="rId28" Type="http://schemas.openxmlformats.org/officeDocument/2006/relationships/image" Target="../media/image34.emf"/><Relationship Id="rId29" Type="http://schemas.openxmlformats.org/officeDocument/2006/relationships/oleObject" Target="../embeddings/oleObject12.bin"/><Relationship Id="rId130" Type="http://schemas.openxmlformats.org/officeDocument/2006/relationships/image" Target="../media/image85.emf"/><Relationship Id="rId131" Type="http://schemas.openxmlformats.org/officeDocument/2006/relationships/image" Target="../media/image89.png"/><Relationship Id="rId132" Type="http://schemas.openxmlformats.org/officeDocument/2006/relationships/image" Target="../media/image90.png"/><Relationship Id="rId133" Type="http://schemas.openxmlformats.org/officeDocument/2006/relationships/image" Target="../media/image91.jpeg"/><Relationship Id="rId134" Type="http://schemas.openxmlformats.org/officeDocument/2006/relationships/image" Target="../media/image92.jpeg"/><Relationship Id="rId135" Type="http://schemas.openxmlformats.org/officeDocument/2006/relationships/image" Target="../media/image93.jpe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2.xml"/><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oleObject" Target="../embeddings/oleObject1.bin"/><Relationship Id="rId7" Type="http://schemas.openxmlformats.org/officeDocument/2006/relationships/image" Target="../media/image24.emf"/><Relationship Id="rId8" Type="http://schemas.openxmlformats.org/officeDocument/2006/relationships/oleObject" Target="../embeddings/oleObject2.bin"/><Relationship Id="rId9" Type="http://schemas.openxmlformats.org/officeDocument/2006/relationships/image" Target="../media/image25.emf"/><Relationship Id="rId50" Type="http://schemas.openxmlformats.org/officeDocument/2006/relationships/image" Target="../media/image45.emf"/><Relationship Id="rId51" Type="http://schemas.openxmlformats.org/officeDocument/2006/relationships/oleObject" Target="../embeddings/oleObject23.bin"/><Relationship Id="rId52" Type="http://schemas.openxmlformats.org/officeDocument/2006/relationships/image" Target="../media/image46.emf"/><Relationship Id="rId53" Type="http://schemas.openxmlformats.org/officeDocument/2006/relationships/oleObject" Target="../embeddings/oleObject24.bin"/><Relationship Id="rId54" Type="http://schemas.openxmlformats.org/officeDocument/2006/relationships/image" Target="../media/image47.emf"/><Relationship Id="rId55" Type="http://schemas.openxmlformats.org/officeDocument/2006/relationships/oleObject" Target="../embeddings/oleObject25.bin"/><Relationship Id="rId56" Type="http://schemas.openxmlformats.org/officeDocument/2006/relationships/image" Target="../media/image48.emf"/><Relationship Id="rId57" Type="http://schemas.openxmlformats.org/officeDocument/2006/relationships/oleObject" Target="../embeddings/oleObject26.bin"/><Relationship Id="rId58" Type="http://schemas.openxmlformats.org/officeDocument/2006/relationships/image" Target="../media/image49.emf"/><Relationship Id="rId59" Type="http://schemas.openxmlformats.org/officeDocument/2006/relationships/oleObject" Target="../embeddings/oleObject27.bin"/><Relationship Id="rId110" Type="http://schemas.openxmlformats.org/officeDocument/2006/relationships/image" Target="../media/image75.emf"/><Relationship Id="rId111" Type="http://schemas.openxmlformats.org/officeDocument/2006/relationships/oleObject" Target="../embeddings/oleObject53.bin"/><Relationship Id="rId112" Type="http://schemas.openxmlformats.org/officeDocument/2006/relationships/image" Target="../media/image76.emf"/><Relationship Id="rId113" Type="http://schemas.openxmlformats.org/officeDocument/2006/relationships/oleObject" Target="../embeddings/oleObject54.bin"/><Relationship Id="rId114" Type="http://schemas.openxmlformats.org/officeDocument/2006/relationships/image" Target="../media/image77.emf"/><Relationship Id="rId115" Type="http://schemas.openxmlformats.org/officeDocument/2006/relationships/oleObject" Target="../embeddings/oleObject55.bin"/><Relationship Id="rId116" Type="http://schemas.openxmlformats.org/officeDocument/2006/relationships/image" Target="../media/image78.emf"/><Relationship Id="rId117" Type="http://schemas.openxmlformats.org/officeDocument/2006/relationships/oleObject" Target="../embeddings/oleObject56.bin"/><Relationship Id="rId118" Type="http://schemas.openxmlformats.org/officeDocument/2006/relationships/image" Target="../media/image79.emf"/><Relationship Id="rId119" Type="http://schemas.openxmlformats.org/officeDocument/2006/relationships/oleObject" Target="../embeddings/oleObject57.bin"/><Relationship Id="rId30" Type="http://schemas.openxmlformats.org/officeDocument/2006/relationships/image" Target="../media/image35.emf"/><Relationship Id="rId31" Type="http://schemas.openxmlformats.org/officeDocument/2006/relationships/oleObject" Target="../embeddings/oleObject13.bin"/><Relationship Id="rId32" Type="http://schemas.openxmlformats.org/officeDocument/2006/relationships/image" Target="../media/image36.emf"/><Relationship Id="rId33" Type="http://schemas.openxmlformats.org/officeDocument/2006/relationships/oleObject" Target="../embeddings/oleObject14.bin"/><Relationship Id="rId34" Type="http://schemas.openxmlformats.org/officeDocument/2006/relationships/image" Target="../media/image37.emf"/><Relationship Id="rId35" Type="http://schemas.openxmlformats.org/officeDocument/2006/relationships/oleObject" Target="../embeddings/oleObject15.bin"/><Relationship Id="rId36" Type="http://schemas.openxmlformats.org/officeDocument/2006/relationships/image" Target="../media/image38.emf"/><Relationship Id="rId37" Type="http://schemas.openxmlformats.org/officeDocument/2006/relationships/oleObject" Target="../embeddings/oleObject16.bin"/><Relationship Id="rId38" Type="http://schemas.openxmlformats.org/officeDocument/2006/relationships/image" Target="../media/image39.emf"/><Relationship Id="rId39" Type="http://schemas.openxmlformats.org/officeDocument/2006/relationships/oleObject" Target="../embeddings/oleObject17.bin"/><Relationship Id="rId80" Type="http://schemas.openxmlformats.org/officeDocument/2006/relationships/image" Target="../media/image60.emf"/><Relationship Id="rId81" Type="http://schemas.openxmlformats.org/officeDocument/2006/relationships/oleObject" Target="../embeddings/oleObject38.bin"/><Relationship Id="rId82" Type="http://schemas.openxmlformats.org/officeDocument/2006/relationships/image" Target="../media/image61.emf"/><Relationship Id="rId83" Type="http://schemas.openxmlformats.org/officeDocument/2006/relationships/oleObject" Target="../embeddings/oleObject39.bin"/><Relationship Id="rId84" Type="http://schemas.openxmlformats.org/officeDocument/2006/relationships/image" Target="../media/image62.emf"/><Relationship Id="rId85" Type="http://schemas.openxmlformats.org/officeDocument/2006/relationships/oleObject" Target="../embeddings/oleObject40.bin"/><Relationship Id="rId86" Type="http://schemas.openxmlformats.org/officeDocument/2006/relationships/image" Target="../media/image63.emf"/><Relationship Id="rId87" Type="http://schemas.openxmlformats.org/officeDocument/2006/relationships/oleObject" Target="../embeddings/oleObject41.bin"/><Relationship Id="rId88" Type="http://schemas.openxmlformats.org/officeDocument/2006/relationships/image" Target="../media/image64.emf"/><Relationship Id="rId89" Type="http://schemas.openxmlformats.org/officeDocument/2006/relationships/oleObject" Target="../embeddings/oleObject4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1072" y="5313492"/>
            <a:ext cx="18303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3916" y="6067291"/>
            <a:ext cx="4520084" cy="79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5575" y="5084763"/>
            <a:ext cx="1739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Box 9"/>
          <p:cNvSpPr txBox="1">
            <a:spLocks noChangeArrowheads="1"/>
          </p:cNvSpPr>
          <p:nvPr/>
        </p:nvSpPr>
        <p:spPr bwMode="auto">
          <a:xfrm>
            <a:off x="542408" y="556257"/>
            <a:ext cx="41685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3200" dirty="0" smtClean="0">
                <a:solidFill>
                  <a:srgbClr val="0000FF"/>
                </a:solidFill>
                <a:cs typeface="Arial" charset="0"/>
              </a:rPr>
              <a:t>Virus Based Materials</a:t>
            </a:r>
          </a:p>
          <a:p>
            <a:pPr>
              <a:buFontTx/>
              <a:buNone/>
            </a:pPr>
            <a:r>
              <a:rPr lang="en-US" sz="3200" dirty="0" smtClean="0">
                <a:solidFill>
                  <a:srgbClr val="0000FF"/>
                </a:solidFill>
                <a:cs typeface="Arial" charset="0"/>
              </a:rPr>
              <a:t> 20.109 Spring 2017</a:t>
            </a:r>
            <a:endParaRPr lang="en-US" sz="3200" dirty="0">
              <a:solidFill>
                <a:srgbClr val="0000FF"/>
              </a:solidFill>
              <a:cs typeface="Arial"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7314" y="556257"/>
            <a:ext cx="3795676" cy="407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3498" y="5826255"/>
            <a:ext cx="17986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5244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24000"/>
            <a:ext cx="5779046" cy="4419600"/>
          </a:xfrm>
          <a:prstGeom prst="rect">
            <a:avLst/>
          </a:prstGeom>
        </p:spPr>
      </p:pic>
      <p:sp>
        <p:nvSpPr>
          <p:cNvPr id="8" name="Rectangle 7"/>
          <p:cNvSpPr/>
          <p:nvPr/>
        </p:nvSpPr>
        <p:spPr>
          <a:xfrm>
            <a:off x="6172200" y="2811214"/>
            <a:ext cx="3276600" cy="1692771"/>
          </a:xfrm>
          <a:prstGeom prst="rect">
            <a:avLst/>
          </a:prstGeom>
        </p:spPr>
        <p:txBody>
          <a:bodyPr wrap="square">
            <a:spAutoFit/>
          </a:bodyPr>
          <a:lstStyle/>
          <a:p>
            <a:r>
              <a:rPr lang="en-US" sz="2400" b="1" dirty="0" smtClean="0"/>
              <a:t>Battery Requirement</a:t>
            </a:r>
            <a:r>
              <a:rPr lang="en-US" dirty="0" smtClean="0"/>
              <a:t>:</a:t>
            </a:r>
          </a:p>
          <a:p>
            <a:pPr marL="285750" indent="-285750">
              <a:buFont typeface="Wingdings" panose="05000000000000000000" pitchFamily="2" charset="2"/>
              <a:buChar char="§"/>
            </a:pPr>
            <a:r>
              <a:rPr lang="en-US" sz="2000" b="1" dirty="0" smtClean="0">
                <a:solidFill>
                  <a:srgbClr val="0000FF"/>
                </a:solidFill>
              </a:rPr>
              <a:t>High energy density</a:t>
            </a:r>
          </a:p>
          <a:p>
            <a:pPr marL="285750" indent="-285750">
              <a:buFont typeface="Wingdings" panose="05000000000000000000" pitchFamily="2" charset="2"/>
              <a:buChar char="§"/>
            </a:pPr>
            <a:r>
              <a:rPr lang="en-US" sz="2000" b="1" dirty="0" smtClean="0">
                <a:solidFill>
                  <a:srgbClr val="0000FF"/>
                </a:solidFill>
              </a:rPr>
              <a:t>High power</a:t>
            </a:r>
          </a:p>
          <a:p>
            <a:pPr marL="285750" indent="-285750">
              <a:buFont typeface="Wingdings" panose="05000000000000000000" pitchFamily="2" charset="2"/>
              <a:buChar char="§"/>
            </a:pPr>
            <a:r>
              <a:rPr lang="en-US" sz="2000" b="1" dirty="0">
                <a:solidFill>
                  <a:srgbClr val="0000FF"/>
                </a:solidFill>
              </a:rPr>
              <a:t>Light weight</a:t>
            </a:r>
          </a:p>
          <a:p>
            <a:pPr marL="285750" indent="-285750">
              <a:buFont typeface="Wingdings" panose="05000000000000000000" pitchFamily="2" charset="2"/>
              <a:buChar char="§"/>
            </a:pPr>
            <a:r>
              <a:rPr lang="en-US" sz="2000" b="1" dirty="0" smtClean="0">
                <a:solidFill>
                  <a:srgbClr val="0000FF"/>
                </a:solidFill>
              </a:rPr>
              <a:t>Flexible</a:t>
            </a:r>
          </a:p>
        </p:txBody>
      </p:sp>
      <p:sp>
        <p:nvSpPr>
          <p:cNvPr id="11" name="Title 1"/>
          <p:cNvSpPr>
            <a:spLocks noGrp="1"/>
          </p:cNvSpPr>
          <p:nvPr>
            <p:ph type="title"/>
          </p:nvPr>
        </p:nvSpPr>
        <p:spPr>
          <a:xfrm>
            <a:off x="457200" y="274638"/>
            <a:ext cx="8382000" cy="1143000"/>
          </a:xfrm>
        </p:spPr>
        <p:txBody>
          <a:bodyPr>
            <a:normAutofit/>
          </a:bodyPr>
          <a:lstStyle/>
          <a:p>
            <a:r>
              <a:rPr lang="en-US" dirty="0" smtClean="0"/>
              <a:t>Portable Battery Applications</a:t>
            </a:r>
            <a:endParaRPr lang="en-US" dirty="0"/>
          </a:p>
        </p:txBody>
      </p:sp>
    </p:spTree>
    <p:extLst>
      <p:ext uri="{BB962C8B-B14F-4D97-AF65-F5344CB8AC3E}">
        <p14:creationId xmlns:p14="http://schemas.microsoft.com/office/powerpoint/2010/main" val="7186056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Batteries: Concept and Principle</a:t>
            </a:r>
            <a:endParaRPr lang="en-US" dirty="0"/>
          </a:p>
        </p:txBody>
      </p:sp>
      <p:sp>
        <p:nvSpPr>
          <p:cNvPr id="3" name="Content Placeholder 2"/>
          <p:cNvSpPr>
            <a:spLocks noGrp="1"/>
          </p:cNvSpPr>
          <p:nvPr>
            <p:ph idx="1"/>
          </p:nvPr>
        </p:nvSpPr>
        <p:spPr>
          <a:xfrm>
            <a:off x="76200" y="3050921"/>
            <a:ext cx="4679442" cy="2133600"/>
          </a:xfrm>
        </p:spPr>
        <p:txBody>
          <a:bodyPr>
            <a:noAutofit/>
          </a:bodyPr>
          <a:lstStyle/>
          <a:p>
            <a:pPr>
              <a:buFont typeface="Wingdings" panose="05000000000000000000" pitchFamily="2" charset="2"/>
              <a:buChar char="§"/>
            </a:pPr>
            <a:r>
              <a:rPr lang="en-US" sz="2800" dirty="0" smtClean="0"/>
              <a:t>Main components:</a:t>
            </a:r>
          </a:p>
          <a:p>
            <a:pPr lvl="1">
              <a:buFont typeface="Wingdings" panose="05000000000000000000" pitchFamily="2" charset="2"/>
              <a:buChar char="§"/>
            </a:pPr>
            <a:r>
              <a:rPr lang="en-US" sz="2400" b="1" dirty="0" smtClean="0">
                <a:solidFill>
                  <a:srgbClr val="0000FF"/>
                </a:solidFill>
              </a:rPr>
              <a:t>Anode or negative electrode</a:t>
            </a:r>
          </a:p>
          <a:p>
            <a:pPr lvl="1">
              <a:buFont typeface="Wingdings" panose="05000000000000000000" pitchFamily="2" charset="2"/>
              <a:buChar char="§"/>
            </a:pPr>
            <a:r>
              <a:rPr lang="en-US" sz="2400" b="1" dirty="0" smtClean="0">
                <a:solidFill>
                  <a:srgbClr val="0000FF"/>
                </a:solidFill>
              </a:rPr>
              <a:t>Cathode or positive electrode</a:t>
            </a:r>
          </a:p>
          <a:p>
            <a:pPr lvl="1">
              <a:buFont typeface="Wingdings" panose="05000000000000000000" pitchFamily="2" charset="2"/>
              <a:buChar char="§"/>
            </a:pPr>
            <a:r>
              <a:rPr lang="en-US" sz="2400" b="1" dirty="0" smtClean="0">
                <a:solidFill>
                  <a:srgbClr val="0000FF"/>
                </a:solidFill>
              </a:rPr>
              <a:t>Electrolyte – flow of ions </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740" y="2133600"/>
            <a:ext cx="3488502" cy="3962400"/>
          </a:xfrm>
          <a:prstGeom prst="rect">
            <a:avLst/>
          </a:prstGeom>
        </p:spPr>
      </p:pic>
      <p:sp>
        <p:nvSpPr>
          <p:cNvPr id="4" name="Rectangle 3"/>
          <p:cNvSpPr/>
          <p:nvPr/>
        </p:nvSpPr>
        <p:spPr>
          <a:xfrm>
            <a:off x="457200" y="1600199"/>
            <a:ext cx="8077200" cy="830997"/>
          </a:xfrm>
          <a:prstGeom prst="rect">
            <a:avLst/>
          </a:prstGeom>
        </p:spPr>
        <p:txBody>
          <a:bodyPr wrap="square">
            <a:spAutoFit/>
          </a:bodyPr>
          <a:lstStyle/>
          <a:p>
            <a:pPr defTabSz="914400"/>
            <a:r>
              <a:rPr lang="en-US" sz="2400" b="1" dirty="0">
                <a:solidFill>
                  <a:prstClr val="black"/>
                </a:solidFill>
                <a:latin typeface="Calibri"/>
              </a:rPr>
              <a:t>Battery is a storage device which converts chemical energy into electrical energy</a:t>
            </a:r>
          </a:p>
        </p:txBody>
      </p:sp>
    </p:spTree>
    <p:extLst>
      <p:ext uri="{BB962C8B-B14F-4D97-AF65-F5344CB8AC3E}">
        <p14:creationId xmlns:p14="http://schemas.microsoft.com/office/powerpoint/2010/main" val="12085568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of a cell</a:t>
            </a:r>
            <a:endParaRPr lang="en-US" dirty="0"/>
          </a:p>
        </p:txBody>
      </p:sp>
      <p:sp>
        <p:nvSpPr>
          <p:cNvPr id="3" name="Content Placeholder 2"/>
          <p:cNvSpPr>
            <a:spLocks noGrp="1"/>
          </p:cNvSpPr>
          <p:nvPr>
            <p:ph idx="1"/>
          </p:nvPr>
        </p:nvSpPr>
        <p:spPr>
          <a:xfrm>
            <a:off x="457200" y="1600200"/>
            <a:ext cx="4953000" cy="4525963"/>
          </a:xfrm>
        </p:spPr>
        <p:txBody>
          <a:bodyPr>
            <a:normAutofit fontScale="92500" lnSpcReduction="10000"/>
          </a:bodyPr>
          <a:lstStyle/>
          <a:p>
            <a:r>
              <a:rPr lang="en-US" b="1" dirty="0" smtClean="0"/>
              <a:t>Discharge:</a:t>
            </a:r>
          </a:p>
          <a:p>
            <a:pPr lvl="1"/>
            <a:r>
              <a:rPr lang="en-US" sz="2400" dirty="0" smtClean="0"/>
              <a:t>When cell is connected to an external load, electrons flow from the anode, which is oxidized, through the external load to the cathode, where the electrons are accepted and the cathode material is reduced.</a:t>
            </a:r>
          </a:p>
          <a:p>
            <a:pPr lvl="1"/>
            <a:r>
              <a:rPr lang="en-US" sz="2400" dirty="0" smtClean="0"/>
              <a:t>The electric circuit is completed in the electrolyte by the flow of anions (negative ions) and cations (positive ions) to the anode  and cathode, respectively. </a:t>
            </a:r>
          </a:p>
          <a:p>
            <a:pPr lvl="1"/>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981200"/>
            <a:ext cx="2514600" cy="3657600"/>
          </a:xfrm>
          <a:prstGeom prst="rect">
            <a:avLst/>
          </a:prstGeom>
        </p:spPr>
      </p:pic>
    </p:spTree>
    <p:extLst>
      <p:ext uri="{BB962C8B-B14F-4D97-AF65-F5344CB8AC3E}">
        <p14:creationId xmlns:p14="http://schemas.microsoft.com/office/powerpoint/2010/main" val="10185296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Cathode vs Anode</a:t>
            </a:r>
          </a:p>
        </p:txBody>
      </p:sp>
      <p:sp>
        <p:nvSpPr>
          <p:cNvPr id="3" name="Content Placeholder 2"/>
          <p:cNvSpPr>
            <a:spLocks noGrp="1"/>
          </p:cNvSpPr>
          <p:nvPr>
            <p:ph idx="1"/>
          </p:nvPr>
        </p:nvSpPr>
        <p:spPr/>
        <p:txBody>
          <a:bodyPr/>
          <a:lstStyle/>
          <a:p>
            <a:r>
              <a:rPr lang="en-US" dirty="0" smtClean="0"/>
              <a:t>Negative electrode, oxidation, loss of electron</a:t>
            </a:r>
          </a:p>
          <a:p>
            <a:pPr marL="0" indent="0">
              <a:buNone/>
            </a:pPr>
            <a:endParaRPr lang="en-US" dirty="0" smtClean="0"/>
          </a:p>
          <a:p>
            <a:endParaRPr lang="en-US" dirty="0" smtClean="0"/>
          </a:p>
          <a:p>
            <a:r>
              <a:rPr lang="en-US" dirty="0" smtClean="0"/>
              <a:t>Positive electrode, cathodic reaction, gain of electron</a:t>
            </a:r>
          </a:p>
          <a:p>
            <a:pPr marL="0" indent="0">
              <a:buNone/>
            </a:pPr>
            <a:endParaRPr lang="en-US" dirty="0" smtClean="0"/>
          </a:p>
          <a:p>
            <a:pPr marL="0" indent="0">
              <a:buNone/>
            </a:pPr>
            <a:endParaRPr lang="en-US" dirty="0"/>
          </a:p>
        </p:txBody>
      </p:sp>
      <p:sp>
        <p:nvSpPr>
          <p:cNvPr id="4" name="Rectangle 3"/>
          <p:cNvSpPr/>
          <p:nvPr/>
        </p:nvSpPr>
        <p:spPr>
          <a:xfrm>
            <a:off x="2057400" y="2286000"/>
            <a:ext cx="2438399" cy="523220"/>
          </a:xfrm>
          <a:prstGeom prst="rect">
            <a:avLst/>
          </a:prstGeom>
        </p:spPr>
        <p:txBody>
          <a:bodyPr wrap="square">
            <a:spAutoFit/>
          </a:bodyPr>
          <a:lstStyle/>
          <a:p>
            <a:r>
              <a:rPr lang="en-US" sz="2800" b="1" dirty="0" smtClean="0"/>
              <a:t>Li	Li</a:t>
            </a:r>
            <a:r>
              <a:rPr lang="en-US" sz="2800" b="1" baseline="30000" dirty="0" smtClean="0"/>
              <a:t>+ </a:t>
            </a:r>
            <a:r>
              <a:rPr lang="en-US" sz="2800" b="1" dirty="0" smtClean="0"/>
              <a:t>+ e</a:t>
            </a:r>
            <a:r>
              <a:rPr lang="en-US" sz="2800" b="1" baseline="30000" dirty="0" smtClean="0"/>
              <a:t>-</a:t>
            </a:r>
            <a:endParaRPr lang="en-US" sz="2800" b="1" dirty="0"/>
          </a:p>
        </p:txBody>
      </p:sp>
      <p:pic>
        <p:nvPicPr>
          <p:cNvPr id="5" name="Picture 4"/>
          <p:cNvPicPr>
            <a:picLocks noChangeAspect="1"/>
          </p:cNvPicPr>
          <p:nvPr/>
        </p:nvPicPr>
        <p:blipFill>
          <a:blip r:embed="rId2"/>
          <a:stretch>
            <a:fillRect/>
          </a:stretch>
        </p:blipFill>
        <p:spPr>
          <a:xfrm>
            <a:off x="2490161" y="2468856"/>
            <a:ext cx="634039" cy="274344"/>
          </a:xfrm>
          <a:prstGeom prst="rect">
            <a:avLst/>
          </a:prstGeom>
        </p:spPr>
      </p:pic>
      <p:sp>
        <p:nvSpPr>
          <p:cNvPr id="6" name="TextBox 5"/>
          <p:cNvSpPr txBox="1"/>
          <p:nvPr/>
        </p:nvSpPr>
        <p:spPr>
          <a:xfrm>
            <a:off x="1524000" y="4724400"/>
            <a:ext cx="4952999" cy="523220"/>
          </a:xfrm>
          <a:prstGeom prst="rect">
            <a:avLst/>
          </a:prstGeom>
          <a:noFill/>
        </p:spPr>
        <p:txBody>
          <a:bodyPr wrap="square" rtlCol="0">
            <a:spAutoFit/>
          </a:bodyPr>
          <a:lstStyle/>
          <a:p>
            <a:r>
              <a:rPr lang="en-US" sz="2800" b="1" dirty="0" smtClean="0"/>
              <a:t>Cu</a:t>
            </a:r>
            <a:r>
              <a:rPr lang="en-US" sz="2800" b="1" baseline="30000" dirty="0" smtClean="0"/>
              <a:t>2+</a:t>
            </a:r>
            <a:r>
              <a:rPr lang="en-US" sz="2800" b="1" dirty="0" smtClean="0"/>
              <a:t> + 2e</a:t>
            </a:r>
            <a:r>
              <a:rPr lang="en-US" sz="2800" b="1" baseline="30000" dirty="0" smtClean="0"/>
              <a:t>-</a:t>
            </a:r>
            <a:r>
              <a:rPr lang="en-US" sz="2800" b="1" dirty="0"/>
              <a:t>	</a:t>
            </a:r>
            <a:r>
              <a:rPr lang="en-US" sz="2800" b="1" dirty="0" smtClean="0"/>
              <a:t>  Cu</a:t>
            </a:r>
            <a:endParaRPr lang="en-US" sz="2000" b="1" baseline="30000" dirty="0"/>
          </a:p>
        </p:txBody>
      </p:sp>
      <p:cxnSp>
        <p:nvCxnSpPr>
          <p:cNvPr id="7" name="Straight Arrow Connector 6"/>
          <p:cNvCxnSpPr/>
          <p:nvPr/>
        </p:nvCxnSpPr>
        <p:spPr>
          <a:xfrm>
            <a:off x="3048000" y="5029200"/>
            <a:ext cx="4913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5008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14400"/>
          </a:xfrm>
        </p:spPr>
        <p:txBody>
          <a:bodyPr>
            <a:normAutofit/>
          </a:bodyPr>
          <a:lstStyle/>
          <a:p>
            <a:r>
              <a:rPr lang="en-US" dirty="0" smtClean="0"/>
              <a:t>Theoretical Voltage</a:t>
            </a:r>
            <a:endParaRPr lang="en-US" dirty="0"/>
          </a:p>
        </p:txBody>
      </p:sp>
      <p:sp>
        <p:nvSpPr>
          <p:cNvPr id="3" name="Content Placeholder 2"/>
          <p:cNvSpPr>
            <a:spLocks noGrp="1"/>
          </p:cNvSpPr>
          <p:nvPr>
            <p:ph idx="1"/>
          </p:nvPr>
        </p:nvSpPr>
        <p:spPr>
          <a:xfrm>
            <a:off x="76200" y="1447800"/>
            <a:ext cx="9144000" cy="1066800"/>
          </a:xfrm>
        </p:spPr>
        <p:txBody>
          <a:bodyPr>
            <a:normAutofit/>
          </a:bodyPr>
          <a:lstStyle/>
          <a:p>
            <a:pPr>
              <a:buFont typeface="Wingdings" panose="05000000000000000000" pitchFamily="2" charset="2"/>
              <a:buChar char="§"/>
            </a:pPr>
            <a:r>
              <a:rPr lang="en-US" sz="1800" dirty="0" smtClean="0"/>
              <a:t>The standard potential of the cell is determined by the type pf the </a:t>
            </a:r>
            <a:r>
              <a:rPr lang="en-US" sz="1800" b="1" dirty="0" smtClean="0"/>
              <a:t>active materials </a:t>
            </a:r>
            <a:r>
              <a:rPr lang="en-US" sz="1800" dirty="0" smtClean="0"/>
              <a:t>(cathode and anode) in the cell.</a:t>
            </a: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03" y="2057400"/>
            <a:ext cx="6148197" cy="5029200"/>
          </a:xfrm>
          <a:prstGeom prst="rect">
            <a:avLst/>
          </a:prstGeom>
        </p:spPr>
      </p:pic>
    </p:spTree>
    <p:extLst>
      <p:ext uri="{BB962C8B-B14F-4D97-AF65-F5344CB8AC3E}">
        <p14:creationId xmlns:p14="http://schemas.microsoft.com/office/powerpoint/2010/main" val="16419335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Theoretical Capacity </a:t>
            </a:r>
            <a:endParaRPr lang="en-US" dirty="0"/>
          </a:p>
        </p:txBody>
      </p:sp>
      <p:sp>
        <p:nvSpPr>
          <p:cNvPr id="3" name="Content Placeholder 2"/>
          <p:cNvSpPr>
            <a:spLocks noGrp="1"/>
          </p:cNvSpPr>
          <p:nvPr>
            <p:ph idx="1"/>
          </p:nvPr>
        </p:nvSpPr>
        <p:spPr>
          <a:xfrm>
            <a:off x="457200" y="1600201"/>
            <a:ext cx="8229600" cy="2514600"/>
          </a:xfrm>
        </p:spPr>
        <p:txBody>
          <a:bodyPr>
            <a:normAutofit fontScale="70000" lnSpcReduction="20000"/>
          </a:bodyPr>
          <a:lstStyle/>
          <a:p>
            <a:r>
              <a:rPr lang="en-US" dirty="0"/>
              <a:t>T</a:t>
            </a:r>
            <a:r>
              <a:rPr lang="en-US" dirty="0" smtClean="0"/>
              <a:t>heoretical capacity of a cell is determined by the amount of active materials in the cell. </a:t>
            </a:r>
          </a:p>
          <a:p>
            <a:r>
              <a:rPr lang="en-US" dirty="0"/>
              <a:t>T</a:t>
            </a:r>
            <a:r>
              <a:rPr lang="en-US" dirty="0" smtClean="0"/>
              <a:t>heoretical capacity is </a:t>
            </a:r>
            <a:r>
              <a:rPr lang="en-US" dirty="0" smtClean="0">
                <a:solidFill>
                  <a:srgbClr val="FF0000"/>
                </a:solidFill>
              </a:rPr>
              <a:t>the total quantity of electricity involved in the electrochemical reactions</a:t>
            </a:r>
            <a:r>
              <a:rPr lang="en-US" dirty="0" smtClean="0"/>
              <a:t> (in terms of coulombs or ampere-hours).</a:t>
            </a:r>
          </a:p>
          <a:p>
            <a:pPr lvl="1"/>
            <a:r>
              <a:rPr lang="en-US" dirty="0" smtClean="0"/>
              <a:t>1 gram-equivalent weight of material deliver </a:t>
            </a:r>
            <a:r>
              <a:rPr lang="en-US" b="1" dirty="0" smtClean="0"/>
              <a:t>96,485 C </a:t>
            </a:r>
            <a:r>
              <a:rPr lang="en-US" dirty="0" smtClean="0"/>
              <a:t>or</a:t>
            </a:r>
            <a:r>
              <a:rPr lang="en-US" b="1" dirty="0" smtClean="0"/>
              <a:t> 26.8 Ah</a:t>
            </a:r>
            <a:r>
              <a:rPr lang="en-US" dirty="0" smtClean="0"/>
              <a:t>. (</a:t>
            </a:r>
            <a:r>
              <a:rPr lang="en-US" dirty="0" err="1" smtClean="0"/>
              <a:t>Farday</a:t>
            </a:r>
            <a:r>
              <a:rPr lang="en-US" dirty="0" smtClean="0"/>
              <a:t> Constant, </a:t>
            </a:r>
            <a:r>
              <a:rPr lang="en-US" dirty="0"/>
              <a:t>magnitude of </a:t>
            </a:r>
            <a:r>
              <a:rPr lang="en-US" dirty="0">
                <a:hlinkClick r:id="rId3" tooltip="Electric charge"/>
              </a:rPr>
              <a:t>electric charge</a:t>
            </a:r>
            <a:r>
              <a:rPr lang="en-US" dirty="0"/>
              <a:t> per </a:t>
            </a:r>
            <a:r>
              <a:rPr lang="en-US" dirty="0">
                <a:hlinkClick r:id="rId4" tooltip="Mole (unit)"/>
              </a:rPr>
              <a:t>mole</a:t>
            </a:r>
            <a:r>
              <a:rPr lang="en-US" dirty="0"/>
              <a:t> of </a:t>
            </a:r>
            <a:r>
              <a:rPr lang="en-US" dirty="0" smtClean="0">
                <a:hlinkClick r:id="rId5" tooltip="Electron"/>
              </a:rPr>
              <a:t>electrons</a:t>
            </a:r>
            <a:r>
              <a:rPr lang="en-US" dirty="0"/>
              <a:t>)</a:t>
            </a:r>
          </a:p>
        </p:txBody>
      </p:sp>
      <mc:AlternateContent xmlns:mc="http://schemas.openxmlformats.org/markup-compatibility/2006" xmlns:a14="http://schemas.microsoft.com/office/drawing/2010/main">
        <mc:Choice Requires="a14">
          <p:sp>
            <p:nvSpPr>
              <p:cNvPr id="5" name="TextBox 4"/>
              <p:cNvSpPr txBox="1"/>
              <p:nvPr/>
            </p:nvSpPr>
            <p:spPr>
              <a:xfrm>
                <a:off x="609600" y="5105400"/>
                <a:ext cx="8153400" cy="730906"/>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f>
                        <m:fPr>
                          <m:ctrlPr>
                            <a:rPr lang="en-US" sz="2000" b="1" i="1" dirty="0" smtClean="0">
                              <a:latin typeface="Cambria Math" charset="0"/>
                            </a:rPr>
                          </m:ctrlPr>
                        </m:fPr>
                        <m:num>
                          <m:r>
                            <a:rPr lang="en-US" sz="2000" b="1" i="1" dirty="0" smtClean="0">
                              <a:latin typeface="Cambria Math" panose="02040503050406030204" pitchFamily="18" charset="0"/>
                            </a:rPr>
                            <m:t>𝟐</m:t>
                          </m:r>
                          <m:r>
                            <a:rPr lang="en-US" sz="2000" b="1" i="1" dirty="0">
                              <a:latin typeface="Cambria Math" panose="02040503050406030204" pitchFamily="18" charset="0"/>
                            </a:rPr>
                            <m:t>𝒆</m:t>
                          </m:r>
                          <m:r>
                            <a:rPr lang="en-US" sz="2000" b="1" i="1" baseline="30000" dirty="0" smtClean="0">
                              <a:latin typeface="Cambria Math" panose="02040503050406030204" pitchFamily="18" charset="0"/>
                            </a:rPr>
                            <m:t>−</m:t>
                          </m:r>
                          <m:r>
                            <a:rPr lang="en-US" sz="2000" b="1" i="1" dirty="0">
                              <a:latin typeface="Cambria Math" panose="02040503050406030204" pitchFamily="18" charset="0"/>
                            </a:rPr>
                            <m:t> × </m:t>
                          </m:r>
                          <m:r>
                            <a:rPr lang="en-US" sz="2000" b="1" i="1" dirty="0">
                              <a:latin typeface="Cambria Math" panose="02040503050406030204" pitchFamily="18" charset="0"/>
                            </a:rPr>
                            <m:t>𝟗𝟔𝟒𝟖𝟓</m:t>
                          </m:r>
                          <m:r>
                            <a:rPr lang="en-US" sz="2000" b="1" i="1" dirty="0">
                              <a:latin typeface="Cambria Math" panose="02040503050406030204" pitchFamily="18" charset="0"/>
                            </a:rPr>
                            <m:t> </m:t>
                          </m:r>
                          <m:r>
                            <a:rPr lang="en-US" sz="2000" b="1" i="1" dirty="0" err="1">
                              <a:latin typeface="Cambria Math" panose="02040503050406030204" pitchFamily="18" charset="0"/>
                            </a:rPr>
                            <m:t>𝑨</m:t>
                          </m:r>
                          <m:r>
                            <a:rPr lang="en-US" sz="2000" b="1" i="1" dirty="0" err="1">
                              <a:latin typeface="Cambria Math" panose="02040503050406030204" pitchFamily="18" charset="0"/>
                            </a:rPr>
                            <m:t>.</m:t>
                          </m:r>
                          <m:r>
                            <a:rPr lang="en-US" sz="2000" b="1" i="1" dirty="0" err="1">
                              <a:latin typeface="Cambria Math" panose="02040503050406030204" pitchFamily="18" charset="0"/>
                            </a:rPr>
                            <m:t>𝒔𝒆𝒄</m:t>
                          </m:r>
                        </m:num>
                        <m:den>
                          <m:r>
                            <a:rPr lang="en-US" sz="2000" b="1" i="1" dirty="0" smtClean="0">
                              <a:latin typeface="Cambria Math" panose="02040503050406030204" pitchFamily="18" charset="0"/>
                            </a:rPr>
                            <m:t>𝟏</m:t>
                          </m:r>
                          <m:r>
                            <a:rPr lang="en-US" sz="2000" b="1" i="1" dirty="0" smtClean="0">
                              <a:latin typeface="Cambria Math" panose="02040503050406030204" pitchFamily="18" charset="0"/>
                            </a:rPr>
                            <m:t> </m:t>
                          </m:r>
                          <m:r>
                            <a:rPr lang="en-US" sz="2000" b="1" i="1" dirty="0" smtClean="0">
                              <a:latin typeface="Cambria Math" panose="02040503050406030204" pitchFamily="18" charset="0"/>
                            </a:rPr>
                            <m:t>𝒎𝒐𝒍𝒆</m:t>
                          </m:r>
                        </m:den>
                      </m:f>
                      <m:r>
                        <a:rPr lang="en-US" sz="2000" b="1" i="1" dirty="0" smtClean="0">
                          <a:latin typeface="Cambria Math" panose="02040503050406030204" pitchFamily="18" charset="0"/>
                          <a:ea typeface="Cambria Math" panose="02040503050406030204" pitchFamily="18" charset="0"/>
                        </a:rPr>
                        <m:t>×</m:t>
                      </m:r>
                      <m:f>
                        <m:fPr>
                          <m:ctrlPr>
                            <a:rPr lang="en-US" sz="2000" b="1" i="1" dirty="0" smtClean="0">
                              <a:latin typeface="Cambria Math" charset="0"/>
                              <a:ea typeface="Cambria Math" panose="02040503050406030204" pitchFamily="18" charset="0"/>
                            </a:rPr>
                          </m:ctrlPr>
                        </m:fPr>
                        <m:num>
                          <m:r>
                            <a:rPr lang="en-US" sz="2000" b="1" i="1" dirty="0" smtClean="0">
                              <a:latin typeface="Cambria Math" panose="02040503050406030204" pitchFamily="18" charset="0"/>
                              <a:ea typeface="Cambria Math" panose="02040503050406030204" pitchFamily="18" charset="0"/>
                            </a:rPr>
                            <m:t>𝟏</m:t>
                          </m:r>
                          <m:r>
                            <a:rPr lang="en-US" sz="2000" b="1" i="1" dirty="0" smtClean="0">
                              <a:latin typeface="Cambria Math" panose="02040503050406030204" pitchFamily="18" charset="0"/>
                              <a:ea typeface="Cambria Math" panose="02040503050406030204" pitchFamily="18" charset="0"/>
                            </a:rPr>
                            <m:t> </m:t>
                          </m:r>
                          <m:r>
                            <a:rPr lang="en-US" sz="2000" b="1" i="1" dirty="0" smtClean="0">
                              <a:latin typeface="Cambria Math" panose="02040503050406030204" pitchFamily="18" charset="0"/>
                              <a:ea typeface="Cambria Math" panose="02040503050406030204" pitchFamily="18" charset="0"/>
                            </a:rPr>
                            <m:t>𝒉𝒐𝒖𝒓</m:t>
                          </m:r>
                        </m:num>
                        <m:den>
                          <m:r>
                            <a:rPr lang="en-US" sz="2000" b="1" i="1" dirty="0" smtClean="0">
                              <a:latin typeface="Cambria Math" panose="02040503050406030204" pitchFamily="18" charset="0"/>
                              <a:ea typeface="Cambria Math" panose="02040503050406030204" pitchFamily="18" charset="0"/>
                            </a:rPr>
                            <m:t>𝟑𝟔𝟎𝟎</m:t>
                          </m:r>
                          <m:r>
                            <a:rPr lang="en-US" sz="2000" b="1" i="1" dirty="0" smtClean="0">
                              <a:latin typeface="Cambria Math" panose="02040503050406030204" pitchFamily="18" charset="0"/>
                              <a:ea typeface="Cambria Math" panose="02040503050406030204" pitchFamily="18" charset="0"/>
                            </a:rPr>
                            <m:t> </m:t>
                          </m:r>
                          <m:r>
                            <a:rPr lang="en-US" sz="2000" b="1" i="1" dirty="0" smtClean="0">
                              <a:latin typeface="Cambria Math" panose="02040503050406030204" pitchFamily="18" charset="0"/>
                              <a:ea typeface="Cambria Math" panose="02040503050406030204" pitchFamily="18" charset="0"/>
                            </a:rPr>
                            <m:t>𝒔𝒆𝒄</m:t>
                          </m:r>
                        </m:den>
                      </m:f>
                      <m:r>
                        <a:rPr lang="en-US" sz="2000" b="1" i="1" dirty="0">
                          <a:latin typeface="Cambria Math" panose="02040503050406030204" pitchFamily="18" charset="0"/>
                          <a:ea typeface="Cambria Math" panose="02040503050406030204" pitchFamily="18" charset="0"/>
                        </a:rPr>
                        <m:t>×</m:t>
                      </m:r>
                      <m:f>
                        <m:fPr>
                          <m:ctrlPr>
                            <a:rPr lang="en-US" sz="2000" b="1" i="1" dirty="0">
                              <a:latin typeface="Cambria Math" charset="0"/>
                              <a:ea typeface="Cambria Math" panose="02040503050406030204" pitchFamily="18" charset="0"/>
                            </a:rPr>
                          </m:ctrlPr>
                        </m:fPr>
                        <m:num>
                          <m:r>
                            <a:rPr lang="en-US" sz="2000" b="1" i="1" dirty="0" smtClean="0">
                              <a:latin typeface="Cambria Math" panose="02040503050406030204" pitchFamily="18" charset="0"/>
                              <a:ea typeface="Cambria Math" panose="02040503050406030204" pitchFamily="18" charset="0"/>
                            </a:rPr>
                            <m:t>𝟏𝟎𝟎𝟎</m:t>
                          </m:r>
                          <m:r>
                            <a:rPr lang="en-US" sz="2000" b="1" i="1" dirty="0" smtClean="0">
                              <a:latin typeface="Cambria Math" panose="02040503050406030204" pitchFamily="18" charset="0"/>
                              <a:ea typeface="Cambria Math" panose="02040503050406030204" pitchFamily="18" charset="0"/>
                            </a:rPr>
                            <m:t> </m:t>
                          </m:r>
                          <m:r>
                            <a:rPr lang="en-US" sz="2000" b="1" i="1" dirty="0" smtClean="0">
                              <a:latin typeface="Cambria Math" panose="02040503050406030204" pitchFamily="18" charset="0"/>
                              <a:ea typeface="Cambria Math" panose="02040503050406030204" pitchFamily="18" charset="0"/>
                            </a:rPr>
                            <m:t>𝒎𝑨</m:t>
                          </m:r>
                        </m:num>
                        <m:den>
                          <m:r>
                            <a:rPr lang="en-US" sz="2000" b="1" i="1" dirty="0" smtClean="0">
                              <a:latin typeface="Cambria Math" panose="02040503050406030204" pitchFamily="18" charset="0"/>
                              <a:ea typeface="Cambria Math" panose="02040503050406030204" pitchFamily="18" charset="0"/>
                            </a:rPr>
                            <m:t>𝟏</m:t>
                          </m:r>
                          <m:r>
                            <a:rPr lang="en-US" sz="2000" b="1" i="1" dirty="0" smtClean="0">
                              <a:latin typeface="Cambria Math" panose="02040503050406030204" pitchFamily="18" charset="0"/>
                              <a:ea typeface="Cambria Math" panose="02040503050406030204" pitchFamily="18" charset="0"/>
                            </a:rPr>
                            <m:t>𝑨𝒎𝒑</m:t>
                          </m:r>
                        </m:den>
                      </m:f>
                      <m:r>
                        <a:rPr lang="en-US" sz="2000" b="1" i="1" dirty="0">
                          <a:latin typeface="Cambria Math" panose="02040503050406030204" pitchFamily="18" charset="0"/>
                          <a:ea typeface="Cambria Math" panose="02040503050406030204" pitchFamily="18" charset="0"/>
                        </a:rPr>
                        <m:t>×</m:t>
                      </m:r>
                      <m:f>
                        <m:fPr>
                          <m:ctrlPr>
                            <a:rPr lang="en-US" sz="2000" b="1" i="1" dirty="0">
                              <a:latin typeface="Cambria Math" charset="0"/>
                              <a:ea typeface="Cambria Math" panose="02040503050406030204" pitchFamily="18" charset="0"/>
                            </a:rPr>
                          </m:ctrlPr>
                        </m:fPr>
                        <m:num>
                          <m:r>
                            <a:rPr lang="en-US" sz="2000" b="1" i="1" dirty="0" smtClean="0">
                              <a:latin typeface="Cambria Math" panose="02040503050406030204" pitchFamily="18" charset="0"/>
                              <a:ea typeface="Cambria Math" panose="02040503050406030204" pitchFamily="18" charset="0"/>
                            </a:rPr>
                            <m:t>𝟏</m:t>
                          </m:r>
                          <m:r>
                            <a:rPr lang="en-US" sz="2000" b="1" i="1" dirty="0" smtClean="0">
                              <a:latin typeface="Cambria Math" panose="02040503050406030204" pitchFamily="18" charset="0"/>
                              <a:ea typeface="Cambria Math" panose="02040503050406030204" pitchFamily="18" charset="0"/>
                            </a:rPr>
                            <m:t> </m:t>
                          </m:r>
                          <m:r>
                            <a:rPr lang="en-US" sz="2000" b="1" i="1" dirty="0" smtClean="0">
                              <a:latin typeface="Cambria Math" panose="02040503050406030204" pitchFamily="18" charset="0"/>
                              <a:ea typeface="Cambria Math" panose="02040503050406030204" pitchFamily="18" charset="0"/>
                            </a:rPr>
                            <m:t>𝒎𝒐𝒍𝒆</m:t>
                          </m:r>
                        </m:num>
                        <m:den>
                          <m:r>
                            <a:rPr lang="en-US" sz="2000" b="1" i="1" dirty="0" smtClean="0">
                              <a:latin typeface="Cambria Math" panose="02040503050406030204" pitchFamily="18" charset="0"/>
                              <a:ea typeface="Cambria Math" panose="02040503050406030204" pitchFamily="18" charset="0"/>
                            </a:rPr>
                            <m:t>𝟔𝟓</m:t>
                          </m:r>
                          <m:r>
                            <a:rPr lang="en-US" sz="2000" b="1" i="1" dirty="0" smtClean="0">
                              <a:latin typeface="Cambria Math" panose="02040503050406030204" pitchFamily="18" charset="0"/>
                              <a:ea typeface="Cambria Math" panose="02040503050406030204" pitchFamily="18" charset="0"/>
                            </a:rPr>
                            <m:t>.</m:t>
                          </m:r>
                          <m:r>
                            <a:rPr lang="en-US" sz="2000" b="1" i="1" dirty="0" smtClean="0">
                              <a:latin typeface="Cambria Math" panose="02040503050406030204" pitchFamily="18" charset="0"/>
                              <a:ea typeface="Cambria Math" panose="02040503050406030204" pitchFamily="18" charset="0"/>
                            </a:rPr>
                            <m:t>𝟒</m:t>
                          </m:r>
                          <m:r>
                            <a:rPr lang="en-US" sz="2000" b="1" i="1" dirty="0" smtClean="0">
                              <a:latin typeface="Cambria Math" panose="02040503050406030204" pitchFamily="18" charset="0"/>
                              <a:ea typeface="Cambria Math" panose="02040503050406030204" pitchFamily="18" charset="0"/>
                            </a:rPr>
                            <m:t> </m:t>
                          </m:r>
                          <m:r>
                            <a:rPr lang="en-US" sz="2000" b="1" i="1" dirty="0" smtClean="0">
                              <a:latin typeface="Cambria Math" panose="02040503050406030204" pitchFamily="18" charset="0"/>
                              <a:ea typeface="Cambria Math" panose="02040503050406030204" pitchFamily="18" charset="0"/>
                            </a:rPr>
                            <m:t>𝒈</m:t>
                          </m:r>
                        </m:den>
                      </m:f>
                      <m:r>
                        <a:rPr lang="en-US" sz="2000" b="1" i="1" dirty="0" smtClean="0">
                          <a:latin typeface="Cambria Math" panose="02040503050406030204" pitchFamily="18" charset="0"/>
                          <a:ea typeface="Cambria Math" panose="02040503050406030204" pitchFamily="18" charset="0"/>
                        </a:rPr>
                        <m:t>=</m:t>
                      </m:r>
                      <m:r>
                        <a:rPr lang="en-US" sz="2000" b="1" i="1" dirty="0" smtClean="0">
                          <a:latin typeface="Cambria Math" panose="02040503050406030204" pitchFamily="18" charset="0"/>
                          <a:ea typeface="Cambria Math" panose="02040503050406030204" pitchFamily="18" charset="0"/>
                        </a:rPr>
                        <m:t>𝟖𝟐𝟎</m:t>
                      </m:r>
                      <m:r>
                        <a:rPr lang="en-US" sz="2000" b="1" i="1" dirty="0" smtClean="0">
                          <a:latin typeface="Cambria Math" panose="02040503050406030204" pitchFamily="18" charset="0"/>
                          <a:ea typeface="Cambria Math" panose="02040503050406030204" pitchFamily="18" charset="0"/>
                        </a:rPr>
                        <m:t> </m:t>
                      </m:r>
                      <m:r>
                        <a:rPr lang="en-US" sz="2000" b="1" i="1" dirty="0" smtClean="0">
                          <a:latin typeface="Cambria Math" panose="02040503050406030204" pitchFamily="18" charset="0"/>
                          <a:ea typeface="Cambria Math" panose="02040503050406030204" pitchFamily="18" charset="0"/>
                        </a:rPr>
                        <m:t>𝒎𝑨𝒉</m:t>
                      </m:r>
                      <m:r>
                        <a:rPr lang="en-US" sz="2000" b="1" i="1" dirty="0" smtClean="0">
                          <a:latin typeface="Cambria Math" panose="02040503050406030204" pitchFamily="18" charset="0"/>
                          <a:ea typeface="Cambria Math" panose="02040503050406030204" pitchFamily="18" charset="0"/>
                        </a:rPr>
                        <m:t>/</m:t>
                      </m:r>
                      <m:r>
                        <a:rPr lang="en-US" sz="2000" b="1" i="1" dirty="0" smtClean="0">
                          <a:latin typeface="Cambria Math" panose="02040503050406030204" pitchFamily="18" charset="0"/>
                          <a:ea typeface="Cambria Math" panose="02040503050406030204" pitchFamily="18" charset="0"/>
                        </a:rPr>
                        <m:t>𝒈</m:t>
                      </m:r>
                    </m:oMath>
                  </m:oMathPara>
                </a14:m>
                <a:endParaRPr lang="en-US" b="1" dirty="0"/>
              </a:p>
            </p:txBody>
          </p:sp>
        </mc:Choice>
        <mc:Fallback xmlns="">
          <p:sp>
            <p:nvSpPr>
              <p:cNvPr id="5" name="TextBox 4"/>
              <p:cNvSpPr txBox="1">
                <a:spLocks noRot="1" noChangeAspect="1" noMove="1" noResize="1" noEditPoints="1" noAdjustHandles="1" noChangeArrowheads="1" noChangeShapeType="1" noTextEdit="1"/>
              </p:cNvSpPr>
              <p:nvPr/>
            </p:nvSpPr>
            <p:spPr>
              <a:xfrm>
                <a:off x="609600" y="5105400"/>
                <a:ext cx="8153400" cy="730906"/>
              </a:xfrm>
              <a:prstGeom prst="rect">
                <a:avLst/>
              </a:prstGeom>
              <a:blipFill rotWithShape="0">
                <a:blip r:embed="rId6"/>
                <a:stretch>
                  <a:fillRect/>
                </a:stretch>
              </a:blipFill>
            </p:spPr>
            <p:txBody>
              <a:bodyPr/>
              <a:lstStyle/>
              <a:p>
                <a:r>
                  <a:rPr lang="en-US">
                    <a:noFill/>
                  </a:rPr>
                  <a:t> </a:t>
                </a:r>
              </a:p>
            </p:txBody>
          </p:sp>
        </mc:Fallback>
      </mc:AlternateContent>
      <p:sp>
        <p:nvSpPr>
          <p:cNvPr id="6" name="TextBox 5"/>
          <p:cNvSpPr txBox="1"/>
          <p:nvPr/>
        </p:nvSpPr>
        <p:spPr>
          <a:xfrm>
            <a:off x="457200" y="4132303"/>
            <a:ext cx="2819400" cy="646331"/>
          </a:xfrm>
          <a:prstGeom prst="rect">
            <a:avLst/>
          </a:prstGeom>
          <a:noFill/>
        </p:spPr>
        <p:txBody>
          <a:bodyPr wrap="square" rtlCol="0">
            <a:spAutoFit/>
          </a:bodyPr>
          <a:lstStyle/>
          <a:p>
            <a:r>
              <a:rPr lang="en-US" dirty="0" smtClean="0"/>
              <a:t>Theoretical capacity for Zn (Molecular Weight 65.4 g)</a:t>
            </a:r>
            <a:endParaRPr lang="en-US" dirty="0"/>
          </a:p>
        </p:txBody>
      </p:sp>
      <p:sp>
        <p:nvSpPr>
          <p:cNvPr id="7" name="Rectangle 6"/>
          <p:cNvSpPr/>
          <p:nvPr/>
        </p:nvSpPr>
        <p:spPr>
          <a:xfrm>
            <a:off x="3581400" y="4132303"/>
            <a:ext cx="2977097" cy="400110"/>
          </a:xfrm>
          <a:prstGeom prst="rect">
            <a:avLst/>
          </a:prstGeom>
        </p:spPr>
        <p:txBody>
          <a:bodyPr wrap="none">
            <a:spAutoFit/>
          </a:bodyPr>
          <a:lstStyle/>
          <a:p>
            <a:r>
              <a:rPr lang="en-US" sz="2000" b="1" dirty="0"/>
              <a:t>Zn</a:t>
            </a:r>
            <a:r>
              <a:rPr lang="en-US" sz="2000" b="1" baseline="30000" dirty="0"/>
              <a:t>2+ </a:t>
            </a:r>
            <a:r>
              <a:rPr lang="en-US" sz="2000" b="1" dirty="0"/>
              <a:t>(</a:t>
            </a:r>
            <a:r>
              <a:rPr lang="en-US" sz="2000" b="1" dirty="0" err="1"/>
              <a:t>aq</a:t>
            </a:r>
            <a:r>
              <a:rPr lang="en-US" sz="2000" b="1" dirty="0"/>
              <a:t>)+ 2e</a:t>
            </a:r>
            <a:r>
              <a:rPr lang="en-US" sz="2000" b="1" baseline="30000" dirty="0"/>
              <a:t>-</a:t>
            </a:r>
            <a:r>
              <a:rPr lang="en-US" sz="2000" b="1" dirty="0"/>
              <a:t>	      Zn (S)</a:t>
            </a:r>
          </a:p>
        </p:txBody>
      </p:sp>
      <p:pic>
        <p:nvPicPr>
          <p:cNvPr id="8" name="Picture 7"/>
          <p:cNvPicPr>
            <a:picLocks noChangeAspect="1"/>
          </p:cNvPicPr>
          <p:nvPr/>
        </p:nvPicPr>
        <p:blipFill>
          <a:blip r:embed="rId7"/>
          <a:stretch>
            <a:fillRect/>
          </a:stretch>
        </p:blipFill>
        <p:spPr>
          <a:xfrm>
            <a:off x="5181600" y="4191000"/>
            <a:ext cx="634039" cy="274344"/>
          </a:xfrm>
          <a:prstGeom prst="rect">
            <a:avLst/>
          </a:prstGeom>
        </p:spPr>
      </p:pic>
    </p:spTree>
    <p:extLst>
      <p:ext uri="{BB962C8B-B14F-4D97-AF65-F5344CB8AC3E}">
        <p14:creationId xmlns:p14="http://schemas.microsoft.com/office/powerpoint/2010/main" val="17486982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143000"/>
          </a:xfrm>
        </p:spPr>
        <p:txBody>
          <a:bodyPr>
            <a:normAutofit fontScale="90000"/>
          </a:bodyPr>
          <a:lstStyle/>
          <a:p>
            <a:r>
              <a:rPr lang="en-US" dirty="0" smtClean="0"/>
              <a:t>Cathode and Anode design consideration</a:t>
            </a:r>
            <a:endParaRPr lang="en-US" dirty="0"/>
          </a:p>
        </p:txBody>
      </p:sp>
      <p:sp>
        <p:nvSpPr>
          <p:cNvPr id="3" name="Content Placeholder 2"/>
          <p:cNvSpPr>
            <a:spLocks noGrp="1"/>
          </p:cNvSpPr>
          <p:nvPr>
            <p:ph idx="1"/>
          </p:nvPr>
        </p:nvSpPr>
        <p:spPr>
          <a:xfrm>
            <a:off x="533400" y="1646237"/>
            <a:ext cx="8229600" cy="3535363"/>
          </a:xfrm>
        </p:spPr>
        <p:txBody>
          <a:bodyPr/>
          <a:lstStyle/>
          <a:p>
            <a:pPr>
              <a:buFont typeface="Wingdings" panose="05000000000000000000" pitchFamily="2" charset="2"/>
              <a:buChar char="§"/>
            </a:pPr>
            <a:r>
              <a:rPr lang="en-US" sz="2800" b="1" dirty="0" smtClean="0"/>
              <a:t>Choose electrode materials with:</a:t>
            </a:r>
            <a:endParaRPr lang="en-US" sz="2800" b="1" dirty="0"/>
          </a:p>
          <a:p>
            <a:pPr lvl="1">
              <a:buFont typeface="Wingdings" panose="05000000000000000000" pitchFamily="2" charset="2"/>
              <a:buChar char="§"/>
            </a:pPr>
            <a:r>
              <a:rPr lang="en-US" dirty="0" smtClean="0">
                <a:solidFill>
                  <a:srgbClr val="0000FF"/>
                </a:solidFill>
              </a:rPr>
              <a:t>High standard potential difference</a:t>
            </a:r>
          </a:p>
          <a:p>
            <a:pPr lvl="1">
              <a:buFont typeface="Wingdings" panose="05000000000000000000" pitchFamily="2" charset="2"/>
              <a:buChar char="§"/>
            </a:pPr>
            <a:r>
              <a:rPr lang="en-US" dirty="0">
                <a:solidFill>
                  <a:srgbClr val="0000FF"/>
                </a:solidFill>
              </a:rPr>
              <a:t>F</a:t>
            </a:r>
            <a:r>
              <a:rPr lang="en-US" dirty="0" smtClean="0">
                <a:solidFill>
                  <a:srgbClr val="0000FF"/>
                </a:solidFill>
              </a:rPr>
              <a:t>ast </a:t>
            </a:r>
            <a:r>
              <a:rPr lang="en-US" dirty="0">
                <a:solidFill>
                  <a:srgbClr val="0000FF"/>
                </a:solidFill>
              </a:rPr>
              <a:t>reactions at electrodes</a:t>
            </a:r>
          </a:p>
          <a:p>
            <a:pPr lvl="1">
              <a:buFont typeface="Wingdings" panose="05000000000000000000" pitchFamily="2" charset="2"/>
              <a:buChar char="§"/>
            </a:pPr>
            <a:r>
              <a:rPr lang="en-US" dirty="0">
                <a:solidFill>
                  <a:srgbClr val="0000FF"/>
                </a:solidFill>
              </a:rPr>
              <a:t>H</a:t>
            </a:r>
            <a:r>
              <a:rPr lang="en-US" dirty="0" smtClean="0">
                <a:solidFill>
                  <a:srgbClr val="0000FF"/>
                </a:solidFill>
              </a:rPr>
              <a:t>igh capacity </a:t>
            </a:r>
          </a:p>
          <a:p>
            <a:pPr lvl="1">
              <a:buFont typeface="Wingdings" panose="05000000000000000000" pitchFamily="2" charset="2"/>
              <a:buChar char="§"/>
            </a:pPr>
            <a:r>
              <a:rPr lang="en-US" dirty="0">
                <a:solidFill>
                  <a:srgbClr val="0000FF"/>
                </a:solidFill>
              </a:rPr>
              <a:t>S</a:t>
            </a:r>
            <a:r>
              <a:rPr lang="en-US" dirty="0" smtClean="0">
                <a:solidFill>
                  <a:srgbClr val="0000FF"/>
                </a:solidFill>
              </a:rPr>
              <a:t>table electrodes</a:t>
            </a:r>
          </a:p>
          <a:p>
            <a:pPr lvl="1">
              <a:buFont typeface="Wingdings" panose="05000000000000000000" pitchFamily="2" charset="2"/>
              <a:buChar char="§"/>
            </a:pPr>
            <a:r>
              <a:rPr lang="en-US" dirty="0" smtClean="0">
                <a:solidFill>
                  <a:srgbClr val="0000FF"/>
                </a:solidFill>
              </a:rPr>
              <a:t> lightweight</a:t>
            </a:r>
            <a:endParaRPr lang="en-US" dirty="0">
              <a:solidFill>
                <a:srgbClr val="0000FF"/>
              </a:solidFill>
            </a:endParaRPr>
          </a:p>
          <a:p>
            <a:pPr marL="457200" lvl="1" indent="0">
              <a:buNone/>
            </a:pPr>
            <a:endParaRPr lang="en-US" sz="2000" dirty="0"/>
          </a:p>
          <a:p>
            <a:endParaRPr lang="en-US" dirty="0"/>
          </a:p>
        </p:txBody>
      </p:sp>
    </p:spTree>
    <p:extLst>
      <p:ext uri="{BB962C8B-B14F-4D97-AF65-F5344CB8AC3E}">
        <p14:creationId xmlns:p14="http://schemas.microsoft.com/office/powerpoint/2010/main" val="3093123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132"/>
            <a:ext cx="8229600" cy="1143000"/>
          </a:xfrm>
        </p:spPr>
        <p:txBody>
          <a:bodyPr/>
          <a:lstStyle/>
          <a:p>
            <a:r>
              <a:rPr lang="en-US" dirty="0" smtClean="0"/>
              <a:t>Operation of a Cell</a:t>
            </a:r>
            <a:endParaRPr lang="en-US" dirty="0"/>
          </a:p>
        </p:txBody>
      </p:sp>
      <p:sp>
        <p:nvSpPr>
          <p:cNvPr id="3" name="Content Placeholder 2"/>
          <p:cNvSpPr>
            <a:spLocks noGrp="1"/>
          </p:cNvSpPr>
          <p:nvPr>
            <p:ph idx="1"/>
          </p:nvPr>
        </p:nvSpPr>
        <p:spPr>
          <a:xfrm>
            <a:off x="304800" y="1447801"/>
            <a:ext cx="8991600" cy="1600200"/>
          </a:xfrm>
        </p:spPr>
        <p:txBody>
          <a:bodyPr>
            <a:normAutofit lnSpcReduction="10000"/>
          </a:bodyPr>
          <a:lstStyle/>
          <a:p>
            <a:r>
              <a:rPr lang="en-US" sz="2800" dirty="0" smtClean="0"/>
              <a:t>Useful delivered voltage by a cell is reduced by: </a:t>
            </a:r>
          </a:p>
          <a:p>
            <a:pPr lvl="1"/>
            <a:r>
              <a:rPr lang="en-US" sz="2400" b="1" dirty="0" smtClean="0">
                <a:solidFill>
                  <a:srgbClr val="C00000"/>
                </a:solidFill>
              </a:rPr>
              <a:t>IR drop</a:t>
            </a:r>
          </a:p>
          <a:p>
            <a:pPr lvl="2"/>
            <a:r>
              <a:rPr lang="en-US" sz="1600" dirty="0" smtClean="0"/>
              <a:t>Due to the internal impedance of a cell</a:t>
            </a:r>
            <a:endParaRPr lang="en-US" dirty="0" smtClean="0"/>
          </a:p>
          <a:p>
            <a:pPr lvl="1"/>
            <a:r>
              <a:rPr lang="en-US" sz="2400" b="1" dirty="0" smtClean="0">
                <a:solidFill>
                  <a:srgbClr val="C00000"/>
                </a:solidFill>
              </a:rPr>
              <a:t>Polarization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895600"/>
            <a:ext cx="5486400" cy="3611197"/>
          </a:xfrm>
          <a:prstGeom prst="rect">
            <a:avLst/>
          </a:prstGeom>
        </p:spPr>
      </p:pic>
      <p:sp>
        <p:nvSpPr>
          <p:cNvPr id="5" name="TextBox 4"/>
          <p:cNvSpPr txBox="1"/>
          <p:nvPr/>
        </p:nvSpPr>
        <p:spPr>
          <a:xfrm>
            <a:off x="5562600" y="3480137"/>
            <a:ext cx="3474929" cy="1015663"/>
          </a:xfrm>
          <a:prstGeom prst="rect">
            <a:avLst/>
          </a:prstGeom>
          <a:noFill/>
        </p:spPr>
        <p:txBody>
          <a:bodyPr wrap="square" rtlCol="0">
            <a:spAutoFit/>
          </a:bodyPr>
          <a:lstStyle/>
          <a:p>
            <a:r>
              <a:rPr lang="en-US" sz="2000" b="1" dirty="0" smtClean="0">
                <a:solidFill>
                  <a:srgbClr val="0000FF"/>
                </a:solidFill>
              </a:rPr>
              <a:t>At what operating conditions a cell can deliver most of the theoretical available energy?</a:t>
            </a:r>
            <a:endParaRPr lang="en-US" sz="2000" b="1" dirty="0">
              <a:solidFill>
                <a:srgbClr val="0000FF"/>
              </a:solidFill>
            </a:endParaRPr>
          </a:p>
        </p:txBody>
      </p:sp>
      <p:sp>
        <p:nvSpPr>
          <p:cNvPr id="6" name="TextBox 5"/>
          <p:cNvSpPr txBox="1"/>
          <p:nvPr/>
        </p:nvSpPr>
        <p:spPr>
          <a:xfrm>
            <a:off x="228600" y="6506797"/>
            <a:ext cx="6477000" cy="307777"/>
          </a:xfrm>
          <a:prstGeom prst="rect">
            <a:avLst/>
          </a:prstGeom>
          <a:noFill/>
        </p:spPr>
        <p:txBody>
          <a:bodyPr wrap="square" rtlCol="0">
            <a:spAutoFit/>
          </a:bodyPr>
          <a:lstStyle/>
          <a:p>
            <a:r>
              <a:rPr lang="en-US" sz="1400" dirty="0" smtClean="0"/>
              <a:t>Cell Polarization as a function of operating current (Linden’s Handbooks of Batteries)</a:t>
            </a:r>
            <a:endParaRPr lang="en-US" sz="1400" dirty="0"/>
          </a:p>
        </p:txBody>
      </p:sp>
    </p:spTree>
    <p:extLst>
      <p:ext uri="{BB962C8B-B14F-4D97-AF65-F5344CB8AC3E}">
        <p14:creationId xmlns:p14="http://schemas.microsoft.com/office/powerpoint/2010/main" val="1701904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Lemon Battery</a:t>
            </a:r>
            <a:endParaRPr lang="en-US" dirty="0"/>
          </a:p>
        </p:txBody>
      </p:sp>
      <p:sp>
        <p:nvSpPr>
          <p:cNvPr id="3" name="Content Placeholder 2"/>
          <p:cNvSpPr>
            <a:spLocks noGrp="1"/>
          </p:cNvSpPr>
          <p:nvPr>
            <p:ph idx="1"/>
          </p:nvPr>
        </p:nvSpPr>
        <p:spPr>
          <a:xfrm>
            <a:off x="304800" y="1524000"/>
            <a:ext cx="5257799" cy="2706974"/>
          </a:xfrm>
        </p:spPr>
        <p:txBody>
          <a:bodyPr>
            <a:normAutofit/>
          </a:bodyPr>
          <a:lstStyle/>
          <a:p>
            <a:pPr>
              <a:buFont typeface="Wingdings" panose="05000000000000000000" pitchFamily="2" charset="2"/>
              <a:buChar char="§"/>
            </a:pPr>
            <a:r>
              <a:rPr lang="en-US" sz="2400" dirty="0" smtClean="0"/>
              <a:t>Making a battery with a lemon, penny and galvanized nail (Zn-coated) as the electrodes</a:t>
            </a:r>
          </a:p>
          <a:p>
            <a:pPr lvl="1">
              <a:buFont typeface="Wingdings" panose="05000000000000000000" pitchFamily="2" charset="2"/>
              <a:buChar char="§"/>
            </a:pPr>
            <a:r>
              <a:rPr lang="en-US" sz="2000" b="1" dirty="0" smtClean="0">
                <a:solidFill>
                  <a:srgbClr val="0000FF"/>
                </a:solidFill>
              </a:rPr>
              <a:t>Negative electrode?</a:t>
            </a:r>
          </a:p>
          <a:p>
            <a:pPr lvl="1">
              <a:buFont typeface="Wingdings" panose="05000000000000000000" pitchFamily="2" charset="2"/>
              <a:buChar char="§"/>
            </a:pPr>
            <a:r>
              <a:rPr lang="en-US" sz="2000" b="1" dirty="0">
                <a:solidFill>
                  <a:srgbClr val="0000FF"/>
                </a:solidFill>
              </a:rPr>
              <a:t>P</a:t>
            </a:r>
            <a:r>
              <a:rPr lang="en-US" sz="2000" b="1" dirty="0" smtClean="0">
                <a:solidFill>
                  <a:srgbClr val="0000FF"/>
                </a:solidFill>
              </a:rPr>
              <a:t>ositive electrode?</a:t>
            </a:r>
          </a:p>
          <a:p>
            <a:pPr lvl="1">
              <a:buFont typeface="Wingdings" panose="05000000000000000000" pitchFamily="2" charset="2"/>
              <a:buChar char="§"/>
            </a:pPr>
            <a:r>
              <a:rPr lang="en-US" sz="2000" b="1" dirty="0" smtClean="0">
                <a:solidFill>
                  <a:srgbClr val="0000FF"/>
                </a:solidFill>
              </a:rPr>
              <a:t>Why do we need the lemon?</a:t>
            </a:r>
          </a:p>
          <a:p>
            <a:pPr lvl="1">
              <a:buFont typeface="Wingdings" panose="05000000000000000000" pitchFamily="2" charset="2"/>
              <a:buChar char="§"/>
            </a:pPr>
            <a:r>
              <a:rPr lang="en-US" sz="2000" b="1" dirty="0" smtClean="0">
                <a:solidFill>
                  <a:srgbClr val="0000FF"/>
                </a:solidFill>
              </a:rPr>
              <a:t>What if we use 2 pennies?</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676400"/>
            <a:ext cx="2466975" cy="18478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599" y="3962400"/>
            <a:ext cx="2466975" cy="1881068"/>
          </a:xfrm>
          <a:prstGeom prst="rect">
            <a:avLst/>
          </a:prstGeom>
        </p:spPr>
      </p:pic>
      <p:sp>
        <p:nvSpPr>
          <p:cNvPr id="9" name="TextBox 8"/>
          <p:cNvSpPr txBox="1"/>
          <p:nvPr/>
        </p:nvSpPr>
        <p:spPr>
          <a:xfrm>
            <a:off x="609600" y="4495800"/>
            <a:ext cx="4952999" cy="430887"/>
          </a:xfrm>
          <a:prstGeom prst="rect">
            <a:avLst/>
          </a:prstGeom>
          <a:noFill/>
        </p:spPr>
        <p:txBody>
          <a:bodyPr wrap="square" rtlCol="0">
            <a:spAutoFit/>
          </a:bodyPr>
          <a:lstStyle/>
          <a:p>
            <a:r>
              <a:rPr lang="en-US" sz="2200" b="1" dirty="0" smtClean="0"/>
              <a:t>Zn</a:t>
            </a:r>
            <a:r>
              <a:rPr lang="en-US" sz="2200" b="1" baseline="30000" dirty="0" smtClean="0"/>
              <a:t>2+</a:t>
            </a:r>
            <a:r>
              <a:rPr lang="en-US" sz="2200" b="1" dirty="0" smtClean="0"/>
              <a:t> </a:t>
            </a:r>
            <a:r>
              <a:rPr lang="en-US" b="1" dirty="0" smtClean="0"/>
              <a:t>(</a:t>
            </a:r>
            <a:r>
              <a:rPr lang="en-US" b="1" dirty="0" err="1" smtClean="0"/>
              <a:t>aq</a:t>
            </a:r>
            <a:r>
              <a:rPr lang="en-US" b="1" dirty="0" smtClean="0"/>
              <a:t>)</a:t>
            </a:r>
            <a:r>
              <a:rPr lang="en-US" sz="2200" b="1" dirty="0" smtClean="0"/>
              <a:t>+ 2e</a:t>
            </a:r>
            <a:r>
              <a:rPr lang="en-US" sz="2200" b="1" baseline="30000" dirty="0" smtClean="0"/>
              <a:t>-</a:t>
            </a:r>
            <a:r>
              <a:rPr lang="en-US" sz="2200" b="1" dirty="0"/>
              <a:t>	 </a:t>
            </a:r>
            <a:r>
              <a:rPr lang="en-US" sz="2200" b="1" dirty="0" smtClean="0"/>
              <a:t>     Zn </a:t>
            </a:r>
            <a:r>
              <a:rPr lang="en-US" b="1" dirty="0" smtClean="0"/>
              <a:t>(S)	-0.76(v)</a:t>
            </a:r>
            <a:endParaRPr lang="en-US" b="1" baseline="30000" dirty="0"/>
          </a:p>
        </p:txBody>
      </p:sp>
      <p:cxnSp>
        <p:nvCxnSpPr>
          <p:cNvPr id="10" name="Straight Arrow Connector 9"/>
          <p:cNvCxnSpPr/>
          <p:nvPr/>
        </p:nvCxnSpPr>
        <p:spPr>
          <a:xfrm>
            <a:off x="2362200" y="4711244"/>
            <a:ext cx="4913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3558" y="5029200"/>
            <a:ext cx="4952999" cy="430887"/>
          </a:xfrm>
          <a:prstGeom prst="rect">
            <a:avLst/>
          </a:prstGeom>
          <a:noFill/>
        </p:spPr>
        <p:txBody>
          <a:bodyPr wrap="square" rtlCol="0">
            <a:spAutoFit/>
          </a:bodyPr>
          <a:lstStyle/>
          <a:p>
            <a:r>
              <a:rPr lang="en-US" sz="2200" b="1" dirty="0" smtClean="0"/>
              <a:t>Cu</a:t>
            </a:r>
            <a:r>
              <a:rPr lang="en-US" sz="2200" b="1" baseline="30000" dirty="0" smtClean="0"/>
              <a:t>2+</a:t>
            </a:r>
            <a:r>
              <a:rPr lang="en-US" sz="2200" b="1" dirty="0" smtClean="0"/>
              <a:t> </a:t>
            </a:r>
            <a:r>
              <a:rPr lang="en-US" b="1" dirty="0" smtClean="0"/>
              <a:t>(</a:t>
            </a:r>
            <a:r>
              <a:rPr lang="en-US" b="1" dirty="0" err="1" smtClean="0"/>
              <a:t>aq</a:t>
            </a:r>
            <a:r>
              <a:rPr lang="en-US" b="1" dirty="0" smtClean="0"/>
              <a:t>)</a:t>
            </a:r>
            <a:r>
              <a:rPr lang="en-US" sz="2200" b="1" dirty="0" smtClean="0"/>
              <a:t>+ 2e</a:t>
            </a:r>
            <a:r>
              <a:rPr lang="en-US" sz="2200" b="1" baseline="30000" dirty="0" smtClean="0"/>
              <a:t>-</a:t>
            </a:r>
            <a:r>
              <a:rPr lang="en-US" sz="2200" b="1" dirty="0"/>
              <a:t>	 </a:t>
            </a:r>
            <a:r>
              <a:rPr lang="en-US" sz="2200" b="1" dirty="0" smtClean="0"/>
              <a:t>     Cu </a:t>
            </a:r>
            <a:r>
              <a:rPr lang="en-US" b="1" dirty="0" smtClean="0"/>
              <a:t>(S)	0.34 (v)</a:t>
            </a:r>
            <a:endParaRPr lang="en-US" b="1" baseline="30000" dirty="0"/>
          </a:p>
        </p:txBody>
      </p:sp>
      <p:cxnSp>
        <p:nvCxnSpPr>
          <p:cNvPr id="12" name="Straight Arrow Connector 11"/>
          <p:cNvCxnSpPr/>
          <p:nvPr/>
        </p:nvCxnSpPr>
        <p:spPr>
          <a:xfrm>
            <a:off x="2286000" y="5244643"/>
            <a:ext cx="4913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440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Arial"/>
              </a:rPr>
              <a:t>Battery Metrics</a:t>
            </a:r>
            <a:endParaRPr lang="en-US" dirty="0">
              <a:cs typeface="Arial"/>
            </a:endParaRPr>
          </a:p>
        </p:txBody>
      </p:sp>
      <p:sp>
        <p:nvSpPr>
          <p:cNvPr id="5" name="TextBox 4"/>
          <p:cNvSpPr txBox="1"/>
          <p:nvPr/>
        </p:nvSpPr>
        <p:spPr>
          <a:xfrm>
            <a:off x="300469" y="2743199"/>
            <a:ext cx="4572000" cy="1477328"/>
          </a:xfrm>
          <a:prstGeom prst="rect">
            <a:avLst/>
          </a:prstGeom>
          <a:noFill/>
        </p:spPr>
        <p:txBody>
          <a:bodyPr wrap="square" rtlCol="0">
            <a:spAutoFit/>
          </a:bodyPr>
          <a:lstStyle/>
          <a:p>
            <a:r>
              <a:rPr lang="en-US" b="1" dirty="0" smtClean="0">
                <a:solidFill>
                  <a:srgbClr val="0000FF"/>
                </a:solidFill>
                <a:latin typeface="+mj-lt"/>
                <a:cs typeface="Arial"/>
              </a:rPr>
              <a:t>Energy Density</a:t>
            </a:r>
            <a:r>
              <a:rPr lang="en-US" dirty="0" smtClean="0">
                <a:solidFill>
                  <a:srgbClr val="0000FF"/>
                </a:solidFill>
                <a:latin typeface="+mj-lt"/>
                <a:cs typeface="Arial"/>
              </a:rPr>
              <a:t>: </a:t>
            </a:r>
            <a:r>
              <a:rPr lang="en-US" dirty="0" smtClean="0">
                <a:latin typeface="+mj-lt"/>
                <a:cs typeface="Arial"/>
              </a:rPr>
              <a:t>Energy </a:t>
            </a:r>
            <a:r>
              <a:rPr lang="en-US" dirty="0">
                <a:latin typeface="+mj-lt"/>
                <a:cs typeface="Arial"/>
              </a:rPr>
              <a:t>stored in a </a:t>
            </a:r>
            <a:r>
              <a:rPr lang="en-US" dirty="0" smtClean="0">
                <a:latin typeface="+mj-lt"/>
                <a:cs typeface="Arial"/>
              </a:rPr>
              <a:t>cell </a:t>
            </a:r>
          </a:p>
          <a:p>
            <a:r>
              <a:rPr lang="en-US" dirty="0">
                <a:latin typeface="+mj-lt"/>
                <a:cs typeface="Arial"/>
              </a:rPr>
              <a:t> </a:t>
            </a:r>
            <a:r>
              <a:rPr lang="en-US" dirty="0" smtClean="0">
                <a:latin typeface="+mj-lt"/>
                <a:cs typeface="Arial"/>
              </a:rPr>
              <a:t>   </a:t>
            </a:r>
          </a:p>
          <a:p>
            <a:r>
              <a:rPr lang="en-US" b="1" dirty="0" err="1" smtClean="0">
                <a:latin typeface="+mj-lt"/>
                <a:cs typeface="Arial"/>
              </a:rPr>
              <a:t>Wh</a:t>
            </a:r>
            <a:r>
              <a:rPr lang="en-US" b="1" dirty="0" smtClean="0">
                <a:latin typeface="+mj-lt"/>
                <a:cs typeface="Arial"/>
              </a:rPr>
              <a:t>/kg</a:t>
            </a:r>
            <a:r>
              <a:rPr lang="en-US" dirty="0" smtClean="0">
                <a:latin typeface="+mj-lt"/>
                <a:cs typeface="Arial"/>
              </a:rPr>
              <a:t> (</a:t>
            </a:r>
            <a:r>
              <a:rPr lang="en-US" dirty="0">
                <a:latin typeface="+mj-lt"/>
                <a:cs typeface="Arial"/>
              </a:rPr>
              <a:t>G</a:t>
            </a:r>
            <a:r>
              <a:rPr lang="en-US" dirty="0" smtClean="0">
                <a:latin typeface="+mj-lt"/>
                <a:cs typeface="Arial"/>
              </a:rPr>
              <a:t>ravimetric) </a:t>
            </a:r>
          </a:p>
          <a:p>
            <a:r>
              <a:rPr lang="en-US" b="1" dirty="0" err="1" smtClean="0">
                <a:latin typeface="+mj-lt"/>
                <a:cs typeface="Arial"/>
              </a:rPr>
              <a:t>Wh</a:t>
            </a:r>
            <a:r>
              <a:rPr lang="en-US" b="1" dirty="0" smtClean="0">
                <a:latin typeface="+mj-lt"/>
                <a:cs typeface="Arial"/>
              </a:rPr>
              <a:t>/L</a:t>
            </a:r>
            <a:r>
              <a:rPr lang="en-US" dirty="0" smtClean="0">
                <a:latin typeface="+mj-lt"/>
                <a:cs typeface="Arial"/>
              </a:rPr>
              <a:t> (</a:t>
            </a:r>
            <a:r>
              <a:rPr lang="en-US" dirty="0">
                <a:latin typeface="+mj-lt"/>
                <a:cs typeface="Arial"/>
              </a:rPr>
              <a:t>V</a:t>
            </a:r>
            <a:r>
              <a:rPr lang="en-US" dirty="0" smtClean="0">
                <a:latin typeface="+mj-lt"/>
                <a:cs typeface="Arial"/>
              </a:rPr>
              <a:t>olumetric)</a:t>
            </a:r>
          </a:p>
          <a:p>
            <a:endParaRPr lang="en-US" dirty="0">
              <a:latin typeface="+mj-lt"/>
              <a:cs typeface="Arial"/>
            </a:endParaRPr>
          </a:p>
        </p:txBody>
      </p:sp>
      <p:sp>
        <p:nvSpPr>
          <p:cNvPr id="4" name="TextBox 3"/>
          <p:cNvSpPr txBox="1"/>
          <p:nvPr/>
        </p:nvSpPr>
        <p:spPr>
          <a:xfrm>
            <a:off x="228600" y="1847850"/>
            <a:ext cx="4031673" cy="646331"/>
          </a:xfrm>
          <a:prstGeom prst="rect">
            <a:avLst/>
          </a:prstGeom>
          <a:noFill/>
        </p:spPr>
        <p:txBody>
          <a:bodyPr wrap="square" rtlCol="0">
            <a:spAutoFit/>
          </a:bodyPr>
          <a:lstStyle/>
          <a:p>
            <a:r>
              <a:rPr lang="en-US" b="1" dirty="0" smtClean="0">
                <a:solidFill>
                  <a:srgbClr val="0000FF"/>
                </a:solidFill>
                <a:latin typeface="+mj-lt"/>
                <a:cs typeface="Arial"/>
              </a:rPr>
              <a:t>Capacity: </a:t>
            </a:r>
            <a:r>
              <a:rPr lang="en-US" dirty="0" smtClean="0">
                <a:latin typeface="+mj-lt"/>
                <a:cs typeface="Arial"/>
              </a:rPr>
              <a:t>Amount </a:t>
            </a:r>
            <a:r>
              <a:rPr lang="en-US" dirty="0">
                <a:latin typeface="+mj-lt"/>
                <a:cs typeface="Arial"/>
              </a:rPr>
              <a:t>of charge </a:t>
            </a:r>
            <a:r>
              <a:rPr lang="en-US" dirty="0" smtClean="0">
                <a:latin typeface="+mj-lt"/>
                <a:cs typeface="Arial"/>
              </a:rPr>
              <a:t>stored </a:t>
            </a:r>
          </a:p>
          <a:p>
            <a:r>
              <a:rPr lang="en-US" dirty="0" err="1" smtClean="0">
                <a:latin typeface="+mj-lt"/>
                <a:cs typeface="Arial"/>
              </a:rPr>
              <a:t>ie</a:t>
            </a:r>
            <a:r>
              <a:rPr lang="en-US" dirty="0" smtClean="0">
                <a:latin typeface="+mj-lt"/>
                <a:cs typeface="Arial"/>
              </a:rPr>
              <a:t>. gravimetric capacity in </a:t>
            </a:r>
            <a:r>
              <a:rPr lang="en-US" b="1" dirty="0" err="1" smtClean="0">
                <a:latin typeface="+mj-lt"/>
                <a:cs typeface="Arial"/>
              </a:rPr>
              <a:t>mAh</a:t>
            </a:r>
            <a:r>
              <a:rPr lang="en-US" b="1" dirty="0" smtClean="0">
                <a:latin typeface="+mj-lt"/>
                <a:cs typeface="Arial"/>
              </a:rPr>
              <a:t>/g</a:t>
            </a:r>
          </a:p>
        </p:txBody>
      </p:sp>
      <p:sp>
        <p:nvSpPr>
          <p:cNvPr id="3" name="TextBox 2"/>
          <p:cNvSpPr txBox="1"/>
          <p:nvPr/>
        </p:nvSpPr>
        <p:spPr>
          <a:xfrm>
            <a:off x="228600" y="4187943"/>
            <a:ext cx="4558145" cy="2554545"/>
          </a:xfrm>
          <a:prstGeom prst="rect">
            <a:avLst/>
          </a:prstGeom>
          <a:noFill/>
        </p:spPr>
        <p:txBody>
          <a:bodyPr wrap="square" rtlCol="0">
            <a:spAutoFit/>
          </a:bodyPr>
          <a:lstStyle/>
          <a:p>
            <a:r>
              <a:rPr lang="en-US" sz="2000" b="1" cap="small" dirty="0" smtClean="0">
                <a:solidFill>
                  <a:srgbClr val="0000FF"/>
                </a:solidFill>
                <a:latin typeface="+mj-lt"/>
                <a:cs typeface="Arial"/>
              </a:rPr>
              <a:t>C-Rate: </a:t>
            </a:r>
            <a:r>
              <a:rPr lang="en-US" sz="2000" dirty="0">
                <a:latin typeface="+mj-lt"/>
                <a:cs typeface="Arial"/>
              </a:rPr>
              <a:t>Is a measure of a rate at which </a:t>
            </a:r>
            <a:r>
              <a:rPr lang="en-US" sz="2000" dirty="0" smtClean="0">
                <a:latin typeface="+mj-lt"/>
                <a:cs typeface="Arial"/>
              </a:rPr>
              <a:t>a battery is discharged relative </a:t>
            </a:r>
            <a:r>
              <a:rPr lang="en-US" sz="2000" dirty="0">
                <a:latin typeface="+mj-lt"/>
                <a:cs typeface="Arial"/>
              </a:rPr>
              <a:t>to its </a:t>
            </a:r>
            <a:r>
              <a:rPr lang="en-US" sz="2000" dirty="0" smtClean="0">
                <a:latin typeface="+mj-lt"/>
                <a:cs typeface="Arial"/>
              </a:rPr>
              <a:t>maximum </a:t>
            </a:r>
            <a:r>
              <a:rPr lang="en-US" sz="2000" dirty="0">
                <a:latin typeface="+mj-lt"/>
                <a:cs typeface="Arial"/>
              </a:rPr>
              <a:t>capacity.</a:t>
            </a:r>
          </a:p>
          <a:p>
            <a:r>
              <a:rPr lang="en-US" sz="2000" dirty="0">
                <a:latin typeface="+mj-lt"/>
                <a:cs typeface="Arial"/>
              </a:rPr>
              <a:t>1C means that the discharge current will discharge the entire battery in 1 hour.</a:t>
            </a:r>
          </a:p>
          <a:p>
            <a:endParaRPr lang="en-US" sz="2000" dirty="0" smtClean="0">
              <a:latin typeface="+mj-lt"/>
              <a:cs typeface="Arial"/>
            </a:endParaRPr>
          </a:p>
          <a:p>
            <a:r>
              <a:rPr lang="en-US" sz="2000" dirty="0" smtClean="0">
                <a:latin typeface="+mj-lt"/>
                <a:cs typeface="Arial"/>
              </a:rPr>
              <a:t>Charge or discharge rate </a:t>
            </a:r>
            <a:r>
              <a:rPr lang="en-US" sz="2000" b="1" dirty="0" smtClean="0">
                <a:latin typeface="+mj-lt"/>
                <a:cs typeface="Arial"/>
              </a:rPr>
              <a:t>C/X</a:t>
            </a:r>
          </a:p>
          <a:p>
            <a:r>
              <a:rPr lang="en-US" sz="2000" dirty="0" smtClean="0">
                <a:latin typeface="+mj-lt"/>
                <a:cs typeface="Arial"/>
              </a:rPr>
              <a:t>	X = # hours to (dis)charge</a:t>
            </a:r>
          </a:p>
        </p:txBody>
      </p:sp>
      <p:grpSp>
        <p:nvGrpSpPr>
          <p:cNvPr id="12" name="Group 11"/>
          <p:cNvGrpSpPr/>
          <p:nvPr/>
        </p:nvGrpSpPr>
        <p:grpSpPr>
          <a:xfrm>
            <a:off x="4717473" y="1981200"/>
            <a:ext cx="4359077" cy="3793402"/>
            <a:chOff x="4447310" y="1235706"/>
            <a:chExt cx="4576701" cy="3793402"/>
          </a:xfrm>
        </p:grpSpPr>
        <p:pic>
          <p:nvPicPr>
            <p:cNvPr id="13" name="Picture 2" descr="C:\Users\Red\Dropbox\MIT\Thesis Proposal\Images\MaCycleRa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310" y="1235706"/>
              <a:ext cx="4245426" cy="32643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73684" y="4752109"/>
              <a:ext cx="4350327" cy="276999"/>
            </a:xfrm>
            <a:prstGeom prst="rect">
              <a:avLst/>
            </a:prstGeom>
            <a:noFill/>
          </p:spPr>
          <p:txBody>
            <a:bodyPr wrap="square" rtlCol="0">
              <a:spAutoFit/>
            </a:bodyPr>
            <a:lstStyle/>
            <a:p>
              <a:r>
                <a:rPr lang="en-US" sz="1200" dirty="0" smtClean="0">
                  <a:latin typeface="Arial"/>
                  <a:cs typeface="Arial"/>
                </a:rPr>
                <a:t>X. Ma et al. </a:t>
              </a:r>
              <a:r>
                <a:rPr lang="en-US" sz="1200" i="1" dirty="0" smtClean="0">
                  <a:latin typeface="Arial"/>
                  <a:cs typeface="Arial"/>
                </a:rPr>
                <a:t>J. </a:t>
              </a:r>
              <a:r>
                <a:rPr lang="en-US" sz="1200" i="1" dirty="0" err="1" smtClean="0">
                  <a:latin typeface="Arial"/>
                  <a:cs typeface="Arial"/>
                </a:rPr>
                <a:t>Electrochem.Soc</a:t>
              </a:r>
              <a:r>
                <a:rPr lang="en-US" sz="1200" i="1" dirty="0" smtClean="0">
                  <a:latin typeface="Arial"/>
                  <a:cs typeface="Arial"/>
                </a:rPr>
                <a:t>. </a:t>
              </a:r>
              <a:r>
                <a:rPr lang="en-US" sz="1200" b="1" dirty="0">
                  <a:latin typeface="Arial"/>
                  <a:cs typeface="Arial"/>
                </a:rPr>
                <a:t>157 </a:t>
              </a:r>
              <a:r>
                <a:rPr lang="en-US" sz="1200" dirty="0">
                  <a:latin typeface="Arial"/>
                  <a:cs typeface="Arial"/>
                </a:rPr>
                <a:t>8 A925-A931 </a:t>
              </a:r>
              <a:r>
                <a:rPr lang="en-US" sz="1200" dirty="0" smtClean="0">
                  <a:latin typeface="Arial"/>
                  <a:cs typeface="Arial"/>
                </a:rPr>
                <a:t>(2010)</a:t>
              </a:r>
              <a:endParaRPr lang="en-US" sz="1200" dirty="0">
                <a:latin typeface="Arial"/>
                <a:cs typeface="Arial"/>
              </a:endParaRPr>
            </a:p>
          </p:txBody>
        </p:sp>
      </p:grpSp>
    </p:spTree>
    <p:extLst>
      <p:ext uri="{BB962C8B-B14F-4D97-AF65-F5344CB8AC3E}">
        <p14:creationId xmlns:p14="http://schemas.microsoft.com/office/powerpoint/2010/main" val="11845975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045" descr="Untitled-1 copy.jpg                                            000ABCF0Macintosh HD                   C016EB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670050"/>
            <a:ext cx="38179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 Box 1028"/>
          <p:cNvSpPr txBox="1">
            <a:spLocks noChangeArrowheads="1"/>
          </p:cNvSpPr>
          <p:nvPr/>
        </p:nvSpPr>
        <p:spPr bwMode="auto">
          <a:xfrm>
            <a:off x="0" y="838200"/>
            <a:ext cx="65532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 typeface="Times" charset="0"/>
              <a:buNone/>
            </a:pPr>
            <a:r>
              <a:rPr lang="en-US" b="1" i="1">
                <a:solidFill>
                  <a:srgbClr val="3366FF"/>
                </a:solidFill>
              </a:rPr>
              <a:t>Using Bacteriophage, or </a:t>
            </a:r>
            <a:r>
              <a:rPr lang="ja-JP" altLang="en-US" b="1" i="1">
                <a:solidFill>
                  <a:srgbClr val="3366FF"/>
                </a:solidFill>
              </a:rPr>
              <a:t>“</a:t>
            </a:r>
            <a:r>
              <a:rPr lang="en-US" altLang="ja-JP" b="1" i="1">
                <a:solidFill>
                  <a:srgbClr val="3366FF"/>
                </a:solidFill>
              </a:rPr>
              <a:t>phage</a:t>
            </a:r>
            <a:r>
              <a:rPr lang="ja-JP" altLang="en-US" b="1" i="1">
                <a:solidFill>
                  <a:srgbClr val="3366FF"/>
                </a:solidFill>
              </a:rPr>
              <a:t>”</a:t>
            </a:r>
            <a:r>
              <a:rPr lang="en-US" altLang="ja-JP" sz="2400" b="1">
                <a:solidFill>
                  <a:srgbClr val="3366FF"/>
                </a:solidFill>
              </a:rPr>
              <a:t> </a:t>
            </a:r>
          </a:p>
          <a:p>
            <a:pPr>
              <a:buFontTx/>
              <a:buNone/>
            </a:pPr>
            <a:r>
              <a:rPr lang="en-US" sz="2400" b="1">
                <a:solidFill>
                  <a:srgbClr val="3366FF"/>
                </a:solidFill>
              </a:rPr>
              <a:t>A virus that infects bacteria</a:t>
            </a:r>
          </a:p>
        </p:txBody>
      </p:sp>
      <p:sp>
        <p:nvSpPr>
          <p:cNvPr id="120835" name="Rectangle 1029"/>
          <p:cNvSpPr>
            <a:spLocks noChangeArrowheads="1"/>
          </p:cNvSpPr>
          <p:nvPr/>
        </p:nvSpPr>
        <p:spPr bwMode="auto">
          <a:xfrm>
            <a:off x="1371600" y="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buFontTx/>
              <a:buNone/>
            </a:pPr>
            <a:r>
              <a:rPr lang="en-US" b="1"/>
              <a:t>A Combinatorial Approach…..</a:t>
            </a:r>
            <a:endParaRPr lang="en-US"/>
          </a:p>
        </p:txBody>
      </p:sp>
      <p:sp>
        <p:nvSpPr>
          <p:cNvPr id="120836" name="Text Box 1032"/>
          <p:cNvSpPr txBox="1">
            <a:spLocks noChangeArrowheads="1"/>
          </p:cNvSpPr>
          <p:nvPr/>
        </p:nvSpPr>
        <p:spPr bwMode="auto">
          <a:xfrm>
            <a:off x="3770313" y="5456238"/>
            <a:ext cx="677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a:endParaRPr lang="en-US" sz="2000" b="1">
              <a:solidFill>
                <a:srgbClr val="66CCFF"/>
              </a:solidFill>
            </a:endParaRPr>
          </a:p>
          <a:p>
            <a:pPr algn="l">
              <a:buFontTx/>
              <a:buNone/>
            </a:pPr>
            <a:r>
              <a:rPr lang="en-US" sz="2000" b="1">
                <a:solidFill>
                  <a:srgbClr val="66CCFF"/>
                </a:solidFill>
              </a:rPr>
              <a:t>       </a:t>
            </a:r>
          </a:p>
        </p:txBody>
      </p:sp>
      <p:sp>
        <p:nvSpPr>
          <p:cNvPr id="120837" name="Text Box 1033"/>
          <p:cNvSpPr txBox="1">
            <a:spLocks noChangeArrowheads="1"/>
          </p:cNvSpPr>
          <p:nvPr/>
        </p:nvSpPr>
        <p:spPr bwMode="auto">
          <a:xfrm>
            <a:off x="2038350" y="3581400"/>
            <a:ext cx="1257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2000" b="1">
                <a:solidFill>
                  <a:srgbClr val="FF9900"/>
                </a:solidFill>
              </a:rPr>
              <a:t>Gene 3 </a:t>
            </a:r>
          </a:p>
          <a:p>
            <a:pPr>
              <a:buFontTx/>
              <a:buNone/>
            </a:pPr>
            <a:r>
              <a:rPr lang="en-US" sz="2000" b="1">
                <a:solidFill>
                  <a:srgbClr val="FF9900"/>
                </a:solidFill>
              </a:rPr>
              <a:t>insertion</a:t>
            </a:r>
          </a:p>
        </p:txBody>
      </p:sp>
      <p:sp>
        <p:nvSpPr>
          <p:cNvPr id="120838" name="Text Box 1034"/>
          <p:cNvSpPr txBox="1">
            <a:spLocks noChangeArrowheads="1"/>
          </p:cNvSpPr>
          <p:nvPr/>
        </p:nvSpPr>
        <p:spPr bwMode="auto">
          <a:xfrm>
            <a:off x="2808288" y="5029200"/>
            <a:ext cx="3525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2000" b="1">
                <a:solidFill>
                  <a:srgbClr val="3366FF"/>
                </a:solidFill>
              </a:rPr>
              <a:t>Peptide Insert Expressed</a:t>
            </a:r>
          </a:p>
          <a:p>
            <a:pPr>
              <a:buFontTx/>
              <a:buNone/>
            </a:pPr>
            <a:r>
              <a:rPr lang="en-US" sz="2000" b="1">
                <a:solidFill>
                  <a:srgbClr val="3366FF"/>
                </a:solidFill>
              </a:rPr>
              <a:t>       on Protein 3</a:t>
            </a:r>
          </a:p>
        </p:txBody>
      </p:sp>
      <p:sp>
        <p:nvSpPr>
          <p:cNvPr id="120839" name="Line 1038"/>
          <p:cNvSpPr>
            <a:spLocks noChangeShapeType="1"/>
          </p:cNvSpPr>
          <p:nvPr/>
        </p:nvSpPr>
        <p:spPr bwMode="auto">
          <a:xfrm flipV="1">
            <a:off x="3124200" y="3657600"/>
            <a:ext cx="762000" cy="2286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0" name="Line 1039"/>
          <p:cNvSpPr>
            <a:spLocks noChangeShapeType="1"/>
          </p:cNvSpPr>
          <p:nvPr/>
        </p:nvSpPr>
        <p:spPr bwMode="auto">
          <a:xfrm flipH="1">
            <a:off x="6858000" y="1752600"/>
            <a:ext cx="385763" cy="249238"/>
          </a:xfrm>
          <a:prstGeom prst="line">
            <a:avLst/>
          </a:prstGeom>
          <a:noFill/>
          <a:ln w="254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1" name="Text Box 1040"/>
          <p:cNvSpPr txBox="1">
            <a:spLocks noChangeArrowheads="1"/>
          </p:cNvSpPr>
          <p:nvPr/>
        </p:nvSpPr>
        <p:spPr bwMode="auto">
          <a:xfrm>
            <a:off x="7181850" y="1066800"/>
            <a:ext cx="88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800" b="1">
                <a:solidFill>
                  <a:srgbClr val="3366FF"/>
                </a:solidFill>
              </a:rPr>
              <a:t>Protein</a:t>
            </a:r>
          </a:p>
          <a:p>
            <a:pPr>
              <a:buFontTx/>
              <a:buNone/>
            </a:pPr>
            <a:r>
              <a:rPr lang="en-US" sz="1800" b="1">
                <a:solidFill>
                  <a:srgbClr val="3366FF"/>
                </a:solidFill>
              </a:rPr>
              <a:t> Coat</a:t>
            </a:r>
          </a:p>
        </p:txBody>
      </p:sp>
      <p:sp>
        <p:nvSpPr>
          <p:cNvPr id="120842" name="Text Box 1042"/>
          <p:cNvSpPr txBox="1">
            <a:spLocks noChangeArrowheads="1"/>
          </p:cNvSpPr>
          <p:nvPr/>
        </p:nvSpPr>
        <p:spPr bwMode="auto">
          <a:xfrm>
            <a:off x="3124200" y="4648200"/>
            <a:ext cx="74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2000" b="1">
                <a:solidFill>
                  <a:srgbClr val="000000"/>
                </a:solidFill>
              </a:rPr>
              <a:t>Gene</a:t>
            </a:r>
          </a:p>
        </p:txBody>
      </p:sp>
      <p:sp>
        <p:nvSpPr>
          <p:cNvPr id="120843" name="Line 1043"/>
          <p:cNvSpPr>
            <a:spLocks noChangeShapeType="1"/>
          </p:cNvSpPr>
          <p:nvPr/>
        </p:nvSpPr>
        <p:spPr bwMode="auto">
          <a:xfrm flipV="1">
            <a:off x="3657600" y="3962400"/>
            <a:ext cx="381000" cy="685800"/>
          </a:xfrm>
          <a:prstGeom prst="line">
            <a:avLst/>
          </a:prstGeom>
          <a:noFill/>
          <a:ln w="254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4" name="Text Box 1051"/>
          <p:cNvSpPr txBox="1">
            <a:spLocks noChangeArrowheads="1"/>
          </p:cNvSpPr>
          <p:nvPr/>
        </p:nvSpPr>
        <p:spPr bwMode="auto">
          <a:xfrm>
            <a:off x="-304800" y="4191000"/>
            <a:ext cx="2941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r">
              <a:spcBef>
                <a:spcPct val="50000"/>
              </a:spcBef>
              <a:buFontTx/>
              <a:buNone/>
            </a:pPr>
            <a:r>
              <a:rPr lang="en-US" sz="1400">
                <a:latin typeface="Palatino" charset="0"/>
              </a:rPr>
              <a:t>(New England BioLabs)</a:t>
            </a:r>
          </a:p>
        </p:txBody>
      </p:sp>
      <p:pic>
        <p:nvPicPr>
          <p:cNvPr id="120845" name="Picture 1052" descr=" m13ke.gif                                                      00003B65&#10;Merlyn too                     B43CAE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2895600" cy="212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5410200" y="57912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55027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Classifications of Cells and Batteries</a:t>
            </a:r>
            <a:endParaRPr lang="en-US" dirty="0"/>
          </a:p>
        </p:txBody>
      </p:sp>
      <p:sp>
        <p:nvSpPr>
          <p:cNvPr id="4" name="TextBox 3"/>
          <p:cNvSpPr txBox="1"/>
          <p:nvPr/>
        </p:nvSpPr>
        <p:spPr>
          <a:xfrm>
            <a:off x="228600" y="1600200"/>
            <a:ext cx="3962400" cy="233910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b="1" dirty="0">
                <a:solidFill>
                  <a:srgbClr val="C00000"/>
                </a:solidFill>
              </a:rPr>
              <a:t>Primary cells</a:t>
            </a:r>
          </a:p>
          <a:p>
            <a:pPr marL="285750" indent="-285750">
              <a:buFont typeface="Arial" panose="020B0604020202020204" pitchFamily="34" charset="0"/>
              <a:buChar char="•"/>
            </a:pPr>
            <a:r>
              <a:rPr lang="en-US" dirty="0" smtClean="0"/>
              <a:t>Not </a:t>
            </a:r>
            <a:r>
              <a:rPr lang="en-US" dirty="0"/>
              <a:t>capable of being recharged electrically</a:t>
            </a:r>
          </a:p>
          <a:p>
            <a:pPr marL="285750" indent="-285750">
              <a:buFont typeface="Arial" panose="020B0604020202020204" pitchFamily="34" charset="0"/>
              <a:buChar char="•"/>
            </a:pPr>
            <a:r>
              <a:rPr lang="en-US" dirty="0" smtClean="0"/>
              <a:t>Good </a:t>
            </a:r>
            <a:r>
              <a:rPr lang="en-US" dirty="0"/>
              <a:t>shelf life, </a:t>
            </a:r>
            <a:endParaRPr lang="en-US" dirty="0" smtClean="0"/>
          </a:p>
          <a:p>
            <a:pPr marL="285750" indent="-285750">
              <a:buFont typeface="Arial" panose="020B0604020202020204" pitchFamily="34" charset="0"/>
              <a:buChar char="•"/>
            </a:pPr>
            <a:r>
              <a:rPr lang="en-US" dirty="0" smtClean="0"/>
              <a:t>high </a:t>
            </a:r>
            <a:r>
              <a:rPr lang="en-US" dirty="0"/>
              <a:t>energy density at low to moderate  discharge rate, </a:t>
            </a:r>
            <a:endParaRPr lang="en-US" dirty="0" smtClean="0"/>
          </a:p>
          <a:p>
            <a:pPr marL="285750" indent="-285750">
              <a:buFont typeface="Arial" panose="020B0604020202020204" pitchFamily="34" charset="0"/>
              <a:buChar char="•"/>
            </a:pPr>
            <a:r>
              <a:rPr lang="en-US" dirty="0" smtClean="0"/>
              <a:t>No or little maintenance</a:t>
            </a:r>
            <a:endParaRPr lang="en-US" dirty="0"/>
          </a:p>
          <a:p>
            <a:pPr marL="285750" indent="-285750">
              <a:buFont typeface="Arial" panose="020B0604020202020204" pitchFamily="34" charset="0"/>
              <a:buChar char="•"/>
            </a:pPr>
            <a:r>
              <a:rPr lang="en-US" dirty="0" smtClean="0"/>
              <a:t>Ease of use</a:t>
            </a:r>
            <a:endParaRPr lang="en-US" dirty="0"/>
          </a:p>
        </p:txBody>
      </p:sp>
      <p:sp>
        <p:nvSpPr>
          <p:cNvPr id="6" name="TextBox 5"/>
          <p:cNvSpPr txBox="1"/>
          <p:nvPr/>
        </p:nvSpPr>
        <p:spPr>
          <a:xfrm>
            <a:off x="4495800" y="1600200"/>
            <a:ext cx="4191000" cy="206210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b="1" dirty="0">
                <a:solidFill>
                  <a:srgbClr val="C00000"/>
                </a:solidFill>
              </a:rPr>
              <a:t>Secondary or rechargeable </a:t>
            </a:r>
            <a:r>
              <a:rPr lang="en-US" sz="2000" b="1" dirty="0" smtClean="0">
                <a:solidFill>
                  <a:srgbClr val="C00000"/>
                </a:solidFill>
              </a:rPr>
              <a:t>cells</a:t>
            </a:r>
          </a:p>
          <a:p>
            <a:pPr marL="285750" indent="-285750">
              <a:buFont typeface="Arial" panose="020B0604020202020204" pitchFamily="34" charset="0"/>
              <a:buChar char="•"/>
            </a:pPr>
            <a:r>
              <a:rPr lang="en-US" dirty="0" smtClean="0"/>
              <a:t>Can be recharged electrically</a:t>
            </a:r>
          </a:p>
          <a:p>
            <a:pPr marL="285750" indent="-285750">
              <a:buFont typeface="Arial" panose="020B0604020202020204" pitchFamily="34" charset="0"/>
              <a:buChar char="•"/>
            </a:pPr>
            <a:r>
              <a:rPr lang="en-US" dirty="0" smtClean="0"/>
              <a:t>High power density </a:t>
            </a:r>
          </a:p>
          <a:p>
            <a:pPr marL="285750" indent="-285750">
              <a:buFont typeface="Arial" panose="020B0604020202020204" pitchFamily="34" charset="0"/>
              <a:buChar char="•"/>
            </a:pPr>
            <a:r>
              <a:rPr lang="en-US" dirty="0" smtClean="0"/>
              <a:t>High discharge rate</a:t>
            </a:r>
          </a:p>
          <a:p>
            <a:pPr marL="285750" indent="-285750">
              <a:buFont typeface="Arial" panose="020B0604020202020204" pitchFamily="34" charset="0"/>
              <a:buChar char="•"/>
            </a:pPr>
            <a:r>
              <a:rPr lang="en-US" dirty="0" smtClean="0"/>
              <a:t>Flat discharge curve</a:t>
            </a:r>
          </a:p>
          <a:p>
            <a:pPr marL="285750" indent="-285750">
              <a:buFont typeface="Arial" panose="020B0604020202020204" pitchFamily="34" charset="0"/>
              <a:buChar char="•"/>
            </a:pPr>
            <a:r>
              <a:rPr lang="en-US" dirty="0" smtClean="0"/>
              <a:t>Good low temperature performance</a:t>
            </a:r>
          </a:p>
          <a:p>
            <a:pPr marL="285750" indent="-285750">
              <a:buFont typeface="Arial" panose="020B0604020202020204" pitchFamily="34" charset="0"/>
              <a:buChar char="•"/>
            </a:pPr>
            <a:endParaRPr lang="en-US" dirty="0"/>
          </a:p>
        </p:txBody>
      </p:sp>
      <p:sp>
        <p:nvSpPr>
          <p:cNvPr id="7" name="TextBox 6"/>
          <p:cNvSpPr txBox="1"/>
          <p:nvPr/>
        </p:nvSpPr>
        <p:spPr>
          <a:xfrm>
            <a:off x="304800" y="4267200"/>
            <a:ext cx="3581400" cy="123110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dirty="0" smtClean="0">
                <a:solidFill>
                  <a:srgbClr val="C00000"/>
                </a:solidFill>
              </a:rPr>
              <a:t>Reserve batteries</a:t>
            </a:r>
          </a:p>
          <a:p>
            <a:pPr marL="285750" indent="-285750">
              <a:buFont typeface="Arial" panose="020B0604020202020204" pitchFamily="34" charset="0"/>
              <a:buChar char="•"/>
            </a:pPr>
            <a:r>
              <a:rPr lang="en-US" dirty="0" smtClean="0"/>
              <a:t>Primary type</a:t>
            </a:r>
          </a:p>
          <a:p>
            <a:pPr marL="285750" indent="-285750">
              <a:buFont typeface="Arial" panose="020B0604020202020204" pitchFamily="34" charset="0"/>
              <a:buChar char="•"/>
            </a:pPr>
            <a:r>
              <a:rPr lang="en-US" dirty="0"/>
              <a:t>long term </a:t>
            </a:r>
            <a:r>
              <a:rPr lang="en-US" dirty="0" smtClean="0"/>
              <a:t>storage</a:t>
            </a:r>
          </a:p>
          <a:p>
            <a:pPr marL="285750" indent="-285750">
              <a:buFont typeface="Arial" panose="020B0604020202020204" pitchFamily="34" charset="0"/>
              <a:buChar char="•"/>
            </a:pPr>
            <a:endParaRPr lang="en-US" b="1" dirty="0"/>
          </a:p>
        </p:txBody>
      </p:sp>
      <p:sp>
        <p:nvSpPr>
          <p:cNvPr id="8" name="TextBox 7"/>
          <p:cNvSpPr txBox="1"/>
          <p:nvPr/>
        </p:nvSpPr>
        <p:spPr>
          <a:xfrm>
            <a:off x="4495800" y="3810000"/>
            <a:ext cx="4191000" cy="178510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dirty="0" smtClean="0">
                <a:solidFill>
                  <a:srgbClr val="C00000"/>
                </a:solidFill>
              </a:rPr>
              <a:t>Fuel cells</a:t>
            </a:r>
          </a:p>
          <a:p>
            <a:pPr marL="285750" indent="-285750">
              <a:buFont typeface="Arial" panose="020B0604020202020204" pitchFamily="34" charset="0"/>
              <a:buChar char="•"/>
            </a:pPr>
            <a:r>
              <a:rPr lang="en-US" dirty="0" smtClean="0"/>
              <a:t>Active material are fed into the cell from an external source </a:t>
            </a:r>
          </a:p>
          <a:p>
            <a:pPr marL="285750" indent="-285750">
              <a:buFont typeface="Arial" panose="020B0604020202020204" pitchFamily="34" charset="0"/>
              <a:buChar char="•"/>
            </a:pPr>
            <a:r>
              <a:rPr lang="en-US" dirty="0" smtClean="0"/>
              <a:t>Capable of producing electrical energy as long as the active materials are fed to the electrodes</a:t>
            </a:r>
            <a:endParaRPr lang="en-US" dirty="0"/>
          </a:p>
        </p:txBody>
      </p:sp>
    </p:spTree>
    <p:extLst>
      <p:ext uri="{BB962C8B-B14F-4D97-AF65-F5344CB8AC3E}">
        <p14:creationId xmlns:p14="http://schemas.microsoft.com/office/powerpoint/2010/main" val="18366536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600" dirty="0" smtClean="0"/>
              <a:t>Battery Performance-Upper limits of Energy Density</a:t>
            </a:r>
            <a:endParaRPr lang="en-US" sz="3600" dirty="0"/>
          </a:p>
        </p:txBody>
      </p:sp>
      <p:graphicFrame>
        <p:nvGraphicFramePr>
          <p:cNvPr id="4" name="Content Placeholder 3"/>
          <p:cNvGraphicFramePr>
            <a:graphicFrameLocks noGrp="1"/>
          </p:cNvGraphicFramePr>
          <p:nvPr>
            <p:ph idx="1"/>
            <p:extLst/>
          </p:nvPr>
        </p:nvGraphicFramePr>
        <p:xfrm>
          <a:off x="381000" y="13716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2627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170" r="7817" b="3333"/>
          <a:stretch/>
        </p:blipFill>
        <p:spPr>
          <a:xfrm>
            <a:off x="6343650" y="1477951"/>
            <a:ext cx="1703838" cy="1389073"/>
          </a:xfrm>
          <a:prstGeom prst="rect">
            <a:avLst/>
          </a:prstGeom>
        </p:spPr>
      </p:pic>
      <p:sp>
        <p:nvSpPr>
          <p:cNvPr id="2" name="Title 1"/>
          <p:cNvSpPr>
            <a:spLocks noGrp="1"/>
          </p:cNvSpPr>
          <p:nvPr>
            <p:ph type="title"/>
          </p:nvPr>
        </p:nvSpPr>
        <p:spPr>
          <a:xfrm>
            <a:off x="0" y="152400"/>
            <a:ext cx="9144000" cy="1143000"/>
          </a:xfrm>
        </p:spPr>
        <p:txBody>
          <a:bodyPr>
            <a:noAutofit/>
          </a:bodyPr>
          <a:lstStyle/>
          <a:p>
            <a:r>
              <a:rPr lang="en-US" sz="3600" dirty="0" smtClean="0"/>
              <a:t>Batteries and Fuels</a:t>
            </a:r>
            <a:endParaRPr lang="en-US" sz="3600" dirty="0"/>
          </a:p>
        </p:txBody>
      </p:sp>
      <p:graphicFrame>
        <p:nvGraphicFramePr>
          <p:cNvPr id="4" name="Content Placeholder 3"/>
          <p:cNvGraphicFramePr>
            <a:graphicFrameLocks noGrp="1"/>
          </p:cNvGraphicFramePr>
          <p:nvPr>
            <p:ph idx="1"/>
            <p:extLst/>
          </p:nvPr>
        </p:nvGraphicFramePr>
        <p:xfrm>
          <a:off x="76200" y="2590800"/>
          <a:ext cx="5257800" cy="342899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457200" y="1371600"/>
            <a:ext cx="4267200" cy="1508105"/>
          </a:xfrm>
          <a:prstGeom prst="rect">
            <a:avLst/>
          </a:prstGeom>
        </p:spPr>
        <p:txBody>
          <a:bodyPr wrap="square">
            <a:spAutoFit/>
          </a:bodyPr>
          <a:lstStyle/>
          <a:p>
            <a:pPr marL="271463" indent="-271463" defTabSz="914400"/>
            <a:r>
              <a:rPr lang="en-US" sz="2000" b="1" u="sng" dirty="0" smtClean="0">
                <a:solidFill>
                  <a:srgbClr val="0000FF"/>
                </a:solidFill>
                <a:latin typeface="+mj-lt"/>
              </a:rPr>
              <a:t>Rechargeable Batteries:</a:t>
            </a:r>
            <a:endParaRPr lang="en-US" sz="2000" b="1" dirty="0">
              <a:solidFill>
                <a:srgbClr val="0000FF"/>
              </a:solidFill>
              <a:latin typeface="+mj-lt"/>
            </a:endParaRPr>
          </a:p>
          <a:p>
            <a:pPr marL="169863" indent="-169863">
              <a:buFont typeface="Arial" panose="020B0604020202020204" pitchFamily="34" charset="0"/>
              <a:buChar char="•"/>
            </a:pPr>
            <a:r>
              <a:rPr lang="en-US" b="1" dirty="0">
                <a:solidFill>
                  <a:srgbClr val="0000FF"/>
                </a:solidFill>
                <a:latin typeface="+mj-lt"/>
              </a:rPr>
              <a:t>High power density </a:t>
            </a:r>
          </a:p>
          <a:p>
            <a:pPr marL="169863" indent="-169863">
              <a:buFont typeface="Arial" panose="020B0604020202020204" pitchFamily="34" charset="0"/>
              <a:buChar char="•"/>
            </a:pPr>
            <a:r>
              <a:rPr lang="en-US" b="1" dirty="0">
                <a:solidFill>
                  <a:srgbClr val="0000FF"/>
                </a:solidFill>
                <a:latin typeface="+mj-lt"/>
              </a:rPr>
              <a:t>High discharge rate</a:t>
            </a:r>
          </a:p>
          <a:p>
            <a:pPr marL="169863" indent="-169863">
              <a:buFont typeface="Arial" panose="020B0604020202020204" pitchFamily="34" charset="0"/>
              <a:buChar char="•"/>
            </a:pPr>
            <a:r>
              <a:rPr lang="en-US" b="1" dirty="0">
                <a:solidFill>
                  <a:srgbClr val="0000FF"/>
                </a:solidFill>
                <a:latin typeface="+mj-lt"/>
              </a:rPr>
              <a:t>Flat discharge curve</a:t>
            </a:r>
          </a:p>
          <a:p>
            <a:pPr marL="169863" indent="-169863">
              <a:buFont typeface="Arial" panose="020B0604020202020204" pitchFamily="34" charset="0"/>
              <a:buChar char="•"/>
            </a:pPr>
            <a:r>
              <a:rPr lang="en-US" b="1" dirty="0" smtClean="0">
                <a:solidFill>
                  <a:srgbClr val="0000FF"/>
                </a:solidFill>
                <a:latin typeface="+mj-lt"/>
              </a:rPr>
              <a:t>Good low temperature performance</a:t>
            </a:r>
          </a:p>
        </p:txBody>
      </p:sp>
      <p:graphicFrame>
        <p:nvGraphicFramePr>
          <p:cNvPr id="6" name="Chart 5"/>
          <p:cNvGraphicFramePr/>
          <p:nvPr>
            <p:extLst/>
          </p:nvPr>
        </p:nvGraphicFramePr>
        <p:xfrm>
          <a:off x="5181600" y="2057400"/>
          <a:ext cx="3505200" cy="38100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5791200" y="5719465"/>
            <a:ext cx="3505200" cy="369332"/>
          </a:xfrm>
          <a:prstGeom prst="rect">
            <a:avLst/>
          </a:prstGeom>
          <a:noFill/>
        </p:spPr>
        <p:txBody>
          <a:bodyPr wrap="square" rtlCol="0">
            <a:spAutoFit/>
          </a:bodyPr>
          <a:lstStyle/>
          <a:p>
            <a:r>
              <a:rPr lang="en-US" b="1" dirty="0">
                <a:solidFill>
                  <a:srgbClr val="C00000"/>
                </a:solidFill>
              </a:rPr>
              <a:t> 1 </a:t>
            </a:r>
            <a:r>
              <a:rPr lang="en-US" b="1" dirty="0" err="1">
                <a:solidFill>
                  <a:srgbClr val="C00000"/>
                </a:solidFill>
              </a:rPr>
              <a:t>Wh</a:t>
            </a:r>
            <a:r>
              <a:rPr lang="en-US" b="1" dirty="0">
                <a:solidFill>
                  <a:srgbClr val="C00000"/>
                </a:solidFill>
              </a:rPr>
              <a:t>/kg ~ 1 mile diving range</a:t>
            </a:r>
          </a:p>
        </p:txBody>
      </p:sp>
    </p:spTree>
    <p:extLst>
      <p:ext uri="{BB962C8B-B14F-4D97-AF65-F5344CB8AC3E}">
        <p14:creationId xmlns:p14="http://schemas.microsoft.com/office/powerpoint/2010/main" val="318319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Lithium ion Batteries (LIBs)</a:t>
            </a:r>
            <a:endParaRPr lang="en-US" dirty="0"/>
          </a:p>
        </p:txBody>
      </p:sp>
      <p:sp>
        <p:nvSpPr>
          <p:cNvPr id="3" name="Content Placeholder 2"/>
          <p:cNvSpPr>
            <a:spLocks noGrp="1"/>
          </p:cNvSpPr>
          <p:nvPr>
            <p:ph idx="1"/>
          </p:nvPr>
        </p:nvSpPr>
        <p:spPr>
          <a:xfrm>
            <a:off x="304799" y="1600200"/>
            <a:ext cx="8534401" cy="914400"/>
          </a:xfrm>
        </p:spPr>
        <p:txBody>
          <a:bodyPr>
            <a:normAutofit/>
          </a:bodyPr>
          <a:lstStyle/>
          <a:p>
            <a:r>
              <a:rPr lang="en-US" sz="2400" b="1" dirty="0" smtClean="0"/>
              <a:t>LIBs are comprised of cells that employ lithium intercalation compounds as the positive and negative electrodes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391" y="2455319"/>
            <a:ext cx="6080594" cy="2743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642" y="3848251"/>
            <a:ext cx="338949" cy="35966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877" y="4272793"/>
            <a:ext cx="338949" cy="35966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591" y="2760119"/>
            <a:ext cx="121920" cy="259080"/>
          </a:xfrm>
          <a:prstGeom prst="rect">
            <a:avLst/>
          </a:prstGeom>
        </p:spPr>
      </p:pic>
      <p:sp>
        <p:nvSpPr>
          <p:cNvPr id="4" name="TextBox 3"/>
          <p:cNvSpPr txBox="1"/>
          <p:nvPr/>
        </p:nvSpPr>
        <p:spPr>
          <a:xfrm>
            <a:off x="5410200" y="5410200"/>
            <a:ext cx="2819400" cy="430887"/>
          </a:xfrm>
          <a:prstGeom prst="rect">
            <a:avLst/>
          </a:prstGeom>
          <a:noFill/>
        </p:spPr>
        <p:txBody>
          <a:bodyPr wrap="square" rtlCol="0">
            <a:spAutoFit/>
          </a:bodyPr>
          <a:lstStyle/>
          <a:p>
            <a:r>
              <a:rPr lang="en-US" sz="2200" b="1" dirty="0" smtClean="0"/>
              <a:t>Li 	Li</a:t>
            </a:r>
            <a:r>
              <a:rPr lang="en-US" sz="2200" b="1" baseline="30000" dirty="0" smtClean="0"/>
              <a:t>+</a:t>
            </a:r>
            <a:r>
              <a:rPr lang="en-US" sz="2200" b="1" dirty="0" smtClean="0"/>
              <a:t>+ e</a:t>
            </a:r>
            <a:r>
              <a:rPr lang="en-US" sz="2200" b="1" baseline="30000" dirty="0" smtClean="0"/>
              <a:t>-</a:t>
            </a:r>
            <a:endParaRPr lang="en-US" sz="2200" b="1" baseline="30000" dirty="0"/>
          </a:p>
        </p:txBody>
      </p:sp>
      <p:cxnSp>
        <p:nvCxnSpPr>
          <p:cNvPr id="7" name="Straight Arrow Connector 6"/>
          <p:cNvCxnSpPr/>
          <p:nvPr/>
        </p:nvCxnSpPr>
        <p:spPr>
          <a:xfrm>
            <a:off x="5841718" y="5664198"/>
            <a:ext cx="4913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6816" y="5418666"/>
            <a:ext cx="4097584" cy="430887"/>
          </a:xfrm>
          <a:prstGeom prst="rect">
            <a:avLst/>
          </a:prstGeom>
          <a:noFill/>
        </p:spPr>
        <p:txBody>
          <a:bodyPr wrap="square" rtlCol="0">
            <a:spAutoFit/>
          </a:bodyPr>
          <a:lstStyle/>
          <a:p>
            <a:r>
              <a:rPr lang="en-US" sz="2200" b="1" dirty="0"/>
              <a:t>Li</a:t>
            </a:r>
            <a:r>
              <a:rPr lang="en-US" sz="2200" b="1" baseline="30000" dirty="0"/>
              <a:t>+</a:t>
            </a:r>
            <a:r>
              <a:rPr lang="en-US" sz="2200" b="1" dirty="0"/>
              <a:t>+ e</a:t>
            </a:r>
            <a:r>
              <a:rPr lang="en-US" sz="2200" b="1" baseline="30000" dirty="0"/>
              <a:t>-</a:t>
            </a:r>
            <a:r>
              <a:rPr lang="en-US" sz="2200" b="1" dirty="0"/>
              <a:t>+ Li</a:t>
            </a:r>
            <a:r>
              <a:rPr lang="en-US" sz="2200" b="1" baseline="-25000" dirty="0"/>
              <a:t>x</a:t>
            </a:r>
            <a:r>
              <a:rPr lang="en-US" sz="2200" b="1" dirty="0"/>
              <a:t>CoO</a:t>
            </a:r>
            <a:r>
              <a:rPr lang="en-US" sz="2200" b="1" baseline="-25000" dirty="0"/>
              <a:t>2</a:t>
            </a:r>
            <a:r>
              <a:rPr lang="en-US" sz="2200" b="1" dirty="0"/>
              <a:t>	</a:t>
            </a:r>
            <a:r>
              <a:rPr lang="en-US" sz="2200" b="1" dirty="0" smtClean="0"/>
              <a:t>	Li</a:t>
            </a:r>
            <a:r>
              <a:rPr lang="en-US" sz="2200" b="1" baseline="-25000" dirty="0" smtClean="0"/>
              <a:t>1+x</a:t>
            </a:r>
            <a:r>
              <a:rPr lang="en-US" sz="2200" b="1" dirty="0" smtClean="0"/>
              <a:t>CoO</a:t>
            </a:r>
            <a:r>
              <a:rPr lang="en-US" sz="2200" b="1" baseline="-25000" dirty="0" smtClean="0"/>
              <a:t>2</a:t>
            </a:r>
            <a:endParaRPr lang="en-US" sz="2200" b="1" baseline="-25000" dirty="0"/>
          </a:p>
        </p:txBody>
      </p:sp>
      <p:cxnSp>
        <p:nvCxnSpPr>
          <p:cNvPr id="14" name="Straight Arrow Connector 13"/>
          <p:cNvCxnSpPr/>
          <p:nvPr/>
        </p:nvCxnSpPr>
        <p:spPr>
          <a:xfrm>
            <a:off x="2235058" y="6102697"/>
            <a:ext cx="4913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600" y="5871865"/>
            <a:ext cx="4097584" cy="430887"/>
          </a:xfrm>
          <a:prstGeom prst="rect">
            <a:avLst/>
          </a:prstGeom>
          <a:noFill/>
        </p:spPr>
        <p:txBody>
          <a:bodyPr wrap="square" rtlCol="0">
            <a:spAutoFit/>
          </a:bodyPr>
          <a:lstStyle/>
          <a:p>
            <a:r>
              <a:rPr lang="en-US" sz="2200" b="1" dirty="0"/>
              <a:t>Li</a:t>
            </a:r>
            <a:r>
              <a:rPr lang="en-US" sz="2200" b="1" baseline="30000" dirty="0"/>
              <a:t>+</a:t>
            </a:r>
            <a:r>
              <a:rPr lang="en-US" sz="2200" b="1" dirty="0"/>
              <a:t>+ e</a:t>
            </a:r>
            <a:r>
              <a:rPr lang="en-US" sz="2200" b="1" baseline="30000" dirty="0"/>
              <a:t>-</a:t>
            </a:r>
            <a:r>
              <a:rPr lang="en-US" sz="2200" b="1" dirty="0"/>
              <a:t>+ </a:t>
            </a:r>
            <a:r>
              <a:rPr lang="en-US" sz="2200" b="1" dirty="0" smtClean="0"/>
              <a:t>Co</a:t>
            </a:r>
            <a:r>
              <a:rPr lang="en-US" sz="2200" b="1" baseline="30000" dirty="0" smtClean="0"/>
              <a:t>4+</a:t>
            </a:r>
            <a:r>
              <a:rPr lang="en-US" sz="2200" b="1" dirty="0"/>
              <a:t>	 </a:t>
            </a:r>
            <a:r>
              <a:rPr lang="en-US" sz="2200" b="1" dirty="0" smtClean="0"/>
              <a:t>   Li</a:t>
            </a:r>
            <a:r>
              <a:rPr lang="en-US" sz="2200" b="1" baseline="30000" dirty="0" smtClean="0"/>
              <a:t>+</a:t>
            </a:r>
            <a:r>
              <a:rPr lang="en-US" sz="2200" b="1" dirty="0" smtClean="0"/>
              <a:t>+Co</a:t>
            </a:r>
            <a:r>
              <a:rPr lang="en-US" sz="2200" b="1" baseline="30000" dirty="0" smtClean="0"/>
              <a:t>3+</a:t>
            </a:r>
            <a:endParaRPr lang="en-US" sz="2200" b="1" baseline="30000" dirty="0"/>
          </a:p>
        </p:txBody>
      </p:sp>
      <p:cxnSp>
        <p:nvCxnSpPr>
          <p:cNvPr id="18" name="Straight Arrow Connector 17"/>
          <p:cNvCxnSpPr/>
          <p:nvPr/>
        </p:nvCxnSpPr>
        <p:spPr>
          <a:xfrm>
            <a:off x="2633416" y="5664198"/>
            <a:ext cx="64318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941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33333E-6 L -0.5 -0.01111 " pathEditMode="relative" rAng="0" ptsTypes="AA">
                                      <p:cBhvr>
                                        <p:cTn id="6" dur="4000" fill="hold"/>
                                        <p:tgtEl>
                                          <p:spTgt spid="6"/>
                                        </p:tgtEl>
                                        <p:attrNameLst>
                                          <p:attrName>ppt_x</p:attrName>
                                          <p:attrName>ppt_y</p:attrName>
                                        </p:attrNameLst>
                                      </p:cBhvr>
                                      <p:rCtr x="-25000" y="-556"/>
                                    </p:animMotion>
                                  </p:childTnLst>
                                </p:cTn>
                              </p:par>
                              <p:par>
                                <p:cTn id="7" presetID="42" presetClass="path" presetSubtype="0" accel="50000" decel="50000" fill="hold" nodeType="withEffect">
                                  <p:stCondLst>
                                    <p:cond delay="0"/>
                                  </p:stCondLst>
                                  <p:childTnLst>
                                    <p:animMotion origin="layout" path="M -1.11111E-6 1.48148E-6 L -0.43611 -0.00116 " pathEditMode="relative" rAng="0" ptsTypes="AA">
                                      <p:cBhvr>
                                        <p:cTn id="8" dur="4000" fill="hold"/>
                                        <p:tgtEl>
                                          <p:spTgt spid="15"/>
                                        </p:tgtEl>
                                        <p:attrNameLst>
                                          <p:attrName>ppt_x</p:attrName>
                                          <p:attrName>ppt_y</p:attrName>
                                        </p:attrNameLst>
                                      </p:cBhvr>
                                      <p:rCtr x="-21806" y="-69"/>
                                    </p:animMotion>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0.5 -0.01111 L -0.03976 -0.00695 " pathEditMode="relative" rAng="0" ptsTypes="AA">
                                      <p:cBhvr>
                                        <p:cTn id="12" dur="4000" fill="hold"/>
                                        <p:tgtEl>
                                          <p:spTgt spid="6"/>
                                        </p:tgtEl>
                                        <p:attrNameLst>
                                          <p:attrName>ppt_x</p:attrName>
                                          <p:attrName>ppt_y</p:attrName>
                                        </p:attrNameLst>
                                      </p:cBhvr>
                                      <p:rCtr x="23003" y="208"/>
                                    </p:animMotion>
                                  </p:childTnLst>
                                </p:cTn>
                              </p:par>
                              <p:par>
                                <p:cTn id="13" presetID="63" presetClass="path" presetSubtype="0" accel="50000" decel="50000" fill="hold" nodeType="withEffect">
                                  <p:stCondLst>
                                    <p:cond delay="0"/>
                                  </p:stCondLst>
                                  <p:childTnLst>
                                    <p:animMotion origin="layout" path="M -0.43611 -0.00115 L -0.05295 -0.00231 " pathEditMode="relative" rAng="0" ptsTypes="AA">
                                      <p:cBhvr>
                                        <p:cTn id="14" dur="4000" fill="hold"/>
                                        <p:tgtEl>
                                          <p:spTgt spid="15"/>
                                        </p:tgtEl>
                                        <p:attrNameLst>
                                          <p:attrName>ppt_x</p:attrName>
                                          <p:attrName>ppt_y</p:attrName>
                                        </p:attrNameLst>
                                      </p:cBhvr>
                                      <p:rCtr x="1914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LIBs: Possibilities and Challenges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864" y="1905000"/>
            <a:ext cx="4828811" cy="3276600"/>
          </a:xfrm>
          <a:prstGeom prst="rect">
            <a:avLst/>
          </a:prstGeom>
        </p:spPr>
      </p:pic>
      <p:sp>
        <p:nvSpPr>
          <p:cNvPr id="3" name="TextBox 2"/>
          <p:cNvSpPr txBox="1"/>
          <p:nvPr/>
        </p:nvSpPr>
        <p:spPr>
          <a:xfrm>
            <a:off x="207253" y="1503951"/>
            <a:ext cx="4212347" cy="2554545"/>
          </a:xfrm>
          <a:prstGeom prst="rect">
            <a:avLst/>
          </a:prstGeom>
          <a:noFill/>
        </p:spPr>
        <p:txBody>
          <a:bodyPr wrap="square" rtlCol="0">
            <a:spAutoFit/>
          </a:bodyPr>
          <a:lstStyle/>
          <a:p>
            <a:r>
              <a:rPr lang="en-US" sz="2000" b="1" dirty="0" smtClean="0"/>
              <a:t>LIB electrode materials requirements:</a:t>
            </a:r>
          </a:p>
          <a:p>
            <a:pPr marL="285750" indent="-285750">
              <a:buFont typeface="Arial" panose="020B0604020202020204" pitchFamily="34" charset="0"/>
              <a:buChar char="•"/>
            </a:pPr>
            <a:endParaRPr lang="en-US" sz="2000" dirty="0"/>
          </a:p>
          <a:p>
            <a:pPr marL="342900" indent="-342900">
              <a:buFont typeface="Wingdings" panose="05000000000000000000" pitchFamily="2" charset="2"/>
              <a:buChar char="§"/>
            </a:pPr>
            <a:r>
              <a:rPr lang="en-US" sz="2000" dirty="0"/>
              <a:t>Reversibly incorporate Lithium without structural change</a:t>
            </a:r>
          </a:p>
          <a:p>
            <a:pPr marL="342900" indent="-342900">
              <a:buFont typeface="Wingdings" panose="05000000000000000000" pitchFamily="2" charset="2"/>
              <a:buChar char="§"/>
            </a:pPr>
            <a:r>
              <a:rPr lang="en-US" sz="2000" dirty="0" smtClean="0"/>
              <a:t>High redox potential between anode and cathode </a:t>
            </a:r>
          </a:p>
          <a:p>
            <a:pPr marL="342900" indent="-342900">
              <a:buFont typeface="Wingdings" panose="05000000000000000000" pitchFamily="2" charset="2"/>
              <a:buChar char="§"/>
            </a:pPr>
            <a:r>
              <a:rPr lang="en-US" sz="2000" dirty="0"/>
              <a:t>I</a:t>
            </a:r>
            <a:r>
              <a:rPr lang="en-US" sz="2000" dirty="0" smtClean="0"/>
              <a:t>ncorporate large quantities of lithium</a:t>
            </a:r>
          </a:p>
        </p:txBody>
      </p:sp>
      <p:sp>
        <p:nvSpPr>
          <p:cNvPr id="4" name="TextBox 3"/>
          <p:cNvSpPr txBox="1"/>
          <p:nvPr/>
        </p:nvSpPr>
        <p:spPr>
          <a:xfrm>
            <a:off x="152400" y="4114800"/>
            <a:ext cx="4267200" cy="1323439"/>
          </a:xfrm>
          <a:prstGeom prst="rect">
            <a:avLst/>
          </a:prstGeom>
          <a:noFill/>
        </p:spPr>
        <p:txBody>
          <a:bodyPr wrap="square" rtlCol="0">
            <a:spAutoFit/>
          </a:bodyPr>
          <a:lstStyle/>
          <a:p>
            <a:pPr marL="342900" indent="-342900">
              <a:buFont typeface="Wingdings" panose="05000000000000000000" pitchFamily="2" charset="2"/>
              <a:buChar char="q"/>
            </a:pPr>
            <a:r>
              <a:rPr lang="en-US" sz="2000" dirty="0">
                <a:solidFill>
                  <a:srgbClr val="00823B"/>
                </a:solidFill>
              </a:rPr>
              <a:t>High lithium ion diffusivity</a:t>
            </a:r>
          </a:p>
          <a:p>
            <a:pPr marL="342900" indent="-342900">
              <a:buFont typeface="Wingdings" panose="05000000000000000000" pitchFamily="2" charset="2"/>
              <a:buChar char="q"/>
            </a:pPr>
            <a:r>
              <a:rPr lang="en-US" sz="2000" dirty="0">
                <a:solidFill>
                  <a:srgbClr val="00823B"/>
                </a:solidFill>
              </a:rPr>
              <a:t>Good electronic conductivity</a:t>
            </a:r>
          </a:p>
          <a:p>
            <a:pPr marL="342900" indent="-342900">
              <a:buFont typeface="Wingdings" panose="05000000000000000000" pitchFamily="2" charset="2"/>
              <a:buChar char="q"/>
            </a:pPr>
            <a:r>
              <a:rPr lang="en-US" sz="2000" dirty="0">
                <a:solidFill>
                  <a:srgbClr val="00823B"/>
                </a:solidFill>
              </a:rPr>
              <a:t>Prepared from inexpensive </a:t>
            </a:r>
            <a:r>
              <a:rPr lang="en-US" sz="2000" dirty="0" smtClean="0">
                <a:solidFill>
                  <a:srgbClr val="00823B"/>
                </a:solidFill>
              </a:rPr>
              <a:t>reagents</a:t>
            </a:r>
          </a:p>
          <a:p>
            <a:pPr marL="342900" indent="-342900">
              <a:buFont typeface="Wingdings" panose="05000000000000000000" pitchFamily="2" charset="2"/>
              <a:buChar char="q"/>
            </a:pPr>
            <a:r>
              <a:rPr lang="en-US" sz="2000" dirty="0" smtClean="0">
                <a:solidFill>
                  <a:srgbClr val="00823B"/>
                </a:solidFill>
              </a:rPr>
              <a:t>Low </a:t>
            </a:r>
            <a:r>
              <a:rPr lang="en-US" sz="2000" dirty="0">
                <a:solidFill>
                  <a:srgbClr val="00823B"/>
                </a:solidFill>
              </a:rPr>
              <a:t>cost synthesis</a:t>
            </a:r>
          </a:p>
        </p:txBody>
      </p:sp>
      <p:sp>
        <p:nvSpPr>
          <p:cNvPr id="5" name="TextBox 4"/>
          <p:cNvSpPr txBox="1"/>
          <p:nvPr/>
        </p:nvSpPr>
        <p:spPr>
          <a:xfrm>
            <a:off x="4724400" y="5334000"/>
            <a:ext cx="4038600" cy="584776"/>
          </a:xfrm>
          <a:prstGeom prst="rect">
            <a:avLst/>
          </a:prstGeom>
          <a:noFill/>
        </p:spPr>
        <p:txBody>
          <a:bodyPr wrap="square" rtlCol="0">
            <a:spAutoFit/>
          </a:bodyPr>
          <a:lstStyle/>
          <a:p>
            <a:r>
              <a:rPr lang="en-US" sz="1600" b="1" dirty="0" smtClean="0"/>
              <a:t>Capacities of common Li-ion electrode materials. </a:t>
            </a:r>
            <a:r>
              <a:rPr lang="en-US" sz="1200" i="1" dirty="0" smtClean="0"/>
              <a:t>Chem. Mater. 2014, 26.</a:t>
            </a:r>
            <a:endParaRPr lang="en-US" sz="1200" i="1" dirty="0"/>
          </a:p>
        </p:txBody>
      </p:sp>
    </p:spTree>
    <p:extLst>
      <p:ext uri="{BB962C8B-B14F-4D97-AF65-F5344CB8AC3E}">
        <p14:creationId xmlns:p14="http://schemas.microsoft.com/office/powerpoint/2010/main" val="1935380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477000" y="5562600"/>
            <a:ext cx="25908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p:spPr>
        <p:txBody>
          <a:bodyPr>
            <a:normAutofit fontScale="90000"/>
          </a:bodyPr>
          <a:lstStyle/>
          <a:p>
            <a:r>
              <a:rPr lang="en-US" dirty="0" smtClean="0"/>
              <a:t>How to Improve the State of the Art?</a:t>
            </a:r>
            <a:endParaRPr lang="en-US" dirty="0"/>
          </a:p>
        </p:txBody>
      </p:sp>
      <p:sp>
        <p:nvSpPr>
          <p:cNvPr id="3" name="Content Placeholder 2"/>
          <p:cNvSpPr>
            <a:spLocks noGrp="1"/>
          </p:cNvSpPr>
          <p:nvPr>
            <p:ph idx="1"/>
          </p:nvPr>
        </p:nvSpPr>
        <p:spPr>
          <a:xfrm>
            <a:off x="3979120" y="1408584"/>
            <a:ext cx="5241080" cy="2401416"/>
          </a:xfrm>
        </p:spPr>
        <p:txBody>
          <a:bodyPr>
            <a:noAutofit/>
          </a:bodyPr>
          <a:lstStyle/>
          <a:p>
            <a:pPr marL="0" indent="0">
              <a:buNone/>
            </a:pPr>
            <a:r>
              <a:rPr lang="en-US" sz="2000" dirty="0" smtClean="0">
                <a:solidFill>
                  <a:schemeClr val="tx2"/>
                </a:solidFill>
              </a:rPr>
              <a:t>Solutions:</a:t>
            </a:r>
          </a:p>
          <a:p>
            <a:pPr>
              <a:buFont typeface="Wingdings" panose="05000000000000000000" pitchFamily="2" charset="2"/>
              <a:buChar char="§"/>
            </a:pPr>
            <a:r>
              <a:rPr lang="en-US" sz="2000" dirty="0" smtClean="0">
                <a:solidFill>
                  <a:schemeClr val="tx2"/>
                </a:solidFill>
              </a:rPr>
              <a:t>Nano-structuring the functional materials</a:t>
            </a:r>
          </a:p>
          <a:p>
            <a:pPr lvl="1">
              <a:spcAft>
                <a:spcPts val="300"/>
              </a:spcAft>
              <a:buFont typeface="Wingdings" panose="05000000000000000000" pitchFamily="2" charset="2"/>
              <a:buChar char="§"/>
            </a:pPr>
            <a:r>
              <a:rPr lang="en-US" sz="1600" dirty="0" smtClean="0">
                <a:solidFill>
                  <a:schemeClr val="tx2"/>
                </a:solidFill>
              </a:rPr>
              <a:t>Increasing surface to volume ratio</a:t>
            </a:r>
          </a:p>
          <a:p>
            <a:pPr>
              <a:buFont typeface="Wingdings" panose="05000000000000000000" pitchFamily="2" charset="2"/>
              <a:buChar char="§"/>
            </a:pPr>
            <a:r>
              <a:rPr lang="en-US" sz="2000" dirty="0" smtClean="0">
                <a:solidFill>
                  <a:schemeClr val="tx2"/>
                </a:solidFill>
              </a:rPr>
              <a:t>Increasing the electronic conductivity by integrating conductive additives</a:t>
            </a:r>
          </a:p>
          <a:p>
            <a:pPr marL="742950" lvl="2" indent="-342900">
              <a:buFont typeface="Wingdings" panose="05000000000000000000" pitchFamily="2" charset="2"/>
              <a:buChar char="§"/>
            </a:pPr>
            <a:r>
              <a:rPr lang="en-US" sz="1600" dirty="0" smtClean="0">
                <a:solidFill>
                  <a:schemeClr val="tx2"/>
                </a:solidFill>
              </a:rPr>
              <a:t>Creating percolating network</a:t>
            </a:r>
            <a:endParaRPr lang="en-US" sz="1600" dirty="0">
              <a:solidFill>
                <a:schemeClr val="tx2"/>
              </a:solidFill>
            </a:endParaRPr>
          </a:p>
          <a:p>
            <a:pPr marL="0" indent="0">
              <a:buNone/>
            </a:pPr>
            <a:endParaRPr lang="en-US" sz="2000" dirty="0" smtClean="0">
              <a:solidFill>
                <a:srgbClr val="00823B"/>
              </a:solidFill>
            </a:endParaRPr>
          </a:p>
          <a:p>
            <a:endParaRPr lang="en-US" sz="2000" dirty="0"/>
          </a:p>
        </p:txBody>
      </p:sp>
      <p:sp>
        <p:nvSpPr>
          <p:cNvPr id="4" name="TextBox 3"/>
          <p:cNvSpPr txBox="1"/>
          <p:nvPr/>
        </p:nvSpPr>
        <p:spPr>
          <a:xfrm>
            <a:off x="152400" y="1524000"/>
            <a:ext cx="3581400" cy="1323439"/>
          </a:xfrm>
          <a:prstGeom prst="rect">
            <a:avLst/>
          </a:prstGeom>
          <a:noFill/>
        </p:spPr>
        <p:txBody>
          <a:bodyPr wrap="square" rtlCol="0">
            <a:spAutoFit/>
          </a:bodyPr>
          <a:lstStyle/>
          <a:p>
            <a:r>
              <a:rPr lang="en-US" sz="2000" dirty="0" smtClean="0"/>
              <a:t>Problems:</a:t>
            </a:r>
          </a:p>
          <a:p>
            <a:pPr marL="342900" indent="-342900">
              <a:buFont typeface="Wingdings" panose="05000000000000000000" pitchFamily="2" charset="2"/>
              <a:buChar char="§"/>
            </a:pPr>
            <a:r>
              <a:rPr lang="en-US" sz="2000" dirty="0" smtClean="0"/>
              <a:t>Ion diffusivity		</a:t>
            </a:r>
          </a:p>
          <a:p>
            <a:pPr marL="342900" indent="-342900">
              <a:buFont typeface="Wingdings" panose="05000000000000000000" pitchFamily="2" charset="2"/>
              <a:buChar char="§"/>
            </a:pPr>
            <a:endParaRPr lang="en-US" sz="2000" dirty="0" smtClean="0"/>
          </a:p>
          <a:p>
            <a:pPr marL="342900" indent="-342900">
              <a:buFont typeface="Wingdings" panose="05000000000000000000" pitchFamily="2" charset="2"/>
              <a:buChar char="§"/>
            </a:pPr>
            <a:r>
              <a:rPr lang="en-US" sz="2000" dirty="0" smtClean="0"/>
              <a:t>Electronic conductivity</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522" y="3451547"/>
            <a:ext cx="2134335" cy="16061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831" y="4012020"/>
            <a:ext cx="1603195" cy="41260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3593995"/>
            <a:ext cx="1979151" cy="151140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4312358"/>
            <a:ext cx="194078" cy="30962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8437" y="3805172"/>
            <a:ext cx="194078" cy="309628"/>
          </a:xfrm>
          <a:prstGeom prst="rect">
            <a:avLst/>
          </a:prstGeom>
        </p:spPr>
      </p:pic>
      <p:sp>
        <p:nvSpPr>
          <p:cNvPr id="6" name="Right Arrow 5"/>
          <p:cNvSpPr/>
          <p:nvPr/>
        </p:nvSpPr>
        <p:spPr>
          <a:xfrm>
            <a:off x="3200400" y="1905000"/>
            <a:ext cx="762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200400" y="2583180"/>
            <a:ext cx="762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000" y="5196574"/>
            <a:ext cx="7548600" cy="1479164"/>
          </a:xfrm>
          <a:prstGeom prst="rect">
            <a:avLst/>
          </a:prstGeom>
        </p:spPr>
      </p:pic>
    </p:spTree>
    <p:extLst>
      <p:ext uri="{BB962C8B-B14F-4D97-AF65-F5344CB8AC3E}">
        <p14:creationId xmlns:p14="http://schemas.microsoft.com/office/powerpoint/2010/main" val="1647112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4.44444E-6 L 5.55112E-17 0.04444 " pathEditMode="relative" rAng="0" ptsTypes="AA">
                                      <p:cBhvr>
                                        <p:cTn id="6" dur="500" fill="hold"/>
                                        <p:tgtEl>
                                          <p:spTgt spid="14"/>
                                        </p:tgtEl>
                                        <p:attrNameLst>
                                          <p:attrName>ppt_x</p:attrName>
                                          <p:attrName>ppt_y</p:attrName>
                                        </p:attrNameLst>
                                      </p:cBhvr>
                                      <p:rCtr x="0" y="2222"/>
                                    </p:animMotion>
                                  </p:childTnLst>
                                </p:cTn>
                              </p:par>
                              <p:par>
                                <p:cTn id="7" presetID="42" presetClass="path" presetSubtype="0" accel="50000" decel="50000" fill="hold" nodeType="withEffect">
                                  <p:stCondLst>
                                    <p:cond delay="0"/>
                                  </p:stCondLst>
                                  <p:childTnLst>
                                    <p:animMotion origin="layout" path="M -0.00834 -0.02222 L -0.00452 0.02731 " pathEditMode="relative" rAng="0" ptsTypes="AA">
                                      <p:cBhvr>
                                        <p:cTn id="8" dur="500" fill="hold"/>
                                        <p:tgtEl>
                                          <p:spTgt spid="13"/>
                                        </p:tgtEl>
                                        <p:attrNameLst>
                                          <p:attrName>ppt_x</p:attrName>
                                          <p:attrName>ppt_y</p:attrName>
                                        </p:attrNameLst>
                                      </p:cBhvr>
                                      <p:rCtr x="191" y="2477"/>
                                    </p:animMotion>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 y="152400"/>
            <a:ext cx="9144000" cy="1143000"/>
          </a:xfrm>
        </p:spPr>
        <p:txBody>
          <a:bodyPr>
            <a:noAutofit/>
          </a:bodyPr>
          <a:lstStyle/>
          <a:p>
            <a:r>
              <a:rPr lang="en-US" sz="3600" dirty="0" smtClean="0"/>
              <a:t>Studying Bio-</a:t>
            </a:r>
            <a:r>
              <a:rPr lang="en-US" sz="3600" dirty="0" err="1" smtClean="0"/>
              <a:t>templated</a:t>
            </a:r>
            <a:r>
              <a:rPr lang="en-US" sz="3600" dirty="0" smtClean="0"/>
              <a:t> Materials for LIBs for the First Time</a:t>
            </a:r>
            <a:endParaRPr lang="en-US" sz="3600" dirty="0"/>
          </a:p>
        </p:txBody>
      </p:sp>
      <p:sp>
        <p:nvSpPr>
          <p:cNvPr id="3" name="Rectangle 2"/>
          <p:cNvSpPr/>
          <p:nvPr/>
        </p:nvSpPr>
        <p:spPr>
          <a:xfrm>
            <a:off x="1186938" y="6095999"/>
            <a:ext cx="2514600" cy="276999"/>
          </a:xfrm>
          <a:prstGeom prst="rect">
            <a:avLst/>
          </a:prstGeom>
        </p:spPr>
        <p:txBody>
          <a:bodyPr wrap="square">
            <a:spAutoFit/>
          </a:bodyPr>
          <a:lstStyle/>
          <a:p>
            <a:r>
              <a:rPr lang="da-DK" sz="1200" dirty="0"/>
              <a:t>Yun Jung Lee et </a:t>
            </a:r>
            <a:r>
              <a:rPr lang="da-DK" sz="1200" dirty="0" smtClean="0"/>
              <a:t>al., </a:t>
            </a:r>
            <a:r>
              <a:rPr lang="en-US" sz="1200" i="1" dirty="0" smtClean="0"/>
              <a:t>Science </a:t>
            </a:r>
            <a:r>
              <a:rPr lang="en-US" sz="1200" dirty="0" smtClean="0"/>
              <a:t>(2009)</a:t>
            </a:r>
            <a:endParaRPr lang="en-US" sz="1200" dirty="0"/>
          </a:p>
        </p:txBody>
      </p:sp>
      <p:sp>
        <p:nvSpPr>
          <p:cNvPr id="6" name="TextBox 5"/>
          <p:cNvSpPr txBox="1"/>
          <p:nvPr/>
        </p:nvSpPr>
        <p:spPr>
          <a:xfrm>
            <a:off x="4876800" y="4180726"/>
            <a:ext cx="3947159" cy="1323439"/>
          </a:xfrm>
          <a:prstGeom prst="rect">
            <a:avLst/>
          </a:prstGeom>
          <a:noFill/>
        </p:spPr>
        <p:txBody>
          <a:bodyPr wrap="square" rtlCol="0">
            <a:spAutoFit/>
          </a:bodyPr>
          <a:lstStyle/>
          <a:p>
            <a:pPr marL="285750" indent="-285750">
              <a:buFont typeface="Arial" panose="020B0604020202020204" pitchFamily="34" charset="0"/>
              <a:buChar char="•"/>
            </a:pPr>
            <a:r>
              <a:rPr lang="de-DE" sz="2000" dirty="0"/>
              <a:t>The </a:t>
            </a:r>
            <a:r>
              <a:rPr lang="de-DE" sz="2000" dirty="0" smtClean="0"/>
              <a:t>Bio-cathode materials with SWCNT on the tail of the virus. </a:t>
            </a:r>
          </a:p>
          <a:p>
            <a:pPr marL="742950" lvl="1" indent="-285750">
              <a:buFont typeface="Arial" panose="020B0604020202020204" pitchFamily="34" charset="0"/>
              <a:buChar char="•"/>
            </a:pPr>
            <a:r>
              <a:rPr lang="de-DE" sz="2000" b="1" dirty="0" err="1" smtClean="0">
                <a:solidFill>
                  <a:srgbClr val="0000FF"/>
                </a:solidFill>
              </a:rPr>
              <a:t>Improved</a:t>
            </a:r>
            <a:r>
              <a:rPr lang="de-DE" sz="2000" b="1" dirty="0" smtClean="0">
                <a:solidFill>
                  <a:srgbClr val="0000FF"/>
                </a:solidFill>
              </a:rPr>
              <a:t> </a:t>
            </a:r>
            <a:r>
              <a:rPr lang="de-DE" sz="2000" b="1" dirty="0" err="1" smtClean="0">
                <a:solidFill>
                  <a:srgbClr val="0000FF"/>
                </a:solidFill>
              </a:rPr>
              <a:t>energy</a:t>
            </a:r>
            <a:r>
              <a:rPr lang="de-DE" sz="2000" b="1" dirty="0" smtClean="0">
                <a:solidFill>
                  <a:srgbClr val="0000FF"/>
                </a:solidFill>
              </a:rPr>
              <a:t> density</a:t>
            </a:r>
          </a:p>
          <a:p>
            <a:pPr marL="742950" lvl="1" indent="-285750">
              <a:buFont typeface="Arial" panose="020B0604020202020204" pitchFamily="34" charset="0"/>
              <a:buChar char="•"/>
            </a:pPr>
            <a:r>
              <a:rPr lang="de-DE" sz="2000" b="1" dirty="0" smtClean="0">
                <a:solidFill>
                  <a:srgbClr val="0000FF"/>
                </a:solidFill>
              </a:rPr>
              <a:t>Imporved power density</a:t>
            </a:r>
          </a:p>
        </p:txBody>
      </p:sp>
      <p:sp>
        <p:nvSpPr>
          <p:cNvPr id="8" name="Right Arrow 7"/>
          <p:cNvSpPr/>
          <p:nvPr/>
        </p:nvSpPr>
        <p:spPr>
          <a:xfrm>
            <a:off x="533400" y="4690047"/>
            <a:ext cx="684018"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603" y="1676400"/>
            <a:ext cx="1276597" cy="1905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9672" y="1752600"/>
            <a:ext cx="5826128" cy="164723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7569" b="13930"/>
          <a:stretch/>
        </p:blipFill>
        <p:spPr>
          <a:xfrm>
            <a:off x="1324546" y="3817493"/>
            <a:ext cx="3142107" cy="2049907"/>
          </a:xfrm>
          <a:prstGeom prst="rect">
            <a:avLst/>
          </a:prstGeom>
        </p:spPr>
      </p:pic>
    </p:spTree>
    <p:extLst>
      <p:ext uri="{BB962C8B-B14F-4D97-AF65-F5344CB8AC3E}">
        <p14:creationId xmlns:p14="http://schemas.microsoft.com/office/powerpoint/2010/main" val="630206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descr="C:\Users\Red\Dropbox\MIT\Thesis Proposal\Images\AeroVironmentRaven.jpg"/>
          <p:cNvPicPr>
            <a:picLocks noChangeAspect="1" noChangeArrowheads="1"/>
          </p:cNvPicPr>
          <p:nvPr/>
        </p:nvPicPr>
        <p:blipFill rotWithShape="1">
          <a:blip r:embed="rId3">
            <a:extLst>
              <a:ext uri="{28A0092B-C50C-407E-A947-70E740481C1C}">
                <a14:useLocalDpi xmlns:a14="http://schemas.microsoft.com/office/drawing/2010/main" val="0"/>
              </a:ext>
            </a:extLst>
          </a:blip>
          <a:srcRect l="27001" r="9400" b="23600"/>
          <a:stretch/>
        </p:blipFill>
        <p:spPr bwMode="auto">
          <a:xfrm>
            <a:off x="1509065" y="1281107"/>
            <a:ext cx="1867644" cy="168264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38242" name="Title 1"/>
          <p:cNvSpPr>
            <a:spLocks noGrp="1"/>
          </p:cNvSpPr>
          <p:nvPr>
            <p:ph type="title"/>
          </p:nvPr>
        </p:nvSpPr>
        <p:spPr>
          <a:xfrm>
            <a:off x="1135063" y="133350"/>
            <a:ext cx="8008937" cy="400050"/>
          </a:xfrm>
        </p:spPr>
        <p:txBody>
          <a:bodyPr/>
          <a:lstStyle/>
          <a:p>
            <a:r>
              <a:rPr lang="en-US" sz="2000">
                <a:latin typeface="Arial" charset="0"/>
              </a:rPr>
              <a:t>Bio-Enabled Energy Storage on a Continuum of Scales </a:t>
            </a:r>
          </a:p>
        </p:txBody>
      </p:sp>
      <p:pic>
        <p:nvPicPr>
          <p:cNvPr id="138244" name="Picture 4"/>
          <p:cNvPicPr>
            <a:picLocks noChangeAspect="1"/>
          </p:cNvPicPr>
          <p:nvPr/>
        </p:nvPicPr>
        <p:blipFill>
          <a:blip r:embed="rId4">
            <a:extLst>
              <a:ext uri="{28A0092B-C50C-407E-A947-70E740481C1C}">
                <a14:useLocalDpi xmlns:a14="http://schemas.microsoft.com/office/drawing/2010/main" val="0"/>
              </a:ext>
            </a:extLst>
          </a:blip>
          <a:srcRect l="449" t="22462" r="50597" b="16045"/>
          <a:stretch>
            <a:fillRect/>
          </a:stretch>
        </p:blipFill>
        <p:spPr bwMode="auto">
          <a:xfrm>
            <a:off x="7377113" y="739775"/>
            <a:ext cx="15748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Box 5"/>
          <p:cNvSpPr txBox="1">
            <a:spLocks noChangeArrowheads="1"/>
          </p:cNvSpPr>
          <p:nvPr/>
        </p:nvSpPr>
        <p:spPr bwMode="auto">
          <a:xfrm>
            <a:off x="6797675" y="1801813"/>
            <a:ext cx="237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1600" b="1">
                <a:solidFill>
                  <a:srgbClr val="4C2600"/>
                </a:solidFill>
                <a:latin typeface="Cambria" charset="0"/>
                <a:cs typeface="Cambria" charset="0"/>
              </a:rPr>
              <a:t>Li-O</a:t>
            </a:r>
            <a:r>
              <a:rPr lang="en-US" sz="1600" b="1" baseline="-25000">
                <a:solidFill>
                  <a:srgbClr val="4C2600"/>
                </a:solidFill>
                <a:latin typeface="Cambria" charset="0"/>
                <a:cs typeface="Cambria" charset="0"/>
              </a:rPr>
              <a:t>2</a:t>
            </a:r>
            <a:r>
              <a:rPr lang="en-US" sz="1600" b="1">
                <a:solidFill>
                  <a:srgbClr val="4C2600"/>
                </a:solidFill>
                <a:latin typeface="Cambria" charset="0"/>
                <a:cs typeface="Cambria" charset="0"/>
              </a:rPr>
              <a:t> </a:t>
            </a:r>
          </a:p>
          <a:p>
            <a:pPr eaLnBrk="1" hangingPunct="1">
              <a:buFontTx/>
              <a:buNone/>
            </a:pPr>
            <a:r>
              <a:rPr lang="en-US" sz="1600" b="1">
                <a:solidFill>
                  <a:srgbClr val="4C2600"/>
                </a:solidFill>
                <a:latin typeface="Cambria" charset="0"/>
                <a:cs typeface="Cambria" charset="0"/>
              </a:rPr>
              <a:t>(12,000 Wh/kg Theor.)</a:t>
            </a:r>
          </a:p>
        </p:txBody>
      </p:sp>
      <p:grpSp>
        <p:nvGrpSpPr>
          <p:cNvPr id="13" name="Group 12"/>
          <p:cNvGrpSpPr/>
          <p:nvPr/>
        </p:nvGrpSpPr>
        <p:grpSpPr>
          <a:xfrm>
            <a:off x="478118" y="2360705"/>
            <a:ext cx="8367058" cy="1465338"/>
            <a:chOff x="567768" y="3892177"/>
            <a:chExt cx="8292348" cy="1577396"/>
          </a:xfrm>
          <a:effectLst>
            <a:outerShdw blurRad="193675" dist="190500" dir="2700000" algn="tl" rotWithShape="0">
              <a:srgbClr val="000000">
                <a:alpha val="34000"/>
              </a:srgbClr>
            </a:outerShdw>
          </a:effectLst>
        </p:grpSpPr>
        <p:sp>
          <p:nvSpPr>
            <p:cNvPr id="9" name="Trapezoid 8"/>
            <p:cNvSpPr/>
            <p:nvPr/>
          </p:nvSpPr>
          <p:spPr bwMode="auto">
            <a:xfrm rot="16200000">
              <a:off x="4101353" y="1419410"/>
              <a:ext cx="590175" cy="6536765"/>
            </a:xfrm>
            <a:prstGeom prst="trapezoid">
              <a:avLst/>
            </a:prstGeom>
            <a:gradFill flip="none" rotWithShape="1">
              <a:gsLst>
                <a:gs pos="95000">
                  <a:schemeClr val="accent4">
                    <a:lumMod val="65000"/>
                    <a:lumOff val="35000"/>
                  </a:schemeClr>
                </a:gs>
                <a:gs pos="8000">
                  <a:srgbClr val="542B00"/>
                </a:gs>
                <a:gs pos="56000">
                  <a:srgbClr val="F6E581"/>
                </a:gs>
              </a:gsLst>
              <a:path path="circle">
                <a:fillToRect l="100000" t="100000"/>
              </a:path>
              <a:tileRect r="-100000" b="-100000"/>
            </a:gradFill>
            <a:ln w="9525" cap="flat" cmpd="sng" algn="ctr">
              <a:noFill/>
              <a:prstDash val="solid"/>
              <a:round/>
              <a:headEnd type="none" w="med" len="med"/>
              <a:tailEnd type="none" w="med" len="med"/>
            </a:ln>
            <a:effectLst/>
          </p:spPr>
          <p:txBody>
            <a:bodyPr/>
            <a:lstStyle/>
            <a:p>
              <a:pPr algn="l" eaLnBrk="1" hangingPunct="1">
                <a:buFontTx/>
                <a:buNone/>
                <a:defRPr/>
              </a:pPr>
              <a:endParaRPr lang="en-US" sz="1800" i="1">
                <a:solidFill>
                  <a:srgbClr val="000000"/>
                </a:solidFill>
                <a:ea typeface="ＭＳ Ｐゴシック" pitchFamily="34" charset="-128"/>
                <a:cs typeface="Arial" charset="0"/>
              </a:endParaRPr>
            </a:p>
          </p:txBody>
        </p:sp>
        <p:sp>
          <p:nvSpPr>
            <p:cNvPr id="10" name="Isosceles Triangle 9"/>
            <p:cNvSpPr/>
            <p:nvPr/>
          </p:nvSpPr>
          <p:spPr bwMode="auto">
            <a:xfrm rot="5400000">
              <a:off x="7470036" y="4079492"/>
              <a:ext cx="1577396" cy="1202765"/>
            </a:xfrm>
            <a:prstGeom prst="triangle">
              <a:avLst/>
            </a:prstGeom>
            <a:solidFill>
              <a:srgbClr val="542B00"/>
            </a:solidFill>
            <a:ln w="9525" cap="flat" cmpd="sng" algn="ctr">
              <a:noFill/>
              <a:prstDash val="solid"/>
              <a:round/>
              <a:headEnd type="none" w="med" len="med"/>
              <a:tailEnd type="none" w="med" len="med"/>
            </a:ln>
            <a:effectLst/>
          </p:spPr>
          <p:txBody>
            <a:bodyPr/>
            <a:lstStyle/>
            <a:p>
              <a:pPr algn="l" eaLnBrk="1" hangingPunct="1">
                <a:buFontTx/>
                <a:buNone/>
                <a:defRPr/>
              </a:pPr>
              <a:endParaRPr lang="en-US" sz="1800" i="1">
                <a:solidFill>
                  <a:srgbClr val="000000"/>
                </a:solidFill>
                <a:ea typeface="ＭＳ Ｐゴシック" pitchFamily="34" charset="-128"/>
                <a:cs typeface="Arial" charset="0"/>
              </a:endParaRPr>
            </a:p>
          </p:txBody>
        </p:sp>
        <p:sp>
          <p:nvSpPr>
            <p:cNvPr id="12" name="Isosceles Triangle 11"/>
            <p:cNvSpPr/>
            <p:nvPr/>
          </p:nvSpPr>
          <p:spPr bwMode="auto">
            <a:xfrm rot="16200000">
              <a:off x="463058" y="4373405"/>
              <a:ext cx="881770" cy="672350"/>
            </a:xfrm>
            <a:prstGeom prst="triangle">
              <a:avLst/>
            </a:prstGeom>
            <a:solidFill>
              <a:schemeClr val="accent4">
                <a:lumMod val="65000"/>
                <a:lumOff val="35000"/>
              </a:schemeClr>
            </a:solidFill>
            <a:ln w="9525" cap="flat" cmpd="sng" algn="ctr">
              <a:noFill/>
              <a:prstDash val="solid"/>
              <a:round/>
              <a:headEnd type="none" w="med" len="med"/>
              <a:tailEnd type="none" w="med" len="med"/>
            </a:ln>
            <a:effectLst/>
          </p:spPr>
          <p:txBody>
            <a:bodyPr/>
            <a:lstStyle/>
            <a:p>
              <a:pPr algn="l" eaLnBrk="1" hangingPunct="1">
                <a:buFontTx/>
                <a:buNone/>
                <a:defRPr/>
              </a:pPr>
              <a:endParaRPr lang="en-US" sz="1800" i="1">
                <a:solidFill>
                  <a:srgbClr val="000000"/>
                </a:solidFill>
                <a:ea typeface="ＭＳ Ｐゴシック" pitchFamily="34" charset="-128"/>
                <a:cs typeface="Arial" charset="0"/>
              </a:endParaRPr>
            </a:p>
          </p:txBody>
        </p:sp>
      </p:grpSp>
      <p:sp>
        <p:nvSpPr>
          <p:cNvPr id="138247" name="TextBox 13"/>
          <p:cNvSpPr txBox="1">
            <a:spLocks noChangeArrowheads="1"/>
          </p:cNvSpPr>
          <p:nvPr/>
        </p:nvSpPr>
        <p:spPr bwMode="auto">
          <a:xfrm>
            <a:off x="6289675" y="5118100"/>
            <a:ext cx="282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2000" b="1">
                <a:solidFill>
                  <a:srgbClr val="000000"/>
                </a:solidFill>
                <a:latin typeface="Garamond" charset="0"/>
                <a:cs typeface="Garamond" charset="0"/>
              </a:rPr>
              <a:t>Grid and Microgrid</a:t>
            </a:r>
          </a:p>
        </p:txBody>
      </p:sp>
      <p:sp>
        <p:nvSpPr>
          <p:cNvPr id="138248" name="TextBox 14"/>
          <p:cNvSpPr txBox="1">
            <a:spLocks noChangeArrowheads="1"/>
          </p:cNvSpPr>
          <p:nvPr/>
        </p:nvSpPr>
        <p:spPr bwMode="auto">
          <a:xfrm>
            <a:off x="0" y="3549650"/>
            <a:ext cx="2471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2000" b="1" dirty="0">
                <a:solidFill>
                  <a:srgbClr val="404040"/>
                </a:solidFill>
                <a:latin typeface="Garamond" charset="0"/>
                <a:cs typeface="Garamond" charset="0"/>
              </a:rPr>
              <a:t>Power Density Limited</a:t>
            </a:r>
          </a:p>
        </p:txBody>
      </p:sp>
      <p:sp>
        <p:nvSpPr>
          <p:cNvPr id="138249" name="TextBox 15"/>
          <p:cNvSpPr txBox="1">
            <a:spLocks noChangeArrowheads="1"/>
          </p:cNvSpPr>
          <p:nvPr/>
        </p:nvSpPr>
        <p:spPr bwMode="auto">
          <a:xfrm>
            <a:off x="7313613" y="3763963"/>
            <a:ext cx="21717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2000" b="1">
                <a:solidFill>
                  <a:srgbClr val="4C2600"/>
                </a:solidFill>
                <a:latin typeface="Garamond" charset="0"/>
                <a:cs typeface="Garamond" charset="0"/>
              </a:rPr>
              <a:t>Cost and Portability Limited</a:t>
            </a:r>
          </a:p>
        </p:txBody>
      </p:sp>
      <p:cxnSp>
        <p:nvCxnSpPr>
          <p:cNvPr id="18" name="Straight Connector 17"/>
          <p:cNvCxnSpPr/>
          <p:nvPr/>
        </p:nvCxnSpPr>
        <p:spPr bwMode="auto">
          <a:xfrm flipV="1">
            <a:off x="7671739" y="3929187"/>
            <a:ext cx="6955" cy="1165408"/>
          </a:xfrm>
          <a:prstGeom prst="line">
            <a:avLst/>
          </a:prstGeom>
          <a:solidFill>
            <a:schemeClr val="accent1"/>
          </a:solidFill>
          <a:ln w="63500" cap="flat" cmpd="sng" algn="ctr">
            <a:gradFill flip="none" rotWithShape="1">
              <a:gsLst>
                <a:gs pos="36000">
                  <a:srgbClr val="542B00"/>
                </a:gs>
                <a:gs pos="100000">
                  <a:schemeClr val="tx1"/>
                </a:gs>
              </a:gsLst>
              <a:lin ang="16200000" scaled="0"/>
              <a:tileRect/>
            </a:gradFill>
            <a:prstDash val="solid"/>
            <a:round/>
            <a:headEnd type="none" w="med" len="med"/>
            <a:tailEnd type="none" w="med" len="med"/>
          </a:ln>
          <a:effectLst/>
        </p:spPr>
      </p:cxnSp>
      <p:sp>
        <p:nvSpPr>
          <p:cNvPr id="138251" name="TextBox 22"/>
          <p:cNvSpPr txBox="1">
            <a:spLocks noChangeArrowheads="1"/>
          </p:cNvSpPr>
          <p:nvPr/>
        </p:nvSpPr>
        <p:spPr bwMode="auto">
          <a:xfrm>
            <a:off x="3783013" y="600075"/>
            <a:ext cx="3732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2000" b="1">
                <a:solidFill>
                  <a:srgbClr val="000000"/>
                </a:solidFill>
                <a:latin typeface="Garamond" charset="0"/>
                <a:cs typeface="Garamond" charset="0"/>
              </a:rPr>
              <a:t>Electric Ground Vehicles</a:t>
            </a:r>
          </a:p>
        </p:txBody>
      </p:sp>
      <p:sp>
        <p:nvSpPr>
          <p:cNvPr id="138252" name="TextBox 23"/>
          <p:cNvSpPr txBox="1">
            <a:spLocks noChangeArrowheads="1"/>
          </p:cNvSpPr>
          <p:nvPr/>
        </p:nvSpPr>
        <p:spPr bwMode="auto">
          <a:xfrm>
            <a:off x="88900" y="406277"/>
            <a:ext cx="3649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2000" b="1" dirty="0">
                <a:solidFill>
                  <a:srgbClr val="000000"/>
                </a:solidFill>
                <a:latin typeface="Garamond" charset="0"/>
                <a:cs typeface="Garamond" charset="0"/>
              </a:rPr>
              <a:t>Unmanned Aerial Vehicles</a:t>
            </a:r>
          </a:p>
        </p:txBody>
      </p:sp>
      <p:sp>
        <p:nvSpPr>
          <p:cNvPr id="138253" name="TextBox 24"/>
          <p:cNvSpPr txBox="1">
            <a:spLocks noChangeArrowheads="1"/>
          </p:cNvSpPr>
          <p:nvPr/>
        </p:nvSpPr>
        <p:spPr bwMode="auto">
          <a:xfrm>
            <a:off x="3667125" y="3421063"/>
            <a:ext cx="2995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2000" b="1">
                <a:solidFill>
                  <a:srgbClr val="000000"/>
                </a:solidFill>
                <a:latin typeface="Garamond" charset="0"/>
                <a:cs typeface="Garamond" charset="0"/>
              </a:rPr>
              <a:t>Wearable Electronics</a:t>
            </a:r>
          </a:p>
        </p:txBody>
      </p:sp>
      <p:sp>
        <p:nvSpPr>
          <p:cNvPr id="138254" name="TextBox 26"/>
          <p:cNvSpPr txBox="1">
            <a:spLocks noChangeArrowheads="1"/>
          </p:cNvSpPr>
          <p:nvPr/>
        </p:nvSpPr>
        <p:spPr bwMode="auto">
          <a:xfrm>
            <a:off x="529512" y="786778"/>
            <a:ext cx="340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1400" i="1" dirty="0">
                <a:solidFill>
                  <a:srgbClr val="000000"/>
                </a:solidFill>
                <a:latin typeface="Cambria" charset="0"/>
                <a:cs typeface="Cambria" charset="0"/>
              </a:rPr>
              <a:t>Virus-</a:t>
            </a:r>
            <a:r>
              <a:rPr lang="en-US" sz="1400" i="1" dirty="0" err="1">
                <a:solidFill>
                  <a:srgbClr val="000000"/>
                </a:solidFill>
                <a:latin typeface="Cambria" charset="0"/>
                <a:cs typeface="Cambria" charset="0"/>
              </a:rPr>
              <a:t>Templated</a:t>
            </a:r>
            <a:r>
              <a:rPr lang="en-US" sz="1400" i="1" dirty="0">
                <a:solidFill>
                  <a:srgbClr val="000000"/>
                </a:solidFill>
                <a:latin typeface="Cambria" charset="0"/>
                <a:cs typeface="Cambria" charset="0"/>
              </a:rPr>
              <a:t> Metal </a:t>
            </a:r>
            <a:r>
              <a:rPr lang="en-US" sz="1400" i="1" dirty="0" err="1">
                <a:solidFill>
                  <a:srgbClr val="000000"/>
                </a:solidFill>
                <a:latin typeface="Cambria" charset="0"/>
                <a:cs typeface="Cambria" charset="0"/>
              </a:rPr>
              <a:t>Nanofoams</a:t>
            </a:r>
            <a:endParaRPr lang="en-US" sz="1400" i="1" dirty="0">
              <a:solidFill>
                <a:srgbClr val="000000"/>
              </a:solidFill>
              <a:latin typeface="Cambria" charset="0"/>
              <a:cs typeface="Cambria" charset="0"/>
            </a:endParaRPr>
          </a:p>
        </p:txBody>
      </p:sp>
      <p:cxnSp>
        <p:nvCxnSpPr>
          <p:cNvPr id="28" name="Straight Connector 27"/>
          <p:cNvCxnSpPr/>
          <p:nvPr/>
        </p:nvCxnSpPr>
        <p:spPr bwMode="auto">
          <a:xfrm>
            <a:off x="824614" y="1034732"/>
            <a:ext cx="14940" cy="1733177"/>
          </a:xfrm>
          <a:prstGeom prst="line">
            <a:avLst/>
          </a:prstGeom>
          <a:solidFill>
            <a:schemeClr val="accent1"/>
          </a:solidFill>
          <a:ln w="63500" cap="flat" cmpd="sng" algn="ctr">
            <a:gradFill flip="none" rotWithShape="1">
              <a:gsLst>
                <a:gs pos="36000">
                  <a:schemeClr val="accent4">
                    <a:lumMod val="50000"/>
                    <a:lumOff val="50000"/>
                  </a:schemeClr>
                </a:gs>
                <a:gs pos="100000">
                  <a:schemeClr val="tx1"/>
                </a:gs>
              </a:gsLst>
              <a:lin ang="16200000" scaled="0"/>
              <a:tileRect/>
            </a:gradFill>
            <a:prstDash val="solid"/>
            <a:round/>
            <a:headEnd type="none" w="med" len="med"/>
            <a:tailEnd type="none" w="med" len="med"/>
          </a:ln>
          <a:effectLst/>
        </p:spPr>
      </p:cxnSp>
      <p:sp>
        <p:nvSpPr>
          <p:cNvPr id="138256" name="TextBox 30"/>
          <p:cNvSpPr txBox="1">
            <a:spLocks noChangeArrowheads="1"/>
          </p:cNvSpPr>
          <p:nvPr/>
        </p:nvSpPr>
        <p:spPr bwMode="auto">
          <a:xfrm>
            <a:off x="5549900" y="5561013"/>
            <a:ext cx="35131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r" eaLnBrk="1" hangingPunct="1">
              <a:buFontTx/>
              <a:buNone/>
            </a:pPr>
            <a:r>
              <a:rPr lang="en-US" sz="1400" i="1">
                <a:solidFill>
                  <a:srgbClr val="000000"/>
                </a:solidFill>
                <a:latin typeface="Cambria" charset="0"/>
                <a:cs typeface="Cambria" charset="0"/>
              </a:rPr>
              <a:t>Biotemplated Sodium-Ion Batteries</a:t>
            </a:r>
          </a:p>
          <a:p>
            <a:pPr algn="r" eaLnBrk="1" hangingPunct="1">
              <a:buFontTx/>
              <a:buNone/>
            </a:pPr>
            <a:r>
              <a:rPr lang="en-US" sz="1400" i="1">
                <a:solidFill>
                  <a:srgbClr val="000000"/>
                </a:solidFill>
                <a:latin typeface="Cambria" charset="0"/>
                <a:cs typeface="Cambria" charset="0"/>
              </a:rPr>
              <a:t>Lithium and Sodium Sulfur Batteries</a:t>
            </a:r>
          </a:p>
          <a:p>
            <a:pPr algn="r" eaLnBrk="1" hangingPunct="1">
              <a:buFontTx/>
              <a:buNone/>
            </a:pPr>
            <a:r>
              <a:rPr lang="en-US" sz="1400" i="1">
                <a:solidFill>
                  <a:srgbClr val="000000"/>
                </a:solidFill>
                <a:latin typeface="Cambria" charset="0"/>
                <a:cs typeface="Cambria" charset="0"/>
              </a:rPr>
              <a:t>Flow Batteries</a:t>
            </a:r>
          </a:p>
        </p:txBody>
      </p:sp>
      <p:cxnSp>
        <p:nvCxnSpPr>
          <p:cNvPr id="33" name="Straight Connector 32"/>
          <p:cNvCxnSpPr/>
          <p:nvPr/>
        </p:nvCxnSpPr>
        <p:spPr bwMode="auto">
          <a:xfrm flipH="1">
            <a:off x="6589060" y="1090840"/>
            <a:ext cx="14940" cy="1673277"/>
          </a:xfrm>
          <a:prstGeom prst="line">
            <a:avLst/>
          </a:prstGeom>
          <a:solidFill>
            <a:schemeClr val="accent1"/>
          </a:solidFill>
          <a:ln w="63500" cap="flat" cmpd="sng" algn="ctr">
            <a:gradFill flip="none" rotWithShape="1">
              <a:gsLst>
                <a:gs pos="36000">
                  <a:srgbClr val="6C4D07"/>
                </a:gs>
                <a:gs pos="100000">
                  <a:schemeClr val="tx1"/>
                </a:gs>
              </a:gsLst>
              <a:lin ang="16200000" scaled="0"/>
              <a:tileRect/>
            </a:gradFill>
            <a:prstDash val="solid"/>
            <a:round/>
            <a:headEnd type="none" w="med" len="med"/>
            <a:tailEnd type="none" w="med" len="med"/>
          </a:ln>
          <a:effectLst/>
        </p:spPr>
      </p:cxnSp>
      <p:sp>
        <p:nvSpPr>
          <p:cNvPr id="46" name="TextBox 45"/>
          <p:cNvSpPr txBox="1"/>
          <p:nvPr/>
        </p:nvSpPr>
        <p:spPr>
          <a:xfrm>
            <a:off x="3929063" y="1025525"/>
            <a:ext cx="2451100" cy="2308225"/>
          </a:xfrm>
          <a:prstGeom prst="rect">
            <a:avLst/>
          </a:prstGeom>
          <a:noFill/>
        </p:spPr>
        <p:txBody>
          <a:bodyPr>
            <a:spAutoFit/>
          </a:bodyPr>
          <a:lstStyle/>
          <a:p>
            <a:pPr algn="r" eaLnBrk="1" hangingPunct="1">
              <a:buFontTx/>
              <a:buNone/>
              <a:defRPr/>
            </a:pPr>
            <a:r>
              <a:rPr lang="en-US" sz="1400" i="1" dirty="0">
                <a:solidFill>
                  <a:srgbClr val="000000"/>
                </a:solidFill>
                <a:latin typeface="Cambria"/>
                <a:ea typeface="ＭＳ Ｐゴシック" pitchFamily="34" charset="-128"/>
                <a:cs typeface="Cambria"/>
              </a:rPr>
              <a:t>Lithium-Oxygen,</a:t>
            </a:r>
          </a:p>
          <a:p>
            <a:pPr algn="r" eaLnBrk="1" hangingPunct="1">
              <a:buFontTx/>
              <a:buNone/>
              <a:defRPr/>
            </a:pPr>
            <a:r>
              <a:rPr lang="en-US" sz="1400" i="1" dirty="0">
                <a:solidFill>
                  <a:srgbClr val="000000"/>
                </a:solidFill>
                <a:latin typeface="Cambria"/>
                <a:ea typeface="ＭＳ Ｐゴシック" pitchFamily="34" charset="-128"/>
                <a:cs typeface="Cambria"/>
              </a:rPr>
              <a:t>Sodium-Oxygen,</a:t>
            </a:r>
          </a:p>
          <a:p>
            <a:pPr algn="r" eaLnBrk="1" hangingPunct="1">
              <a:buFontTx/>
              <a:buNone/>
              <a:defRPr/>
            </a:pPr>
            <a:r>
              <a:rPr lang="en-US" sz="1400" i="1" dirty="0">
                <a:solidFill>
                  <a:srgbClr val="000000"/>
                </a:solidFill>
                <a:latin typeface="Cambria"/>
                <a:ea typeface="ＭＳ Ｐゴシック" pitchFamily="34" charset="-128"/>
                <a:cs typeface="Cambria"/>
              </a:rPr>
              <a:t>Sulfur-Based Cathodes,</a:t>
            </a:r>
          </a:p>
          <a:p>
            <a:pPr algn="r" eaLnBrk="1" hangingPunct="1">
              <a:buFontTx/>
              <a:buNone/>
              <a:defRPr/>
            </a:pPr>
            <a:r>
              <a:rPr lang="en-US" sz="1400" i="1" dirty="0">
                <a:solidFill>
                  <a:srgbClr val="000000"/>
                </a:solidFill>
                <a:latin typeface="Cambria"/>
                <a:ea typeface="ＭＳ Ｐゴシック" pitchFamily="34" charset="-128"/>
                <a:cs typeface="Cambria"/>
              </a:rPr>
              <a:t>Sodium Intercalation,</a:t>
            </a:r>
          </a:p>
          <a:p>
            <a:pPr algn="r" eaLnBrk="1" hangingPunct="1">
              <a:buFontTx/>
              <a:buNone/>
              <a:defRPr/>
            </a:pPr>
            <a:r>
              <a:rPr lang="en-US" sz="1400" i="1" dirty="0">
                <a:solidFill>
                  <a:srgbClr val="000000"/>
                </a:solidFill>
                <a:latin typeface="Cambria"/>
                <a:ea typeface="ＭＳ Ｐゴシック" pitchFamily="34" charset="-128"/>
                <a:cs typeface="Cambria"/>
              </a:rPr>
              <a:t> Carbon Nanotube/Active Material Bio-enabled Composites</a:t>
            </a:r>
          </a:p>
          <a:p>
            <a:pPr algn="r" eaLnBrk="1" hangingPunct="1">
              <a:buFontTx/>
              <a:buNone/>
              <a:defRPr/>
            </a:pPr>
            <a:endParaRPr lang="en-US" sz="1400" i="1" dirty="0">
              <a:solidFill>
                <a:srgbClr val="000000"/>
              </a:solidFill>
              <a:latin typeface="Cambria"/>
              <a:ea typeface="ＭＳ Ｐゴシック" pitchFamily="34" charset="-128"/>
              <a:cs typeface="Cambria"/>
            </a:endParaRPr>
          </a:p>
          <a:p>
            <a:pPr algn="r" eaLnBrk="1" hangingPunct="1">
              <a:buFontTx/>
              <a:buNone/>
              <a:defRPr/>
            </a:pPr>
            <a:endParaRPr lang="en-US" sz="1400" dirty="0">
              <a:solidFill>
                <a:srgbClr val="000000"/>
              </a:solidFill>
              <a:latin typeface="Cambria"/>
              <a:ea typeface="ＭＳ Ｐゴシック" pitchFamily="34" charset="-128"/>
              <a:cs typeface="Cambria"/>
            </a:endParaRPr>
          </a:p>
          <a:p>
            <a:pPr marL="342900" indent="-342900" algn="r" eaLnBrk="1" hangingPunct="1">
              <a:buFont typeface="Arial"/>
              <a:buChar char="•"/>
              <a:defRPr/>
            </a:pPr>
            <a:endParaRPr lang="en-US" sz="1400" dirty="0">
              <a:solidFill>
                <a:srgbClr val="000000"/>
              </a:solidFill>
              <a:latin typeface="Cambria"/>
              <a:ea typeface="ＭＳ Ｐゴシック" pitchFamily="34" charset="-128"/>
              <a:cs typeface="Cambria"/>
            </a:endParaRPr>
          </a:p>
        </p:txBody>
      </p:sp>
      <p:sp>
        <p:nvSpPr>
          <p:cNvPr id="138259" name="TextBox 47"/>
          <p:cNvSpPr txBox="1">
            <a:spLocks noChangeArrowheads="1"/>
          </p:cNvSpPr>
          <p:nvPr/>
        </p:nvSpPr>
        <p:spPr bwMode="auto">
          <a:xfrm>
            <a:off x="3978275" y="3863975"/>
            <a:ext cx="26289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400" i="1">
                <a:solidFill>
                  <a:srgbClr val="000000"/>
                </a:solidFill>
                <a:latin typeface="Cambria" charset="0"/>
                <a:cs typeface="Cambria" charset="0"/>
              </a:rPr>
              <a:t>Electrospun Interpenetrating Battery Cloths</a:t>
            </a:r>
          </a:p>
          <a:p>
            <a:pPr algn="l" eaLnBrk="1" hangingPunct="1">
              <a:buFontTx/>
              <a:buNone/>
            </a:pPr>
            <a:endParaRPr lang="en-US" sz="1200">
              <a:solidFill>
                <a:srgbClr val="000000"/>
              </a:solidFill>
              <a:latin typeface="Cambria" charset="0"/>
              <a:cs typeface="Cambria" charset="0"/>
            </a:endParaRPr>
          </a:p>
          <a:p>
            <a:pPr algn="l" eaLnBrk="1" hangingPunct="1">
              <a:buFontTx/>
              <a:buNone/>
            </a:pPr>
            <a:r>
              <a:rPr lang="en-US" sz="1200">
                <a:solidFill>
                  <a:srgbClr val="000000"/>
                </a:solidFill>
                <a:latin typeface="Cambria" charset="0"/>
                <a:cs typeface="Cambria" charset="0"/>
              </a:rPr>
              <a:t>Below: Electrospun polymer matte</a:t>
            </a:r>
          </a:p>
        </p:txBody>
      </p:sp>
      <p:cxnSp>
        <p:nvCxnSpPr>
          <p:cNvPr id="49" name="Straight Connector 48"/>
          <p:cNvCxnSpPr/>
          <p:nvPr/>
        </p:nvCxnSpPr>
        <p:spPr bwMode="auto">
          <a:xfrm flipH="1">
            <a:off x="3892920" y="3451412"/>
            <a:ext cx="6727" cy="2898589"/>
          </a:xfrm>
          <a:prstGeom prst="line">
            <a:avLst/>
          </a:prstGeom>
          <a:solidFill>
            <a:schemeClr val="accent1"/>
          </a:solidFill>
          <a:ln w="63500" cap="flat" cmpd="sng" algn="ctr">
            <a:gradFill flip="none" rotWithShape="1">
              <a:gsLst>
                <a:gs pos="77000">
                  <a:srgbClr val="F6E581"/>
                </a:gs>
                <a:gs pos="3000">
                  <a:schemeClr val="tx1"/>
                </a:gs>
              </a:gsLst>
              <a:lin ang="16200000" scaled="0"/>
              <a:tileRect/>
            </a:gradFill>
            <a:prstDash val="solid"/>
            <a:round/>
            <a:headEnd type="none" w="med" len="med"/>
            <a:tailEnd type="none" w="med" len="med"/>
          </a:ln>
          <a:effectLst/>
        </p:spPr>
      </p:cxnSp>
      <p:pic>
        <p:nvPicPr>
          <p:cNvPr id="52" name="Picture 51" descr="20140531_Ni_vVp41_C1_img05.jpg"/>
          <p:cNvPicPr>
            <a:picLocks noChangeAspect="1"/>
          </p:cNvPicPr>
          <p:nvPr/>
        </p:nvPicPr>
        <p:blipFill rotWithShape="1">
          <a:blip r:embed="rId5" cstate="print">
            <a:extLst>
              <a:ext uri="{28A0092B-C50C-407E-A947-70E740481C1C}">
                <a14:useLocalDpi xmlns:a14="http://schemas.microsoft.com/office/drawing/2010/main" val="0"/>
              </a:ext>
            </a:extLst>
          </a:blip>
          <a:srcRect t="42848" r="43753"/>
          <a:stretch/>
        </p:blipFill>
        <p:spPr>
          <a:xfrm>
            <a:off x="0" y="4539350"/>
            <a:ext cx="2192356" cy="1670731"/>
          </a:xfrm>
          <a:prstGeom prst="rect">
            <a:avLst/>
          </a:prstGeom>
          <a:effectLst>
            <a:softEdge rad="114300"/>
          </a:effectLst>
        </p:spPr>
      </p:pic>
      <p:pic>
        <p:nvPicPr>
          <p:cNvPr id="138262" name="Picture 54" descr="Screen Shot 2014-10-02 at 2.57.24 PM.png"/>
          <p:cNvPicPr>
            <a:picLocks noChangeAspect="1"/>
          </p:cNvPicPr>
          <p:nvPr/>
        </p:nvPicPr>
        <p:blipFill>
          <a:blip r:embed="rId6">
            <a:extLst>
              <a:ext uri="{28A0092B-C50C-407E-A947-70E740481C1C}">
                <a14:useLocalDpi xmlns:a14="http://schemas.microsoft.com/office/drawing/2010/main" val="0"/>
              </a:ext>
            </a:extLst>
          </a:blip>
          <a:srcRect l="55009"/>
          <a:stretch>
            <a:fillRect/>
          </a:stretch>
        </p:blipFill>
        <p:spPr bwMode="auto">
          <a:xfrm>
            <a:off x="2222500" y="4371975"/>
            <a:ext cx="157321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1554163" y="3357563"/>
            <a:ext cx="2390775" cy="993775"/>
          </a:xfrm>
          <a:prstGeom prst="rect">
            <a:avLst/>
          </a:prstGeom>
          <a:noFill/>
        </p:spPr>
        <p:txBody>
          <a:bodyPr>
            <a:spAutoFit/>
          </a:bodyPr>
          <a:lstStyle/>
          <a:p>
            <a:pPr eaLnBrk="1" hangingPunct="1">
              <a:buFontTx/>
              <a:buNone/>
              <a:defRPr/>
            </a:pPr>
            <a:r>
              <a:rPr lang="en-US" sz="1200" dirty="0">
                <a:solidFill>
                  <a:srgbClr val="000000"/>
                </a:solidFill>
                <a:latin typeface="Cambria"/>
                <a:ea typeface="ＭＳ Ｐゴシック" pitchFamily="34" charset="-128"/>
                <a:cs typeface="Cambria"/>
              </a:rPr>
              <a:t>Above: Raven UAV</a:t>
            </a:r>
          </a:p>
          <a:p>
            <a:pPr eaLnBrk="1" hangingPunct="1">
              <a:buFontTx/>
              <a:buNone/>
              <a:defRPr/>
            </a:pPr>
            <a:r>
              <a:rPr lang="en-US" sz="1200" dirty="0">
                <a:solidFill>
                  <a:srgbClr val="000000"/>
                </a:solidFill>
                <a:latin typeface="Cambria"/>
                <a:ea typeface="ＭＳ Ｐゴシック" pitchFamily="34" charset="-128"/>
                <a:cs typeface="Cambria"/>
              </a:rPr>
              <a:t>Below Left: Virus-</a:t>
            </a:r>
            <a:r>
              <a:rPr lang="en-US" sz="1200" dirty="0" err="1">
                <a:solidFill>
                  <a:srgbClr val="000000"/>
                </a:solidFill>
                <a:latin typeface="Cambria"/>
                <a:ea typeface="ＭＳ Ｐゴシック" pitchFamily="34" charset="-128"/>
                <a:cs typeface="Cambria"/>
              </a:rPr>
              <a:t>templated</a:t>
            </a:r>
            <a:r>
              <a:rPr lang="en-US" sz="1200" dirty="0">
                <a:solidFill>
                  <a:srgbClr val="000000"/>
                </a:solidFill>
                <a:latin typeface="Cambria"/>
                <a:ea typeface="ＭＳ Ｐゴシック" pitchFamily="34" charset="-128"/>
                <a:cs typeface="Cambria"/>
              </a:rPr>
              <a:t> Nickel current collector</a:t>
            </a:r>
          </a:p>
          <a:p>
            <a:pPr eaLnBrk="1" hangingPunct="1">
              <a:buFontTx/>
              <a:buNone/>
              <a:defRPr/>
            </a:pPr>
            <a:r>
              <a:rPr lang="en-US" sz="1200" dirty="0">
                <a:solidFill>
                  <a:srgbClr val="000000"/>
                </a:solidFill>
                <a:latin typeface="Cambria"/>
                <a:ea typeface="ＭＳ Ｐゴシック" pitchFamily="34" charset="-128"/>
                <a:cs typeface="Cambria"/>
              </a:rPr>
              <a:t>Below Right: “</a:t>
            </a:r>
            <a:r>
              <a:rPr lang="en-US" sz="1200" dirty="0" err="1">
                <a:solidFill>
                  <a:srgbClr val="000000"/>
                </a:solidFill>
                <a:latin typeface="Cambria"/>
                <a:ea typeface="ＭＳ Ｐゴシック" pitchFamily="34" charset="-128"/>
                <a:cs typeface="Cambria"/>
              </a:rPr>
              <a:t>Robobee</a:t>
            </a:r>
            <a:r>
              <a:rPr lang="en-US" sz="1200" dirty="0">
                <a:solidFill>
                  <a:srgbClr val="000000"/>
                </a:solidFill>
                <a:latin typeface="Cambria"/>
                <a:ea typeface="ＭＳ Ｐゴシック" pitchFamily="34" charset="-128"/>
                <a:cs typeface="Cambria"/>
              </a:rPr>
              <a:t>”</a:t>
            </a:r>
          </a:p>
          <a:p>
            <a:pPr eaLnBrk="1" hangingPunct="1">
              <a:buFontTx/>
              <a:buNone/>
              <a:defRPr/>
            </a:pPr>
            <a:r>
              <a:rPr lang="en-US" sz="1050" dirty="0">
                <a:solidFill>
                  <a:srgbClr val="000000"/>
                </a:solidFill>
                <a:latin typeface="Cambria"/>
                <a:ea typeface="ＭＳ Ｐゴシック" pitchFamily="34" charset="-128"/>
                <a:cs typeface="Cambria"/>
              </a:rPr>
              <a:t>Ma, </a:t>
            </a:r>
            <a:r>
              <a:rPr lang="en-US" sz="1050" i="1" dirty="0">
                <a:solidFill>
                  <a:srgbClr val="000000"/>
                </a:solidFill>
                <a:latin typeface="Cambria"/>
                <a:ea typeface="ＭＳ Ｐゴシック" pitchFamily="34" charset="-128"/>
                <a:cs typeface="Cambria"/>
              </a:rPr>
              <a:t>Science</a:t>
            </a:r>
            <a:r>
              <a:rPr lang="en-US" sz="1050" dirty="0">
                <a:solidFill>
                  <a:srgbClr val="000000"/>
                </a:solidFill>
                <a:latin typeface="Cambria"/>
                <a:ea typeface="ＭＳ Ｐゴシック" pitchFamily="34" charset="-128"/>
                <a:cs typeface="Cambria"/>
              </a:rPr>
              <a:t>, 2013</a:t>
            </a:r>
          </a:p>
        </p:txBody>
      </p:sp>
      <p:pic>
        <p:nvPicPr>
          <p:cNvPr id="60" name="Picture 59" descr="Photo Oct 02, 15 09 20.jpg"/>
          <p:cNvPicPr>
            <a:picLocks noChangeAspect="1"/>
          </p:cNvPicPr>
          <p:nvPr/>
        </p:nvPicPr>
        <p:blipFill rotWithShape="1">
          <a:blip r:embed="rId7" cstate="print">
            <a:extLst>
              <a:ext uri="{28A0092B-C50C-407E-A947-70E740481C1C}">
                <a14:useLocalDpi xmlns:a14="http://schemas.microsoft.com/office/drawing/2010/main" val="0"/>
              </a:ext>
            </a:extLst>
          </a:blip>
          <a:srcRect l="15083" t="6705" r="12849" b="18994"/>
          <a:stretch/>
        </p:blipFill>
        <p:spPr>
          <a:xfrm>
            <a:off x="3974353" y="4809550"/>
            <a:ext cx="2088770" cy="1615154"/>
          </a:xfrm>
          <a:prstGeom prst="rect">
            <a:avLst/>
          </a:prstGeom>
          <a:effectLst>
            <a:softEdge rad="101600"/>
          </a:effectLst>
        </p:spPr>
      </p:pic>
      <p:sp>
        <p:nvSpPr>
          <p:cNvPr id="138265" name="TextBox 28"/>
          <p:cNvSpPr txBox="1">
            <a:spLocks noChangeArrowheads="1"/>
          </p:cNvSpPr>
          <p:nvPr/>
        </p:nvSpPr>
        <p:spPr bwMode="auto">
          <a:xfrm>
            <a:off x="-95250" y="2884488"/>
            <a:ext cx="2693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1800">
                <a:solidFill>
                  <a:srgbClr val="FFFFFF"/>
                </a:solidFill>
                <a:latin typeface="Garamond" charset="0"/>
                <a:cs typeface="Garamond" charset="0"/>
              </a:rPr>
              <a:t>Small Scale</a:t>
            </a:r>
          </a:p>
        </p:txBody>
      </p:sp>
      <p:sp>
        <p:nvSpPr>
          <p:cNvPr id="138266" name="TextBox 29"/>
          <p:cNvSpPr txBox="1">
            <a:spLocks noChangeArrowheads="1"/>
          </p:cNvSpPr>
          <p:nvPr/>
        </p:nvSpPr>
        <p:spPr bwMode="auto">
          <a:xfrm>
            <a:off x="6516688" y="2820988"/>
            <a:ext cx="269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2400">
                <a:solidFill>
                  <a:srgbClr val="FFFFFF"/>
                </a:solidFill>
                <a:latin typeface="Garamond" charset="0"/>
                <a:cs typeface="Garamond" charset="0"/>
              </a:rPr>
              <a:t>Large Scale</a:t>
            </a:r>
          </a:p>
        </p:txBody>
      </p:sp>
    </p:spTree>
    <p:extLst>
      <p:ext uri="{BB962C8B-B14F-4D97-AF65-F5344CB8AC3E}">
        <p14:creationId xmlns:p14="http://schemas.microsoft.com/office/powerpoint/2010/main" val="29311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figure0_ver2.jpg                                               00040751BodhiMonster                   BBA3A9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63" y="304800"/>
            <a:ext cx="6535737"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Box 2"/>
          <p:cNvSpPr txBox="1">
            <a:spLocks noChangeArrowheads="1"/>
          </p:cNvSpPr>
          <p:nvPr/>
        </p:nvSpPr>
        <p:spPr bwMode="auto">
          <a:xfrm>
            <a:off x="5956300" y="6248400"/>
            <a:ext cx="318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it-IT" sz="1800" b="1"/>
              <a:t>Science</a:t>
            </a:r>
            <a:r>
              <a:rPr lang="it-IT" sz="1800"/>
              <a:t>, </a:t>
            </a:r>
            <a:r>
              <a:rPr lang="it-IT" sz="1800" u="sng"/>
              <a:t>312</a:t>
            </a:r>
            <a:r>
              <a:rPr lang="it-IT" sz="1800"/>
              <a:t>, 885-888, 2006</a:t>
            </a:r>
            <a:r>
              <a:rPr lang="en-US" sz="1800"/>
              <a:t> </a:t>
            </a:r>
            <a:endParaRPr lang="en-US" sz="1800">
              <a:solidFill>
                <a:srgbClr val="31859C"/>
              </a:solidFill>
            </a:endParaRPr>
          </a:p>
        </p:txBody>
      </p:sp>
      <p:sp>
        <p:nvSpPr>
          <p:cNvPr id="144387" name="TextBox 3"/>
          <p:cNvSpPr txBox="1">
            <a:spLocks noChangeArrowheads="1"/>
          </p:cNvSpPr>
          <p:nvPr/>
        </p:nvSpPr>
        <p:spPr bwMode="auto">
          <a:xfrm>
            <a:off x="0" y="6178550"/>
            <a:ext cx="3790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800"/>
              <a:t> Kitae Nam</a:t>
            </a:r>
          </a:p>
          <a:p>
            <a:pPr>
              <a:buFontTx/>
              <a:buNone/>
            </a:pPr>
            <a:r>
              <a:rPr lang="en-US" sz="1800"/>
              <a:t> Paula Hammond, Yet-Ming Chiang</a:t>
            </a:r>
          </a:p>
        </p:txBody>
      </p:sp>
    </p:spTree>
    <p:extLst>
      <p:ext uri="{BB962C8B-B14F-4D97-AF65-F5344CB8AC3E}">
        <p14:creationId xmlns:p14="http://schemas.microsoft.com/office/powerpoint/2010/main" val="11491902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 Box 2"/>
          <p:cNvSpPr txBox="1">
            <a:spLocks noChangeArrowheads="1"/>
          </p:cNvSpPr>
          <p:nvPr/>
        </p:nvSpPr>
        <p:spPr bwMode="auto">
          <a:xfrm>
            <a:off x="520700" y="180975"/>
            <a:ext cx="810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2400" b="1"/>
              <a:t>Generation 1 Virus Based Battery </a:t>
            </a:r>
            <a:r>
              <a:rPr kumimoji="1" lang="en-US" altLang="ko-KR" sz="2400" b="1">
                <a:ea typeface="굴림" charset="0"/>
                <a:cs typeface="굴림" charset="0"/>
              </a:rPr>
              <a:t>Virus - Co</a:t>
            </a:r>
            <a:r>
              <a:rPr kumimoji="1" lang="en-US" altLang="ko-KR" sz="2400" b="1" baseline="-25000">
                <a:ea typeface="굴림" charset="0"/>
                <a:cs typeface="굴림" charset="0"/>
              </a:rPr>
              <a:t>3</a:t>
            </a:r>
            <a:r>
              <a:rPr kumimoji="1" lang="en-US" altLang="ko-KR" sz="2400" b="1">
                <a:ea typeface="굴림" charset="0"/>
                <a:cs typeface="굴림" charset="0"/>
              </a:rPr>
              <a:t>O</a:t>
            </a:r>
            <a:r>
              <a:rPr kumimoji="1" lang="en-US" altLang="ko-KR" sz="2400" b="1" baseline="-25000">
                <a:ea typeface="굴림" charset="0"/>
                <a:cs typeface="굴림" charset="0"/>
              </a:rPr>
              <a:t>4</a:t>
            </a:r>
            <a:r>
              <a:rPr kumimoji="1" lang="en-US" altLang="ko-KR" sz="2400" b="1">
                <a:ea typeface="굴림" charset="0"/>
                <a:cs typeface="굴림" charset="0"/>
              </a:rPr>
              <a:t> Anode</a:t>
            </a:r>
            <a:endParaRPr kumimoji="1" lang="en-US" sz="2400" b="1">
              <a:solidFill>
                <a:srgbClr val="FF0E39"/>
              </a:solidFill>
              <a:ea typeface="굴림" charset="0"/>
              <a:cs typeface="굴림" charset="0"/>
            </a:endParaRPr>
          </a:p>
        </p:txBody>
      </p:sp>
      <p:sp>
        <p:nvSpPr>
          <p:cNvPr id="145410" name="Line 3"/>
          <p:cNvSpPr>
            <a:spLocks noChangeShapeType="1"/>
          </p:cNvSpPr>
          <p:nvPr/>
        </p:nvSpPr>
        <p:spPr bwMode="auto">
          <a:xfrm>
            <a:off x="2286000" y="2667000"/>
            <a:ext cx="1066800" cy="0"/>
          </a:xfrm>
          <a:prstGeom prst="line">
            <a:avLst/>
          </a:prstGeom>
          <a:noFill/>
          <a:ln w="19050">
            <a:solidFill>
              <a:srgbClr val="F30D2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11" name="Line 4"/>
          <p:cNvSpPr>
            <a:spLocks noChangeShapeType="1"/>
          </p:cNvSpPr>
          <p:nvPr/>
        </p:nvSpPr>
        <p:spPr bwMode="auto">
          <a:xfrm flipH="1">
            <a:off x="1695450" y="4600575"/>
            <a:ext cx="152400" cy="238125"/>
          </a:xfrm>
          <a:prstGeom prst="line">
            <a:avLst/>
          </a:prstGeom>
          <a:noFill/>
          <a:ln w="19050">
            <a:solidFill>
              <a:srgbClr val="F30D2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12" name="Line 5"/>
          <p:cNvSpPr>
            <a:spLocks noChangeShapeType="1"/>
          </p:cNvSpPr>
          <p:nvPr/>
        </p:nvSpPr>
        <p:spPr bwMode="auto">
          <a:xfrm>
            <a:off x="6286500" y="4991100"/>
            <a:ext cx="1066800" cy="0"/>
          </a:xfrm>
          <a:prstGeom prst="line">
            <a:avLst/>
          </a:prstGeom>
          <a:noFill/>
          <a:ln w="19050">
            <a:solidFill>
              <a:srgbClr val="F30D2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13" name="Text Box 6"/>
          <p:cNvSpPr txBox="1">
            <a:spLocks noChangeArrowheads="1"/>
          </p:cNvSpPr>
          <p:nvPr/>
        </p:nvSpPr>
        <p:spPr bwMode="auto">
          <a:xfrm>
            <a:off x="6219825" y="4422775"/>
            <a:ext cx="11731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000" b="1">
                <a:solidFill>
                  <a:srgbClr val="F30D23"/>
                </a:solidFill>
              </a:rPr>
              <a:t>1</a:t>
            </a:r>
            <a:r>
              <a:rPr lang="en-US" sz="1000" b="1" baseline="30000">
                <a:solidFill>
                  <a:srgbClr val="F30D23"/>
                </a:solidFill>
              </a:rPr>
              <a:t>st</a:t>
            </a:r>
            <a:r>
              <a:rPr lang="en-US" sz="1000" b="1">
                <a:solidFill>
                  <a:srgbClr val="F30D23"/>
                </a:solidFill>
              </a:rPr>
              <a:t> Cycle irreversibility due to additives</a:t>
            </a:r>
            <a:endParaRPr lang="en-US" sz="1000" baseline="-25000"/>
          </a:p>
        </p:txBody>
      </p:sp>
      <p:pic>
        <p:nvPicPr>
          <p:cNvPr id="145414" name="Picture 8" descr="DSC000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52600"/>
            <a:ext cx="2633663" cy="1789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5415" name="Picture 9" descr="DSC001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971800"/>
            <a:ext cx="1295400" cy="1090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5416" name="Text Box 12"/>
          <p:cNvSpPr txBox="1">
            <a:spLocks noChangeArrowheads="1"/>
          </p:cNvSpPr>
          <p:nvPr/>
        </p:nvSpPr>
        <p:spPr bwMode="auto">
          <a:xfrm>
            <a:off x="5867400" y="1066800"/>
            <a:ext cx="297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latinLnBrk="1" hangingPunct="1">
              <a:buFontTx/>
              <a:buNone/>
            </a:pPr>
            <a:r>
              <a:rPr kumimoji="1" lang="en-US" altLang="ko-KR" sz="1200" b="1">
                <a:ea typeface="굴림" charset="0"/>
                <a:cs typeface="굴림" charset="0"/>
              </a:rPr>
              <a:t>Cobalt coated Virus in solution state</a:t>
            </a:r>
            <a:endParaRPr kumimoji="1" lang="en-US" altLang="ko-KR" sz="1200" b="1">
              <a:solidFill>
                <a:schemeClr val="accent2"/>
              </a:solidFill>
              <a:ea typeface="굴림" charset="0"/>
              <a:cs typeface="굴림" charset="0"/>
            </a:endParaRPr>
          </a:p>
        </p:txBody>
      </p:sp>
      <p:grpSp>
        <p:nvGrpSpPr>
          <p:cNvPr id="145417" name="Group 13"/>
          <p:cNvGrpSpPr>
            <a:grpSpLocks/>
          </p:cNvGrpSpPr>
          <p:nvPr/>
        </p:nvGrpSpPr>
        <p:grpSpPr bwMode="auto">
          <a:xfrm>
            <a:off x="533400" y="685800"/>
            <a:ext cx="3097213" cy="977900"/>
            <a:chOff x="1751" y="1592"/>
            <a:chExt cx="1951" cy="616"/>
          </a:xfrm>
        </p:grpSpPr>
        <p:sp>
          <p:nvSpPr>
            <p:cNvPr id="145434" name="Rectangle 14"/>
            <p:cNvSpPr>
              <a:spLocks noChangeArrowheads="1"/>
            </p:cNvSpPr>
            <p:nvPr/>
          </p:nvSpPr>
          <p:spPr bwMode="auto">
            <a:xfrm>
              <a:off x="1751" y="2001"/>
              <a:ext cx="1951" cy="181"/>
            </a:xfrm>
            <a:prstGeom prst="rect">
              <a:avLst/>
            </a:prstGeom>
            <a:solidFill>
              <a:srgbClr val="BB6A45"/>
            </a:solidFill>
            <a:ln w="9525">
              <a:solidFill>
                <a:schemeClr val="tx1"/>
              </a:solidFill>
              <a:miter lim="800000"/>
              <a:headEnd/>
              <a:tailEnd/>
            </a:ln>
          </p:spPr>
          <p:txBody>
            <a:bodyPr wrap="none" anchor="ctr"/>
            <a:lstStyle/>
            <a:p>
              <a:endParaRPr lang="en-US"/>
            </a:p>
          </p:txBody>
        </p:sp>
        <p:sp>
          <p:nvSpPr>
            <p:cNvPr id="145435" name="Rectangle 15"/>
            <p:cNvSpPr>
              <a:spLocks noChangeArrowheads="1"/>
            </p:cNvSpPr>
            <p:nvPr/>
          </p:nvSpPr>
          <p:spPr bwMode="auto">
            <a:xfrm>
              <a:off x="1751" y="1955"/>
              <a:ext cx="1951" cy="91"/>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45436" name="Rectangle 16"/>
            <p:cNvSpPr>
              <a:spLocks noChangeArrowheads="1"/>
            </p:cNvSpPr>
            <p:nvPr/>
          </p:nvSpPr>
          <p:spPr bwMode="auto">
            <a:xfrm>
              <a:off x="1751" y="1774"/>
              <a:ext cx="1951" cy="181"/>
            </a:xfrm>
            <a:prstGeom prst="rect">
              <a:avLst/>
            </a:prstGeom>
            <a:solidFill>
              <a:srgbClr val="66FF33"/>
            </a:solidFill>
            <a:ln w="9525">
              <a:solidFill>
                <a:schemeClr val="tx1"/>
              </a:solidFill>
              <a:miter lim="800000"/>
              <a:headEnd/>
              <a:tailEnd/>
            </a:ln>
          </p:spPr>
          <p:txBody>
            <a:bodyPr wrap="none" anchor="ctr"/>
            <a:lstStyle/>
            <a:p>
              <a:endParaRPr lang="en-US"/>
            </a:p>
          </p:txBody>
        </p:sp>
        <p:sp>
          <p:nvSpPr>
            <p:cNvPr id="145437" name="Rectangle 17"/>
            <p:cNvSpPr>
              <a:spLocks noChangeArrowheads="1"/>
            </p:cNvSpPr>
            <p:nvPr/>
          </p:nvSpPr>
          <p:spPr bwMode="auto">
            <a:xfrm>
              <a:off x="1751" y="1592"/>
              <a:ext cx="1951" cy="18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5438" name="Text Box 18"/>
            <p:cNvSpPr txBox="1">
              <a:spLocks noChangeArrowheads="1"/>
            </p:cNvSpPr>
            <p:nvPr/>
          </p:nvSpPr>
          <p:spPr bwMode="auto">
            <a:xfrm>
              <a:off x="2505" y="2035"/>
              <a:ext cx="2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200" b="1"/>
                <a:t>Cu</a:t>
              </a:r>
            </a:p>
          </p:txBody>
        </p:sp>
        <p:sp>
          <p:nvSpPr>
            <p:cNvPr id="145439" name="Text Box 19"/>
            <p:cNvSpPr txBox="1">
              <a:spLocks noChangeArrowheads="1"/>
            </p:cNvSpPr>
            <p:nvPr/>
          </p:nvSpPr>
          <p:spPr bwMode="auto">
            <a:xfrm>
              <a:off x="2069" y="1774"/>
              <a:ext cx="15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200" b="1"/>
                <a:t>Separator + Electrolyte (LiPF</a:t>
              </a:r>
              <a:r>
                <a:rPr lang="en-US" sz="1200" b="1" baseline="-25000"/>
                <a:t>6</a:t>
              </a:r>
              <a:r>
                <a:rPr lang="en-US" sz="1200" b="1"/>
                <a:t>)</a:t>
              </a:r>
            </a:p>
          </p:txBody>
        </p:sp>
        <p:sp>
          <p:nvSpPr>
            <p:cNvPr id="145440" name="Text Box 20"/>
            <p:cNvSpPr txBox="1">
              <a:spLocks noChangeArrowheads="1"/>
            </p:cNvSpPr>
            <p:nvPr/>
          </p:nvSpPr>
          <p:spPr bwMode="auto">
            <a:xfrm>
              <a:off x="2341" y="1910"/>
              <a:ext cx="6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200" b="1"/>
                <a:t>Co</a:t>
              </a:r>
              <a:r>
                <a:rPr lang="en-US" sz="1200" b="1" baseline="-25000"/>
                <a:t>3</a:t>
              </a:r>
              <a:r>
                <a:rPr lang="en-US" sz="1200" b="1"/>
                <a:t>O</a:t>
              </a:r>
              <a:r>
                <a:rPr lang="en-US" sz="1200" b="1" baseline="-25000"/>
                <a:t>4</a:t>
              </a:r>
              <a:r>
                <a:rPr lang="en-US" sz="1200" b="1"/>
                <a:t> virus</a:t>
              </a:r>
            </a:p>
          </p:txBody>
        </p:sp>
        <p:sp>
          <p:nvSpPr>
            <p:cNvPr id="145441" name="Text Box 21"/>
            <p:cNvSpPr txBox="1">
              <a:spLocks noChangeArrowheads="1"/>
            </p:cNvSpPr>
            <p:nvPr/>
          </p:nvSpPr>
          <p:spPr bwMode="auto">
            <a:xfrm>
              <a:off x="2547" y="1592"/>
              <a:ext cx="2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200" b="1"/>
                <a:t>Li</a:t>
              </a:r>
            </a:p>
          </p:txBody>
        </p:sp>
      </p:grpSp>
      <p:sp>
        <p:nvSpPr>
          <p:cNvPr id="145418" name="Text Box 22"/>
          <p:cNvSpPr txBox="1">
            <a:spLocks noChangeArrowheads="1"/>
          </p:cNvSpPr>
          <p:nvPr/>
        </p:nvSpPr>
        <p:spPr bwMode="auto">
          <a:xfrm>
            <a:off x="293688" y="2057400"/>
            <a:ext cx="19161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400" b="1">
                <a:solidFill>
                  <a:srgbClr val="F30D23"/>
                </a:solidFill>
              </a:rPr>
              <a:t>Anodes grown and assembled </a:t>
            </a:r>
          </a:p>
          <a:p>
            <a:pPr>
              <a:buFontTx/>
              <a:buNone/>
            </a:pPr>
            <a:r>
              <a:rPr lang="en-US" sz="1400" b="1">
                <a:solidFill>
                  <a:srgbClr val="F30D23"/>
                </a:solidFill>
              </a:rPr>
              <a:t>in flask by virus !</a:t>
            </a:r>
            <a:endParaRPr lang="en-US" sz="1400"/>
          </a:p>
        </p:txBody>
      </p:sp>
      <p:sp>
        <p:nvSpPr>
          <p:cNvPr id="145419" name="Text Box 23"/>
          <p:cNvSpPr txBox="1">
            <a:spLocks noChangeArrowheads="1"/>
          </p:cNvSpPr>
          <p:nvPr/>
        </p:nvSpPr>
        <p:spPr bwMode="auto">
          <a:xfrm>
            <a:off x="3733800" y="4267200"/>
            <a:ext cx="18145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400" b="1">
                <a:solidFill>
                  <a:srgbClr val="F30D23"/>
                </a:solidFill>
              </a:rPr>
              <a:t>Virus based anode </a:t>
            </a:r>
          </a:p>
          <a:p>
            <a:pPr>
              <a:buFontTx/>
              <a:buNone/>
            </a:pPr>
            <a:r>
              <a:rPr lang="en-US" sz="1400" b="1">
                <a:solidFill>
                  <a:srgbClr val="F30D23"/>
                </a:solidFill>
              </a:rPr>
              <a:t>wires placed on Cu</a:t>
            </a:r>
            <a:endParaRPr lang="en-US" sz="1400"/>
          </a:p>
        </p:txBody>
      </p:sp>
      <p:sp>
        <p:nvSpPr>
          <p:cNvPr id="145420" name="Text Box 24"/>
          <p:cNvSpPr txBox="1">
            <a:spLocks noChangeArrowheads="1"/>
          </p:cNvSpPr>
          <p:nvPr/>
        </p:nvSpPr>
        <p:spPr bwMode="auto">
          <a:xfrm>
            <a:off x="3581400" y="4953000"/>
            <a:ext cx="213836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400" b="1">
                <a:solidFill>
                  <a:srgbClr val="F30D23"/>
                </a:solidFill>
              </a:rPr>
              <a:t>Initial Gen 1  </a:t>
            </a:r>
          </a:p>
          <a:p>
            <a:pPr>
              <a:buFontTx/>
              <a:buNone/>
            </a:pPr>
            <a:r>
              <a:rPr lang="en-US" sz="1400" b="1">
                <a:solidFill>
                  <a:srgbClr val="F30D23"/>
                </a:solidFill>
              </a:rPr>
              <a:t>cycling (vs. Li) shows all of the virus- produced Co</a:t>
            </a:r>
            <a:r>
              <a:rPr lang="en-US" sz="1400" b="1" baseline="-25000">
                <a:solidFill>
                  <a:srgbClr val="F30D23"/>
                </a:solidFill>
              </a:rPr>
              <a:t>3</a:t>
            </a:r>
            <a:r>
              <a:rPr lang="en-US" sz="1400" b="1">
                <a:solidFill>
                  <a:srgbClr val="F30D23"/>
                </a:solidFill>
              </a:rPr>
              <a:t>O</a:t>
            </a:r>
            <a:r>
              <a:rPr lang="en-US" sz="1400" b="1" baseline="-25000">
                <a:solidFill>
                  <a:srgbClr val="F30D23"/>
                </a:solidFill>
              </a:rPr>
              <a:t>4</a:t>
            </a:r>
            <a:r>
              <a:rPr lang="en-US" sz="1400" b="1">
                <a:solidFill>
                  <a:srgbClr val="F30D23"/>
                </a:solidFill>
              </a:rPr>
              <a:t> is electrochem. active</a:t>
            </a:r>
            <a:endParaRPr lang="en-US" sz="1400"/>
          </a:p>
        </p:txBody>
      </p:sp>
      <p:pic>
        <p:nvPicPr>
          <p:cNvPr id="145421"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2971800" cy="2868613"/>
          </a:xfrm>
          <a:prstGeom prst="rect">
            <a:avLst/>
          </a:prstGeom>
          <a:solidFill>
            <a:srgbClr val="B7DEE8"/>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5422" name="Line 27"/>
          <p:cNvSpPr>
            <a:spLocks noChangeShapeType="1"/>
          </p:cNvSpPr>
          <p:nvPr/>
        </p:nvSpPr>
        <p:spPr bwMode="auto">
          <a:xfrm>
            <a:off x="990600" y="4648200"/>
            <a:ext cx="21336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3" name="Text Box 29"/>
          <p:cNvSpPr txBox="1">
            <a:spLocks noChangeArrowheads="1"/>
          </p:cNvSpPr>
          <p:nvPr/>
        </p:nvSpPr>
        <p:spPr bwMode="auto">
          <a:xfrm>
            <a:off x="1371600" y="3733800"/>
            <a:ext cx="1752600" cy="639763"/>
          </a:xfrm>
          <a:prstGeom prst="rect">
            <a:avLst/>
          </a:prstGeom>
          <a:solidFill>
            <a:srgbClr val="F5FB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200" b="1">
                <a:solidFill>
                  <a:srgbClr val="F30D23"/>
                </a:solidFill>
              </a:rPr>
              <a:t>Theor. capacity for</a:t>
            </a:r>
          </a:p>
          <a:p>
            <a:pPr>
              <a:buFontTx/>
              <a:buNone/>
            </a:pPr>
            <a:r>
              <a:rPr lang="en-US" sz="1200" b="1">
                <a:solidFill>
                  <a:srgbClr val="F30D23"/>
                </a:solidFill>
              </a:rPr>
              <a:t>stoichiometric rxn</a:t>
            </a:r>
          </a:p>
          <a:p>
            <a:pPr>
              <a:buFontTx/>
              <a:buNone/>
            </a:pPr>
            <a:r>
              <a:rPr lang="en-US" sz="1200" b="1">
                <a:solidFill>
                  <a:srgbClr val="F30D23"/>
                </a:solidFill>
              </a:rPr>
              <a:t>with 8 Li per Co</a:t>
            </a:r>
            <a:r>
              <a:rPr lang="en-US" sz="1200" b="1" baseline="-25000">
                <a:solidFill>
                  <a:srgbClr val="F30D23"/>
                </a:solidFill>
              </a:rPr>
              <a:t>3</a:t>
            </a:r>
            <a:r>
              <a:rPr lang="en-US" sz="1200" b="1">
                <a:solidFill>
                  <a:srgbClr val="F30D23"/>
                </a:solidFill>
              </a:rPr>
              <a:t>O</a:t>
            </a:r>
            <a:r>
              <a:rPr lang="en-US" sz="1200" b="1" baseline="-25000">
                <a:solidFill>
                  <a:srgbClr val="F30D23"/>
                </a:solidFill>
              </a:rPr>
              <a:t>4</a:t>
            </a:r>
            <a:endParaRPr lang="en-US" sz="1200" baseline="-25000"/>
          </a:p>
        </p:txBody>
      </p:sp>
      <p:sp>
        <p:nvSpPr>
          <p:cNvPr id="145424" name="Line 30"/>
          <p:cNvSpPr>
            <a:spLocks noChangeShapeType="1"/>
          </p:cNvSpPr>
          <p:nvPr/>
        </p:nvSpPr>
        <p:spPr bwMode="auto">
          <a:xfrm flipV="1">
            <a:off x="4419600" y="3505200"/>
            <a:ext cx="381000" cy="685800"/>
          </a:xfrm>
          <a:prstGeom prst="line">
            <a:avLst/>
          </a:prstGeom>
          <a:noFill/>
          <a:ln w="19050">
            <a:solidFill>
              <a:srgbClr val="F30D2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25" name="Line 31"/>
          <p:cNvSpPr>
            <a:spLocks noChangeShapeType="1"/>
          </p:cNvSpPr>
          <p:nvPr/>
        </p:nvSpPr>
        <p:spPr bwMode="auto">
          <a:xfrm>
            <a:off x="990600" y="5410200"/>
            <a:ext cx="2133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26" name="Line 32"/>
          <p:cNvSpPr>
            <a:spLocks noChangeShapeType="1"/>
          </p:cNvSpPr>
          <p:nvPr/>
        </p:nvSpPr>
        <p:spPr bwMode="auto">
          <a:xfrm>
            <a:off x="1447800" y="4191000"/>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27" name="Line 33"/>
          <p:cNvSpPr>
            <a:spLocks noChangeShapeType="1"/>
          </p:cNvSpPr>
          <p:nvPr/>
        </p:nvSpPr>
        <p:spPr bwMode="auto">
          <a:xfrm flipH="1" flipV="1">
            <a:off x="1143000" y="5410200"/>
            <a:ext cx="22860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28" name="Text Box 34"/>
          <p:cNvSpPr txBox="1">
            <a:spLocks noChangeArrowheads="1"/>
          </p:cNvSpPr>
          <p:nvPr/>
        </p:nvSpPr>
        <p:spPr bwMode="auto">
          <a:xfrm>
            <a:off x="1524000" y="5486400"/>
            <a:ext cx="1031875" cy="274638"/>
          </a:xfrm>
          <a:prstGeom prst="rect">
            <a:avLst/>
          </a:prstGeom>
          <a:solidFill>
            <a:srgbClr val="F5FB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200" b="1">
                <a:solidFill>
                  <a:srgbClr val="F71C08"/>
                </a:solidFill>
                <a:cs typeface="Arial" charset="0"/>
              </a:rPr>
              <a:t>commercial</a:t>
            </a:r>
            <a:endParaRPr lang="en-US" sz="1800" i="1">
              <a:cs typeface="Arial" charset="0"/>
            </a:endParaRPr>
          </a:p>
        </p:txBody>
      </p:sp>
      <p:pic>
        <p:nvPicPr>
          <p:cNvPr id="145429"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492250"/>
            <a:ext cx="3124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0"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9613" y="4038600"/>
            <a:ext cx="312737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1" name="Picture 38" descr="co3o4-cyc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962400"/>
            <a:ext cx="33528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32" name="Rectangle 39"/>
          <p:cNvSpPr>
            <a:spLocks noChangeArrowheads="1"/>
          </p:cNvSpPr>
          <p:nvPr/>
        </p:nvSpPr>
        <p:spPr bwMode="auto">
          <a:xfrm>
            <a:off x="3009900" y="6172200"/>
            <a:ext cx="3124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altLang="ko-KR" sz="1200" b="1">
                <a:solidFill>
                  <a:srgbClr val="00FF00"/>
                </a:solidFill>
                <a:ea typeface="Gulim" charset="0"/>
                <a:cs typeface="Gulim" charset="0"/>
              </a:rPr>
              <a:t>Reversible</a:t>
            </a:r>
            <a:r>
              <a:rPr lang="en-US" altLang="zh-CN" sz="1200" b="1">
                <a:solidFill>
                  <a:srgbClr val="00FF00"/>
                </a:solidFill>
                <a:ea typeface="Gulim" charset="0"/>
                <a:cs typeface="Gulim" charset="0"/>
              </a:rPr>
              <a:t> Capacity : 600 to 750 mAh/g</a:t>
            </a:r>
            <a:endParaRPr lang="en-US" sz="1200" b="1">
              <a:solidFill>
                <a:srgbClr val="00FF00"/>
              </a:solidFill>
              <a:ea typeface="Gulim" charset="0"/>
              <a:cs typeface="Gulim" charset="0"/>
            </a:endParaRPr>
          </a:p>
        </p:txBody>
      </p:sp>
      <p:sp>
        <p:nvSpPr>
          <p:cNvPr id="145433" name="Rectangle 40"/>
          <p:cNvSpPr>
            <a:spLocks noChangeArrowheads="1"/>
          </p:cNvSpPr>
          <p:nvPr/>
        </p:nvSpPr>
        <p:spPr bwMode="auto">
          <a:xfrm>
            <a:off x="2287588" y="6400800"/>
            <a:ext cx="3616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altLang="ko-KR" sz="1200" b="1">
                <a:solidFill>
                  <a:srgbClr val="FF0000"/>
                </a:solidFill>
                <a:ea typeface="Gulim" charset="0"/>
                <a:cs typeface="Gulim" charset="0"/>
              </a:rPr>
              <a:t>about 2 times higher than carbon based anode</a:t>
            </a:r>
            <a:endParaRPr lang="en-US" sz="1200" b="1">
              <a:solidFill>
                <a:srgbClr val="FF0000"/>
              </a:solidFill>
              <a:ea typeface="Gulim" charset="0"/>
              <a:cs typeface="Gulim" charset="0"/>
            </a:endParaRPr>
          </a:p>
        </p:txBody>
      </p:sp>
    </p:spTree>
    <p:extLst>
      <p:ext uri="{BB962C8B-B14F-4D97-AF65-F5344CB8AC3E}">
        <p14:creationId xmlns:p14="http://schemas.microsoft.com/office/powerpoint/2010/main" val="20026307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p:cNvSpPr>
          <p:nvPr/>
        </p:nvSpPr>
        <p:spPr bwMode="auto">
          <a:xfrm>
            <a:off x="9525" y="-9525"/>
            <a:ext cx="9124950" cy="6867525"/>
          </a:xfrm>
          <a:prstGeom prst="rect">
            <a:avLst/>
          </a:prstGeom>
          <a:solidFill>
            <a:srgbClr val="000000"/>
          </a:solidFill>
          <a:ln w="25400">
            <a:solidFill>
              <a:schemeClr val="tx1"/>
            </a:solidFill>
            <a:miter lim="800000"/>
            <a:headEnd/>
            <a:tailEnd/>
          </a:ln>
        </p:spPr>
        <p:txBody>
          <a:bodyPr lIns="0" tIns="0" rIns="0" bIns="0"/>
          <a:lstStyle/>
          <a:p>
            <a:endParaRPr lang="en-US"/>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433513"/>
            <a:ext cx="8751887"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51" name="Rectangle 3"/>
          <p:cNvSpPr>
            <a:spLocks/>
          </p:cNvSpPr>
          <p:nvPr/>
        </p:nvSpPr>
        <p:spPr bwMode="auto">
          <a:xfrm>
            <a:off x="339725" y="325438"/>
            <a:ext cx="84566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buFontTx/>
              <a:buNone/>
            </a:pPr>
            <a:r>
              <a:rPr lang="en-US" b="1">
                <a:solidFill>
                  <a:srgbClr val="FFFFFF"/>
                </a:solidFill>
                <a:latin typeface="Tahoma" charset="0"/>
                <a:cs typeface="Tahoma" charset="0"/>
                <a:sym typeface="Tahoma" charset="0"/>
              </a:rPr>
              <a:t>M13 bacteriophage</a:t>
            </a:r>
          </a:p>
        </p:txBody>
      </p:sp>
      <p:sp>
        <p:nvSpPr>
          <p:cNvPr id="104452" name="Rectangle 4"/>
          <p:cNvSpPr>
            <a:spLocks/>
          </p:cNvSpPr>
          <p:nvPr/>
        </p:nvSpPr>
        <p:spPr bwMode="auto">
          <a:xfrm>
            <a:off x="71438" y="6540500"/>
            <a:ext cx="735806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300" b="1">
                <a:solidFill>
                  <a:srgbClr val="FFFFFF"/>
                </a:solidFill>
                <a:latin typeface="Helvetica Neue" charset="0"/>
                <a:cs typeface="Helvetica Neue" charset="0"/>
                <a:sym typeface="Helvetica Neue" charset="0"/>
              </a:rPr>
              <a:t>Images created by Steven Kottman, published in Science (2004) 303, 213 </a:t>
            </a:r>
          </a:p>
        </p:txBody>
      </p:sp>
      <p:sp>
        <p:nvSpPr>
          <p:cNvPr id="104453" name="Rectangle 5"/>
          <p:cNvSpPr>
            <a:spLocks/>
          </p:cNvSpPr>
          <p:nvPr/>
        </p:nvSpPr>
        <p:spPr bwMode="auto">
          <a:xfrm>
            <a:off x="490538" y="5611813"/>
            <a:ext cx="35909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700">
                <a:solidFill>
                  <a:srgbClr val="FFFFFF"/>
                </a:solidFill>
                <a:latin typeface="Helvetica Neue" charset="0"/>
                <a:cs typeface="Helvetica Neue" charset="0"/>
                <a:sym typeface="Helvetica Neue" charset="0"/>
              </a:rPr>
              <a:t>2,700 copies of pVIII coat proteins </a:t>
            </a:r>
          </a:p>
        </p:txBody>
      </p:sp>
      <p:pic>
        <p:nvPicPr>
          <p:cNvPr id="10445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247">
            <a:off x="5318125" y="5640388"/>
            <a:ext cx="30273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55" name="Rectangle 7"/>
          <p:cNvSpPr>
            <a:spLocks/>
          </p:cNvSpPr>
          <p:nvPr/>
        </p:nvSpPr>
        <p:spPr bwMode="auto">
          <a:xfrm>
            <a:off x="6340475" y="5873750"/>
            <a:ext cx="974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b="1">
                <a:solidFill>
                  <a:srgbClr val="FFFFFF"/>
                </a:solidFill>
                <a:latin typeface="Helvetica Neue" charset="0"/>
                <a:cs typeface="Helvetica Neue" charset="0"/>
                <a:sym typeface="Helvetica Neue" charset="0"/>
              </a:rPr>
              <a:t>~ 6.5 nm</a:t>
            </a:r>
          </a:p>
        </p:txBody>
      </p:sp>
      <p:pic>
        <p:nvPicPr>
          <p:cNvPr id="10445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247">
            <a:off x="190500" y="1404938"/>
            <a:ext cx="3044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57" name="Rectangle 9"/>
          <p:cNvSpPr>
            <a:spLocks/>
          </p:cNvSpPr>
          <p:nvPr/>
        </p:nvSpPr>
        <p:spPr bwMode="auto">
          <a:xfrm>
            <a:off x="873125" y="1306513"/>
            <a:ext cx="1038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b="1">
                <a:solidFill>
                  <a:srgbClr val="FFFFFF"/>
                </a:solidFill>
                <a:latin typeface="Helvetica Neue" charset="0"/>
                <a:cs typeface="Helvetica Neue" charset="0"/>
                <a:sym typeface="Helvetica Neue" charset="0"/>
              </a:rPr>
              <a:t>~ 900 nm</a:t>
            </a:r>
          </a:p>
        </p:txBody>
      </p:sp>
      <p:sp>
        <p:nvSpPr>
          <p:cNvPr id="104458" name="Rectangle 10"/>
          <p:cNvSpPr>
            <a:spLocks/>
          </p:cNvSpPr>
          <p:nvPr/>
        </p:nvSpPr>
        <p:spPr bwMode="auto">
          <a:xfrm>
            <a:off x="6335713" y="342741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b="1">
                <a:solidFill>
                  <a:srgbClr val="F3EB00"/>
                </a:solidFill>
                <a:latin typeface="Helvetica Neue" charset="0"/>
                <a:cs typeface="Helvetica Neue" charset="0"/>
                <a:sym typeface="Helvetica Neue" charset="0"/>
              </a:rPr>
              <a:t>ssDNA </a:t>
            </a:r>
          </a:p>
        </p:txBody>
      </p:sp>
    </p:spTree>
    <p:extLst>
      <p:ext uri="{BB962C8B-B14F-4D97-AF65-F5344CB8AC3E}">
        <p14:creationId xmlns:p14="http://schemas.microsoft.com/office/powerpoint/2010/main" val="598671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m1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38400" y="2620963"/>
            <a:ext cx="6148388" cy="3867150"/>
          </a:xfrm>
          <a:prstGeom prst="rect">
            <a:avLst/>
          </a:prstGeom>
          <a:solidFill>
            <a:srgbClr val="F5FBFF"/>
          </a:solidFill>
          <a:ln w="28575">
            <a:solidFill>
              <a:srgbClr val="800040"/>
            </a:solidFill>
            <a:miter lim="800000"/>
            <a:headEnd/>
            <a:tailEnd/>
          </a:ln>
        </p:spPr>
      </p:pic>
      <p:pic>
        <p:nvPicPr>
          <p:cNvPr id="146434" name="Picture 3"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01763"/>
            <a:ext cx="3962400" cy="2813050"/>
          </a:xfrm>
          <a:prstGeom prst="rect">
            <a:avLst/>
          </a:prstGeom>
          <a:solidFill>
            <a:srgbClr val="66FFCC"/>
          </a:solidFill>
          <a:ln w="28575">
            <a:solidFill>
              <a:srgbClr val="800040"/>
            </a:solidFill>
            <a:miter lim="800000"/>
            <a:headEnd/>
            <a:tailEnd/>
          </a:ln>
        </p:spPr>
      </p:pic>
      <p:pic>
        <p:nvPicPr>
          <p:cNvPr id="146435" name="Picture 5" descr="figure2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364163"/>
            <a:ext cx="208756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6"/>
          <p:cNvSpPr txBox="1">
            <a:spLocks noChangeArrowheads="1"/>
          </p:cNvSpPr>
          <p:nvPr/>
        </p:nvSpPr>
        <p:spPr bwMode="auto">
          <a:xfrm>
            <a:off x="0" y="228600"/>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latinLnBrk="1" hangingPunct="1">
              <a:lnSpc>
                <a:spcPct val="115000"/>
              </a:lnSpc>
              <a:buFontTx/>
              <a:buNone/>
            </a:pPr>
            <a:r>
              <a:rPr kumimoji="1" lang="en-US" altLang="ko-KR" sz="2400" b="1">
                <a:ea typeface="굴림" charset="0"/>
                <a:cs typeface="굴림" charset="0"/>
              </a:rPr>
              <a:t>Engineered M13 viruses for the hybrid Au-Co</a:t>
            </a:r>
            <a:r>
              <a:rPr kumimoji="1" lang="en-US" altLang="ko-KR" sz="2400" b="1" baseline="-25000">
                <a:ea typeface="굴림" charset="0"/>
                <a:cs typeface="굴림" charset="0"/>
              </a:rPr>
              <a:t>3</a:t>
            </a:r>
            <a:r>
              <a:rPr kumimoji="1" lang="en-US" altLang="ko-KR" sz="2400" b="1">
                <a:ea typeface="굴림" charset="0"/>
                <a:cs typeface="굴림" charset="0"/>
              </a:rPr>
              <a:t>O</a:t>
            </a:r>
            <a:r>
              <a:rPr kumimoji="1" lang="en-US" altLang="ko-KR" sz="2400" b="1" baseline="-25000">
                <a:ea typeface="굴림" charset="0"/>
                <a:cs typeface="굴림" charset="0"/>
              </a:rPr>
              <a:t>4</a:t>
            </a:r>
            <a:r>
              <a:rPr kumimoji="1" lang="en-US" altLang="ko-KR" sz="2400" b="1">
                <a:ea typeface="굴림" charset="0"/>
                <a:cs typeface="굴림" charset="0"/>
              </a:rPr>
              <a:t> nanowire</a:t>
            </a:r>
            <a:r>
              <a:rPr kumimoji="1" lang="en-US" altLang="ko-KR" sz="2400" b="1">
                <a:solidFill>
                  <a:srgbClr val="800040"/>
                </a:solidFill>
                <a:ea typeface="굴림" charset="0"/>
                <a:cs typeface="굴림" charset="0"/>
              </a:rPr>
              <a:t> </a:t>
            </a:r>
          </a:p>
        </p:txBody>
      </p:sp>
      <p:sp>
        <p:nvSpPr>
          <p:cNvPr id="146437" name="Text Box 7"/>
          <p:cNvSpPr txBox="1">
            <a:spLocks noChangeArrowheads="1"/>
          </p:cNvSpPr>
          <p:nvPr/>
        </p:nvSpPr>
        <p:spPr bwMode="auto">
          <a:xfrm>
            <a:off x="76200" y="762000"/>
            <a:ext cx="441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600" b="1">
                <a:solidFill>
                  <a:srgbClr val="00FF00"/>
                </a:solidFill>
              </a:rPr>
              <a:t>Au-specific peptide selection using phage display library</a:t>
            </a:r>
          </a:p>
        </p:txBody>
      </p:sp>
      <p:sp>
        <p:nvSpPr>
          <p:cNvPr id="146438" name="Text Box 8"/>
          <p:cNvSpPr txBox="1">
            <a:spLocks noChangeArrowheads="1"/>
          </p:cNvSpPr>
          <p:nvPr/>
        </p:nvSpPr>
        <p:spPr bwMode="auto">
          <a:xfrm>
            <a:off x="4038600" y="2590800"/>
            <a:ext cx="449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800">
                <a:solidFill>
                  <a:srgbClr val="000072"/>
                </a:solidFill>
              </a:rPr>
              <a:t>Genetic engineering with plasmid system</a:t>
            </a:r>
          </a:p>
        </p:txBody>
      </p:sp>
      <p:sp>
        <p:nvSpPr>
          <p:cNvPr id="146439" name="Text Box 10"/>
          <p:cNvSpPr txBox="1">
            <a:spLocks noChangeArrowheads="1"/>
          </p:cNvSpPr>
          <p:nvPr/>
        </p:nvSpPr>
        <p:spPr bwMode="auto">
          <a:xfrm>
            <a:off x="1219200" y="3916363"/>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a:spcBef>
                <a:spcPct val="50000"/>
              </a:spcBef>
              <a:buFontTx/>
              <a:buNone/>
            </a:pPr>
            <a:r>
              <a:rPr lang="en-US" sz="1400" b="1">
                <a:solidFill>
                  <a:srgbClr val="004080"/>
                </a:solidFill>
              </a:rPr>
              <a:t>Amplification</a:t>
            </a:r>
          </a:p>
        </p:txBody>
      </p:sp>
      <p:sp>
        <p:nvSpPr>
          <p:cNvPr id="146440" name="Text Box 11"/>
          <p:cNvSpPr txBox="1">
            <a:spLocks noChangeArrowheads="1"/>
          </p:cNvSpPr>
          <p:nvPr/>
        </p:nvSpPr>
        <p:spPr bwMode="auto">
          <a:xfrm>
            <a:off x="76200" y="1858963"/>
            <a:ext cx="91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a:spcBef>
                <a:spcPct val="50000"/>
              </a:spcBef>
              <a:buFontTx/>
              <a:buNone/>
            </a:pPr>
            <a:r>
              <a:rPr lang="en-US" sz="1400" b="1">
                <a:solidFill>
                  <a:srgbClr val="004080"/>
                </a:solidFill>
              </a:rPr>
              <a:t>Peptide library</a:t>
            </a:r>
          </a:p>
        </p:txBody>
      </p:sp>
      <p:sp>
        <p:nvSpPr>
          <p:cNvPr id="146441" name="Text Box 12"/>
          <p:cNvSpPr txBox="1">
            <a:spLocks noChangeArrowheads="1"/>
          </p:cNvSpPr>
          <p:nvPr/>
        </p:nvSpPr>
        <p:spPr bwMode="auto">
          <a:xfrm>
            <a:off x="3048000" y="3306763"/>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a:spcBef>
                <a:spcPct val="50000"/>
              </a:spcBef>
              <a:buFontTx/>
              <a:buNone/>
            </a:pPr>
            <a:r>
              <a:rPr lang="en-US" sz="1400" b="1">
                <a:solidFill>
                  <a:srgbClr val="004080"/>
                </a:solidFill>
              </a:rPr>
              <a:t>Elution</a:t>
            </a:r>
          </a:p>
        </p:txBody>
      </p:sp>
      <p:sp>
        <p:nvSpPr>
          <p:cNvPr id="146442" name="Text Box 13"/>
          <p:cNvSpPr txBox="1">
            <a:spLocks noChangeArrowheads="1"/>
          </p:cNvSpPr>
          <p:nvPr/>
        </p:nvSpPr>
        <p:spPr bwMode="auto">
          <a:xfrm>
            <a:off x="4495800" y="2971800"/>
            <a:ext cx="1981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spcBef>
                <a:spcPct val="50000"/>
              </a:spcBef>
              <a:buFontTx/>
              <a:buNone/>
            </a:pPr>
            <a:r>
              <a:rPr lang="en-US" sz="1800" b="1">
                <a:solidFill>
                  <a:srgbClr val="800000"/>
                </a:solidFill>
              </a:rPr>
              <a:t>Au nanoparticle can be attached with this motif</a:t>
            </a:r>
          </a:p>
        </p:txBody>
      </p:sp>
      <p:sp>
        <p:nvSpPr>
          <p:cNvPr id="146443" name="Text Box 14"/>
          <p:cNvSpPr txBox="1">
            <a:spLocks noChangeArrowheads="1"/>
          </p:cNvSpPr>
          <p:nvPr/>
        </p:nvSpPr>
        <p:spPr bwMode="auto">
          <a:xfrm>
            <a:off x="4800600" y="1630363"/>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800" b="1">
                <a:solidFill>
                  <a:srgbClr val="00FF00"/>
                </a:solidFill>
              </a:rPr>
              <a:t>Gold binding peptide sequence:</a:t>
            </a:r>
          </a:p>
          <a:p>
            <a:pPr>
              <a:buFontTx/>
              <a:buNone/>
            </a:pPr>
            <a:r>
              <a:rPr lang="en-US" sz="1800" b="1"/>
              <a:t>LKAHLPPSRLPS</a:t>
            </a:r>
          </a:p>
        </p:txBody>
      </p:sp>
      <p:sp>
        <p:nvSpPr>
          <p:cNvPr id="146444" name="Line 9"/>
          <p:cNvSpPr>
            <a:spLocks noChangeShapeType="1"/>
          </p:cNvSpPr>
          <p:nvPr/>
        </p:nvSpPr>
        <p:spPr bwMode="auto">
          <a:xfrm>
            <a:off x="4038600" y="3382963"/>
            <a:ext cx="1066800" cy="685800"/>
          </a:xfrm>
          <a:prstGeom prst="line">
            <a:avLst/>
          </a:prstGeom>
          <a:noFill/>
          <a:ln w="38100">
            <a:solidFill>
              <a:srgbClr val="80004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17032444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figure2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00213"/>
            <a:ext cx="2017713"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2" name="Picture 3" descr="figure2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588" y="1700213"/>
            <a:ext cx="637222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AutoShape 4"/>
          <p:cNvSpPr>
            <a:spLocks noChangeArrowheads="1"/>
          </p:cNvSpPr>
          <p:nvPr/>
        </p:nvSpPr>
        <p:spPr bwMode="auto">
          <a:xfrm>
            <a:off x="2236788" y="3141663"/>
            <a:ext cx="360362" cy="360362"/>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
        <p:nvSpPr>
          <p:cNvPr id="148484" name="Text Box 5"/>
          <p:cNvSpPr txBox="1">
            <a:spLocks noChangeArrowheads="1"/>
          </p:cNvSpPr>
          <p:nvPr/>
        </p:nvSpPr>
        <p:spPr bwMode="auto">
          <a:xfrm>
            <a:off x="0" y="16668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2400" b="1">
                <a:cs typeface="Arial" charset="0"/>
              </a:rPr>
              <a:t>Genetic Modification Produces New Hybrid Anodes for Increased Capacity </a:t>
            </a:r>
            <a:r>
              <a:rPr lang="en-US" altLang="ko-KR" sz="2400" b="1">
                <a:cs typeface="Arial" charset="0"/>
              </a:rPr>
              <a:t>Au-Co</a:t>
            </a:r>
            <a:r>
              <a:rPr lang="en-US" altLang="ko-KR" sz="2400" b="1" baseline="-25000">
                <a:cs typeface="Arial" charset="0"/>
              </a:rPr>
              <a:t>3</a:t>
            </a:r>
            <a:r>
              <a:rPr lang="en-US" altLang="ko-KR" sz="2400" b="1">
                <a:cs typeface="Arial" charset="0"/>
              </a:rPr>
              <a:t>O</a:t>
            </a:r>
            <a:r>
              <a:rPr lang="en-US" altLang="ko-KR" sz="2400" b="1" baseline="-25000">
                <a:cs typeface="Arial" charset="0"/>
              </a:rPr>
              <a:t>4</a:t>
            </a:r>
            <a:r>
              <a:rPr lang="en-US" altLang="ko-KR" sz="2400" b="1">
                <a:cs typeface="Arial" charset="0"/>
              </a:rPr>
              <a:t> Nanowire</a:t>
            </a:r>
            <a:r>
              <a:rPr lang="en-US" altLang="ko-KR" sz="2400" b="1" i="1">
                <a:solidFill>
                  <a:srgbClr val="800040"/>
                </a:solidFill>
                <a:cs typeface="Arial" charset="0"/>
              </a:rPr>
              <a:t> </a:t>
            </a:r>
            <a:endParaRPr lang="en-US" sz="2400" b="1" i="1">
              <a:solidFill>
                <a:srgbClr val="800040"/>
              </a:solidFill>
              <a:cs typeface="Arial" charset="0"/>
            </a:endParaRPr>
          </a:p>
        </p:txBody>
      </p:sp>
      <p:sp>
        <p:nvSpPr>
          <p:cNvPr id="148485" name="Text Box 6"/>
          <p:cNvSpPr txBox="1">
            <a:spLocks noChangeArrowheads="1"/>
          </p:cNvSpPr>
          <p:nvPr/>
        </p:nvSpPr>
        <p:spPr bwMode="auto">
          <a:xfrm>
            <a:off x="0" y="5181600"/>
            <a:ext cx="2209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400" b="1">
                <a:solidFill>
                  <a:srgbClr val="FF0000"/>
                </a:solidFill>
              </a:rPr>
              <a:t>Gold nanoparticles bound on the virus</a:t>
            </a:r>
          </a:p>
        </p:txBody>
      </p:sp>
      <p:sp>
        <p:nvSpPr>
          <p:cNvPr id="148486" name="Text Box 7"/>
          <p:cNvSpPr txBox="1">
            <a:spLocks noChangeArrowheads="1"/>
          </p:cNvSpPr>
          <p:nvPr/>
        </p:nvSpPr>
        <p:spPr bwMode="auto">
          <a:xfrm>
            <a:off x="4114800" y="5121275"/>
            <a:ext cx="2209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400" b="1">
                <a:solidFill>
                  <a:srgbClr val="FF0000"/>
                </a:solidFill>
              </a:rPr>
              <a:t>Cobalt oxide nucleation &amp; growth</a:t>
            </a:r>
          </a:p>
        </p:txBody>
      </p:sp>
      <p:sp>
        <p:nvSpPr>
          <p:cNvPr id="148487" name="Rectangle 9"/>
          <p:cNvSpPr>
            <a:spLocks noChangeArrowheads="1"/>
          </p:cNvSpPr>
          <p:nvPr/>
        </p:nvSpPr>
        <p:spPr bwMode="auto">
          <a:xfrm>
            <a:off x="2362200" y="594360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buFontTx/>
              <a:buNone/>
            </a:pPr>
            <a:r>
              <a:rPr lang="en-US" sz="1800" b="1">
                <a:solidFill>
                  <a:srgbClr val="00FF00"/>
                </a:solidFill>
              </a:rPr>
              <a:t>Has gene to grow co oxide and gene to bind gold</a:t>
            </a:r>
            <a:endParaRPr lang="en-US" sz="1800">
              <a:solidFill>
                <a:srgbClr val="00FF00"/>
              </a:solidFill>
            </a:endParaRPr>
          </a:p>
        </p:txBody>
      </p:sp>
    </p:spTree>
    <p:extLst>
      <p:ext uri="{BB962C8B-B14F-4D97-AF65-F5344CB8AC3E}">
        <p14:creationId xmlns:p14="http://schemas.microsoft.com/office/powerpoint/2010/main" val="17992421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143000"/>
            <a:ext cx="26670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8" name="Picture 22" descr="virus_coba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3505200"/>
            <a:ext cx="2438400" cy="2438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2579"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09700"/>
            <a:ext cx="12430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409700"/>
            <a:ext cx="12430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09700"/>
            <a:ext cx="12430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Line 4"/>
          <p:cNvSpPr>
            <a:spLocks noChangeShapeType="1"/>
          </p:cNvSpPr>
          <p:nvPr/>
        </p:nvSpPr>
        <p:spPr bwMode="auto">
          <a:xfrm>
            <a:off x="914400" y="1089025"/>
            <a:ext cx="0" cy="685800"/>
          </a:xfrm>
          <a:prstGeom prst="line">
            <a:avLst/>
          </a:prstGeom>
          <a:noFill/>
          <a:ln w="317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2583" name="Text Box 5"/>
          <p:cNvSpPr txBox="1">
            <a:spLocks noChangeArrowheads="1"/>
          </p:cNvSpPr>
          <p:nvPr/>
        </p:nvSpPr>
        <p:spPr bwMode="auto">
          <a:xfrm>
            <a:off x="381000" y="2195513"/>
            <a:ext cx="108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latinLnBrk="1" hangingPunct="1">
              <a:buFontTx/>
              <a:buNone/>
            </a:pPr>
            <a:r>
              <a:rPr kumimoji="1" lang="en-US" altLang="ko-KR" sz="1800" b="1">
                <a:solidFill>
                  <a:srgbClr val="FF0000"/>
                </a:solidFill>
                <a:ea typeface="굴림" charset="0"/>
                <a:cs typeface="굴림" charset="0"/>
              </a:rPr>
              <a:t>Polymer</a:t>
            </a:r>
            <a:endParaRPr kumimoji="1" lang="en-US" altLang="ko-KR" sz="1800" b="1" baseline="30000">
              <a:solidFill>
                <a:srgbClr val="FF0000"/>
              </a:solidFill>
              <a:ea typeface="굴림" charset="0"/>
              <a:cs typeface="굴림" charset="0"/>
            </a:endParaRPr>
          </a:p>
        </p:txBody>
      </p:sp>
      <p:grpSp>
        <p:nvGrpSpPr>
          <p:cNvPr id="152584" name="Group 6"/>
          <p:cNvGrpSpPr>
            <a:grpSpLocks/>
          </p:cNvGrpSpPr>
          <p:nvPr/>
        </p:nvGrpSpPr>
        <p:grpSpPr bwMode="auto">
          <a:xfrm>
            <a:off x="685800" y="152400"/>
            <a:ext cx="504825" cy="1098550"/>
            <a:chOff x="651" y="672"/>
            <a:chExt cx="318" cy="692"/>
          </a:xfrm>
        </p:grpSpPr>
        <p:sp>
          <p:nvSpPr>
            <p:cNvPr id="152601" name="AutoShape 7"/>
            <p:cNvSpPr>
              <a:spLocks noChangeAspect="1" noChangeArrowheads="1"/>
            </p:cNvSpPr>
            <p:nvPr/>
          </p:nvSpPr>
          <p:spPr bwMode="auto">
            <a:xfrm>
              <a:off x="651" y="672"/>
              <a:ext cx="318" cy="689"/>
            </a:xfrm>
            <a:prstGeom prst="cube">
              <a:avLst>
                <a:gd name="adj" fmla="val 8333"/>
              </a:avLst>
            </a:prstGeom>
            <a:gradFill rotWithShape="0">
              <a:gsLst>
                <a:gs pos="0">
                  <a:srgbClr val="C0C0C0"/>
                </a:gs>
                <a:gs pos="100000">
                  <a:srgbClr val="FFFFFF"/>
                </a:gs>
              </a:gsLst>
              <a:lin ang="2700000" scaled="1"/>
            </a:gradFill>
            <a:ln w="31750">
              <a:solidFill>
                <a:schemeClr val="tx1"/>
              </a:solidFill>
              <a:miter lim="800000"/>
              <a:headEnd/>
              <a:tailEnd/>
            </a:ln>
          </p:spPr>
          <p:txBody>
            <a:bodyPr anchor="ctr">
              <a:spAutoFit/>
            </a:bodyPr>
            <a:lstStyle/>
            <a:p>
              <a:endParaRPr lang="en-US"/>
            </a:p>
          </p:txBody>
        </p:sp>
        <p:sp>
          <p:nvSpPr>
            <p:cNvPr id="152602" name="Freeform 8"/>
            <p:cNvSpPr>
              <a:spLocks/>
            </p:cNvSpPr>
            <p:nvPr/>
          </p:nvSpPr>
          <p:spPr bwMode="auto">
            <a:xfrm>
              <a:off x="661" y="858"/>
              <a:ext cx="283" cy="506"/>
            </a:xfrm>
            <a:custGeom>
              <a:avLst/>
              <a:gdLst>
                <a:gd name="T0" fmla="*/ 0 w 168"/>
                <a:gd name="T1" fmla="*/ 2147483647 h 360"/>
                <a:gd name="T2" fmla="*/ 2147483647 w 168"/>
                <a:gd name="T3" fmla="*/ 2147483647 h 360"/>
                <a:gd name="T4" fmla="*/ 2147483647 w 168"/>
                <a:gd name="T5" fmla="*/ 2147483647 h 360"/>
                <a:gd name="T6" fmla="*/ 2147483647 w 168"/>
                <a:gd name="T7" fmla="*/ 2147483647 h 360"/>
                <a:gd name="T8" fmla="*/ 2147483647 w 168"/>
                <a:gd name="T9" fmla="*/ 2147483647 h 360"/>
                <a:gd name="T10" fmla="*/ 2147483647 w 168"/>
                <a:gd name="T11" fmla="*/ 2147483647 h 360"/>
                <a:gd name="T12" fmla="*/ 2147483647 w 168"/>
                <a:gd name="T13" fmla="*/ 2147483647 h 360"/>
                <a:gd name="T14" fmla="*/ 2147483647 w 168"/>
                <a:gd name="T15" fmla="*/ 2147483647 h 360"/>
                <a:gd name="T16" fmla="*/ 2147483647 w 168"/>
                <a:gd name="T17" fmla="*/ 0 h 360"/>
                <a:gd name="T18" fmla="*/ 2147483647 w 168"/>
                <a:gd name="T19" fmla="*/ 2147483647 h 360"/>
                <a:gd name="T20" fmla="*/ 0 w 168"/>
                <a:gd name="T21" fmla="*/ 2147483647 h 360"/>
                <a:gd name="T22" fmla="*/ 0 w 168"/>
                <a:gd name="T23" fmla="*/ 2147483647 h 3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360"/>
                <a:gd name="T38" fmla="*/ 168 w 168"/>
                <a:gd name="T39" fmla="*/ 360 h 3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360">
                  <a:moveTo>
                    <a:pt x="0" y="15"/>
                  </a:moveTo>
                  <a:cubicBezTo>
                    <a:pt x="9" y="16"/>
                    <a:pt x="19" y="15"/>
                    <a:pt x="27" y="18"/>
                  </a:cubicBezTo>
                  <a:cubicBezTo>
                    <a:pt x="30" y="19"/>
                    <a:pt x="28" y="25"/>
                    <a:pt x="30" y="27"/>
                  </a:cubicBezTo>
                  <a:cubicBezTo>
                    <a:pt x="34" y="32"/>
                    <a:pt x="42" y="34"/>
                    <a:pt x="48" y="36"/>
                  </a:cubicBezTo>
                  <a:cubicBezTo>
                    <a:pt x="56" y="23"/>
                    <a:pt x="67" y="17"/>
                    <a:pt x="81" y="12"/>
                  </a:cubicBezTo>
                  <a:cubicBezTo>
                    <a:pt x="93" y="16"/>
                    <a:pt x="106" y="23"/>
                    <a:pt x="117" y="30"/>
                  </a:cubicBezTo>
                  <a:cubicBezTo>
                    <a:pt x="121" y="29"/>
                    <a:pt x="136" y="27"/>
                    <a:pt x="141" y="24"/>
                  </a:cubicBezTo>
                  <a:cubicBezTo>
                    <a:pt x="147" y="20"/>
                    <a:pt x="159" y="12"/>
                    <a:pt x="159" y="12"/>
                  </a:cubicBezTo>
                  <a:cubicBezTo>
                    <a:pt x="163" y="1"/>
                    <a:pt x="159" y="4"/>
                    <a:pt x="168" y="0"/>
                  </a:cubicBezTo>
                  <a:lnTo>
                    <a:pt x="168" y="360"/>
                  </a:lnTo>
                  <a:lnTo>
                    <a:pt x="0" y="360"/>
                  </a:lnTo>
                  <a:lnTo>
                    <a:pt x="0" y="15"/>
                  </a:lnTo>
                  <a:close/>
                </a:path>
              </a:pathLst>
            </a:custGeom>
            <a:gradFill rotWithShape="0">
              <a:gsLst>
                <a:gs pos="0">
                  <a:srgbClr val="009999"/>
                </a:gs>
                <a:gs pos="100000">
                  <a:srgbClr val="74C7C7"/>
                </a:gs>
              </a:gsLst>
              <a:lin ang="2700000" scaled="1"/>
            </a:gradFill>
            <a:ln>
              <a:noFill/>
            </a:ln>
            <a:extLst>
              <a:ext uri="{91240B29-F687-4f45-9708-019B960494DF}">
                <a14:hiddenLine xmlns:a14="http://schemas.microsoft.com/office/drawing/2010/main" w="31750">
                  <a:solidFill>
                    <a:srgbClr val="000000"/>
                  </a:solidFill>
                  <a:round/>
                  <a:headEnd/>
                  <a:tailEnd/>
                </a14:hiddenLine>
              </a:ext>
            </a:extLst>
          </p:spPr>
          <p:txBody>
            <a:bodyPr>
              <a:spAutoFit/>
            </a:bodyPr>
            <a:lstStyle/>
            <a:p>
              <a:endParaRPr lang="en-US"/>
            </a:p>
          </p:txBody>
        </p:sp>
      </p:grpSp>
      <p:sp>
        <p:nvSpPr>
          <p:cNvPr id="152585" name="Freeform 10"/>
          <p:cNvSpPr>
            <a:spLocks/>
          </p:cNvSpPr>
          <p:nvPr/>
        </p:nvSpPr>
        <p:spPr bwMode="auto">
          <a:xfrm>
            <a:off x="2528888" y="889000"/>
            <a:ext cx="1433512" cy="733425"/>
          </a:xfrm>
          <a:custGeom>
            <a:avLst/>
            <a:gdLst>
              <a:gd name="T0" fmla="*/ 0 w 536"/>
              <a:gd name="T1" fmla="*/ 2147483647 h 296"/>
              <a:gd name="T2" fmla="*/ 2147483647 w 536"/>
              <a:gd name="T3" fmla="*/ 2147483647 h 296"/>
              <a:gd name="T4" fmla="*/ 2147483647 w 536"/>
              <a:gd name="T5" fmla="*/ 2147483647 h 296"/>
              <a:gd name="T6" fmla="*/ 2147483647 w 536"/>
              <a:gd name="T7" fmla="*/ 2147483647 h 296"/>
              <a:gd name="T8" fmla="*/ 0 60000 65536"/>
              <a:gd name="T9" fmla="*/ 0 60000 65536"/>
              <a:gd name="T10" fmla="*/ 0 60000 65536"/>
              <a:gd name="T11" fmla="*/ 0 60000 65536"/>
              <a:gd name="T12" fmla="*/ 0 w 536"/>
              <a:gd name="T13" fmla="*/ 0 h 296"/>
              <a:gd name="T14" fmla="*/ 536 w 536"/>
              <a:gd name="T15" fmla="*/ 296 h 296"/>
            </a:gdLst>
            <a:ahLst/>
            <a:cxnLst>
              <a:cxn ang="T8">
                <a:pos x="T0" y="T1"/>
              </a:cxn>
              <a:cxn ang="T9">
                <a:pos x="T2" y="T3"/>
              </a:cxn>
              <a:cxn ang="T10">
                <a:pos x="T4" y="T5"/>
              </a:cxn>
              <a:cxn ang="T11">
                <a:pos x="T6" y="T7"/>
              </a:cxn>
            </a:cxnLst>
            <a:rect l="T12" t="T13" r="T14" b="T15"/>
            <a:pathLst>
              <a:path w="536" h="296">
                <a:moveTo>
                  <a:pt x="0" y="296"/>
                </a:moveTo>
                <a:cubicBezTo>
                  <a:pt x="56" y="248"/>
                  <a:pt x="112" y="200"/>
                  <a:pt x="192" y="152"/>
                </a:cubicBezTo>
                <a:cubicBezTo>
                  <a:pt x="272" y="104"/>
                  <a:pt x="424" y="0"/>
                  <a:pt x="480" y="8"/>
                </a:cubicBezTo>
                <a:cubicBezTo>
                  <a:pt x="536" y="16"/>
                  <a:pt x="532" y="108"/>
                  <a:pt x="528" y="200"/>
                </a:cubicBezTo>
              </a:path>
            </a:pathLst>
          </a:custGeom>
          <a:noFill/>
          <a:ln w="3175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6" name="Freeform 11"/>
          <p:cNvSpPr>
            <a:spLocks/>
          </p:cNvSpPr>
          <p:nvPr/>
        </p:nvSpPr>
        <p:spPr bwMode="auto">
          <a:xfrm>
            <a:off x="990600" y="1143000"/>
            <a:ext cx="1414463" cy="555625"/>
          </a:xfrm>
          <a:custGeom>
            <a:avLst/>
            <a:gdLst>
              <a:gd name="T0" fmla="*/ 0 w 528"/>
              <a:gd name="T1" fmla="*/ 2147483647 h 224"/>
              <a:gd name="T2" fmla="*/ 2147483647 w 528"/>
              <a:gd name="T3" fmla="*/ 2147483647 h 224"/>
              <a:gd name="T4" fmla="*/ 2147483647 w 528"/>
              <a:gd name="T5" fmla="*/ 2147483647 h 224"/>
              <a:gd name="T6" fmla="*/ 2147483647 w 528"/>
              <a:gd name="T7" fmla="*/ 2147483647 h 224"/>
              <a:gd name="T8" fmla="*/ 0 60000 65536"/>
              <a:gd name="T9" fmla="*/ 0 60000 65536"/>
              <a:gd name="T10" fmla="*/ 0 60000 65536"/>
              <a:gd name="T11" fmla="*/ 0 60000 65536"/>
              <a:gd name="T12" fmla="*/ 0 w 528"/>
              <a:gd name="T13" fmla="*/ 0 h 224"/>
              <a:gd name="T14" fmla="*/ 528 w 528"/>
              <a:gd name="T15" fmla="*/ 224 h 224"/>
            </a:gdLst>
            <a:ahLst/>
            <a:cxnLst>
              <a:cxn ang="T8">
                <a:pos x="T0" y="T1"/>
              </a:cxn>
              <a:cxn ang="T9">
                <a:pos x="T2" y="T3"/>
              </a:cxn>
              <a:cxn ang="T10">
                <a:pos x="T4" y="T5"/>
              </a:cxn>
              <a:cxn ang="T11">
                <a:pos x="T6" y="T7"/>
              </a:cxn>
            </a:cxnLst>
            <a:rect l="T12" t="T13" r="T14" b="T15"/>
            <a:pathLst>
              <a:path w="528" h="224">
                <a:moveTo>
                  <a:pt x="0" y="128"/>
                </a:moveTo>
                <a:cubicBezTo>
                  <a:pt x="80" y="88"/>
                  <a:pt x="160" y="48"/>
                  <a:pt x="240" y="32"/>
                </a:cubicBezTo>
                <a:cubicBezTo>
                  <a:pt x="320" y="16"/>
                  <a:pt x="432" y="0"/>
                  <a:pt x="480" y="32"/>
                </a:cubicBezTo>
                <a:cubicBezTo>
                  <a:pt x="528" y="64"/>
                  <a:pt x="528" y="144"/>
                  <a:pt x="528" y="224"/>
                </a:cubicBezTo>
              </a:path>
            </a:pathLst>
          </a:custGeom>
          <a:noFill/>
          <a:ln w="3175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7" name="Text Box 12"/>
          <p:cNvSpPr txBox="1">
            <a:spLocks noChangeArrowheads="1"/>
          </p:cNvSpPr>
          <p:nvPr/>
        </p:nvSpPr>
        <p:spPr bwMode="auto">
          <a:xfrm>
            <a:off x="2027238" y="2195513"/>
            <a:ext cx="75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latinLnBrk="1" hangingPunct="1">
              <a:buFontTx/>
              <a:buNone/>
            </a:pPr>
            <a:r>
              <a:rPr kumimoji="1" lang="en-US" altLang="ko-KR" sz="1800" b="1">
                <a:solidFill>
                  <a:srgbClr val="FF0000"/>
                </a:solidFill>
                <a:ea typeface="굴림" charset="0"/>
                <a:cs typeface="굴림" charset="0"/>
              </a:rPr>
              <a:t>Virus</a:t>
            </a:r>
            <a:endParaRPr kumimoji="1" lang="en-US" altLang="ko-KR" sz="1800" b="1" baseline="30000">
              <a:solidFill>
                <a:srgbClr val="FF0000"/>
              </a:solidFill>
              <a:ea typeface="굴림" charset="0"/>
              <a:cs typeface="굴림" charset="0"/>
            </a:endParaRPr>
          </a:p>
        </p:txBody>
      </p:sp>
      <p:sp>
        <p:nvSpPr>
          <p:cNvPr id="152588" name="Text Box 13"/>
          <p:cNvSpPr txBox="1">
            <a:spLocks noChangeArrowheads="1"/>
          </p:cNvSpPr>
          <p:nvPr/>
        </p:nvSpPr>
        <p:spPr bwMode="auto">
          <a:xfrm>
            <a:off x="3581400" y="2057400"/>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latinLnBrk="1" hangingPunct="1">
              <a:buFontTx/>
              <a:buNone/>
            </a:pPr>
            <a:r>
              <a:rPr kumimoji="1" lang="en-US" altLang="ko-KR" sz="1800" b="1">
                <a:solidFill>
                  <a:srgbClr val="FF0000"/>
                </a:solidFill>
                <a:ea typeface="굴림" charset="0"/>
                <a:cs typeface="굴림" charset="0"/>
              </a:rPr>
              <a:t>Battery</a:t>
            </a:r>
          </a:p>
          <a:p>
            <a:pPr eaLnBrk="1" latinLnBrk="1" hangingPunct="1">
              <a:buFontTx/>
              <a:buNone/>
            </a:pPr>
            <a:r>
              <a:rPr kumimoji="1" lang="en-US" altLang="ko-KR" sz="1800" b="1">
                <a:solidFill>
                  <a:srgbClr val="FF0000"/>
                </a:solidFill>
                <a:ea typeface="굴림" charset="0"/>
                <a:cs typeface="굴림" charset="0"/>
              </a:rPr>
              <a:t>Material</a:t>
            </a:r>
            <a:endParaRPr kumimoji="1" lang="en-US" altLang="ko-KR" sz="1800" b="1" baseline="30000">
              <a:solidFill>
                <a:srgbClr val="FF0000"/>
              </a:solidFill>
              <a:ea typeface="굴림" charset="0"/>
              <a:cs typeface="굴림" charset="0"/>
            </a:endParaRPr>
          </a:p>
        </p:txBody>
      </p:sp>
      <p:grpSp>
        <p:nvGrpSpPr>
          <p:cNvPr id="152589" name="Group 15"/>
          <p:cNvGrpSpPr>
            <a:grpSpLocks/>
          </p:cNvGrpSpPr>
          <p:nvPr/>
        </p:nvGrpSpPr>
        <p:grpSpPr bwMode="auto">
          <a:xfrm>
            <a:off x="6248400" y="1905000"/>
            <a:ext cx="381000" cy="304800"/>
            <a:chOff x="4176" y="1296"/>
            <a:chExt cx="288" cy="240"/>
          </a:xfrm>
        </p:grpSpPr>
        <p:sp>
          <p:nvSpPr>
            <p:cNvPr id="152597" name="Line 16"/>
            <p:cNvSpPr>
              <a:spLocks noChangeShapeType="1"/>
            </p:cNvSpPr>
            <p:nvPr/>
          </p:nvSpPr>
          <p:spPr bwMode="auto">
            <a:xfrm>
              <a:off x="4272" y="1296"/>
              <a:ext cx="19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2598" name="Line 17"/>
            <p:cNvSpPr>
              <a:spLocks noChangeShapeType="1"/>
            </p:cNvSpPr>
            <p:nvPr/>
          </p:nvSpPr>
          <p:spPr bwMode="auto">
            <a:xfrm flipH="1">
              <a:off x="4368" y="1392"/>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2599" name="Line 18"/>
            <p:cNvSpPr>
              <a:spLocks noChangeShapeType="1"/>
            </p:cNvSpPr>
            <p:nvPr/>
          </p:nvSpPr>
          <p:spPr bwMode="auto">
            <a:xfrm flipH="1">
              <a:off x="4176" y="1296"/>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2600" name="Line 19"/>
            <p:cNvSpPr>
              <a:spLocks noChangeShapeType="1"/>
            </p:cNvSpPr>
            <p:nvPr/>
          </p:nvSpPr>
          <p:spPr bwMode="auto">
            <a:xfrm>
              <a:off x="4176" y="1440"/>
              <a:ext cx="19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52590" name="Freeform 20"/>
          <p:cNvSpPr>
            <a:spLocks/>
          </p:cNvSpPr>
          <p:nvPr/>
        </p:nvSpPr>
        <p:spPr bwMode="auto">
          <a:xfrm>
            <a:off x="4205288" y="838200"/>
            <a:ext cx="1204912" cy="533400"/>
          </a:xfrm>
          <a:custGeom>
            <a:avLst/>
            <a:gdLst>
              <a:gd name="T0" fmla="*/ 0 w 536"/>
              <a:gd name="T1" fmla="*/ 2147483647 h 296"/>
              <a:gd name="T2" fmla="*/ 2147483647 w 536"/>
              <a:gd name="T3" fmla="*/ 2147483647 h 296"/>
              <a:gd name="T4" fmla="*/ 2147483647 w 536"/>
              <a:gd name="T5" fmla="*/ 2147483647 h 296"/>
              <a:gd name="T6" fmla="*/ 2147483647 w 536"/>
              <a:gd name="T7" fmla="*/ 2147483647 h 296"/>
              <a:gd name="T8" fmla="*/ 0 60000 65536"/>
              <a:gd name="T9" fmla="*/ 0 60000 65536"/>
              <a:gd name="T10" fmla="*/ 0 60000 65536"/>
              <a:gd name="T11" fmla="*/ 0 60000 65536"/>
              <a:gd name="T12" fmla="*/ 0 w 536"/>
              <a:gd name="T13" fmla="*/ 0 h 296"/>
              <a:gd name="T14" fmla="*/ 536 w 536"/>
              <a:gd name="T15" fmla="*/ 296 h 296"/>
            </a:gdLst>
            <a:ahLst/>
            <a:cxnLst>
              <a:cxn ang="T8">
                <a:pos x="T0" y="T1"/>
              </a:cxn>
              <a:cxn ang="T9">
                <a:pos x="T2" y="T3"/>
              </a:cxn>
              <a:cxn ang="T10">
                <a:pos x="T4" y="T5"/>
              </a:cxn>
              <a:cxn ang="T11">
                <a:pos x="T6" y="T7"/>
              </a:cxn>
            </a:cxnLst>
            <a:rect l="T12" t="T13" r="T14" b="T15"/>
            <a:pathLst>
              <a:path w="536" h="296">
                <a:moveTo>
                  <a:pt x="0" y="296"/>
                </a:moveTo>
                <a:cubicBezTo>
                  <a:pt x="56" y="248"/>
                  <a:pt x="112" y="200"/>
                  <a:pt x="192" y="152"/>
                </a:cubicBezTo>
                <a:cubicBezTo>
                  <a:pt x="272" y="104"/>
                  <a:pt x="424" y="0"/>
                  <a:pt x="480" y="8"/>
                </a:cubicBezTo>
                <a:cubicBezTo>
                  <a:pt x="536" y="16"/>
                  <a:pt x="532" y="108"/>
                  <a:pt x="528" y="200"/>
                </a:cubicBezTo>
              </a:path>
            </a:pathLst>
          </a:custGeom>
          <a:noFill/>
          <a:ln w="3175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91" name="Line 21"/>
          <p:cNvSpPr>
            <a:spLocks noChangeShapeType="1"/>
          </p:cNvSpPr>
          <p:nvPr/>
        </p:nvSpPr>
        <p:spPr bwMode="auto">
          <a:xfrm>
            <a:off x="6515100" y="2209800"/>
            <a:ext cx="0" cy="1371600"/>
          </a:xfrm>
          <a:prstGeom prst="line">
            <a:avLst/>
          </a:prstGeom>
          <a:noFill/>
          <a:ln w="317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pic>
        <p:nvPicPr>
          <p:cNvPr id="152592" name="Picture 23" descr="TEM_viruswire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8" y="3581400"/>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3" name="Text Box 24"/>
          <p:cNvSpPr txBox="1">
            <a:spLocks noChangeArrowheads="1"/>
          </p:cNvSpPr>
          <p:nvPr/>
        </p:nvSpPr>
        <p:spPr bwMode="auto">
          <a:xfrm>
            <a:off x="685800" y="6092825"/>
            <a:ext cx="3800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latinLnBrk="1" hangingPunct="1">
              <a:buFontTx/>
              <a:buNone/>
            </a:pPr>
            <a:r>
              <a:rPr kumimoji="1" lang="en-US" altLang="ko-KR" sz="1400" b="1">
                <a:ea typeface="굴림" charset="0"/>
                <a:cs typeface="굴림" charset="0"/>
              </a:rPr>
              <a:t>Virus mediated nanobattery components</a:t>
            </a:r>
          </a:p>
          <a:p>
            <a:pPr eaLnBrk="1" latinLnBrk="1" hangingPunct="1">
              <a:buFontTx/>
              <a:buNone/>
            </a:pPr>
            <a:r>
              <a:rPr kumimoji="1" lang="en-US" altLang="ko-KR" sz="1400" b="1">
                <a:ea typeface="굴림" charset="0"/>
                <a:cs typeface="굴림" charset="0"/>
              </a:rPr>
              <a:t>Transmission Electron Microscope Images</a:t>
            </a:r>
            <a:endParaRPr kumimoji="1" lang="en-US" altLang="ko-KR" sz="1400" b="1" baseline="30000">
              <a:ea typeface="굴림" charset="0"/>
              <a:cs typeface="굴림" charset="0"/>
            </a:endParaRPr>
          </a:p>
        </p:txBody>
      </p:sp>
      <p:sp>
        <p:nvSpPr>
          <p:cNvPr id="152594" name="Line 25"/>
          <p:cNvSpPr>
            <a:spLocks noChangeShapeType="1"/>
          </p:cNvSpPr>
          <p:nvPr/>
        </p:nvSpPr>
        <p:spPr bwMode="auto">
          <a:xfrm flipH="1">
            <a:off x="3429000" y="2971800"/>
            <a:ext cx="45720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2595" name="Rectangle 26"/>
          <p:cNvSpPr>
            <a:spLocks noChangeArrowheads="1"/>
          </p:cNvSpPr>
          <p:nvPr/>
        </p:nvSpPr>
        <p:spPr bwMode="auto">
          <a:xfrm>
            <a:off x="3733800" y="2743200"/>
            <a:ext cx="304800" cy="228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2596" name="Text Box 27"/>
          <p:cNvSpPr txBox="1">
            <a:spLocks noChangeArrowheads="1"/>
          </p:cNvSpPr>
          <p:nvPr/>
        </p:nvSpPr>
        <p:spPr bwMode="auto">
          <a:xfrm>
            <a:off x="4686300" y="6019800"/>
            <a:ext cx="3657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latinLnBrk="1" hangingPunct="1">
              <a:buFontTx/>
              <a:buNone/>
            </a:pPr>
            <a:r>
              <a:rPr kumimoji="1" lang="en-US" altLang="ko-KR" sz="1400" b="1">
                <a:ea typeface="굴림" charset="0"/>
                <a:cs typeface="굴림" charset="0"/>
              </a:rPr>
              <a:t>Virus enabled assembly </a:t>
            </a:r>
          </a:p>
          <a:p>
            <a:pPr eaLnBrk="1" latinLnBrk="1" hangingPunct="1">
              <a:buFontTx/>
              <a:buNone/>
            </a:pPr>
            <a:r>
              <a:rPr kumimoji="1" lang="en-US" altLang="ko-KR" sz="1400" b="1">
                <a:ea typeface="굴림" charset="0"/>
                <a:cs typeface="굴림" charset="0"/>
              </a:rPr>
              <a:t>of nanostructured battery</a:t>
            </a:r>
          </a:p>
          <a:p>
            <a:pPr eaLnBrk="1" latinLnBrk="1" hangingPunct="1">
              <a:buFontTx/>
              <a:buNone/>
            </a:pPr>
            <a:r>
              <a:rPr kumimoji="1" lang="en-US" altLang="ko-KR" sz="1400" b="1">
                <a:ea typeface="굴림" charset="0"/>
                <a:cs typeface="굴림" charset="0"/>
              </a:rPr>
              <a:t>Atomic Force Microscope Images</a:t>
            </a:r>
            <a:endParaRPr kumimoji="1" lang="en-US" altLang="ko-KR" sz="1400" b="1" baseline="30000">
              <a:ea typeface="굴림" charset="0"/>
              <a:cs typeface="굴림" charset="0"/>
            </a:endParaRPr>
          </a:p>
        </p:txBody>
      </p:sp>
    </p:spTree>
    <p:extLst>
      <p:ext uri="{BB962C8B-B14F-4D97-AF65-F5344CB8AC3E}">
        <p14:creationId xmlns:p14="http://schemas.microsoft.com/office/powerpoint/2010/main" val="11755916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0" y="-304800"/>
            <a:ext cx="9144000" cy="1143000"/>
          </a:xfrm>
        </p:spPr>
        <p:txBody>
          <a:bodyPr>
            <a:normAutofit fontScale="90000"/>
          </a:bodyPr>
          <a:lstStyle/>
          <a:p>
            <a:r>
              <a:rPr lang="en-US">
                <a:latin typeface="Times New Roman" charset="0"/>
                <a:ea typeface="ＭＳ Ｐゴシック" charset="0"/>
                <a:cs typeface="ＭＳ Ｐゴシック" charset="0"/>
              </a:rPr>
              <a:t/>
            </a:r>
            <a:br>
              <a:rPr lang="en-US">
                <a:latin typeface="Times New Roman" charset="0"/>
                <a:ea typeface="ＭＳ Ｐゴシック" charset="0"/>
                <a:cs typeface="ＭＳ Ｐゴシック" charset="0"/>
              </a:rPr>
            </a:br>
            <a:r>
              <a:rPr lang="en-US" sz="2400" b="1" i="0">
                <a:latin typeface="Arial" charset="0"/>
                <a:ea typeface="ＭＳ Ｐゴシック" charset="0"/>
                <a:cs typeface="Arial" charset="0"/>
              </a:rPr>
              <a:t>Genetically Engineered High Power Battery </a:t>
            </a:r>
            <a:br>
              <a:rPr lang="en-US" sz="2400" b="1" i="0">
                <a:latin typeface="Arial" charset="0"/>
                <a:ea typeface="ＭＳ Ｐゴシック" charset="0"/>
                <a:cs typeface="Arial" charset="0"/>
              </a:rPr>
            </a:br>
            <a:r>
              <a:rPr lang="en-US" sz="2400" b="1" i="0">
                <a:latin typeface="Arial" charset="0"/>
                <a:ea typeface="ＭＳ Ｐゴシック" charset="0"/>
                <a:cs typeface="Arial" charset="0"/>
              </a:rPr>
              <a:t>by Encoding Multiple Genes</a:t>
            </a:r>
            <a:endParaRPr lang="en-US" sz="2400" b="1">
              <a:latin typeface="Times New Roman" charset="0"/>
              <a:ea typeface="ＭＳ Ｐゴシック" charset="0"/>
              <a:cs typeface="ＭＳ Ｐゴシック" charset="0"/>
            </a:endParaRPr>
          </a:p>
        </p:txBody>
      </p:sp>
      <p:graphicFrame>
        <p:nvGraphicFramePr>
          <p:cNvPr id="153602" name="Object 2"/>
          <p:cNvGraphicFramePr>
            <a:graphicFrameLocks noChangeAspect="1"/>
          </p:cNvGraphicFramePr>
          <p:nvPr/>
        </p:nvGraphicFramePr>
        <p:xfrm>
          <a:off x="1524000" y="914400"/>
          <a:ext cx="6207125" cy="5257800"/>
        </p:xfrm>
        <a:graphic>
          <a:graphicData uri="http://schemas.openxmlformats.org/presentationml/2006/ole">
            <mc:AlternateContent xmlns:mc="http://schemas.openxmlformats.org/markup-compatibility/2006">
              <mc:Choice xmlns:v="urn:schemas-microsoft-com:vml" Requires="v">
                <p:oleObj spid="_x0000_s49235" name="Document" r:id="rId3" imgW="17269841" imgH="14628571" progId="Word.Document.12">
                  <p:link updateAutomatic="1"/>
                </p:oleObj>
              </mc:Choice>
              <mc:Fallback>
                <p:oleObj name="Document" r:id="rId3" imgW="17269841" imgH="14628571"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620712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pic>
        <p:nvPicPr>
          <p:cNvPr id="153603" name="Picture 7" descr="IMG_14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0"/>
            <a:ext cx="259556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Box 4"/>
          <p:cNvSpPr txBox="1">
            <a:spLocks noChangeArrowheads="1"/>
          </p:cNvSpPr>
          <p:nvPr/>
        </p:nvSpPr>
        <p:spPr bwMode="auto">
          <a:xfrm>
            <a:off x="2713038" y="6457950"/>
            <a:ext cx="64309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800" b="1"/>
              <a:t>Yun Jung Lee   Hyunjung Yi, Gerd Ceder , Michael Strano</a:t>
            </a:r>
          </a:p>
          <a:p>
            <a:pPr>
              <a:buFontTx/>
              <a:buNone/>
            </a:pPr>
            <a:endParaRPr lang="en-US"/>
          </a:p>
        </p:txBody>
      </p:sp>
      <p:sp>
        <p:nvSpPr>
          <p:cNvPr id="153605" name="Rectangle 5"/>
          <p:cNvSpPr>
            <a:spLocks noChangeArrowheads="1"/>
          </p:cNvSpPr>
          <p:nvPr/>
        </p:nvSpPr>
        <p:spPr bwMode="auto">
          <a:xfrm>
            <a:off x="6289675" y="5943600"/>
            <a:ext cx="285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buFontTx/>
              <a:buNone/>
            </a:pPr>
            <a:r>
              <a:rPr lang="en-US" sz="1800" b="1">
                <a:solidFill>
                  <a:srgbClr val="FF0000"/>
                </a:solidFill>
              </a:rPr>
              <a:t>Science , 324,1051, 2009</a:t>
            </a:r>
          </a:p>
        </p:txBody>
      </p:sp>
    </p:spTree>
    <p:extLst>
      <p:ext uri="{BB962C8B-B14F-4D97-AF65-F5344CB8AC3E}">
        <p14:creationId xmlns:p14="http://schemas.microsoft.com/office/powerpoint/2010/main" val="28061089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09600"/>
          </a:xfrm>
        </p:spPr>
        <p:txBody>
          <a:bodyPr/>
          <a:lstStyle/>
          <a:p>
            <a:pPr>
              <a:defRPr/>
            </a:pPr>
            <a:r>
              <a:rPr lang="en-US" sz="2400" b="1" i="0" dirty="0">
                <a:solidFill>
                  <a:schemeClr val="bg1"/>
                </a:solidFill>
                <a:effectLst>
                  <a:outerShdw blurRad="38100" dist="38100" dir="2700000" algn="tl">
                    <a:srgbClr val="FFFFFF"/>
                  </a:outerShdw>
                </a:effectLst>
                <a:latin typeface="Arial" charset="0"/>
                <a:ea typeface="ＭＳ Ｐゴシック" charset="0"/>
                <a:cs typeface="ＭＳ Ｐゴシック" charset="0"/>
              </a:rPr>
              <a:t>Virus Binding Carbon Nanotubes</a:t>
            </a:r>
          </a:p>
        </p:txBody>
      </p:sp>
      <p:pic>
        <p:nvPicPr>
          <p:cNvPr id="154627" name="Picture 4" descr="CNT_phage.bmp"/>
          <p:cNvPicPr>
            <a:picLocks noChangeAspect="1"/>
          </p:cNvPicPr>
          <p:nvPr/>
        </p:nvPicPr>
        <p:blipFill>
          <a:blip r:embed="rId3">
            <a:extLst>
              <a:ext uri="{28A0092B-C50C-407E-A947-70E740481C1C}">
                <a14:useLocalDpi xmlns:a14="http://schemas.microsoft.com/office/drawing/2010/main" val="0"/>
              </a:ext>
            </a:extLst>
          </a:blip>
          <a:srcRect l="21875" t="20313" r="12500" b="28125"/>
          <a:stretch>
            <a:fillRect/>
          </a:stretch>
        </p:blipFill>
        <p:spPr bwMode="auto">
          <a:xfrm>
            <a:off x="228600" y="2514600"/>
            <a:ext cx="2327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3" descr="phage_georg_yellow.bmp"/>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641" t="42729" r="1324" b="43750"/>
          <a:stretch>
            <a:fillRect/>
          </a:stretch>
        </p:blipFill>
        <p:spPr bwMode="auto">
          <a:xfrm rot="-2772240">
            <a:off x="856456" y="1499394"/>
            <a:ext cx="3076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29" name="Group 11"/>
          <p:cNvGrpSpPr>
            <a:grpSpLocks/>
          </p:cNvGrpSpPr>
          <p:nvPr/>
        </p:nvGrpSpPr>
        <p:grpSpPr bwMode="auto">
          <a:xfrm>
            <a:off x="152400" y="838200"/>
            <a:ext cx="8686800" cy="6400800"/>
            <a:chOff x="228600" y="670573"/>
            <a:chExt cx="8305800" cy="6284703"/>
          </a:xfrm>
        </p:grpSpPr>
        <p:grpSp>
          <p:nvGrpSpPr>
            <p:cNvPr id="154632" name="Group 56"/>
            <p:cNvGrpSpPr>
              <a:grpSpLocks/>
            </p:cNvGrpSpPr>
            <p:nvPr/>
          </p:nvGrpSpPr>
          <p:grpSpPr bwMode="auto">
            <a:xfrm>
              <a:off x="3352800" y="670573"/>
              <a:ext cx="5181600" cy="3434047"/>
              <a:chOff x="3352800" y="670573"/>
              <a:chExt cx="5181600" cy="3434047"/>
            </a:xfrm>
          </p:grpSpPr>
          <p:pic>
            <p:nvPicPr>
              <p:cNvPr id="6" name="Picture 5" descr="Phage+CNT.bmp"/>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4575" y="670573"/>
                <a:ext cx="4019825" cy="3215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Notched Right Arrow 6"/>
              <p:cNvSpPr/>
              <p:nvPr/>
            </p:nvSpPr>
            <p:spPr>
              <a:xfrm>
                <a:off x="3352800" y="2057401"/>
                <a:ext cx="914400" cy="533400"/>
              </a:xfrm>
              <a:prstGeom prst="notchedRightArrow">
                <a:avLst/>
              </a:prstGeom>
              <a:effectLst>
                <a:glow rad="228600">
                  <a:schemeClr val="accent5">
                    <a:satMod val="175000"/>
                    <a:alpha val="40000"/>
                  </a:schemeClr>
                </a:glow>
                <a:outerShdw blurRad="50800" dist="25400" dir="5400000"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endParaRPr>
              </a:p>
            </p:txBody>
          </p:sp>
          <p:sp>
            <p:nvSpPr>
              <p:cNvPr id="154642" name="TextBox 7"/>
              <p:cNvSpPr txBox="1">
                <a:spLocks noChangeArrowheads="1"/>
              </p:cNvSpPr>
              <p:nvPr/>
            </p:nvSpPr>
            <p:spPr bwMode="auto">
              <a:xfrm>
                <a:off x="4648200" y="3581400"/>
                <a:ext cx="184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endParaRPr lang="en-US"/>
              </a:p>
            </p:txBody>
          </p:sp>
        </p:grpSp>
        <p:grpSp>
          <p:nvGrpSpPr>
            <p:cNvPr id="154633" name="Group 57"/>
            <p:cNvGrpSpPr>
              <a:grpSpLocks/>
            </p:cNvGrpSpPr>
            <p:nvPr/>
          </p:nvGrpSpPr>
          <p:grpSpPr bwMode="auto">
            <a:xfrm>
              <a:off x="228600" y="3746736"/>
              <a:ext cx="6324600" cy="3208540"/>
              <a:chOff x="228600" y="3746736"/>
              <a:chExt cx="6324600" cy="3208540"/>
            </a:xfrm>
          </p:grpSpPr>
          <p:pic>
            <p:nvPicPr>
              <p:cNvPr id="154634" name="Picture 52" descr="CNT-FP mixtur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746736"/>
                <a:ext cx="4191000" cy="320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Bent Arrow 54"/>
              <p:cNvSpPr/>
              <p:nvPr/>
            </p:nvSpPr>
            <p:spPr>
              <a:xfrm rot="10800000">
                <a:off x="5181601" y="4876800"/>
                <a:ext cx="1371599" cy="990598"/>
              </a:xfrm>
              <a:prstGeom prst="bentArrow">
                <a:avLst/>
              </a:prstGeom>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grpSp>
      </p:grpSp>
      <p:sp>
        <p:nvSpPr>
          <p:cNvPr id="154630" name="TextBox 1"/>
          <p:cNvSpPr txBox="1">
            <a:spLocks noChangeArrowheads="1"/>
          </p:cNvSpPr>
          <p:nvPr/>
        </p:nvSpPr>
        <p:spPr bwMode="auto">
          <a:xfrm>
            <a:off x="-152400" y="6891338"/>
            <a:ext cx="31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endParaRPr lang="en-US"/>
          </a:p>
        </p:txBody>
      </p:sp>
      <p:sp>
        <p:nvSpPr>
          <p:cNvPr id="154631" name="TextBox 3"/>
          <p:cNvSpPr txBox="1">
            <a:spLocks noChangeArrowheads="1"/>
          </p:cNvSpPr>
          <p:nvPr/>
        </p:nvSpPr>
        <p:spPr bwMode="auto">
          <a:xfrm>
            <a:off x="-558800" y="6738938"/>
            <a:ext cx="31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endParaRPr lang="en-US"/>
          </a:p>
        </p:txBody>
      </p:sp>
    </p:spTree>
    <p:extLst>
      <p:ext uri="{BB962C8B-B14F-4D97-AF65-F5344CB8AC3E}">
        <p14:creationId xmlns:p14="http://schemas.microsoft.com/office/powerpoint/2010/main" val="31362714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Box 7"/>
          <p:cNvSpPr txBox="1">
            <a:spLocks noChangeArrowheads="1"/>
          </p:cNvSpPr>
          <p:nvPr/>
        </p:nvSpPr>
        <p:spPr bwMode="auto">
          <a:xfrm>
            <a:off x="228600" y="5257800"/>
            <a:ext cx="8763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2400" i="1">
                <a:solidFill>
                  <a:srgbClr val="000090"/>
                </a:solidFill>
              </a:rPr>
              <a:t>Electrons from the current collector can transport along SWNT </a:t>
            </a:r>
            <a:r>
              <a:rPr lang="ja-JP" altLang="en-US" sz="2400" i="1">
                <a:solidFill>
                  <a:srgbClr val="000090"/>
                </a:solidFill>
              </a:rPr>
              <a:t>“</a:t>
            </a:r>
            <a:r>
              <a:rPr lang="en-US" altLang="ja-JP" sz="2400" i="1">
                <a:solidFill>
                  <a:srgbClr val="000090"/>
                </a:solidFill>
              </a:rPr>
              <a:t>highway</a:t>
            </a:r>
            <a:r>
              <a:rPr lang="ja-JP" altLang="en-US" sz="2400" i="1">
                <a:solidFill>
                  <a:srgbClr val="000090"/>
                </a:solidFill>
              </a:rPr>
              <a:t>”</a:t>
            </a:r>
            <a:r>
              <a:rPr lang="en-US" altLang="ja-JP" sz="2400" i="1">
                <a:solidFill>
                  <a:srgbClr val="000090"/>
                </a:solidFill>
              </a:rPr>
              <a:t> networks percolating throughout the electrodes transferring energy in a very short time</a:t>
            </a:r>
            <a:r>
              <a:rPr lang="en-US" altLang="ja-JP"/>
              <a:t>.</a:t>
            </a:r>
            <a:endParaRPr lang="en-US"/>
          </a:p>
        </p:txBody>
      </p:sp>
      <p:sp>
        <p:nvSpPr>
          <p:cNvPr id="156674" name="Text Box 45"/>
          <p:cNvSpPr txBox="1">
            <a:spLocks noChangeArrowheads="1"/>
          </p:cNvSpPr>
          <p:nvPr/>
        </p:nvSpPr>
        <p:spPr bwMode="auto">
          <a:xfrm>
            <a:off x="1219200" y="457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endParaRPr lang="en-US"/>
          </a:p>
        </p:txBody>
      </p:sp>
      <p:sp>
        <p:nvSpPr>
          <p:cNvPr id="156675" name="Rectangle 46"/>
          <p:cNvSpPr>
            <a:spLocks noChangeArrowheads="1"/>
          </p:cNvSpPr>
          <p:nvPr/>
        </p:nvSpPr>
        <p:spPr bwMode="auto">
          <a:xfrm>
            <a:off x="0" y="3048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altLang="ko-KR" sz="2400" b="1">
                <a:ea typeface="굴림" charset="0"/>
                <a:cs typeface="굴림" charset="0"/>
              </a:rPr>
              <a:t>Genetically Engineered High Power Cathode </a:t>
            </a:r>
            <a:endParaRPr lang="en-US" sz="2400" b="1">
              <a:ea typeface="굴림" charset="0"/>
              <a:cs typeface="굴림" charset="0"/>
            </a:endParaRPr>
          </a:p>
        </p:txBody>
      </p:sp>
      <p:grpSp>
        <p:nvGrpSpPr>
          <p:cNvPr id="156676" name="Group 59"/>
          <p:cNvGrpSpPr>
            <a:grpSpLocks/>
          </p:cNvGrpSpPr>
          <p:nvPr/>
        </p:nvGrpSpPr>
        <p:grpSpPr bwMode="auto">
          <a:xfrm>
            <a:off x="1600200" y="1066800"/>
            <a:ext cx="5791200" cy="4267200"/>
            <a:chOff x="1296" y="960"/>
            <a:chExt cx="3168" cy="2304"/>
          </a:xfrm>
        </p:grpSpPr>
        <p:pic>
          <p:nvPicPr>
            <p:cNvPr id="156677" name="Picture 2" descr="multiple phage+CNT current collector-spece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960"/>
              <a:ext cx="3168"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6678" name="AutoShape 24"/>
            <p:cNvCxnSpPr>
              <a:cxnSpLocks noChangeShapeType="1"/>
            </p:cNvCxnSpPr>
            <p:nvPr/>
          </p:nvCxnSpPr>
          <p:spPr bwMode="auto">
            <a:xfrm>
              <a:off x="2880" y="960"/>
              <a:ext cx="0" cy="0"/>
            </a:xfrm>
            <a:prstGeom prst="straightConnector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5656" name="Oval 56"/>
            <p:cNvSpPr>
              <a:spLocks noChangeArrowheads="1"/>
            </p:cNvSpPr>
            <p:nvPr/>
          </p:nvSpPr>
          <p:spPr bwMode="auto">
            <a:xfrm>
              <a:off x="2240" y="2224"/>
              <a:ext cx="144" cy="144"/>
            </a:xfrm>
            <a:prstGeom prst="ellipse">
              <a:avLst/>
            </a:prstGeom>
            <a:gradFill rotWithShape="0">
              <a:gsLst>
                <a:gs pos="0">
                  <a:srgbClr val="FFFFFF"/>
                </a:gs>
                <a:gs pos="100000">
                  <a:schemeClr val="hlink"/>
                </a:gs>
              </a:gsLst>
              <a:lin ang="2700000" scaled="1"/>
            </a:gradFill>
            <a:ln w="9525">
              <a:noFill/>
              <a:miter lim="800000"/>
              <a:headEnd/>
              <a:tailEnd/>
            </a:ln>
            <a:effectLst>
              <a:outerShdw blurRad="63500" dist="35921" dir="2700000" algn="ctr" rotWithShape="0">
                <a:schemeClr val="bg2"/>
              </a:outerShdw>
            </a:effectLst>
          </p:spPr>
          <p:txBody>
            <a:bodyPr wrap="none" anchor="ctr"/>
            <a:lstStyle/>
            <a:p>
              <a:pPr>
                <a:defRPr/>
              </a:pPr>
              <a:r>
                <a:rPr lang="en-US">
                  <a:latin typeface="Arial" pitchFamily="-107" charset="0"/>
                  <a:ea typeface="+mn-ea"/>
                  <a:cs typeface="+mn-cs"/>
                </a:rPr>
                <a:t>-</a:t>
              </a:r>
            </a:p>
          </p:txBody>
        </p:sp>
        <p:sp>
          <p:nvSpPr>
            <p:cNvPr id="25658" name="Line 58"/>
            <p:cNvSpPr>
              <a:spLocks noChangeShapeType="1"/>
            </p:cNvSpPr>
            <p:nvPr/>
          </p:nvSpPr>
          <p:spPr bwMode="auto">
            <a:xfrm flipV="1">
              <a:off x="2400" y="2176"/>
              <a:ext cx="769" cy="80"/>
            </a:xfrm>
            <a:prstGeom prst="line">
              <a:avLst/>
            </a:prstGeom>
            <a:noFill/>
            <a:ln w="38100">
              <a:solidFill>
                <a:schemeClr val="hlink"/>
              </a:solidFill>
              <a:miter lim="800000"/>
              <a:headEnd/>
              <a:tailEnd type="triangle" w="med" len="med"/>
            </a:ln>
            <a:effectLst>
              <a:outerShdw blurRad="63500" dist="35921" dir="2700000" algn="ctr" rotWithShape="0">
                <a:schemeClr val="bg2"/>
              </a:outerShdw>
            </a:effectLst>
          </p:spPr>
          <p:txBody>
            <a:bodyPr wrap="none" anchor="ctr"/>
            <a:lstStyle/>
            <a:p>
              <a:pPr>
                <a:defRPr/>
              </a:pPr>
              <a:endParaRPr lang="en-US">
                <a:latin typeface="Arial" pitchFamily="-108" charset="0"/>
                <a:ea typeface="+mn-ea"/>
                <a:cs typeface="+mn-cs"/>
              </a:endParaRPr>
            </a:p>
          </p:txBody>
        </p:sp>
      </p:grpSp>
    </p:spTree>
    <p:extLst>
      <p:ext uri="{BB962C8B-B14F-4D97-AF65-F5344CB8AC3E}">
        <p14:creationId xmlns:p14="http://schemas.microsoft.com/office/powerpoint/2010/main" val="2890767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19"/>
          <p:cNvSpPr txBox="1">
            <a:spLocks noChangeArrowheads="1"/>
          </p:cNvSpPr>
          <p:nvPr/>
        </p:nvSpPr>
        <p:spPr bwMode="auto">
          <a:xfrm>
            <a:off x="511175" y="5080000"/>
            <a:ext cx="81216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nSpc>
                <a:spcPct val="150000"/>
              </a:lnSpc>
              <a:buFontTx/>
              <a:buNone/>
            </a:pPr>
            <a:r>
              <a:rPr lang="en-US" sz="1800"/>
              <a:t>High power performance scales with the binding affinity of p3 toward SWNTs.</a:t>
            </a:r>
          </a:p>
          <a:p>
            <a:pPr>
              <a:lnSpc>
                <a:spcPct val="150000"/>
              </a:lnSpc>
              <a:buFontTx/>
              <a:buNone/>
            </a:pPr>
            <a:r>
              <a:rPr lang="en-US" sz="1800"/>
              <a:t>Stable capacity retention reflects structural stability of hybrid nanostructures.  </a:t>
            </a:r>
          </a:p>
        </p:txBody>
      </p:sp>
      <p:grpSp>
        <p:nvGrpSpPr>
          <p:cNvPr id="158722" name="Group 23"/>
          <p:cNvGrpSpPr>
            <a:grpSpLocks/>
          </p:cNvGrpSpPr>
          <p:nvPr/>
        </p:nvGrpSpPr>
        <p:grpSpPr bwMode="auto">
          <a:xfrm>
            <a:off x="398463" y="-601663"/>
            <a:ext cx="8242300" cy="5351463"/>
            <a:chOff x="445441" y="-670840"/>
            <a:chExt cx="8241359" cy="5352406"/>
          </a:xfrm>
        </p:grpSpPr>
        <p:grpSp>
          <p:nvGrpSpPr>
            <p:cNvPr id="158724" name="Group 14"/>
            <p:cNvGrpSpPr>
              <a:grpSpLocks/>
            </p:cNvGrpSpPr>
            <p:nvPr/>
          </p:nvGrpSpPr>
          <p:grpSpPr bwMode="auto">
            <a:xfrm>
              <a:off x="456552" y="-670840"/>
              <a:ext cx="8230248" cy="5352406"/>
              <a:chOff x="456552" y="878484"/>
              <a:chExt cx="8230248" cy="5352406"/>
            </a:xfrm>
          </p:grpSpPr>
          <p:graphicFrame>
            <p:nvGraphicFramePr>
              <p:cNvPr id="158727" name="Object 2"/>
              <p:cNvGraphicFramePr>
                <a:graphicFrameLocks noChangeAspect="1"/>
              </p:cNvGraphicFramePr>
              <p:nvPr/>
            </p:nvGraphicFramePr>
            <p:xfrm>
              <a:off x="552748" y="1143000"/>
              <a:ext cx="8051168" cy="5087890"/>
            </p:xfrm>
            <a:graphic>
              <a:graphicData uri="http://schemas.openxmlformats.org/presentationml/2006/ole">
                <mc:AlternateContent xmlns:mc="http://schemas.openxmlformats.org/markup-compatibility/2006">
                  <mc:Choice xmlns:v="urn:schemas-microsoft-com:vml" Requires="v">
                    <p:oleObj spid="_x0000_s55379" name="Document" r:id="rId3" imgW="21942857" imgH="13866667" progId="Word.Document.12">
                      <p:link updateAutomatic="1"/>
                    </p:oleObj>
                  </mc:Choice>
                  <mc:Fallback>
                    <p:oleObj name="Document" r:id="rId3" imgW="21942857" imgH="13866667"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48" y="1143000"/>
                            <a:ext cx="8051168" cy="5087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Up Arrow 6"/>
              <p:cNvSpPr/>
              <p:nvPr/>
            </p:nvSpPr>
            <p:spPr>
              <a:xfrm>
                <a:off x="3939129" y="4716148"/>
                <a:ext cx="220638" cy="544609"/>
              </a:xfrm>
              <a:prstGeom prst="upArrow">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Up Arrow 9"/>
              <p:cNvSpPr/>
              <p:nvPr/>
            </p:nvSpPr>
            <p:spPr>
              <a:xfrm>
                <a:off x="4159767" y="4223936"/>
                <a:ext cx="246034" cy="1049523"/>
              </a:xfrm>
              <a:prstGeom prst="up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58730" name="TextBox 10"/>
              <p:cNvSpPr txBox="1">
                <a:spLocks noChangeArrowheads="1"/>
              </p:cNvSpPr>
              <p:nvPr/>
            </p:nvSpPr>
            <p:spPr bwMode="auto">
              <a:xfrm>
                <a:off x="7778419" y="5273890"/>
                <a:ext cx="743353" cy="52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a:t>1 C</a:t>
                </a:r>
              </a:p>
            </p:txBody>
          </p:sp>
          <p:sp>
            <p:nvSpPr>
              <p:cNvPr id="8" name="Rectangle 7"/>
              <p:cNvSpPr/>
              <p:nvPr/>
            </p:nvSpPr>
            <p:spPr>
              <a:xfrm>
                <a:off x="1113702" y="4198532"/>
                <a:ext cx="2100023" cy="15814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9" name="Rectangle 8"/>
              <p:cNvSpPr/>
              <p:nvPr/>
            </p:nvSpPr>
            <p:spPr>
              <a:xfrm>
                <a:off x="3201027" y="5329031"/>
                <a:ext cx="404766" cy="3143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2" name="Rectangle 11"/>
              <p:cNvSpPr/>
              <p:nvPr/>
            </p:nvSpPr>
            <p:spPr>
              <a:xfrm>
                <a:off x="1113702" y="3395115"/>
                <a:ext cx="522228" cy="15814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3" name="Rectangle 12"/>
              <p:cNvSpPr/>
              <p:nvPr/>
            </p:nvSpPr>
            <p:spPr>
              <a:xfrm>
                <a:off x="2440700" y="5417947"/>
                <a:ext cx="1933354" cy="288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4" name="Rectangle 13"/>
              <p:cNvSpPr/>
              <p:nvPr/>
            </p:nvSpPr>
            <p:spPr>
              <a:xfrm>
                <a:off x="456552" y="878484"/>
                <a:ext cx="8230248" cy="2399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22" name="Rectangle 21"/>
            <p:cNvSpPr/>
            <p:nvPr/>
          </p:nvSpPr>
          <p:spPr>
            <a:xfrm>
              <a:off x="445441" y="1706067"/>
              <a:ext cx="341273" cy="292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3" name="Rectangle 22"/>
            <p:cNvSpPr/>
            <p:nvPr/>
          </p:nvSpPr>
          <p:spPr>
            <a:xfrm>
              <a:off x="4572470" y="1629853"/>
              <a:ext cx="341273" cy="292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158723" name="Title 1"/>
          <p:cNvSpPr txBox="1">
            <a:spLocks/>
          </p:cNvSpPr>
          <p:nvPr/>
        </p:nvSpPr>
        <p:spPr bwMode="auto">
          <a:xfrm>
            <a:off x="552450" y="285750"/>
            <a:ext cx="8229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800">
                <a:solidFill>
                  <a:schemeClr val="tx1"/>
                </a:solidFill>
                <a:latin typeface="Arial" charset="0"/>
                <a:ea typeface="ＭＳ Ｐゴシック" charset="0"/>
                <a:cs typeface="ＭＳ Ｐゴシック" charset="0"/>
              </a:defRPr>
            </a:lvl1pPr>
            <a:lvl2pPr marL="742950" indent="-285750" defTabSz="457200">
              <a:defRPr sz="2800">
                <a:solidFill>
                  <a:schemeClr val="tx1"/>
                </a:solidFill>
                <a:latin typeface="Arial" charset="0"/>
                <a:ea typeface="ＭＳ Ｐゴシック" charset="0"/>
              </a:defRPr>
            </a:lvl2pPr>
            <a:lvl3pPr marL="1143000" indent="-228600" defTabSz="457200">
              <a:defRPr sz="2800">
                <a:solidFill>
                  <a:schemeClr val="tx1"/>
                </a:solidFill>
                <a:latin typeface="Arial" charset="0"/>
                <a:ea typeface="ＭＳ Ｐゴシック" charset="0"/>
              </a:defRPr>
            </a:lvl3pPr>
            <a:lvl4pPr marL="1600200" indent="-228600" defTabSz="457200">
              <a:defRPr sz="2800">
                <a:solidFill>
                  <a:schemeClr val="tx1"/>
                </a:solidFill>
                <a:latin typeface="Arial" charset="0"/>
                <a:ea typeface="ＭＳ Ｐゴシック" charset="0"/>
              </a:defRPr>
            </a:lvl4pPr>
            <a:lvl5pPr marL="2057400" indent="-228600" defTabSz="4572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2400" b="1">
                <a:cs typeface="Arial" charset="0"/>
              </a:rPr>
              <a:t>Electrochemical Properties of a-FePO</a:t>
            </a:r>
            <a:r>
              <a:rPr lang="en-US" sz="2400" b="1" baseline="-25000">
                <a:cs typeface="Arial" charset="0"/>
              </a:rPr>
              <a:t>4</a:t>
            </a:r>
            <a:r>
              <a:rPr lang="en-US" sz="2400" b="1">
                <a:cs typeface="Arial" charset="0"/>
              </a:rPr>
              <a:t> Viral Nanowires</a:t>
            </a:r>
          </a:p>
        </p:txBody>
      </p:sp>
    </p:spTree>
    <p:extLst>
      <p:ext uri="{BB962C8B-B14F-4D97-AF65-F5344CB8AC3E}">
        <p14:creationId xmlns:p14="http://schemas.microsoft.com/office/powerpoint/2010/main" val="41780551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pic>
        <p:nvPicPr>
          <p:cNvPr id="1484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1258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riped Right Arrow 3"/>
          <p:cNvSpPr/>
          <p:nvPr/>
        </p:nvSpPr>
        <p:spPr>
          <a:xfrm>
            <a:off x="3573463" y="914400"/>
            <a:ext cx="1997075" cy="1371600"/>
          </a:xfrm>
          <a:prstGeom prst="stripedRightArrow">
            <a:avLst/>
          </a:prstGeom>
          <a:gradFill flip="none" rotWithShape="1">
            <a:gsLst>
              <a:gs pos="0">
                <a:schemeClr val="accent3">
                  <a:lumMod val="60000"/>
                  <a:lumOff val="40000"/>
                </a:schemeClr>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160770" name="Group 4"/>
          <p:cNvGrpSpPr>
            <a:grpSpLocks/>
          </p:cNvGrpSpPr>
          <p:nvPr/>
        </p:nvGrpSpPr>
        <p:grpSpPr bwMode="auto">
          <a:xfrm>
            <a:off x="5562600" y="304800"/>
            <a:ext cx="3067050" cy="2438400"/>
            <a:chOff x="1828800" y="1371600"/>
            <a:chExt cx="5486400" cy="4114800"/>
          </a:xfrm>
        </p:grpSpPr>
        <p:pic>
          <p:nvPicPr>
            <p:cNvPr id="160782" name="Picture 5" descr="mitsubishi-electric-car.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13716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484784" y="3656708"/>
              <a:ext cx="181744" cy="152697"/>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160771" name="Group 7"/>
          <p:cNvGrpSpPr>
            <a:grpSpLocks/>
          </p:cNvGrpSpPr>
          <p:nvPr/>
        </p:nvGrpSpPr>
        <p:grpSpPr bwMode="auto">
          <a:xfrm>
            <a:off x="1295400" y="533400"/>
            <a:ext cx="2490788" cy="2144713"/>
            <a:chOff x="3171514" y="1827172"/>
            <a:chExt cx="4140163" cy="3430628"/>
          </a:xfrm>
        </p:grpSpPr>
        <p:pic>
          <p:nvPicPr>
            <p:cNvPr id="160780" name="Picture 8" descr="generaldynamicspb-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1514" y="1827172"/>
              <a:ext cx="4140163" cy="343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1" name="TextBox 9"/>
            <p:cNvSpPr txBox="1">
              <a:spLocks noChangeArrowheads="1"/>
            </p:cNvSpPr>
            <p:nvPr/>
          </p:nvSpPr>
          <p:spPr bwMode="auto">
            <a:xfrm>
              <a:off x="3489511" y="4816326"/>
              <a:ext cx="2712448" cy="31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500">
                  <a:solidFill>
                    <a:srgbClr val="FFFFFF"/>
                  </a:solidFill>
                </a:rPr>
                <a:t>http://www.dsjournal.com/armyseeksheud.html</a:t>
              </a:r>
            </a:p>
          </p:txBody>
        </p:sp>
      </p:grpSp>
      <p:sp>
        <p:nvSpPr>
          <p:cNvPr id="160772" name="TextBox 10"/>
          <p:cNvSpPr txBox="1">
            <a:spLocks noChangeArrowheads="1"/>
          </p:cNvSpPr>
          <p:nvPr/>
        </p:nvSpPr>
        <p:spPr bwMode="auto">
          <a:xfrm>
            <a:off x="5867400" y="2514600"/>
            <a:ext cx="2451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b="1"/>
              <a:t>Li air batteries </a:t>
            </a:r>
          </a:p>
          <a:p>
            <a:pPr>
              <a:buFontTx/>
              <a:buNone/>
            </a:pPr>
            <a:r>
              <a:rPr lang="en-US">
                <a:solidFill>
                  <a:srgbClr val="376092"/>
                </a:solidFill>
              </a:rPr>
              <a:t>900 Wh kg</a:t>
            </a:r>
            <a:r>
              <a:rPr lang="en-US" baseline="30000">
                <a:solidFill>
                  <a:srgbClr val="376092"/>
                </a:solidFill>
              </a:rPr>
              <a:t>-1</a:t>
            </a:r>
          </a:p>
        </p:txBody>
      </p:sp>
      <p:sp>
        <p:nvSpPr>
          <p:cNvPr id="12" name="TextBox 11"/>
          <p:cNvSpPr txBox="1"/>
          <p:nvPr/>
        </p:nvSpPr>
        <p:spPr>
          <a:xfrm>
            <a:off x="1524000" y="2736502"/>
            <a:ext cx="2819400" cy="954107"/>
          </a:xfrm>
          <a:prstGeom prst="rect">
            <a:avLst/>
          </a:prstGeom>
          <a:noFill/>
          <a:effectLst>
            <a:glow rad="101600">
              <a:schemeClr val="accent2">
                <a:lumMod val="60000"/>
                <a:lumOff val="40000"/>
                <a:alpha val="75000"/>
              </a:schemeClr>
            </a:glow>
          </a:effectLst>
        </p:spPr>
        <p:txBody>
          <a:bodyPr>
            <a:spAutoFit/>
          </a:bodyPr>
          <a:lstStyle/>
          <a:p>
            <a:pPr>
              <a:buFontTx/>
              <a:buNone/>
              <a:defRPr/>
            </a:pPr>
            <a:r>
              <a:rPr lang="en-US" b="1">
                <a:latin typeface="Arial" pitchFamily="1" charset="0"/>
                <a:ea typeface="+mn-ea"/>
                <a:cs typeface="+mn-cs"/>
              </a:rPr>
              <a:t>Li ion batteries </a:t>
            </a:r>
          </a:p>
          <a:p>
            <a:pPr>
              <a:buFontTx/>
              <a:buNone/>
              <a:defRPr/>
            </a:pPr>
            <a:r>
              <a:rPr lang="en-US">
                <a:latin typeface="Arial" pitchFamily="1" charset="0"/>
                <a:ea typeface="+mn-ea"/>
                <a:cs typeface="+mn-cs"/>
              </a:rPr>
              <a:t>~250 Wh kg</a:t>
            </a:r>
            <a:r>
              <a:rPr lang="en-US" baseline="30000">
                <a:latin typeface="Arial" pitchFamily="1" charset="0"/>
                <a:ea typeface="+mn-ea"/>
                <a:cs typeface="+mn-cs"/>
              </a:rPr>
              <a:t>-1</a:t>
            </a:r>
          </a:p>
        </p:txBody>
      </p:sp>
      <p:sp>
        <p:nvSpPr>
          <p:cNvPr id="160776" name="TextBox 12"/>
          <p:cNvSpPr txBox="1">
            <a:spLocks noChangeArrowheads="1"/>
          </p:cNvSpPr>
          <p:nvPr/>
        </p:nvSpPr>
        <p:spPr bwMode="auto">
          <a:xfrm>
            <a:off x="3413125" y="273050"/>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endParaRPr lang="en-US" sz="2400" b="1"/>
          </a:p>
        </p:txBody>
      </p:sp>
      <p:sp>
        <p:nvSpPr>
          <p:cNvPr id="160777" name="TextBox 13"/>
          <p:cNvSpPr txBox="1">
            <a:spLocks noChangeArrowheads="1"/>
          </p:cNvSpPr>
          <p:nvPr/>
        </p:nvSpPr>
        <p:spPr bwMode="auto">
          <a:xfrm>
            <a:off x="5791200" y="4171950"/>
            <a:ext cx="30908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2000" b="1">
                <a:solidFill>
                  <a:srgbClr val="0000FF"/>
                </a:solidFill>
              </a:rPr>
              <a:t>Current limitations for </a:t>
            </a:r>
          </a:p>
          <a:p>
            <a:pPr>
              <a:buFontTx/>
              <a:buNone/>
            </a:pPr>
            <a:r>
              <a:rPr lang="en-US" sz="2000" b="1">
                <a:solidFill>
                  <a:srgbClr val="0000FF"/>
                </a:solidFill>
              </a:rPr>
              <a:t>Li-air electrodes</a:t>
            </a:r>
          </a:p>
          <a:p>
            <a:endParaRPr lang="en-US" sz="2000" b="1">
              <a:solidFill>
                <a:srgbClr val="0000FF"/>
              </a:solidFill>
            </a:endParaRPr>
          </a:p>
          <a:p>
            <a:pPr algn="l">
              <a:buFont typeface="Arial" charset="0"/>
              <a:buChar char="•"/>
            </a:pPr>
            <a:r>
              <a:rPr lang="en-US" sz="2000" b="1">
                <a:solidFill>
                  <a:srgbClr val="0000FF"/>
                </a:solidFill>
              </a:rPr>
              <a:t> Large overpotential</a:t>
            </a:r>
          </a:p>
          <a:p>
            <a:pPr algn="l">
              <a:buFont typeface="Arial" charset="0"/>
              <a:buChar char="•"/>
            </a:pPr>
            <a:r>
              <a:rPr lang="en-US" sz="2000" b="1">
                <a:solidFill>
                  <a:srgbClr val="0000FF"/>
                </a:solidFill>
              </a:rPr>
              <a:t> Low current density</a:t>
            </a:r>
          </a:p>
          <a:p>
            <a:pPr algn="l">
              <a:buFont typeface="Arial" charset="0"/>
              <a:buChar char="•"/>
            </a:pPr>
            <a:r>
              <a:rPr lang="en-US" sz="2000" b="1">
                <a:solidFill>
                  <a:srgbClr val="0000FF"/>
                </a:solidFill>
              </a:rPr>
              <a:t> Cycle </a:t>
            </a:r>
            <a:r>
              <a:rPr lang="en-US" altLang="ko-KR" sz="2000" b="1">
                <a:solidFill>
                  <a:srgbClr val="0000FF"/>
                </a:solidFill>
              </a:rPr>
              <a:t>life</a:t>
            </a:r>
            <a:endParaRPr lang="en-US" sz="2000" b="1">
              <a:solidFill>
                <a:srgbClr val="0000FF"/>
              </a:solidFill>
            </a:endParaRPr>
          </a:p>
          <a:p>
            <a:pPr algn="l">
              <a:buFont typeface="Arial" charset="0"/>
              <a:buChar char="•"/>
            </a:pPr>
            <a:r>
              <a:rPr lang="en-US" sz="2000" b="1">
                <a:solidFill>
                  <a:srgbClr val="0000FF"/>
                </a:solidFill>
              </a:rPr>
              <a:t> Cost efficiency</a:t>
            </a:r>
          </a:p>
          <a:p>
            <a:pPr>
              <a:buFontTx/>
              <a:buNone/>
            </a:pPr>
            <a:endParaRPr lang="en-US"/>
          </a:p>
        </p:txBody>
      </p:sp>
      <p:pic>
        <p:nvPicPr>
          <p:cNvPr id="160778"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14763"/>
            <a:ext cx="50434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9" name="TextBox 15"/>
          <p:cNvSpPr txBox="1">
            <a:spLocks noChangeArrowheads="1"/>
          </p:cNvSpPr>
          <p:nvPr/>
        </p:nvSpPr>
        <p:spPr bwMode="auto">
          <a:xfrm>
            <a:off x="2482850" y="6519863"/>
            <a:ext cx="25606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100"/>
              <a:t>Bruce, P. G. et al. </a:t>
            </a:r>
            <a:r>
              <a:rPr lang="en-US" sz="1100" i="1"/>
              <a:t>Nature Materials</a:t>
            </a:r>
            <a:r>
              <a:rPr lang="en-US" sz="1100"/>
              <a:t> </a:t>
            </a:r>
            <a:r>
              <a:rPr lang="en-US" sz="1100" b="1"/>
              <a:t>(2011)</a:t>
            </a:r>
          </a:p>
        </p:txBody>
      </p:sp>
    </p:spTree>
    <p:extLst>
      <p:ext uri="{BB962C8B-B14F-4D97-AF65-F5344CB8AC3E}">
        <p14:creationId xmlns:p14="http://schemas.microsoft.com/office/powerpoint/2010/main" val="42207463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AirBattery_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3600"/>
            <a:ext cx="9144000" cy="5130800"/>
          </a:xfrm>
          <a:prstGeom prst="rect">
            <a:avLst/>
          </a:prstGeom>
        </p:spPr>
      </p:pic>
    </p:spTree>
    <p:extLst>
      <p:ext uri="{BB962C8B-B14F-4D97-AF65-F5344CB8AC3E}">
        <p14:creationId xmlns:p14="http://schemas.microsoft.com/office/powerpoint/2010/main" val="14483486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a:xfrm>
            <a:off x="460375" y="33338"/>
            <a:ext cx="8226425" cy="655637"/>
          </a:xfrm>
        </p:spPr>
        <p:txBody>
          <a:bodyPr/>
          <a:lstStyle/>
          <a:p>
            <a:r>
              <a:rPr lang="en-US" sz="2400" b="1">
                <a:latin typeface="Arial" charset="0"/>
                <a:ea typeface="ＭＳ Ｐゴシック" charset="0"/>
                <a:cs typeface="Arial" charset="0"/>
              </a:rPr>
              <a:t>Construction of p8 library</a:t>
            </a:r>
          </a:p>
        </p:txBody>
      </p:sp>
      <p:grpSp>
        <p:nvGrpSpPr>
          <p:cNvPr id="121858" name="Group 98"/>
          <p:cNvGrpSpPr>
            <a:grpSpLocks/>
          </p:cNvGrpSpPr>
          <p:nvPr/>
        </p:nvGrpSpPr>
        <p:grpSpPr bwMode="auto">
          <a:xfrm>
            <a:off x="0" y="990600"/>
            <a:ext cx="9324975" cy="5543550"/>
            <a:chOff x="633" y="978372"/>
            <a:chExt cx="9325035" cy="5543390"/>
          </a:xfrm>
        </p:grpSpPr>
        <p:sp>
          <p:nvSpPr>
            <p:cNvPr id="17" name="Arc 16"/>
            <p:cNvSpPr>
              <a:spLocks noChangeAspect="1"/>
            </p:cNvSpPr>
            <p:nvPr/>
          </p:nvSpPr>
          <p:spPr>
            <a:xfrm rot="18437535">
              <a:off x="3647185" y="1008494"/>
              <a:ext cx="2311333" cy="2286015"/>
            </a:xfrm>
            <a:prstGeom prst="arc">
              <a:avLst>
                <a:gd name="adj1" fmla="val 2961340"/>
                <a:gd name="adj2" fmla="val 1238098"/>
              </a:avLst>
            </a:prstGeom>
            <a:ln w="76200"/>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grpSp>
          <p:nvGrpSpPr>
            <p:cNvPr id="121861" name="Group 53"/>
            <p:cNvGrpSpPr>
              <a:grpSpLocks noChangeAspect="1"/>
            </p:cNvGrpSpPr>
            <p:nvPr/>
          </p:nvGrpSpPr>
          <p:grpSpPr bwMode="auto">
            <a:xfrm>
              <a:off x="251492" y="978372"/>
              <a:ext cx="2433860" cy="2335316"/>
              <a:chOff x="542956" y="3127716"/>
              <a:chExt cx="3871753" cy="3714992"/>
            </a:xfrm>
          </p:grpSpPr>
          <p:grpSp>
            <p:nvGrpSpPr>
              <p:cNvPr id="121900" name="Group 15"/>
              <p:cNvGrpSpPr>
                <a:grpSpLocks/>
              </p:cNvGrpSpPr>
              <p:nvPr/>
            </p:nvGrpSpPr>
            <p:grpSpPr bwMode="auto">
              <a:xfrm>
                <a:off x="542956" y="3308987"/>
                <a:ext cx="3693854" cy="3533721"/>
                <a:chOff x="3185072" y="1379567"/>
                <a:chExt cx="3693854" cy="3533721"/>
              </a:xfrm>
            </p:grpSpPr>
            <p:sp>
              <p:nvSpPr>
                <p:cNvPr id="19" name="Donut 18"/>
                <p:cNvSpPr/>
                <p:nvPr/>
              </p:nvSpPr>
              <p:spPr>
                <a:xfrm>
                  <a:off x="3339071" y="1430623"/>
                  <a:ext cx="3490090" cy="3452090"/>
                </a:xfrm>
                <a:prstGeom prst="donut">
                  <a:avLst>
                    <a:gd name="adj" fmla="val 2272"/>
                  </a:avLst>
                </a:prstGeom>
                <a:ln w="6350"/>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a:solidFill>
                      <a:schemeClr val="tx1"/>
                    </a:solidFill>
                  </a:endParaRPr>
                </a:p>
              </p:txBody>
            </p:sp>
            <p:sp>
              <p:nvSpPr>
                <p:cNvPr id="20" name="Block Arc 19"/>
                <p:cNvSpPr/>
                <p:nvPr/>
              </p:nvSpPr>
              <p:spPr>
                <a:xfrm rot="15840000">
                  <a:off x="3330291" y="1406573"/>
                  <a:ext cx="3452090" cy="3490090"/>
                </a:xfrm>
                <a:prstGeom prst="blockArc">
                  <a:avLst>
                    <a:gd name="adj1" fmla="val 14534737"/>
                    <a:gd name="adj2" fmla="val 16528999"/>
                    <a:gd name="adj3" fmla="val 4261"/>
                  </a:avLst>
                </a:prstGeom>
                <a:solidFill>
                  <a:srgbClr val="FF6600"/>
                </a:solidFill>
                <a:ln w="635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dirty="0">
                    <a:solidFill>
                      <a:schemeClr val="tx1"/>
                    </a:solidFill>
                  </a:endParaRPr>
                </a:p>
              </p:txBody>
            </p:sp>
            <p:sp>
              <p:nvSpPr>
                <p:cNvPr id="21" name="Right Arrow 20"/>
                <p:cNvSpPr/>
                <p:nvPr/>
              </p:nvSpPr>
              <p:spPr>
                <a:xfrm rot="16200000">
                  <a:off x="3272152" y="2952114"/>
                  <a:ext cx="232328" cy="300521"/>
                </a:xfrm>
                <a:prstGeom prst="rightArrow">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en-US" sz="1400" dirty="0"/>
                </a:p>
              </p:txBody>
            </p:sp>
            <p:sp>
              <p:nvSpPr>
                <p:cNvPr id="22" name="Right Arrow 21"/>
                <p:cNvSpPr/>
                <p:nvPr/>
              </p:nvSpPr>
              <p:spPr>
                <a:xfrm rot="3381735">
                  <a:off x="3580249" y="3957185"/>
                  <a:ext cx="224753" cy="303047"/>
                </a:xfrm>
                <a:prstGeom prst="rightArrow">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a:p>
              </p:txBody>
            </p:sp>
            <p:sp>
              <p:nvSpPr>
                <p:cNvPr id="23" name="TextBox 22"/>
                <p:cNvSpPr txBox="1"/>
                <p:nvPr/>
              </p:nvSpPr>
              <p:spPr>
                <a:xfrm rot="20117344">
                  <a:off x="3427459" y="3703396"/>
                  <a:ext cx="469723" cy="489909"/>
                </a:xfrm>
                <a:prstGeom prst="rect">
                  <a:avLst/>
                </a:prstGeom>
                <a:noFill/>
                <a:effectLst>
                  <a:outerShdw blurRad="50800" dist="38100" dir="2700000" algn="tl" rotWithShape="0">
                    <a:srgbClr val="000000">
                      <a:alpha val="43000"/>
                    </a:srgbClr>
                  </a:outerShdw>
                </a:effectLst>
              </p:spPr>
              <p:txBody>
                <a:bodyPr>
                  <a:spAutoFit/>
                </a:bodyPr>
                <a:lstStyle/>
                <a:p>
                  <a:pPr>
                    <a:defRPr/>
                  </a:pPr>
                  <a:r>
                    <a:rPr lang="en-US" sz="1400" b="1" dirty="0">
                      <a:ea typeface="+mn-ea"/>
                      <a:cs typeface="+mn-cs"/>
                    </a:rPr>
                    <a:t>-</a:t>
                  </a:r>
                </a:p>
              </p:txBody>
            </p:sp>
            <p:sp>
              <p:nvSpPr>
                <p:cNvPr id="24" name="TextBox 23"/>
                <p:cNvSpPr txBox="1"/>
                <p:nvPr/>
              </p:nvSpPr>
              <p:spPr>
                <a:xfrm>
                  <a:off x="3185021" y="2852370"/>
                  <a:ext cx="315675" cy="308087"/>
                </a:xfrm>
                <a:prstGeom prst="rect">
                  <a:avLst/>
                </a:prstGeom>
                <a:noFill/>
                <a:effectLst>
                  <a:outerShdw blurRad="50800" dist="38100" dir="2700000" algn="tl" rotWithShape="0">
                    <a:srgbClr val="000000">
                      <a:alpha val="43000"/>
                    </a:srgbClr>
                  </a:outerShdw>
                </a:effectLst>
              </p:spPr>
              <p:txBody>
                <a:bodyPr>
                  <a:spAutoFit/>
                </a:bodyPr>
                <a:lstStyle/>
                <a:p>
                  <a:pPr>
                    <a:defRPr/>
                  </a:pPr>
                  <a:r>
                    <a:rPr lang="en-US" sz="1400" dirty="0">
                      <a:ea typeface="+mn-ea"/>
                      <a:cs typeface="+mn-cs"/>
                    </a:rPr>
                    <a:t>+</a:t>
                  </a:r>
                </a:p>
              </p:txBody>
            </p:sp>
            <p:sp>
              <p:nvSpPr>
                <p:cNvPr id="121909" name="TextBox 24"/>
                <p:cNvSpPr txBox="1">
                  <a:spLocks noChangeArrowheads="1"/>
                </p:cNvSpPr>
                <p:nvPr/>
              </p:nvSpPr>
              <p:spPr bwMode="auto">
                <a:xfrm rot="4545476">
                  <a:off x="2996920" y="3603609"/>
                  <a:ext cx="1126872" cy="48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400" b="1"/>
                    <a:t>ori</a:t>
                  </a:r>
                </a:p>
              </p:txBody>
            </p:sp>
            <p:grpSp>
              <p:nvGrpSpPr>
                <p:cNvPr id="121910" name="Group 23"/>
                <p:cNvGrpSpPr>
                  <a:grpSpLocks/>
                </p:cNvGrpSpPr>
                <p:nvPr/>
              </p:nvGrpSpPr>
              <p:grpSpPr bwMode="auto">
                <a:xfrm>
                  <a:off x="3345849" y="1379567"/>
                  <a:ext cx="3489868" cy="3453634"/>
                  <a:chOff x="2138054" y="1452260"/>
                  <a:chExt cx="5029200" cy="5029200"/>
                </a:xfrm>
              </p:grpSpPr>
              <p:sp>
                <p:nvSpPr>
                  <p:cNvPr id="49" name="Block Arc 48"/>
                  <p:cNvSpPr/>
                  <p:nvPr/>
                </p:nvSpPr>
                <p:spPr>
                  <a:xfrm rot="19800000">
                    <a:off x="2139203" y="1453061"/>
                    <a:ext cx="5029521" cy="5026953"/>
                  </a:xfrm>
                  <a:prstGeom prst="blockArc">
                    <a:avLst>
                      <a:gd name="adj1" fmla="val 14534737"/>
                      <a:gd name="adj2" fmla="val 16528999"/>
                      <a:gd name="adj3" fmla="val 4261"/>
                    </a:avLst>
                  </a:prstGeom>
                  <a:solidFill>
                    <a:srgbClr val="FF6600"/>
                  </a:solid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dirty="0">
                      <a:solidFill>
                        <a:schemeClr val="tx1"/>
                      </a:solidFill>
                    </a:endParaRPr>
                  </a:p>
                </p:txBody>
              </p:sp>
              <p:sp>
                <p:nvSpPr>
                  <p:cNvPr id="50" name="Right Arrow 15"/>
                  <p:cNvSpPr/>
                  <p:nvPr/>
                </p:nvSpPr>
                <p:spPr>
                  <a:xfrm rot="20223018">
                    <a:off x="3613123" y="1508223"/>
                    <a:ext cx="331176" cy="433929"/>
                  </a:xfrm>
                  <a:prstGeom prst="rightArrow">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a:p>
                </p:txBody>
              </p:sp>
              <p:sp>
                <p:nvSpPr>
                  <p:cNvPr id="121921" name="TextBox 50"/>
                  <p:cNvSpPr txBox="1">
                    <a:spLocks noChangeArrowheads="1"/>
                  </p:cNvSpPr>
                  <p:nvPr/>
                </p:nvSpPr>
                <p:spPr bwMode="auto">
                  <a:xfrm rot="-2209813">
                    <a:off x="2546578" y="1695992"/>
                    <a:ext cx="1354072" cy="53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200" b="1"/>
                      <a:t>lacZ α</a:t>
                    </a:r>
                    <a:endParaRPr lang="en-US" sz="1200" b="1" i="1"/>
                  </a:p>
                </p:txBody>
              </p:sp>
            </p:grpSp>
            <p:sp>
              <p:nvSpPr>
                <p:cNvPr id="27" name="Block Arc 26"/>
                <p:cNvSpPr/>
                <p:nvPr/>
              </p:nvSpPr>
              <p:spPr>
                <a:xfrm rot="3600000">
                  <a:off x="3388375" y="1411624"/>
                  <a:ext cx="3452090" cy="3490090"/>
                </a:xfrm>
                <a:prstGeom prst="blockArc">
                  <a:avLst>
                    <a:gd name="adj1" fmla="val 14974809"/>
                    <a:gd name="adj2" fmla="val 16528999"/>
                    <a:gd name="adj3" fmla="val 4261"/>
                  </a:avLst>
                </a:prstGeom>
                <a:solidFill>
                  <a:srgbClr val="FF6600"/>
                </a:solidFill>
                <a:ln w="635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dirty="0">
                    <a:solidFill>
                      <a:schemeClr val="tx1"/>
                    </a:solidFill>
                  </a:endParaRPr>
                </a:p>
              </p:txBody>
            </p:sp>
            <p:sp>
              <p:nvSpPr>
                <p:cNvPr id="28" name="Right Arrow 18"/>
                <p:cNvSpPr/>
                <p:nvPr/>
              </p:nvSpPr>
              <p:spPr>
                <a:xfrm rot="8796517">
                  <a:off x="5821529" y="4463514"/>
                  <a:ext cx="300522" cy="297986"/>
                </a:xfrm>
                <a:prstGeom prst="rightArrow">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a:p>
              </p:txBody>
            </p:sp>
            <p:sp>
              <p:nvSpPr>
                <p:cNvPr id="121913" name="TextBox 30"/>
                <p:cNvSpPr txBox="1">
                  <a:spLocks noChangeArrowheads="1"/>
                </p:cNvSpPr>
                <p:nvPr/>
              </p:nvSpPr>
              <p:spPr bwMode="auto">
                <a:xfrm>
                  <a:off x="4243976" y="2727193"/>
                  <a:ext cx="1581074" cy="83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400"/>
                    <a:t>M13SK</a:t>
                  </a:r>
                </a:p>
                <a:p>
                  <a:r>
                    <a:rPr lang="en-US" sz="1400"/>
                    <a:t>viral vector</a:t>
                  </a:r>
                </a:p>
              </p:txBody>
            </p:sp>
            <p:grpSp>
              <p:nvGrpSpPr>
                <p:cNvPr id="121914" name="Group 114"/>
                <p:cNvGrpSpPr>
                  <a:grpSpLocks/>
                </p:cNvGrpSpPr>
                <p:nvPr/>
              </p:nvGrpSpPr>
              <p:grpSpPr bwMode="auto">
                <a:xfrm>
                  <a:off x="6318477" y="1822604"/>
                  <a:ext cx="494478" cy="815084"/>
                  <a:chOff x="7252532" y="1994448"/>
                  <a:chExt cx="644365" cy="1062152"/>
                </a:xfrm>
              </p:grpSpPr>
              <p:sp>
                <p:nvSpPr>
                  <p:cNvPr id="37" name="Right Arrow 17"/>
                  <p:cNvSpPr/>
                  <p:nvPr/>
                </p:nvSpPr>
                <p:spPr>
                  <a:xfrm rot="3939150">
                    <a:off x="7554376" y="2712746"/>
                    <a:ext cx="296170" cy="391617"/>
                  </a:xfrm>
                  <a:prstGeom prst="rightArrow">
                    <a:avLst/>
                  </a:prstGeom>
                  <a:solidFill>
                    <a:srgbClr val="FF6600"/>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a:solidFill>
                        <a:srgbClr val="000000"/>
                      </a:solidFill>
                    </a:endParaRPr>
                  </a:p>
                </p:txBody>
              </p:sp>
              <p:sp>
                <p:nvSpPr>
                  <p:cNvPr id="121918" name="TextBox 37"/>
                  <p:cNvSpPr txBox="1">
                    <a:spLocks noChangeArrowheads="1"/>
                  </p:cNvSpPr>
                  <p:nvPr/>
                </p:nvSpPr>
                <p:spPr bwMode="auto">
                  <a:xfrm rot="3430044">
                    <a:off x="7084358" y="2162622"/>
                    <a:ext cx="814864" cy="47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200" b="1">
                        <a:solidFill>
                          <a:srgbClr val="000000"/>
                        </a:solidFill>
                      </a:rPr>
                      <a:t>gVIII</a:t>
                    </a:r>
                  </a:p>
                </p:txBody>
              </p:sp>
            </p:grpSp>
            <p:sp>
              <p:nvSpPr>
                <p:cNvPr id="33" name="Block Arc 32"/>
                <p:cNvSpPr/>
                <p:nvPr/>
              </p:nvSpPr>
              <p:spPr>
                <a:xfrm rot="6440883">
                  <a:off x="3393426" y="1441927"/>
                  <a:ext cx="3452090" cy="3490090"/>
                </a:xfrm>
                <a:prstGeom prst="blockArc">
                  <a:avLst>
                    <a:gd name="adj1" fmla="val 14534737"/>
                    <a:gd name="adj2" fmla="val 18552524"/>
                    <a:gd name="adj3" fmla="val 4246"/>
                  </a:avLst>
                </a:prstGeom>
                <a:solidFill>
                  <a:srgbClr val="FF6600"/>
                </a:solidFill>
                <a:ln w="6350">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dirty="0">
                    <a:solidFill>
                      <a:schemeClr val="tx1"/>
                    </a:solidFill>
                  </a:endParaRPr>
                </a:p>
              </p:txBody>
            </p:sp>
            <p:sp>
              <p:nvSpPr>
                <p:cNvPr id="121916" name="TextBox 33"/>
                <p:cNvSpPr txBox="1">
                  <a:spLocks noChangeArrowheads="1"/>
                </p:cNvSpPr>
                <p:nvPr/>
              </p:nvSpPr>
              <p:spPr bwMode="auto">
                <a:xfrm rot="6986070">
                  <a:off x="6442980" y="3724093"/>
                  <a:ext cx="504688" cy="36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200" b="1"/>
                    <a:t>gIII</a:t>
                  </a:r>
                </a:p>
              </p:txBody>
            </p:sp>
          </p:grpSp>
          <p:pic>
            <p:nvPicPr>
              <p:cNvPr id="121901" name="Picture 5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6059" y="3382556"/>
                <a:ext cx="628650" cy="66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902" name="Picture 5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8226" y="3127716"/>
                <a:ext cx="628650" cy="66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1862" name="Group 90"/>
            <p:cNvGrpSpPr>
              <a:grpSpLocks/>
            </p:cNvGrpSpPr>
            <p:nvPr/>
          </p:nvGrpSpPr>
          <p:grpSpPr bwMode="auto">
            <a:xfrm>
              <a:off x="5380311" y="1086311"/>
              <a:ext cx="3945357" cy="4271907"/>
              <a:chOff x="5281671" y="1036995"/>
              <a:chExt cx="4131970" cy="4557314"/>
            </a:xfrm>
          </p:grpSpPr>
          <p:sp>
            <p:nvSpPr>
              <p:cNvPr id="14" name="Block Arc 13"/>
              <p:cNvSpPr/>
              <p:nvPr/>
            </p:nvSpPr>
            <p:spPr>
              <a:xfrm rot="653030">
                <a:off x="5282085" y="1037004"/>
                <a:ext cx="2783190" cy="2743490"/>
              </a:xfrm>
              <a:prstGeom prst="blockArc">
                <a:avLst>
                  <a:gd name="adj1" fmla="val 15012479"/>
                  <a:gd name="adj2" fmla="val 16091618"/>
                  <a:gd name="adj3" fmla="val 4228"/>
                </a:avLst>
              </a:prstGeom>
              <a:solidFill>
                <a:srgbClr val="FF34A4"/>
              </a:solidFill>
              <a:ln w="635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chemeClr val="tx1"/>
                  </a:solidFill>
                </a:endParaRPr>
              </a:p>
            </p:txBody>
          </p:sp>
          <p:sp>
            <p:nvSpPr>
              <p:cNvPr id="57" name="Block Arc 56"/>
              <p:cNvSpPr/>
              <p:nvPr/>
            </p:nvSpPr>
            <p:spPr>
              <a:xfrm rot="653030">
                <a:off x="5486584" y="1365545"/>
                <a:ext cx="2783190" cy="2743490"/>
              </a:xfrm>
              <a:prstGeom prst="blockArc">
                <a:avLst>
                  <a:gd name="adj1" fmla="val 15012479"/>
                  <a:gd name="adj2" fmla="val 16091618"/>
                  <a:gd name="adj3" fmla="val 4228"/>
                </a:avLst>
              </a:prstGeom>
              <a:solidFill>
                <a:srgbClr val="14F40C"/>
              </a:solidFill>
              <a:ln w="635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chemeClr val="tx1"/>
                  </a:solidFill>
                </a:endParaRPr>
              </a:p>
            </p:txBody>
          </p:sp>
          <p:sp>
            <p:nvSpPr>
              <p:cNvPr id="67" name="Block Arc 66"/>
              <p:cNvSpPr/>
              <p:nvPr/>
            </p:nvSpPr>
            <p:spPr>
              <a:xfrm rot="653030">
                <a:off x="5754263" y="1712716"/>
                <a:ext cx="2783190" cy="2741796"/>
              </a:xfrm>
              <a:prstGeom prst="blockArc">
                <a:avLst>
                  <a:gd name="adj1" fmla="val 15012479"/>
                  <a:gd name="adj2" fmla="val 16091618"/>
                  <a:gd name="adj3" fmla="val 4228"/>
                </a:avLst>
              </a:prstGeom>
              <a:solidFill>
                <a:srgbClr val="FF0000"/>
              </a:solidFill>
              <a:ln w="635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chemeClr val="tx1"/>
                  </a:solidFill>
                </a:endParaRPr>
              </a:p>
            </p:txBody>
          </p:sp>
          <p:sp>
            <p:nvSpPr>
              <p:cNvPr id="68" name="Block Arc 67"/>
              <p:cNvSpPr/>
              <p:nvPr/>
            </p:nvSpPr>
            <p:spPr>
              <a:xfrm rot="653030">
                <a:off x="5965412" y="2026015"/>
                <a:ext cx="2783190" cy="2743490"/>
              </a:xfrm>
              <a:prstGeom prst="blockArc">
                <a:avLst>
                  <a:gd name="adj1" fmla="val 15012479"/>
                  <a:gd name="adj2" fmla="val 16091618"/>
                  <a:gd name="adj3" fmla="val 4228"/>
                </a:avLst>
              </a:prstGeom>
              <a:solidFill>
                <a:srgbClr val="FFFF00"/>
              </a:solidFill>
              <a:ln w="635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chemeClr val="tx1"/>
                  </a:solidFill>
                </a:endParaRPr>
              </a:p>
            </p:txBody>
          </p:sp>
          <p:sp>
            <p:nvSpPr>
              <p:cNvPr id="69" name="Block Arc 68"/>
              <p:cNvSpPr/>
              <p:nvPr/>
            </p:nvSpPr>
            <p:spPr>
              <a:xfrm rot="653030">
                <a:off x="6209815" y="2327460"/>
                <a:ext cx="2783190" cy="2743490"/>
              </a:xfrm>
              <a:prstGeom prst="blockArc">
                <a:avLst>
                  <a:gd name="adj1" fmla="val 15012479"/>
                  <a:gd name="adj2" fmla="val 16091618"/>
                  <a:gd name="adj3" fmla="val 4228"/>
                </a:avLst>
              </a:prstGeom>
              <a:solidFill>
                <a:srgbClr val="0000FF"/>
              </a:solidFill>
              <a:ln w="635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chemeClr val="tx1"/>
                  </a:solidFill>
                </a:endParaRPr>
              </a:p>
            </p:txBody>
          </p:sp>
          <p:sp>
            <p:nvSpPr>
              <p:cNvPr id="70" name="Block Arc 69"/>
              <p:cNvSpPr/>
              <p:nvPr/>
            </p:nvSpPr>
            <p:spPr>
              <a:xfrm rot="653030">
                <a:off x="6442578" y="2588261"/>
                <a:ext cx="2783190" cy="2743490"/>
              </a:xfrm>
              <a:prstGeom prst="blockArc">
                <a:avLst>
                  <a:gd name="adj1" fmla="val 15012479"/>
                  <a:gd name="adj2" fmla="val 16091618"/>
                  <a:gd name="adj3" fmla="val 4228"/>
                </a:avLst>
              </a:prstGeom>
              <a:solidFill>
                <a:srgbClr val="FF8C1A"/>
              </a:solidFill>
              <a:ln w="635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chemeClr val="tx1"/>
                  </a:solidFill>
                </a:endParaRPr>
              </a:p>
            </p:txBody>
          </p:sp>
          <p:sp>
            <p:nvSpPr>
              <p:cNvPr id="71" name="Block Arc 70"/>
              <p:cNvSpPr/>
              <p:nvPr/>
            </p:nvSpPr>
            <p:spPr>
              <a:xfrm rot="653030">
                <a:off x="6630451" y="2850756"/>
                <a:ext cx="2783190" cy="2743490"/>
              </a:xfrm>
              <a:prstGeom prst="blockArc">
                <a:avLst>
                  <a:gd name="adj1" fmla="val 15012479"/>
                  <a:gd name="adj2" fmla="val 16091618"/>
                  <a:gd name="adj3" fmla="val 4228"/>
                </a:avLst>
              </a:prstGeom>
              <a:solidFill>
                <a:srgbClr val="2E3E5D"/>
              </a:solidFill>
              <a:ln w="635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chemeClr val="tx1"/>
                  </a:solidFill>
                </a:endParaRPr>
              </a:p>
            </p:txBody>
          </p:sp>
        </p:grpSp>
        <p:grpSp>
          <p:nvGrpSpPr>
            <p:cNvPr id="121863" name="Group 81"/>
            <p:cNvGrpSpPr>
              <a:grpSpLocks/>
            </p:cNvGrpSpPr>
            <p:nvPr/>
          </p:nvGrpSpPr>
          <p:grpSpPr bwMode="auto">
            <a:xfrm>
              <a:off x="1172716" y="3778562"/>
              <a:ext cx="7642652" cy="2743200"/>
              <a:chOff x="926116" y="3729246"/>
              <a:chExt cx="7642652" cy="2743200"/>
            </a:xfrm>
          </p:grpSpPr>
          <p:grpSp>
            <p:nvGrpSpPr>
              <p:cNvPr id="121876" name="Group 5"/>
              <p:cNvGrpSpPr>
                <a:grpSpLocks noChangeAspect="1"/>
              </p:cNvGrpSpPr>
              <p:nvPr/>
            </p:nvGrpSpPr>
            <p:grpSpPr bwMode="auto">
              <a:xfrm>
                <a:off x="926116" y="4124012"/>
                <a:ext cx="1876812" cy="1828800"/>
                <a:chOff x="1871062" y="2054702"/>
                <a:chExt cx="4227473" cy="4119325"/>
              </a:xfrm>
            </p:grpSpPr>
            <p:sp>
              <p:nvSpPr>
                <p:cNvPr id="4" name="Donut 3"/>
                <p:cNvSpPr/>
                <p:nvPr/>
              </p:nvSpPr>
              <p:spPr>
                <a:xfrm>
                  <a:off x="1869936" y="2084637"/>
                  <a:ext cx="3976320" cy="4029812"/>
                </a:xfrm>
                <a:prstGeom prst="donut">
                  <a:avLst>
                    <a:gd name="adj" fmla="val 3984"/>
                  </a:avLst>
                </a:prstGeom>
                <a:solidFill>
                  <a:schemeClr val="accent1"/>
                </a:solidFill>
                <a:ln w="3810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chemeClr val="tx1"/>
                    </a:solidFill>
                  </a:endParaRPr>
                </a:p>
              </p:txBody>
            </p:sp>
            <p:sp>
              <p:nvSpPr>
                <p:cNvPr id="5" name="Block Arc 4"/>
                <p:cNvSpPr/>
                <p:nvPr/>
              </p:nvSpPr>
              <p:spPr>
                <a:xfrm rot="2081071">
                  <a:off x="1894968" y="2056031"/>
                  <a:ext cx="3926259" cy="4119206"/>
                </a:xfrm>
                <a:prstGeom prst="blockArc">
                  <a:avLst>
                    <a:gd name="adj1" fmla="val 15012479"/>
                    <a:gd name="adj2" fmla="val 16281549"/>
                    <a:gd name="adj3" fmla="val 4862"/>
                  </a:avLst>
                </a:prstGeom>
                <a:solidFill>
                  <a:srgbClr val="FF34A4"/>
                </a:solidFill>
                <a:ln w="3810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chemeClr val="tx1"/>
                    </a:solidFill>
                  </a:endParaRPr>
                </a:p>
              </p:txBody>
            </p:sp>
          </p:grpSp>
          <p:grpSp>
            <p:nvGrpSpPr>
              <p:cNvPr id="121877" name="Group 32"/>
              <p:cNvGrpSpPr>
                <a:grpSpLocks noChangeAspect="1"/>
              </p:cNvGrpSpPr>
              <p:nvPr/>
            </p:nvGrpSpPr>
            <p:grpSpPr bwMode="auto">
              <a:xfrm>
                <a:off x="5770640" y="3729246"/>
                <a:ext cx="2798128" cy="2743200"/>
                <a:chOff x="-104513" y="2305109"/>
                <a:chExt cx="4257760" cy="4174179"/>
              </a:xfrm>
            </p:grpSpPr>
            <p:pic>
              <p:nvPicPr>
                <p:cNvPr id="121883" name="Picture 58" descr="phage_magenta_white.bmp"/>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36917">
                  <a:off x="-509121" y="4553169"/>
                  <a:ext cx="3392269" cy="45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4" name="Picture 59" descr="phage_georg_orange.bmp"/>
                <p:cNvPicPr>
                  <a:picLocks/>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70234">
                  <a:off x="1739400" y="3850253"/>
                  <a:ext cx="3471211" cy="3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5" name="Picture 60" descr="phage_georg_blue.bmp"/>
                <p:cNvPicPr>
                  <a:picLocks/>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564057">
                  <a:off x="-104513" y="4301997"/>
                  <a:ext cx="3255066" cy="35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6" name="Picture 61" descr="phage_georg_yellow.bm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3792">
                  <a:off x="412934" y="3903151"/>
                  <a:ext cx="3239964" cy="35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7" name="Picture 62" descr="phage_georg_red.bmp"/>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678618">
                  <a:off x="451055" y="3783938"/>
                  <a:ext cx="3293106" cy="3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8" name="Picture 63" descr="phage_georg.bmp"/>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594987">
                  <a:off x="2276558" y="4270292"/>
                  <a:ext cx="3361324" cy="39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9" name="Picture 64" descr="phage_georg_dark_blue.bmp"/>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89754">
                  <a:off x="1169499" y="4193491"/>
                  <a:ext cx="3400282" cy="4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90" name="Picture 65" descr="phage_georg_gray.bmp"/>
                <p:cNvPicPr>
                  <a:picLocks/>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045685">
                  <a:off x="2153670" y="4541519"/>
                  <a:ext cx="3255264"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1878" name="Picture 74" descr="phage_magenta_white.bmp"/>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36917">
                <a:off x="1854309" y="4873801"/>
                <a:ext cx="2229342" cy="30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79" name="Group 5"/>
              <p:cNvGrpSpPr>
                <a:grpSpLocks noChangeAspect="1"/>
              </p:cNvGrpSpPr>
              <p:nvPr/>
            </p:nvGrpSpPr>
            <p:grpSpPr bwMode="auto">
              <a:xfrm>
                <a:off x="3317334" y="4231259"/>
                <a:ext cx="1876812" cy="1828800"/>
                <a:chOff x="1010098" y="1804763"/>
                <a:chExt cx="4227473" cy="4119327"/>
              </a:xfrm>
            </p:grpSpPr>
            <p:sp>
              <p:nvSpPr>
                <p:cNvPr id="77" name="Donut 76"/>
                <p:cNvSpPr/>
                <p:nvPr/>
              </p:nvSpPr>
              <p:spPr>
                <a:xfrm>
                  <a:off x="1011585" y="1832697"/>
                  <a:ext cx="4226628" cy="4029816"/>
                </a:xfrm>
                <a:prstGeom prst="donut">
                  <a:avLst>
                    <a:gd name="adj" fmla="val 3984"/>
                  </a:avLst>
                </a:prstGeom>
                <a:solidFill>
                  <a:schemeClr val="accent1"/>
                </a:solidFill>
                <a:ln w="3810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chemeClr val="tx1"/>
                    </a:solidFill>
                  </a:endParaRPr>
                </a:p>
              </p:txBody>
            </p:sp>
            <p:sp>
              <p:nvSpPr>
                <p:cNvPr id="78" name="Block Arc 77"/>
                <p:cNvSpPr/>
                <p:nvPr/>
              </p:nvSpPr>
              <p:spPr>
                <a:xfrm rot="2081071">
                  <a:off x="1036614" y="1804092"/>
                  <a:ext cx="4176567" cy="4119208"/>
                </a:xfrm>
                <a:prstGeom prst="blockArc">
                  <a:avLst>
                    <a:gd name="adj1" fmla="val 15012479"/>
                    <a:gd name="adj2" fmla="val 16281549"/>
                    <a:gd name="adj3" fmla="val 4862"/>
                  </a:avLst>
                </a:prstGeom>
                <a:solidFill>
                  <a:srgbClr val="14F40C"/>
                </a:solidFill>
                <a:ln w="38100">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chemeClr val="tx1"/>
                    </a:solidFill>
                  </a:endParaRPr>
                </a:p>
              </p:txBody>
            </p:sp>
          </p:grpSp>
          <p:pic>
            <p:nvPicPr>
              <p:cNvPr id="121880" name="Picture 78" descr="phage_georg.bmp"/>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53346">
                <a:off x="4277159" y="4772666"/>
                <a:ext cx="2209005" cy="25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4" name="TextBox 79"/>
            <p:cNvSpPr txBox="1">
              <a:spLocks noChangeArrowheads="1"/>
            </p:cNvSpPr>
            <p:nvPr/>
          </p:nvSpPr>
          <p:spPr bwMode="auto">
            <a:xfrm>
              <a:off x="7385839" y="1043537"/>
              <a:ext cx="1741418" cy="52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a:t>p8 inserts</a:t>
              </a:r>
            </a:p>
          </p:txBody>
        </p:sp>
        <p:sp>
          <p:nvSpPr>
            <p:cNvPr id="121865" name="TextBox 82"/>
            <p:cNvSpPr txBox="1">
              <a:spLocks noChangeArrowheads="1"/>
            </p:cNvSpPr>
            <p:nvPr/>
          </p:nvSpPr>
          <p:spPr bwMode="auto">
            <a:xfrm>
              <a:off x="4137417" y="1911584"/>
              <a:ext cx="1351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400"/>
                <a:t>Double cut DNA</a:t>
              </a:r>
            </a:p>
          </p:txBody>
        </p:sp>
        <p:cxnSp>
          <p:nvCxnSpPr>
            <p:cNvPr id="85" name="Straight Arrow Connector 84"/>
            <p:cNvCxnSpPr/>
            <p:nvPr/>
          </p:nvCxnSpPr>
          <p:spPr>
            <a:xfrm>
              <a:off x="2685113" y="2207062"/>
              <a:ext cx="742955"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1867" name="TextBox 85"/>
            <p:cNvSpPr txBox="1">
              <a:spLocks noChangeArrowheads="1"/>
            </p:cNvSpPr>
            <p:nvPr/>
          </p:nvSpPr>
          <p:spPr bwMode="auto">
            <a:xfrm>
              <a:off x="2573147" y="2402093"/>
              <a:ext cx="1002579"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400" b="1"/>
                <a:t>Digestion</a:t>
              </a:r>
            </a:p>
          </p:txBody>
        </p:sp>
        <p:sp>
          <p:nvSpPr>
            <p:cNvPr id="121868" name="TextBox 86"/>
            <p:cNvSpPr txBox="1">
              <a:spLocks noChangeArrowheads="1"/>
            </p:cNvSpPr>
            <p:nvPr/>
          </p:nvSpPr>
          <p:spPr bwMode="auto">
            <a:xfrm>
              <a:off x="6336350" y="1954317"/>
              <a:ext cx="394362" cy="52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a:t>+</a:t>
              </a:r>
            </a:p>
          </p:txBody>
        </p:sp>
        <p:sp>
          <p:nvSpPr>
            <p:cNvPr id="121869" name="TextBox 87"/>
            <p:cNvSpPr txBox="1">
              <a:spLocks noChangeArrowheads="1"/>
            </p:cNvSpPr>
            <p:nvPr/>
          </p:nvSpPr>
          <p:spPr bwMode="auto">
            <a:xfrm>
              <a:off x="229234" y="4800962"/>
              <a:ext cx="882742" cy="52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400" b="1"/>
                <a:t>Ligation</a:t>
              </a:r>
            </a:p>
            <a:p>
              <a:pPr>
                <a:buFontTx/>
                <a:buNone/>
              </a:pPr>
              <a:r>
                <a:rPr lang="en-US" sz="1400" b="1"/>
                <a:t>and</a:t>
              </a:r>
            </a:p>
          </p:txBody>
        </p:sp>
        <p:sp>
          <p:nvSpPr>
            <p:cNvPr id="121870" name="TextBox 88"/>
            <p:cNvSpPr txBox="1">
              <a:spLocks noChangeArrowheads="1"/>
            </p:cNvSpPr>
            <p:nvPr/>
          </p:nvSpPr>
          <p:spPr bwMode="auto">
            <a:xfrm>
              <a:off x="5715670" y="4788262"/>
              <a:ext cx="902817" cy="52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b="1"/>
                <a:t>……</a:t>
              </a:r>
            </a:p>
          </p:txBody>
        </p:sp>
        <p:cxnSp>
          <p:nvCxnSpPr>
            <p:cNvPr id="93" name="Straight Arrow Connector 92"/>
            <p:cNvCxnSpPr/>
            <p:nvPr/>
          </p:nvCxnSpPr>
          <p:spPr>
            <a:xfrm>
              <a:off x="324485" y="4518395"/>
              <a:ext cx="742955"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1872" name="TextBox 93"/>
            <p:cNvSpPr txBox="1">
              <a:spLocks noChangeArrowheads="1"/>
            </p:cNvSpPr>
            <p:nvPr/>
          </p:nvSpPr>
          <p:spPr bwMode="auto">
            <a:xfrm>
              <a:off x="633" y="5334346"/>
              <a:ext cx="1491486"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1400" b="1"/>
                <a:t>Transformation</a:t>
              </a:r>
            </a:p>
          </p:txBody>
        </p:sp>
        <p:sp>
          <p:nvSpPr>
            <p:cNvPr id="121873" name="TextBox 94"/>
            <p:cNvSpPr txBox="1">
              <a:spLocks noChangeArrowheads="1"/>
            </p:cNvSpPr>
            <p:nvPr/>
          </p:nvSpPr>
          <p:spPr bwMode="auto">
            <a:xfrm>
              <a:off x="1482574" y="4933849"/>
              <a:ext cx="11726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400"/>
                <a:t>Recombinant</a:t>
              </a:r>
            </a:p>
          </p:txBody>
        </p:sp>
        <p:sp>
          <p:nvSpPr>
            <p:cNvPr id="121874" name="TextBox 95"/>
            <p:cNvSpPr txBox="1">
              <a:spLocks noChangeArrowheads="1"/>
            </p:cNvSpPr>
            <p:nvPr/>
          </p:nvSpPr>
          <p:spPr bwMode="auto">
            <a:xfrm>
              <a:off x="3949056" y="4956701"/>
              <a:ext cx="11726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400"/>
                <a:t>Recombinant</a:t>
              </a:r>
            </a:p>
          </p:txBody>
        </p:sp>
        <p:sp>
          <p:nvSpPr>
            <p:cNvPr id="121875" name="TextBox 97"/>
            <p:cNvSpPr txBox="1">
              <a:spLocks noChangeArrowheads="1"/>
            </p:cNvSpPr>
            <p:nvPr/>
          </p:nvSpPr>
          <p:spPr bwMode="auto">
            <a:xfrm rot="3664843">
              <a:off x="7748657" y="2909410"/>
              <a:ext cx="902785" cy="52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a:t>……</a:t>
              </a:r>
            </a:p>
          </p:txBody>
        </p:sp>
      </p:grpSp>
      <p:sp>
        <p:nvSpPr>
          <p:cNvPr id="121859" name="Text Box 12"/>
          <p:cNvSpPr txBox="1">
            <a:spLocks noChangeArrowheads="1"/>
          </p:cNvSpPr>
          <p:nvPr/>
        </p:nvSpPr>
        <p:spPr bwMode="auto">
          <a:xfrm>
            <a:off x="4805363" y="381000"/>
            <a:ext cx="43386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r>
              <a:rPr lang="en-US" sz="1400"/>
              <a:t>                                       5</a:t>
            </a:r>
            <a:r>
              <a:rPr lang="ja-JP" altLang="en-US" sz="1400"/>
              <a:t>’</a:t>
            </a:r>
            <a:r>
              <a:rPr lang="en-US" altLang="ja-JP" sz="1400"/>
              <a:t>-</a:t>
            </a:r>
            <a:r>
              <a:rPr lang="en-US" altLang="ja-JP" sz="1400" b="1">
                <a:solidFill>
                  <a:srgbClr val="FF0000"/>
                </a:solidFill>
              </a:rPr>
              <a:t>G</a:t>
            </a:r>
            <a:r>
              <a:rPr lang="en-US" altLang="ja-JP" sz="1400"/>
              <a:t>nm (nnm)</a:t>
            </a:r>
            <a:r>
              <a:rPr lang="en-US" altLang="ja-JP" sz="1400" baseline="-25000"/>
              <a:t>6</a:t>
            </a:r>
            <a:r>
              <a:rPr lang="en-US" altLang="ja-JP" sz="1400"/>
              <a:t> nn</a:t>
            </a:r>
            <a:r>
              <a:rPr lang="en-US" altLang="ja-JP" sz="1400" b="1">
                <a:solidFill>
                  <a:srgbClr val="FF0000"/>
                </a:solidFill>
              </a:rPr>
              <a:t>G</a:t>
            </a:r>
            <a:r>
              <a:rPr lang="en-US" altLang="ja-JP" sz="1400"/>
              <a:t>-3</a:t>
            </a:r>
            <a:r>
              <a:rPr lang="ja-JP" altLang="en-US" sz="1400"/>
              <a:t>’</a:t>
            </a:r>
            <a:endParaRPr lang="en-US" altLang="ja-JP" sz="1400"/>
          </a:p>
          <a:p>
            <a:pPr>
              <a:buFontTx/>
              <a:buNone/>
            </a:pPr>
            <a:r>
              <a:rPr lang="en-US" sz="1400"/>
              <a:t>                         3</a:t>
            </a:r>
            <a:r>
              <a:rPr lang="ja-JP" altLang="en-US" sz="1400"/>
              <a:t>’</a:t>
            </a:r>
            <a:r>
              <a:rPr lang="en-US" altLang="ja-JP" sz="1400"/>
              <a:t>-</a:t>
            </a:r>
            <a:r>
              <a:rPr lang="en-US" altLang="ja-JP" sz="1400" b="1">
                <a:solidFill>
                  <a:srgbClr val="FF0000"/>
                </a:solidFill>
              </a:rPr>
              <a:t>A</a:t>
            </a:r>
            <a:r>
              <a:rPr lang="en-US" altLang="ja-JP" sz="1400">
                <a:solidFill>
                  <a:srgbClr val="FF0000"/>
                </a:solidFill>
              </a:rPr>
              <a:t> </a:t>
            </a:r>
            <a:r>
              <a:rPr lang="en-US" altLang="ja-JP" sz="1400" b="1">
                <a:solidFill>
                  <a:srgbClr val="FF0000"/>
                </a:solidFill>
              </a:rPr>
              <a:t>CGT</a:t>
            </a:r>
            <a:r>
              <a:rPr lang="en-US" altLang="ja-JP" sz="1400">
                <a:solidFill>
                  <a:srgbClr val="FF0000"/>
                </a:solidFill>
              </a:rPr>
              <a:t> </a:t>
            </a:r>
            <a:r>
              <a:rPr lang="en-US" altLang="ja-JP" sz="1400" b="1">
                <a:solidFill>
                  <a:srgbClr val="FF0000"/>
                </a:solidFill>
              </a:rPr>
              <a:t>C</a:t>
            </a:r>
            <a:r>
              <a:rPr lang="en-US" altLang="ja-JP" sz="1400"/>
              <a:t>nm (nnm)</a:t>
            </a:r>
            <a:r>
              <a:rPr lang="en-US" altLang="ja-JP" sz="1400" baseline="-25000"/>
              <a:t>6</a:t>
            </a:r>
            <a:r>
              <a:rPr lang="en-US" altLang="ja-JP" sz="1400"/>
              <a:t> nn</a:t>
            </a:r>
            <a:r>
              <a:rPr lang="en-US" altLang="ja-JP" sz="1400" b="1">
                <a:solidFill>
                  <a:srgbClr val="FF0000"/>
                </a:solidFill>
              </a:rPr>
              <a:t>C</a:t>
            </a:r>
            <a:r>
              <a:rPr lang="en-US" altLang="ja-JP" sz="1400"/>
              <a:t> </a:t>
            </a:r>
            <a:r>
              <a:rPr lang="en-US" altLang="ja-JP" sz="1400" b="1">
                <a:solidFill>
                  <a:srgbClr val="FF0000"/>
                </a:solidFill>
              </a:rPr>
              <a:t>CTA</a:t>
            </a:r>
            <a:r>
              <a:rPr lang="en-US" altLang="ja-JP" sz="1400"/>
              <a:t> </a:t>
            </a:r>
            <a:r>
              <a:rPr lang="en-US" altLang="ja-JP" sz="1400" b="1">
                <a:solidFill>
                  <a:srgbClr val="FF0000"/>
                </a:solidFill>
              </a:rPr>
              <a:t>G </a:t>
            </a:r>
            <a:r>
              <a:rPr lang="en-US" altLang="ja-JP" sz="1400"/>
              <a:t>-5</a:t>
            </a:r>
            <a:r>
              <a:rPr lang="ja-JP" altLang="en-US" sz="1400"/>
              <a:t>’</a:t>
            </a:r>
            <a:endParaRPr lang="en-US" sz="1400"/>
          </a:p>
        </p:txBody>
      </p:sp>
    </p:spTree>
    <p:extLst>
      <p:ext uri="{BB962C8B-B14F-4D97-AF65-F5344CB8AC3E}">
        <p14:creationId xmlns:p14="http://schemas.microsoft.com/office/powerpoint/2010/main" val="38449736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7" name="Group 22"/>
          <p:cNvGrpSpPr>
            <a:grpSpLocks/>
          </p:cNvGrpSpPr>
          <p:nvPr/>
        </p:nvGrpSpPr>
        <p:grpSpPr bwMode="auto">
          <a:xfrm>
            <a:off x="228600" y="914400"/>
            <a:ext cx="7177088" cy="5094288"/>
            <a:chOff x="144" y="576"/>
            <a:chExt cx="4521" cy="3209"/>
          </a:xfrm>
        </p:grpSpPr>
        <p:pic>
          <p:nvPicPr>
            <p:cNvPr id="137228" name="Picture 3"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576"/>
              <a:ext cx="4521" cy="32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7229" name="Rectangle 18"/>
            <p:cNvSpPr>
              <a:spLocks noChangeArrowheads="1"/>
            </p:cNvSpPr>
            <p:nvPr/>
          </p:nvSpPr>
          <p:spPr bwMode="auto">
            <a:xfrm>
              <a:off x="192" y="624"/>
              <a:ext cx="240" cy="96"/>
            </a:xfrm>
            <a:prstGeom prst="rect">
              <a:avLst/>
            </a:prstGeom>
            <a:solidFill>
              <a:srgbClr val="F5FB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37218" name="Text Box 15"/>
          <p:cNvSpPr txBox="1">
            <a:spLocks noChangeArrowheads="1"/>
          </p:cNvSpPr>
          <p:nvPr/>
        </p:nvSpPr>
        <p:spPr bwMode="auto">
          <a:xfrm>
            <a:off x="4038600" y="5867400"/>
            <a:ext cx="2667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a:buFontTx/>
              <a:buNone/>
            </a:pPr>
            <a:r>
              <a:rPr lang="en-US" sz="1200" b="1">
                <a:solidFill>
                  <a:srgbClr val="FF0000"/>
                </a:solidFill>
              </a:rPr>
              <a:t>Science, 296, 891,2002</a:t>
            </a:r>
          </a:p>
          <a:p>
            <a:pPr algn="l">
              <a:buFontTx/>
              <a:buNone/>
            </a:pPr>
            <a:r>
              <a:rPr lang="en-US" sz="1200" b="1">
                <a:solidFill>
                  <a:srgbClr val="FF0000"/>
                </a:solidFill>
              </a:rPr>
              <a:t>Science, 303, 213, 2004</a:t>
            </a:r>
          </a:p>
          <a:p>
            <a:pPr algn="l">
              <a:buFontTx/>
              <a:buNone/>
            </a:pPr>
            <a:r>
              <a:rPr lang="en-US" sz="1200" b="1">
                <a:solidFill>
                  <a:srgbClr val="FF0000"/>
                </a:solidFill>
              </a:rPr>
              <a:t>Science, 312,885, 2006</a:t>
            </a:r>
          </a:p>
          <a:p>
            <a:pPr algn="l">
              <a:buFontTx/>
              <a:buNone/>
            </a:pPr>
            <a:r>
              <a:rPr lang="en-US" sz="1200" b="1">
                <a:solidFill>
                  <a:srgbClr val="FF0000"/>
                </a:solidFill>
              </a:rPr>
              <a:t>Science , 324,1051, 2009</a:t>
            </a:r>
          </a:p>
        </p:txBody>
      </p:sp>
      <p:sp>
        <p:nvSpPr>
          <p:cNvPr id="137219" name="Text Box 7"/>
          <p:cNvSpPr txBox="1">
            <a:spLocks noChangeArrowheads="1"/>
          </p:cNvSpPr>
          <p:nvPr/>
        </p:nvSpPr>
        <p:spPr bwMode="auto">
          <a:xfrm>
            <a:off x="4572000" y="914400"/>
            <a:ext cx="2160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600" b="1">
                <a:solidFill>
                  <a:srgbClr val="000066"/>
                </a:solidFill>
              </a:rPr>
              <a:t>Substrate Screening</a:t>
            </a:r>
          </a:p>
        </p:txBody>
      </p:sp>
      <p:sp>
        <p:nvSpPr>
          <p:cNvPr id="137220" name="Text Box 8"/>
          <p:cNvSpPr txBox="1">
            <a:spLocks noChangeArrowheads="1"/>
          </p:cNvSpPr>
          <p:nvPr/>
        </p:nvSpPr>
        <p:spPr bwMode="auto">
          <a:xfrm>
            <a:off x="5541963" y="5183188"/>
            <a:ext cx="1030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600" b="1">
                <a:solidFill>
                  <a:srgbClr val="000066"/>
                </a:solidFill>
              </a:rPr>
              <a:t>Washing</a:t>
            </a:r>
          </a:p>
        </p:txBody>
      </p:sp>
      <p:sp>
        <p:nvSpPr>
          <p:cNvPr id="137221" name="Text Box 9"/>
          <p:cNvSpPr txBox="1">
            <a:spLocks noChangeArrowheads="1"/>
          </p:cNvSpPr>
          <p:nvPr/>
        </p:nvSpPr>
        <p:spPr bwMode="auto">
          <a:xfrm>
            <a:off x="2590800" y="4267200"/>
            <a:ext cx="1471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600" b="1">
                <a:solidFill>
                  <a:srgbClr val="000066"/>
                </a:solidFill>
              </a:rPr>
              <a:t>Amplification</a:t>
            </a:r>
          </a:p>
        </p:txBody>
      </p:sp>
      <p:sp>
        <p:nvSpPr>
          <p:cNvPr id="137222" name="Text Box 10"/>
          <p:cNvSpPr txBox="1">
            <a:spLocks noChangeArrowheads="1"/>
          </p:cNvSpPr>
          <p:nvPr/>
        </p:nvSpPr>
        <p:spPr bwMode="auto">
          <a:xfrm>
            <a:off x="1143000" y="3352800"/>
            <a:ext cx="862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600" b="1">
                <a:solidFill>
                  <a:srgbClr val="000066"/>
                </a:solidFill>
              </a:rPr>
              <a:t>Repeat</a:t>
            </a:r>
          </a:p>
        </p:txBody>
      </p:sp>
      <p:sp>
        <p:nvSpPr>
          <p:cNvPr id="137223" name="Text Box 12"/>
          <p:cNvSpPr txBox="1">
            <a:spLocks noChangeArrowheads="1"/>
          </p:cNvSpPr>
          <p:nvPr/>
        </p:nvSpPr>
        <p:spPr bwMode="auto">
          <a:xfrm>
            <a:off x="2514600" y="5715000"/>
            <a:ext cx="487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000" b="1" i="1">
                <a:solidFill>
                  <a:schemeClr val="bg1"/>
                </a:solidFill>
              </a:rPr>
              <a:t>http://www.spectrum.ieee.org/WEBONLY/publicfeature/nov03/1103bio.html#f3</a:t>
            </a:r>
          </a:p>
        </p:txBody>
      </p:sp>
      <p:sp>
        <p:nvSpPr>
          <p:cNvPr id="137224" name="Rectangle 17"/>
          <p:cNvSpPr>
            <a:spLocks noGrp="1" noChangeArrowheads="1"/>
          </p:cNvSpPr>
          <p:nvPr>
            <p:ph type="title"/>
          </p:nvPr>
        </p:nvSpPr>
        <p:spPr>
          <a:xfrm>
            <a:off x="685800" y="152400"/>
            <a:ext cx="7772400" cy="762000"/>
          </a:xfrm>
        </p:spPr>
        <p:txBody>
          <a:bodyPr/>
          <a:lstStyle/>
          <a:p>
            <a:pPr eaLnBrk="1" hangingPunct="1"/>
            <a:r>
              <a:rPr lang="en-US" sz="2800" b="1">
                <a:latin typeface="Arial" charset="0"/>
                <a:ea typeface="ＭＳ Ｐゴシック" charset="0"/>
                <a:cs typeface="ＭＳ Ｐゴシック" charset="0"/>
              </a:rPr>
              <a:t>Peptide Libraries &amp; Selection</a:t>
            </a:r>
          </a:p>
        </p:txBody>
      </p:sp>
      <p:sp>
        <p:nvSpPr>
          <p:cNvPr id="137225" name="Text Box 6"/>
          <p:cNvSpPr txBox="1">
            <a:spLocks noChangeArrowheads="1"/>
          </p:cNvSpPr>
          <p:nvPr/>
        </p:nvSpPr>
        <p:spPr bwMode="auto">
          <a:xfrm>
            <a:off x="228600" y="18288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600" b="1">
                <a:solidFill>
                  <a:srgbClr val="000072"/>
                </a:solidFill>
              </a:rPr>
              <a:t>Phage Library</a:t>
            </a:r>
          </a:p>
        </p:txBody>
      </p:sp>
      <p:sp>
        <p:nvSpPr>
          <p:cNvPr id="137226" name="Text Box 19"/>
          <p:cNvSpPr txBox="1">
            <a:spLocks noChangeArrowheads="1"/>
          </p:cNvSpPr>
          <p:nvPr/>
        </p:nvSpPr>
        <p:spPr bwMode="auto">
          <a:xfrm>
            <a:off x="6324600" y="5105400"/>
            <a:ext cx="2590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a:buFontTx/>
              <a:buNone/>
            </a:pPr>
            <a:r>
              <a:rPr lang="en-US" sz="1200" b="1">
                <a:solidFill>
                  <a:srgbClr val="FF0000"/>
                </a:solidFill>
              </a:rPr>
              <a:t>Nature,405, 665, 2000</a:t>
            </a:r>
          </a:p>
          <a:p>
            <a:pPr algn="l">
              <a:buFontTx/>
              <a:buNone/>
            </a:pPr>
            <a:r>
              <a:rPr lang="en-US" sz="1200" b="1">
                <a:solidFill>
                  <a:srgbClr val="FF0000"/>
                </a:solidFill>
              </a:rPr>
              <a:t>Nature Materials,4,496 2005</a:t>
            </a:r>
          </a:p>
          <a:p>
            <a:pPr algn="l">
              <a:buFontTx/>
              <a:buNone/>
            </a:pPr>
            <a:r>
              <a:rPr lang="en-US" sz="1200" b="1">
                <a:solidFill>
                  <a:srgbClr val="FF0000"/>
                </a:solidFill>
              </a:rPr>
              <a:t>Nature Materials, 5,234,2006</a:t>
            </a:r>
          </a:p>
          <a:p>
            <a:pPr algn="l">
              <a:buFontTx/>
              <a:buNone/>
            </a:pPr>
            <a:r>
              <a:rPr lang="en-US" sz="1200" b="1">
                <a:solidFill>
                  <a:srgbClr val="FF0000"/>
                </a:solidFill>
              </a:rPr>
              <a:t>Nature Nanotechnology, 2010</a:t>
            </a:r>
          </a:p>
          <a:p>
            <a:pPr algn="l">
              <a:buFontTx/>
              <a:buNone/>
            </a:pPr>
            <a:r>
              <a:rPr lang="en-US" sz="1200" b="1">
                <a:solidFill>
                  <a:srgbClr val="FF0000"/>
                </a:solidFill>
              </a:rPr>
              <a:t>Nature Nanotechnology, 2011</a:t>
            </a:r>
          </a:p>
          <a:p>
            <a:pPr algn="l">
              <a:buFontTx/>
              <a:buNone/>
            </a:pPr>
            <a:r>
              <a:rPr lang="en-US" sz="1200" b="1">
                <a:solidFill>
                  <a:srgbClr val="FF0000"/>
                </a:solidFill>
              </a:rPr>
              <a:t>Nature Nanotechnology, 2012</a:t>
            </a:r>
          </a:p>
          <a:p>
            <a:pPr algn="l">
              <a:buFontTx/>
              <a:buNone/>
            </a:pPr>
            <a:r>
              <a:rPr lang="en-US" sz="1200" b="1">
                <a:solidFill>
                  <a:srgbClr val="FF0000"/>
                </a:solidFill>
              </a:rPr>
              <a:t>Nature Communications, 2013</a:t>
            </a:r>
          </a:p>
          <a:p>
            <a:pPr algn="l">
              <a:buFontTx/>
              <a:buNone/>
            </a:pPr>
            <a:r>
              <a:rPr lang="en-US" sz="1200" b="1">
                <a:solidFill>
                  <a:srgbClr val="FF0000"/>
                </a:solidFill>
              </a:rPr>
              <a:t>Nature Communications, 2014</a:t>
            </a:r>
          </a:p>
          <a:p>
            <a:pPr algn="l">
              <a:buFontTx/>
              <a:buNone/>
            </a:pPr>
            <a:r>
              <a:rPr lang="en-US" sz="1200" b="1">
                <a:solidFill>
                  <a:srgbClr val="FF0000"/>
                </a:solidFill>
              </a:rPr>
              <a:t>Nature Materials, 2015</a:t>
            </a:r>
          </a:p>
        </p:txBody>
      </p:sp>
      <p:sp>
        <p:nvSpPr>
          <p:cNvPr id="137227" name="TextBox 2"/>
          <p:cNvSpPr txBox="1">
            <a:spLocks noChangeArrowheads="1"/>
          </p:cNvSpPr>
          <p:nvPr/>
        </p:nvSpPr>
        <p:spPr bwMode="auto">
          <a:xfrm>
            <a:off x="6629400" y="990600"/>
            <a:ext cx="25146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l" eaLnBrk="1" hangingPunct="1">
              <a:buFontTx/>
              <a:buNone/>
            </a:pPr>
            <a:r>
              <a:rPr lang="en-US" sz="1600" b="1">
                <a:solidFill>
                  <a:schemeClr val="accent2"/>
                </a:solidFill>
              </a:rPr>
              <a:t>Substrates</a:t>
            </a:r>
            <a:r>
              <a:rPr lang="en-US" sz="1600" b="1">
                <a:solidFill>
                  <a:srgbClr val="0000FF"/>
                </a:solidFill>
              </a:rPr>
              <a:t>:</a:t>
            </a:r>
          </a:p>
          <a:p>
            <a:pPr algn="l" eaLnBrk="1" hangingPunct="1">
              <a:buFontTx/>
              <a:buNone/>
            </a:pPr>
            <a:r>
              <a:rPr lang="en-US" sz="1600" b="1">
                <a:solidFill>
                  <a:srgbClr val="0000FF"/>
                </a:solidFill>
              </a:rPr>
              <a:t>  Semiconductors</a:t>
            </a:r>
          </a:p>
          <a:p>
            <a:pPr algn="l" eaLnBrk="1" hangingPunct="1">
              <a:buFontTx/>
              <a:buNone/>
            </a:pPr>
            <a:r>
              <a:rPr lang="en-US" sz="1600" b="1">
                <a:solidFill>
                  <a:srgbClr val="0000FF"/>
                </a:solidFill>
              </a:rPr>
              <a:t>  Insulators</a:t>
            </a:r>
          </a:p>
          <a:p>
            <a:pPr algn="l" eaLnBrk="1" hangingPunct="1">
              <a:buFontTx/>
              <a:buNone/>
            </a:pPr>
            <a:r>
              <a:rPr lang="en-US" sz="1600" b="1">
                <a:solidFill>
                  <a:srgbClr val="0000FF"/>
                </a:solidFill>
              </a:rPr>
              <a:t>  Metals</a:t>
            </a:r>
          </a:p>
          <a:p>
            <a:pPr algn="l" eaLnBrk="1" hangingPunct="1">
              <a:buFontTx/>
              <a:buNone/>
            </a:pPr>
            <a:r>
              <a:rPr lang="en-US" sz="1600" b="1">
                <a:solidFill>
                  <a:srgbClr val="0000FF"/>
                </a:solidFill>
              </a:rPr>
              <a:t>  Magnetic Materials</a:t>
            </a:r>
          </a:p>
          <a:p>
            <a:pPr algn="l" eaLnBrk="1" hangingPunct="1">
              <a:buFontTx/>
              <a:buNone/>
            </a:pPr>
            <a:r>
              <a:rPr lang="en-US" sz="1600" b="1">
                <a:solidFill>
                  <a:srgbClr val="0000FF"/>
                </a:solidFill>
              </a:rPr>
              <a:t>  Conducting polymers</a:t>
            </a:r>
          </a:p>
          <a:p>
            <a:pPr algn="l" eaLnBrk="1" hangingPunct="1">
              <a:buFontTx/>
              <a:buNone/>
            </a:pPr>
            <a:r>
              <a:rPr lang="en-US" sz="1600" b="1">
                <a:solidFill>
                  <a:srgbClr val="0000FF"/>
                </a:solidFill>
              </a:rPr>
              <a:t>   CNTs</a:t>
            </a:r>
            <a:endParaRPr lang="en-US" sz="1600">
              <a:solidFill>
                <a:srgbClr val="0000FF"/>
              </a:solidFill>
            </a:endParaRPr>
          </a:p>
          <a:p>
            <a:pPr>
              <a:buFontTx/>
              <a:buNone/>
            </a:pPr>
            <a:endParaRPr lang="en-US" sz="1800"/>
          </a:p>
        </p:txBody>
      </p:sp>
    </p:spTree>
    <p:extLst>
      <p:ext uri="{BB962C8B-B14F-4D97-AF65-F5344CB8AC3E}">
        <p14:creationId xmlns:p14="http://schemas.microsoft.com/office/powerpoint/2010/main" val="28521079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a:xfrm>
            <a:off x="228600" y="0"/>
            <a:ext cx="8915400" cy="1143000"/>
          </a:xfrm>
        </p:spPr>
        <p:txBody>
          <a:bodyPr>
            <a:normAutofit/>
          </a:bodyPr>
          <a:lstStyle/>
          <a:p>
            <a:pPr eaLnBrk="1" hangingPunct="1"/>
            <a:r>
              <a:rPr lang="en-US" sz="3200" b="1" dirty="0">
                <a:latin typeface="+mn-lt"/>
                <a:ea typeface="ＭＳ Ｐゴシック" charset="0"/>
                <a:cs typeface="Arial" charset="0"/>
              </a:rPr>
              <a:t>Schematic Diagram for Gold Nanowire</a:t>
            </a:r>
          </a:p>
        </p:txBody>
      </p:sp>
      <p:sp>
        <p:nvSpPr>
          <p:cNvPr id="129026" name="Rectangle 169"/>
          <p:cNvSpPr>
            <a:spLocks/>
          </p:cNvSpPr>
          <p:nvPr/>
        </p:nvSpPr>
        <p:spPr bwMode="auto">
          <a:xfrm>
            <a:off x="3063875" y="1371600"/>
            <a:ext cx="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eaLnBrk="1" hangingPunct="1">
              <a:spcBef>
                <a:spcPts val="3700"/>
              </a:spcBef>
            </a:pPr>
            <a:endParaRPr lang="en-US" sz="1800">
              <a:latin typeface="Verdana" charset="0"/>
              <a:cs typeface="Gill Sans" charset="0"/>
            </a:endParaRPr>
          </a:p>
        </p:txBody>
      </p:sp>
      <p:sp>
        <p:nvSpPr>
          <p:cNvPr id="129027" name="Rectangle 228"/>
          <p:cNvSpPr>
            <a:spLocks noGrp="1" noChangeArrowheads="1"/>
          </p:cNvSpPr>
          <p:nvPr>
            <p:ph type="body" idx="1"/>
          </p:nvPr>
        </p:nvSpPr>
        <p:spPr>
          <a:xfrm>
            <a:off x="609600" y="4953000"/>
            <a:ext cx="7772400" cy="1447800"/>
          </a:xfrm>
          <a:noFill/>
        </p:spPr>
        <p:txBody>
          <a:bodyPr>
            <a:normAutofit fontScale="92500" lnSpcReduction="20000"/>
          </a:bodyPr>
          <a:lstStyle/>
          <a:p>
            <a:pPr eaLnBrk="1" hangingPunct="1">
              <a:lnSpc>
                <a:spcPct val="90000"/>
              </a:lnSpc>
            </a:pPr>
            <a:r>
              <a:rPr lang="en-US" sz="2000">
                <a:latin typeface="Calibri" charset="0"/>
                <a:ea typeface="ＭＳ Ｐゴシック" charset="0"/>
                <a:cs typeface="ＭＳ Ｐゴシック" charset="0"/>
              </a:rPr>
              <a:t>Gold ions</a:t>
            </a:r>
          </a:p>
          <a:p>
            <a:pPr lvl="1" eaLnBrk="1" hangingPunct="1">
              <a:lnSpc>
                <a:spcPct val="90000"/>
              </a:lnSpc>
            </a:pPr>
            <a:r>
              <a:rPr lang="en-US" sz="2000">
                <a:latin typeface="Calibri" charset="0"/>
                <a:ea typeface="ＭＳ Ｐゴシック" charset="0"/>
              </a:rPr>
              <a:t>Incubated with p8#9</a:t>
            </a:r>
          </a:p>
          <a:p>
            <a:pPr lvl="1" eaLnBrk="1" hangingPunct="1">
              <a:lnSpc>
                <a:spcPct val="90000"/>
              </a:lnSpc>
            </a:pPr>
            <a:r>
              <a:rPr lang="en-US" sz="2000">
                <a:latin typeface="Calibri" charset="0"/>
                <a:ea typeface="ＭＳ Ｐゴシック" charset="0"/>
              </a:rPr>
              <a:t>Partly reduced by ascorbic acid</a:t>
            </a:r>
          </a:p>
          <a:p>
            <a:pPr lvl="1" eaLnBrk="1" hangingPunct="1">
              <a:lnSpc>
                <a:spcPct val="90000"/>
              </a:lnSpc>
            </a:pPr>
            <a:r>
              <a:rPr lang="en-US" sz="2000">
                <a:latin typeface="Calibri" charset="0"/>
                <a:ea typeface="ＭＳ Ｐゴシック" charset="0"/>
              </a:rPr>
              <a:t>Formation of nanowires in static condition with silver catalyst</a:t>
            </a:r>
          </a:p>
          <a:p>
            <a:pPr lvl="1" eaLnBrk="1" hangingPunct="1">
              <a:lnSpc>
                <a:spcPct val="90000"/>
              </a:lnSpc>
              <a:buFont typeface="Arial" charset="0"/>
              <a:buNone/>
            </a:pPr>
            <a:r>
              <a:rPr lang="en-US">
                <a:latin typeface="Calibri" charset="0"/>
                <a:ea typeface="ＭＳ Ｐゴシック" charset="0"/>
              </a:rPr>
              <a:t>(VSGSSPDS</a:t>
            </a:r>
            <a:r>
              <a:rPr lang="en-US" sz="1800">
                <a:latin typeface="Arial" charset="0"/>
                <a:ea typeface="ＭＳ Ｐゴシック" charset="0"/>
                <a:cs typeface="Arial" charset="0"/>
              </a:rPr>
              <a:t>)           Chung-Yi Chiang</a:t>
            </a:r>
          </a:p>
          <a:p>
            <a:pPr lvl="1" eaLnBrk="1" hangingPunct="1">
              <a:lnSpc>
                <a:spcPct val="90000"/>
              </a:lnSpc>
              <a:buFontTx/>
              <a:buNone/>
            </a:pPr>
            <a:endParaRPr lang="en-US" sz="2000">
              <a:latin typeface="Arial" charset="0"/>
              <a:ea typeface="ＭＳ Ｐゴシック" charset="0"/>
              <a:cs typeface="Arial" charset="0"/>
            </a:endParaRPr>
          </a:p>
        </p:txBody>
      </p:sp>
      <p:pic>
        <p:nvPicPr>
          <p:cNvPr id="129028" name="Picture 389" descr="schematic diagra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3185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Box 5"/>
          <p:cNvSpPr txBox="1">
            <a:spLocks noChangeArrowheads="1"/>
          </p:cNvSpPr>
          <p:nvPr/>
        </p:nvSpPr>
        <p:spPr bwMode="auto">
          <a:xfrm>
            <a:off x="4681538" y="643255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2000"/>
              <a:t>Youjin Lee</a:t>
            </a:r>
          </a:p>
        </p:txBody>
      </p:sp>
    </p:spTree>
    <p:extLst>
      <p:ext uri="{BB962C8B-B14F-4D97-AF65-F5344CB8AC3E}">
        <p14:creationId xmlns:p14="http://schemas.microsoft.com/office/powerpoint/2010/main" val="3290829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5"/>
          <p:cNvSpPr>
            <a:spLocks noGrp="1"/>
          </p:cNvSpPr>
          <p:nvPr>
            <p:ph type="ftr" sz="quarter" idx="11"/>
          </p:nvPr>
        </p:nvSpPr>
        <p:spPr/>
        <p:txBody>
          <a:bodyPr/>
          <a:lstStyle/>
          <a:p>
            <a:pPr>
              <a:buFontTx/>
              <a:buNone/>
              <a:defRPr/>
            </a:pPr>
            <a:endParaRPr lang="en-US">
              <a:latin typeface="Times New Roman" pitchFamily="26" charset="0"/>
            </a:endParaRPr>
          </a:p>
        </p:txBody>
      </p:sp>
      <p:sp>
        <p:nvSpPr>
          <p:cNvPr id="132098" name="Rectangle 7"/>
          <p:cNvSpPr>
            <a:spLocks noChangeArrowheads="1"/>
          </p:cNvSpPr>
          <p:nvPr/>
        </p:nvSpPr>
        <p:spPr bwMode="auto">
          <a:xfrm>
            <a:off x="381000" y="304800"/>
            <a:ext cx="8153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altLang="ko-KR" sz="3200" b="1" dirty="0">
                <a:ea typeface="AppleGothic" charset="0"/>
                <a:cs typeface="AppleGothic" charset="0"/>
              </a:rPr>
              <a:t>TEM Images of Gold nm Nanowires</a:t>
            </a:r>
            <a:r>
              <a:rPr lang="en-US" altLang="ko-KR" sz="3200" dirty="0">
                <a:ea typeface="AppleGothic" charset="0"/>
                <a:cs typeface="AppleGothic" charset="0"/>
              </a:rPr>
              <a:t> </a:t>
            </a:r>
            <a:endParaRPr lang="en-US" sz="3200" dirty="0">
              <a:ea typeface="AppleGothic" charset="0"/>
              <a:cs typeface="AppleGothic" charset="0"/>
            </a:endParaRPr>
          </a:p>
        </p:txBody>
      </p:sp>
      <p:sp>
        <p:nvSpPr>
          <p:cNvPr id="132099" name="TextBox 8"/>
          <p:cNvSpPr txBox="1">
            <a:spLocks noChangeArrowheads="1"/>
          </p:cNvSpPr>
          <p:nvPr/>
        </p:nvSpPr>
        <p:spPr bwMode="auto">
          <a:xfrm>
            <a:off x="304800" y="9906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buFontTx/>
              <a:buNone/>
            </a:pPr>
            <a:r>
              <a:rPr lang="en-US" sz="2000" i="1">
                <a:solidFill>
                  <a:srgbClr val="000072"/>
                </a:solidFill>
              </a:rPr>
              <a:t>Relatively uniform diameter along the length 10,15, 20, 25, 30, 50 nm</a:t>
            </a:r>
          </a:p>
          <a:p>
            <a:pPr algn="l"/>
            <a:endParaRPr lang="en-US"/>
          </a:p>
        </p:txBody>
      </p:sp>
      <p:pic>
        <p:nvPicPr>
          <p:cNvPr id="132100" name="Picture 6" descr="Fig3_AMBelcher.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27405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724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225"/>
            <a:ext cx="52578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Box 5"/>
          <p:cNvSpPr txBox="1">
            <a:spLocks noChangeArrowheads="1"/>
          </p:cNvSpPr>
          <p:nvPr/>
        </p:nvSpPr>
        <p:spPr bwMode="auto">
          <a:xfrm>
            <a:off x="384175" y="1066800"/>
            <a:ext cx="177885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buFontTx/>
              <a:buNone/>
            </a:pPr>
            <a:r>
              <a:rPr lang="en-US" sz="3200" b="1" dirty="0">
                <a:latin typeface="+mn-lt"/>
              </a:rPr>
              <a:t>From</a:t>
            </a:r>
          </a:p>
          <a:p>
            <a:pPr>
              <a:buFontTx/>
              <a:buNone/>
            </a:pPr>
            <a:r>
              <a:rPr lang="en-US" sz="3200" b="1" dirty="0">
                <a:latin typeface="+mn-lt"/>
              </a:rPr>
              <a:t>DNA</a:t>
            </a:r>
          </a:p>
          <a:p>
            <a:pPr>
              <a:buFontTx/>
              <a:buNone/>
            </a:pPr>
            <a:r>
              <a:rPr lang="en-US" sz="3200" b="1" dirty="0">
                <a:latin typeface="+mn-lt"/>
              </a:rPr>
              <a:t>to Device</a:t>
            </a:r>
          </a:p>
        </p:txBody>
      </p:sp>
    </p:spTree>
    <p:extLst>
      <p:ext uri="{BB962C8B-B14F-4D97-AF65-F5344CB8AC3E}">
        <p14:creationId xmlns:p14="http://schemas.microsoft.com/office/powerpoint/2010/main" val="39670186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2"/>
          <p:cNvSpPr>
            <a:spLocks noGrp="1"/>
          </p:cNvSpPr>
          <p:nvPr>
            <p:ph type="sldNum" sz="quarter" idx="12"/>
          </p:nvPr>
        </p:nvSpPr>
        <p:spPr>
          <a:xfrm>
            <a:off x="685800" y="6248400"/>
            <a:ext cx="2209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algn="ctr"/>
            <a:endParaRPr lang="en-US" sz="1400">
              <a:latin typeface="Times New Roman" charset="0"/>
            </a:endParaRPr>
          </a:p>
        </p:txBody>
      </p:sp>
      <p:pic>
        <p:nvPicPr>
          <p:cNvPr id="150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5" y="2028825"/>
            <a:ext cx="10572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933575"/>
            <a:ext cx="12858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0532" name="Object 2"/>
          <p:cNvGraphicFramePr>
            <a:graphicFrameLocks noChangeAspect="1"/>
          </p:cNvGraphicFramePr>
          <p:nvPr/>
        </p:nvGraphicFramePr>
        <p:xfrm>
          <a:off x="6750050" y="1916113"/>
          <a:ext cx="579438" cy="3732212"/>
        </p:xfrm>
        <a:graphic>
          <a:graphicData uri="http://schemas.openxmlformats.org/presentationml/2006/ole">
            <mc:AlternateContent xmlns:mc="http://schemas.openxmlformats.org/markup-compatibility/2006">
              <mc:Choice xmlns:v="urn:schemas-microsoft-com:vml" Requires="v">
                <p:oleObj spid="_x0000_s1030" name="CS ChemDraw Drawing" r:id="rId6" imgW="508000" imgH="3238500" progId="ChemDraw.Document.6.0">
                  <p:embed/>
                </p:oleObj>
              </mc:Choice>
              <mc:Fallback>
                <p:oleObj name="CS ChemDraw Drawing" r:id="rId6" imgW="508000" imgH="3238500"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0050" y="1916113"/>
                        <a:ext cx="579438" cy="373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3" name="Object 3"/>
          <p:cNvGraphicFramePr>
            <a:graphicFrameLocks noChangeAspect="1"/>
          </p:cNvGraphicFramePr>
          <p:nvPr/>
        </p:nvGraphicFramePr>
        <p:xfrm>
          <a:off x="1792288" y="1943100"/>
          <a:ext cx="579437" cy="3713163"/>
        </p:xfrm>
        <a:graphic>
          <a:graphicData uri="http://schemas.openxmlformats.org/presentationml/2006/ole">
            <mc:AlternateContent xmlns:mc="http://schemas.openxmlformats.org/markup-compatibility/2006">
              <mc:Choice xmlns:v="urn:schemas-microsoft-com:vml" Requires="v">
                <p:oleObj spid="_x0000_s1031" name="CS ChemDraw Drawing" r:id="rId8" imgW="508000" imgH="3225800" progId="ChemDraw.Document.6.0">
                  <p:embed/>
                </p:oleObj>
              </mc:Choice>
              <mc:Fallback>
                <p:oleObj name="CS ChemDraw Drawing" r:id="rId8" imgW="508000" imgH="3225800"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2288" y="1943100"/>
                        <a:ext cx="579437"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4" name="Object 4"/>
          <p:cNvGraphicFramePr>
            <a:graphicFrameLocks noChangeAspect="1"/>
          </p:cNvGraphicFramePr>
          <p:nvPr/>
        </p:nvGraphicFramePr>
        <p:xfrm>
          <a:off x="4433888" y="1947863"/>
          <a:ext cx="276225" cy="3724275"/>
        </p:xfrm>
        <a:graphic>
          <a:graphicData uri="http://schemas.openxmlformats.org/presentationml/2006/ole">
            <mc:AlternateContent xmlns:mc="http://schemas.openxmlformats.org/markup-compatibility/2006">
              <mc:Choice xmlns:v="urn:schemas-microsoft-com:vml" Requires="v">
                <p:oleObj spid="_x0000_s1032" name="CS ChemDraw Drawing" r:id="rId10" imgW="241300" imgH="3225800" progId="ChemDraw.Document.6.0">
                  <p:embed/>
                </p:oleObj>
              </mc:Choice>
              <mc:Fallback>
                <p:oleObj name="CS ChemDraw Drawing" r:id="rId10" imgW="241300" imgH="3225800" progId="ChemDraw.Document.6.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33888" y="1947863"/>
                        <a:ext cx="2762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5" name="Object 5"/>
          <p:cNvGraphicFramePr>
            <a:graphicFrameLocks noChangeAspect="1"/>
          </p:cNvGraphicFramePr>
          <p:nvPr/>
        </p:nvGraphicFramePr>
        <p:xfrm>
          <a:off x="3200400" y="2133600"/>
          <a:ext cx="2484438" cy="3417888"/>
        </p:xfrm>
        <a:graphic>
          <a:graphicData uri="http://schemas.openxmlformats.org/presentationml/2006/ole">
            <mc:AlternateContent xmlns:mc="http://schemas.openxmlformats.org/markup-compatibility/2006">
              <mc:Choice xmlns:v="urn:schemas-microsoft-com:vml" Requires="v">
                <p:oleObj spid="_x0000_s1033" name="CS ChemDraw Drawing" r:id="rId12" imgW="2159000" imgH="2971800" progId="ChemDraw.Document.6.0">
                  <p:embed/>
                </p:oleObj>
              </mc:Choice>
              <mc:Fallback>
                <p:oleObj name="CS ChemDraw Drawing" r:id="rId12" imgW="2159000" imgH="2971800" progId="ChemDraw.Document.6.0">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2133600"/>
                        <a:ext cx="2484438"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6" name="Object 6"/>
          <p:cNvGraphicFramePr>
            <a:graphicFrameLocks noChangeAspect="1"/>
          </p:cNvGraphicFramePr>
          <p:nvPr/>
        </p:nvGraphicFramePr>
        <p:xfrm>
          <a:off x="3810000" y="2133600"/>
          <a:ext cx="2484438" cy="3417888"/>
        </p:xfrm>
        <a:graphic>
          <a:graphicData uri="http://schemas.openxmlformats.org/presentationml/2006/ole">
            <mc:AlternateContent xmlns:mc="http://schemas.openxmlformats.org/markup-compatibility/2006">
              <mc:Choice xmlns:v="urn:schemas-microsoft-com:vml" Requires="v">
                <p:oleObj spid="_x0000_s1034" name="CS ChemDraw Drawing" r:id="rId14" imgW="2159000" imgH="2971800" progId="ChemDraw.Document.6.0">
                  <p:embed/>
                </p:oleObj>
              </mc:Choice>
              <mc:Fallback>
                <p:oleObj name="CS ChemDraw Drawing" r:id="rId14" imgW="2159000" imgH="2971800" progId="ChemDraw.Document.6.0">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0" y="2133600"/>
                        <a:ext cx="2484438"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7" name="Object 7"/>
          <p:cNvGraphicFramePr>
            <a:graphicFrameLocks noChangeAspect="1"/>
          </p:cNvGraphicFramePr>
          <p:nvPr/>
        </p:nvGraphicFramePr>
        <p:xfrm>
          <a:off x="3276600" y="2209800"/>
          <a:ext cx="671513" cy="865188"/>
        </p:xfrm>
        <a:graphic>
          <a:graphicData uri="http://schemas.openxmlformats.org/presentationml/2006/ole">
            <mc:AlternateContent xmlns:mc="http://schemas.openxmlformats.org/markup-compatibility/2006">
              <mc:Choice xmlns:v="urn:schemas-microsoft-com:vml" Requires="v">
                <p:oleObj spid="_x0000_s1035" name="CS ChemDraw Drawing" r:id="rId16" imgW="584200" imgH="749300" progId="ChemDraw.Document.6.0">
                  <p:embed/>
                </p:oleObj>
              </mc:Choice>
              <mc:Fallback>
                <p:oleObj name="CS ChemDraw Drawing" r:id="rId16" imgW="584200" imgH="749300" progId="ChemDraw.Document.6.0">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76600" y="2209800"/>
                        <a:ext cx="671513"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8"/>
          <p:cNvGraphicFramePr>
            <a:graphicFrameLocks noChangeAspect="1"/>
          </p:cNvGraphicFramePr>
          <p:nvPr/>
        </p:nvGraphicFramePr>
        <p:xfrm>
          <a:off x="3657600" y="3048000"/>
          <a:ext cx="671513" cy="865188"/>
        </p:xfrm>
        <a:graphic>
          <a:graphicData uri="http://schemas.openxmlformats.org/presentationml/2006/ole">
            <mc:AlternateContent xmlns:mc="http://schemas.openxmlformats.org/markup-compatibility/2006">
              <mc:Choice xmlns:v="urn:schemas-microsoft-com:vml" Requires="v">
                <p:oleObj spid="_x0000_s1036" name="CS ChemDraw Drawing" r:id="rId18" imgW="584200" imgH="749300" progId="ChemDraw.Document.6.0">
                  <p:embed/>
                </p:oleObj>
              </mc:Choice>
              <mc:Fallback>
                <p:oleObj name="CS ChemDraw Drawing" r:id="rId18" imgW="584200" imgH="749300" progId="ChemDraw.Document.6.0">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57600" y="3048000"/>
                        <a:ext cx="671513"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9"/>
          <p:cNvGraphicFramePr>
            <a:graphicFrameLocks noChangeAspect="1"/>
          </p:cNvGraphicFramePr>
          <p:nvPr/>
        </p:nvGraphicFramePr>
        <p:xfrm>
          <a:off x="228600" y="5791200"/>
          <a:ext cx="184150" cy="211138"/>
        </p:xfrm>
        <a:graphic>
          <a:graphicData uri="http://schemas.openxmlformats.org/presentationml/2006/ole">
            <mc:AlternateContent xmlns:mc="http://schemas.openxmlformats.org/markup-compatibility/2006">
              <mc:Choice xmlns:v="urn:schemas-microsoft-com:vml" Requires="v">
                <p:oleObj spid="_x0000_s1037" name="CS ChemDraw Drawing" r:id="rId20" imgW="177800" imgH="203200" progId="ChemDraw.Document.6.0">
                  <p:embed/>
                </p:oleObj>
              </mc:Choice>
              <mc:Fallback>
                <p:oleObj name="CS ChemDraw Drawing" r:id="rId20" imgW="177800" imgH="203200" progId="ChemDraw.Document.6.0">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600" y="57912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10"/>
          <p:cNvGraphicFramePr>
            <a:graphicFrameLocks noChangeAspect="1"/>
          </p:cNvGraphicFramePr>
          <p:nvPr/>
        </p:nvGraphicFramePr>
        <p:xfrm>
          <a:off x="5410200" y="4572000"/>
          <a:ext cx="671513" cy="865188"/>
        </p:xfrm>
        <a:graphic>
          <a:graphicData uri="http://schemas.openxmlformats.org/presentationml/2006/ole">
            <mc:AlternateContent xmlns:mc="http://schemas.openxmlformats.org/markup-compatibility/2006">
              <mc:Choice xmlns:v="urn:schemas-microsoft-com:vml" Requires="v">
                <p:oleObj spid="_x0000_s1038" name="CS ChemDraw Drawing" r:id="rId22" imgW="584200" imgH="749300" progId="ChemDraw.Document.6.0">
                  <p:embed/>
                </p:oleObj>
              </mc:Choice>
              <mc:Fallback>
                <p:oleObj name="CS ChemDraw Drawing" r:id="rId22" imgW="584200" imgH="749300" progId="ChemDraw.Document.6.0">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0200" y="4572000"/>
                        <a:ext cx="671513"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0541" name="Line 13"/>
          <p:cNvSpPr>
            <a:spLocks noChangeShapeType="1"/>
          </p:cNvSpPr>
          <p:nvPr/>
        </p:nvSpPr>
        <p:spPr bwMode="auto">
          <a:xfrm flipV="1">
            <a:off x="2057400" y="1600200"/>
            <a:ext cx="0" cy="381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2" name="Line 14"/>
          <p:cNvSpPr>
            <a:spLocks noChangeShapeType="1"/>
          </p:cNvSpPr>
          <p:nvPr/>
        </p:nvSpPr>
        <p:spPr bwMode="auto">
          <a:xfrm flipV="1">
            <a:off x="7010400" y="1600200"/>
            <a:ext cx="0" cy="381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3" name="Line 15"/>
          <p:cNvSpPr>
            <a:spLocks noChangeShapeType="1"/>
          </p:cNvSpPr>
          <p:nvPr/>
        </p:nvSpPr>
        <p:spPr bwMode="auto">
          <a:xfrm>
            <a:off x="2057400" y="1600200"/>
            <a:ext cx="4953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0544" name="Picture 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19600" y="1219200"/>
            <a:ext cx="30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5" name="Rectangle 17"/>
          <p:cNvSpPr>
            <a:spLocks noGrp="1" noChangeArrowheads="1"/>
          </p:cNvSpPr>
          <p:nvPr>
            <p:ph type="title"/>
          </p:nvPr>
        </p:nvSpPr>
        <p:spPr>
          <a:xfrm>
            <a:off x="457200" y="-152400"/>
            <a:ext cx="8229600" cy="1143000"/>
          </a:xfrm>
        </p:spPr>
        <p:txBody>
          <a:bodyPr/>
          <a:lstStyle/>
          <a:p>
            <a:r>
              <a:rPr lang="en-US" sz="2800" b="1" i="0">
                <a:latin typeface="Arial" charset="0"/>
                <a:ea typeface="ＭＳ Ｐゴシック" charset="0"/>
                <a:cs typeface="Arial" charset="0"/>
              </a:rPr>
              <a:t>Energy Storage: Lithium ion battery</a:t>
            </a:r>
          </a:p>
        </p:txBody>
      </p:sp>
      <p:sp>
        <p:nvSpPr>
          <p:cNvPr id="150546" name="Text Box 18"/>
          <p:cNvSpPr txBox="1">
            <a:spLocks noChangeArrowheads="1"/>
          </p:cNvSpPr>
          <p:nvPr/>
        </p:nvSpPr>
        <p:spPr bwMode="auto">
          <a:xfrm>
            <a:off x="414338" y="5759450"/>
            <a:ext cx="728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400"/>
              <a:t>= Li</a:t>
            </a:r>
            <a:r>
              <a:rPr lang="en-US" sz="1400" baseline="30000"/>
              <a:t>+</a:t>
            </a:r>
            <a:endParaRPr lang="en-US" sz="1400"/>
          </a:p>
        </p:txBody>
      </p:sp>
      <p:graphicFrame>
        <p:nvGraphicFramePr>
          <p:cNvPr id="150547" name="Object 11"/>
          <p:cNvGraphicFramePr>
            <a:graphicFrameLocks noChangeAspect="1"/>
          </p:cNvGraphicFramePr>
          <p:nvPr/>
        </p:nvGraphicFramePr>
        <p:xfrm>
          <a:off x="228600" y="6059488"/>
          <a:ext cx="463550" cy="188912"/>
        </p:xfrm>
        <a:graphic>
          <a:graphicData uri="http://schemas.openxmlformats.org/presentationml/2006/ole">
            <mc:AlternateContent xmlns:mc="http://schemas.openxmlformats.org/markup-compatibility/2006">
              <mc:Choice xmlns:v="urn:schemas-microsoft-com:vml" Requires="v">
                <p:oleObj spid="_x0000_s1039" name="CS ChemDraw Drawing" r:id="rId25" imgW="406400" imgH="165100" progId="ChemDraw.Document.6.0">
                  <p:embed/>
                </p:oleObj>
              </mc:Choice>
              <mc:Fallback>
                <p:oleObj name="CS ChemDraw Drawing" r:id="rId25" imgW="406400" imgH="165100" progId="ChemDraw.Document.6.0">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8600" y="6059488"/>
                        <a:ext cx="463550"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0548" name="Text Box 20"/>
          <p:cNvSpPr txBox="1">
            <a:spLocks noChangeArrowheads="1"/>
          </p:cNvSpPr>
          <p:nvPr/>
        </p:nvSpPr>
        <p:spPr bwMode="auto">
          <a:xfrm>
            <a:off x="631825" y="5999163"/>
            <a:ext cx="892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400"/>
              <a:t>= LiPF</a:t>
            </a:r>
            <a:r>
              <a:rPr lang="en-US" sz="1400" baseline="-25000"/>
              <a:t>6</a:t>
            </a:r>
            <a:endParaRPr lang="en-US" sz="1400"/>
          </a:p>
        </p:txBody>
      </p:sp>
      <p:sp>
        <p:nvSpPr>
          <p:cNvPr id="102421" name="Text Box 21"/>
          <p:cNvSpPr txBox="1">
            <a:spLocks noChangeArrowheads="1"/>
          </p:cNvSpPr>
          <p:nvPr/>
        </p:nvSpPr>
        <p:spPr bwMode="auto">
          <a:xfrm>
            <a:off x="152400" y="1766888"/>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800"/>
              <a:t>Charged state</a:t>
            </a:r>
          </a:p>
        </p:txBody>
      </p:sp>
      <p:sp>
        <p:nvSpPr>
          <p:cNvPr id="102422" name="Text Box 22"/>
          <p:cNvSpPr txBox="1">
            <a:spLocks noChangeArrowheads="1"/>
          </p:cNvSpPr>
          <p:nvPr/>
        </p:nvSpPr>
        <p:spPr bwMode="auto">
          <a:xfrm>
            <a:off x="1828800" y="5638800"/>
            <a:ext cx="25908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400"/>
              <a:t>Li</a:t>
            </a:r>
            <a:r>
              <a:rPr lang="en-US" sz="1400" baseline="-25000"/>
              <a:t>6</a:t>
            </a:r>
            <a:r>
              <a:rPr lang="en-US" sz="1400"/>
              <a:t>C (graphite anode)</a:t>
            </a:r>
          </a:p>
          <a:p>
            <a:pPr eaLnBrk="1" hangingPunct="1">
              <a:spcBef>
                <a:spcPct val="50000"/>
              </a:spcBef>
              <a:buFontTx/>
              <a:buNone/>
            </a:pPr>
            <a:r>
              <a:rPr lang="en-US" sz="1400"/>
              <a:t>Li</a:t>
            </a:r>
            <a:r>
              <a:rPr lang="en-US" sz="1400" baseline="-25000"/>
              <a:t>2</a:t>
            </a:r>
            <a:r>
              <a:rPr lang="en-US" sz="1400"/>
              <a:t>O/Co</a:t>
            </a:r>
            <a:r>
              <a:rPr lang="en-US" sz="1400" baseline="30000"/>
              <a:t>o</a:t>
            </a:r>
            <a:r>
              <a:rPr lang="en-US" sz="1400"/>
              <a:t> (cobalt oxide anode)</a:t>
            </a:r>
          </a:p>
        </p:txBody>
      </p:sp>
      <p:sp>
        <p:nvSpPr>
          <p:cNvPr id="150551" name="Text Box 23"/>
          <p:cNvSpPr txBox="1">
            <a:spLocks noChangeArrowheads="1"/>
          </p:cNvSpPr>
          <p:nvPr/>
        </p:nvSpPr>
        <p:spPr bwMode="auto">
          <a:xfrm>
            <a:off x="1382713" y="3429000"/>
            <a:ext cx="4619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800" b="1"/>
              <a:t>Anode</a:t>
            </a:r>
          </a:p>
        </p:txBody>
      </p:sp>
      <p:sp>
        <p:nvSpPr>
          <p:cNvPr id="150552" name="Text Box 24"/>
          <p:cNvSpPr txBox="1">
            <a:spLocks noChangeArrowheads="1"/>
          </p:cNvSpPr>
          <p:nvPr/>
        </p:nvSpPr>
        <p:spPr bwMode="auto">
          <a:xfrm>
            <a:off x="7234238" y="3352800"/>
            <a:ext cx="4619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800" b="1"/>
              <a:t>Cathode</a:t>
            </a:r>
          </a:p>
        </p:txBody>
      </p:sp>
      <p:sp>
        <p:nvSpPr>
          <p:cNvPr id="102425" name="Text Box 25"/>
          <p:cNvSpPr txBox="1">
            <a:spLocks noChangeArrowheads="1"/>
          </p:cNvSpPr>
          <p:nvPr/>
        </p:nvSpPr>
        <p:spPr bwMode="auto">
          <a:xfrm>
            <a:off x="6019800" y="5638800"/>
            <a:ext cx="14478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400"/>
              <a:t>FePO</a:t>
            </a:r>
            <a:r>
              <a:rPr lang="en-US" sz="1400" baseline="-25000"/>
              <a:t>4</a:t>
            </a:r>
            <a:r>
              <a:rPr lang="en-US" sz="1400"/>
              <a:t> cathode</a:t>
            </a:r>
          </a:p>
          <a:p>
            <a:pPr eaLnBrk="1" hangingPunct="1">
              <a:spcBef>
                <a:spcPct val="50000"/>
              </a:spcBef>
              <a:buFontTx/>
              <a:buNone/>
            </a:pPr>
            <a:r>
              <a:rPr lang="en-US" sz="1400"/>
              <a:t>CoO</a:t>
            </a:r>
            <a:r>
              <a:rPr lang="en-US" sz="1400" baseline="-25000"/>
              <a:t>2</a:t>
            </a:r>
            <a:r>
              <a:rPr lang="en-US" sz="1400"/>
              <a:t> cathode</a:t>
            </a:r>
          </a:p>
        </p:txBody>
      </p:sp>
      <p:sp>
        <p:nvSpPr>
          <p:cNvPr id="102426" name="Text Box 26"/>
          <p:cNvSpPr txBox="1">
            <a:spLocks noChangeArrowheads="1"/>
          </p:cNvSpPr>
          <p:nvPr/>
        </p:nvSpPr>
        <p:spPr bwMode="auto">
          <a:xfrm>
            <a:off x="1981200" y="1295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400" b="1"/>
              <a:t>e</a:t>
            </a:r>
            <a:r>
              <a:rPr lang="en-US" sz="1400" b="1" baseline="30000"/>
              <a:t>-</a:t>
            </a:r>
            <a:endParaRPr lang="en-US" sz="1400" b="1"/>
          </a:p>
        </p:txBody>
      </p:sp>
      <p:sp>
        <p:nvSpPr>
          <p:cNvPr id="102427" name="Line 27"/>
          <p:cNvSpPr>
            <a:spLocks noChangeShapeType="1"/>
          </p:cNvSpPr>
          <p:nvPr/>
        </p:nvSpPr>
        <p:spPr bwMode="auto">
          <a:xfrm>
            <a:off x="2514600" y="1447800"/>
            <a:ext cx="685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28" name="Line 28"/>
          <p:cNvSpPr>
            <a:spLocks noChangeShapeType="1"/>
          </p:cNvSpPr>
          <p:nvPr/>
        </p:nvSpPr>
        <p:spPr bwMode="auto">
          <a:xfrm>
            <a:off x="3505200" y="1447800"/>
            <a:ext cx="685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29" name="Line 29"/>
          <p:cNvSpPr>
            <a:spLocks noChangeShapeType="1"/>
          </p:cNvSpPr>
          <p:nvPr/>
        </p:nvSpPr>
        <p:spPr bwMode="auto">
          <a:xfrm>
            <a:off x="4876800" y="1447800"/>
            <a:ext cx="685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30" name="Line 30"/>
          <p:cNvSpPr>
            <a:spLocks noChangeShapeType="1"/>
          </p:cNvSpPr>
          <p:nvPr/>
        </p:nvSpPr>
        <p:spPr bwMode="auto">
          <a:xfrm>
            <a:off x="5867400" y="1447800"/>
            <a:ext cx="685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31" name="Text Box 31"/>
          <p:cNvSpPr txBox="1">
            <a:spLocks noChangeArrowheads="1"/>
          </p:cNvSpPr>
          <p:nvPr/>
        </p:nvSpPr>
        <p:spPr bwMode="auto">
          <a:xfrm>
            <a:off x="6781800" y="1295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400" b="1"/>
              <a:t>e</a:t>
            </a:r>
            <a:r>
              <a:rPr lang="en-US" sz="1400" b="1" baseline="30000"/>
              <a:t>-</a:t>
            </a:r>
            <a:endParaRPr lang="en-US" sz="1400" b="1"/>
          </a:p>
        </p:txBody>
      </p:sp>
      <p:sp>
        <p:nvSpPr>
          <p:cNvPr id="102432" name="Line 32"/>
          <p:cNvSpPr>
            <a:spLocks noChangeShapeType="1"/>
          </p:cNvSpPr>
          <p:nvPr/>
        </p:nvSpPr>
        <p:spPr bwMode="auto">
          <a:xfrm>
            <a:off x="4572000" y="9906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3" name="Line 33"/>
          <p:cNvSpPr>
            <a:spLocks noChangeShapeType="1"/>
          </p:cNvSpPr>
          <p:nvPr/>
        </p:nvSpPr>
        <p:spPr bwMode="auto">
          <a:xfrm rot="1800000">
            <a:off x="4724400" y="1066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4" name="Line 34"/>
          <p:cNvSpPr>
            <a:spLocks noChangeShapeType="1"/>
          </p:cNvSpPr>
          <p:nvPr/>
        </p:nvSpPr>
        <p:spPr bwMode="auto">
          <a:xfrm rot="4200000">
            <a:off x="4876800" y="12192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5" name="Line 35"/>
          <p:cNvSpPr>
            <a:spLocks noChangeShapeType="1"/>
          </p:cNvSpPr>
          <p:nvPr/>
        </p:nvSpPr>
        <p:spPr bwMode="auto">
          <a:xfrm rot="-4200000">
            <a:off x="4267200" y="12192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6" name="Line 36"/>
          <p:cNvSpPr>
            <a:spLocks noChangeShapeType="1"/>
          </p:cNvSpPr>
          <p:nvPr/>
        </p:nvSpPr>
        <p:spPr bwMode="auto">
          <a:xfrm rot="-1800000">
            <a:off x="4419600" y="1066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7" name="Text Box 37"/>
          <p:cNvSpPr txBox="1">
            <a:spLocks noChangeArrowheads="1"/>
          </p:cNvSpPr>
          <p:nvPr/>
        </p:nvSpPr>
        <p:spPr bwMode="auto">
          <a:xfrm>
            <a:off x="1981200" y="5638800"/>
            <a:ext cx="25908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400"/>
              <a:t>C (graphite anode)</a:t>
            </a:r>
          </a:p>
          <a:p>
            <a:pPr eaLnBrk="1" hangingPunct="1">
              <a:spcBef>
                <a:spcPct val="50000"/>
              </a:spcBef>
              <a:buFontTx/>
              <a:buNone/>
            </a:pPr>
            <a:r>
              <a:rPr lang="en-US" sz="1400"/>
              <a:t>Co</a:t>
            </a:r>
            <a:r>
              <a:rPr lang="en-US" sz="1400" baseline="-25000"/>
              <a:t>3</a:t>
            </a:r>
            <a:r>
              <a:rPr lang="en-US" sz="1400"/>
              <a:t>O</a:t>
            </a:r>
            <a:r>
              <a:rPr lang="en-US" sz="1400" baseline="-25000"/>
              <a:t>4</a:t>
            </a:r>
            <a:r>
              <a:rPr lang="en-US" sz="1400"/>
              <a:t> (cobalt oxide anode)</a:t>
            </a:r>
          </a:p>
        </p:txBody>
      </p:sp>
      <p:sp>
        <p:nvSpPr>
          <p:cNvPr id="102438" name="Text Box 38"/>
          <p:cNvSpPr txBox="1">
            <a:spLocks noChangeArrowheads="1"/>
          </p:cNvSpPr>
          <p:nvPr/>
        </p:nvSpPr>
        <p:spPr bwMode="auto">
          <a:xfrm>
            <a:off x="6019800" y="5715000"/>
            <a:ext cx="16764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400"/>
              <a:t>LiFePO</a:t>
            </a:r>
            <a:r>
              <a:rPr lang="en-US" sz="1400" baseline="-25000"/>
              <a:t>4</a:t>
            </a:r>
            <a:r>
              <a:rPr lang="en-US" sz="1400"/>
              <a:t> cathode</a:t>
            </a:r>
          </a:p>
          <a:p>
            <a:pPr eaLnBrk="1" hangingPunct="1">
              <a:spcBef>
                <a:spcPct val="50000"/>
              </a:spcBef>
              <a:buFontTx/>
              <a:buNone/>
            </a:pPr>
            <a:r>
              <a:rPr lang="en-US" sz="1400"/>
              <a:t>LiCoO</a:t>
            </a:r>
            <a:r>
              <a:rPr lang="en-US" sz="1400" baseline="-25000"/>
              <a:t>2</a:t>
            </a:r>
            <a:r>
              <a:rPr lang="en-US" sz="1400"/>
              <a:t> cathode</a:t>
            </a:r>
          </a:p>
        </p:txBody>
      </p:sp>
      <p:sp>
        <p:nvSpPr>
          <p:cNvPr id="102439" name="Text Box 39"/>
          <p:cNvSpPr txBox="1">
            <a:spLocks noChangeArrowheads="1"/>
          </p:cNvSpPr>
          <p:nvPr/>
        </p:nvSpPr>
        <p:spPr bwMode="auto">
          <a:xfrm>
            <a:off x="0" y="17526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800"/>
              <a:t>Discharged state</a:t>
            </a:r>
          </a:p>
        </p:txBody>
      </p:sp>
      <p:graphicFrame>
        <p:nvGraphicFramePr>
          <p:cNvPr id="102440" name="Object 12"/>
          <p:cNvGraphicFramePr>
            <a:graphicFrameLocks noChangeAspect="1"/>
          </p:cNvGraphicFramePr>
          <p:nvPr/>
        </p:nvGraphicFramePr>
        <p:xfrm>
          <a:off x="2362200" y="2286000"/>
          <a:ext cx="184150" cy="211138"/>
        </p:xfrm>
        <a:graphic>
          <a:graphicData uri="http://schemas.openxmlformats.org/presentationml/2006/ole">
            <mc:AlternateContent xmlns:mc="http://schemas.openxmlformats.org/markup-compatibility/2006">
              <mc:Choice xmlns:v="urn:schemas-microsoft-com:vml" Requires="v">
                <p:oleObj spid="_x0000_s1040" name="CS ChemDraw Drawing" r:id="rId27" imgW="177800" imgH="203200" progId="ChemDraw.Document.6.0">
                  <p:embed/>
                </p:oleObj>
              </mc:Choice>
              <mc:Fallback>
                <p:oleObj name="CS ChemDraw Drawing" r:id="rId27" imgW="177800" imgH="203200" progId="ChemDraw.Document.6.0">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62200" y="22860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41" name="Object 13"/>
          <p:cNvGraphicFramePr>
            <a:graphicFrameLocks noChangeAspect="1"/>
          </p:cNvGraphicFramePr>
          <p:nvPr/>
        </p:nvGraphicFramePr>
        <p:xfrm>
          <a:off x="2559050" y="2286000"/>
          <a:ext cx="184150" cy="211138"/>
        </p:xfrm>
        <a:graphic>
          <a:graphicData uri="http://schemas.openxmlformats.org/presentationml/2006/ole">
            <mc:AlternateContent xmlns:mc="http://schemas.openxmlformats.org/markup-compatibility/2006">
              <mc:Choice xmlns:v="urn:schemas-microsoft-com:vml" Requires="v">
                <p:oleObj spid="_x0000_s1041" name="CS ChemDraw Drawing" r:id="rId29" imgW="177800" imgH="203200" progId="ChemDraw.Document.6.0">
                  <p:embed/>
                </p:oleObj>
              </mc:Choice>
              <mc:Fallback>
                <p:oleObj name="CS ChemDraw Drawing" r:id="rId29" imgW="177800" imgH="203200" progId="ChemDraw.Document.6.0">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59050" y="22860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42" name="Object 14"/>
          <p:cNvGraphicFramePr>
            <a:graphicFrameLocks noChangeAspect="1"/>
          </p:cNvGraphicFramePr>
          <p:nvPr/>
        </p:nvGraphicFramePr>
        <p:xfrm>
          <a:off x="2787650" y="2286000"/>
          <a:ext cx="184150" cy="211138"/>
        </p:xfrm>
        <a:graphic>
          <a:graphicData uri="http://schemas.openxmlformats.org/presentationml/2006/ole">
            <mc:AlternateContent xmlns:mc="http://schemas.openxmlformats.org/markup-compatibility/2006">
              <mc:Choice xmlns:v="urn:schemas-microsoft-com:vml" Requires="v">
                <p:oleObj spid="_x0000_s1042" name="CS ChemDraw Drawing" r:id="rId31" imgW="177800" imgH="203200" progId="ChemDraw.Document.6.0">
                  <p:embed/>
                </p:oleObj>
              </mc:Choice>
              <mc:Fallback>
                <p:oleObj name="CS ChemDraw Drawing" r:id="rId31" imgW="177800" imgH="203200" progId="ChemDraw.Document.6.0">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787650" y="22860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43" name="Object 15"/>
          <p:cNvGraphicFramePr>
            <a:graphicFrameLocks noChangeAspect="1"/>
          </p:cNvGraphicFramePr>
          <p:nvPr/>
        </p:nvGraphicFramePr>
        <p:xfrm>
          <a:off x="3016250" y="2286000"/>
          <a:ext cx="184150" cy="211138"/>
        </p:xfrm>
        <a:graphic>
          <a:graphicData uri="http://schemas.openxmlformats.org/presentationml/2006/ole">
            <mc:AlternateContent xmlns:mc="http://schemas.openxmlformats.org/markup-compatibility/2006">
              <mc:Choice xmlns:v="urn:schemas-microsoft-com:vml" Requires="v">
                <p:oleObj spid="_x0000_s1043" name="CS ChemDraw Drawing" r:id="rId33" imgW="177800" imgH="203200" progId="ChemDraw.Document.6.0">
                  <p:embed/>
                </p:oleObj>
              </mc:Choice>
              <mc:Fallback>
                <p:oleObj name="CS ChemDraw Drawing" r:id="rId33" imgW="177800" imgH="203200" progId="ChemDraw.Document.6.0">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016250" y="22860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44" name="Object 16"/>
          <p:cNvGraphicFramePr>
            <a:graphicFrameLocks noChangeAspect="1"/>
          </p:cNvGraphicFramePr>
          <p:nvPr/>
        </p:nvGraphicFramePr>
        <p:xfrm>
          <a:off x="2362200" y="2608263"/>
          <a:ext cx="184150" cy="211137"/>
        </p:xfrm>
        <a:graphic>
          <a:graphicData uri="http://schemas.openxmlformats.org/presentationml/2006/ole">
            <mc:AlternateContent xmlns:mc="http://schemas.openxmlformats.org/markup-compatibility/2006">
              <mc:Choice xmlns:v="urn:schemas-microsoft-com:vml" Requires="v">
                <p:oleObj spid="_x0000_s1044" name="CS ChemDraw Drawing" r:id="rId35" imgW="177800" imgH="203200" progId="ChemDraw.Document.6.0">
                  <p:embed/>
                </p:oleObj>
              </mc:Choice>
              <mc:Fallback>
                <p:oleObj name="CS ChemDraw Drawing" r:id="rId35" imgW="177800" imgH="203200" progId="ChemDraw.Document.6.0">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362200" y="26082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45" name="Object 17"/>
          <p:cNvGraphicFramePr>
            <a:graphicFrameLocks noChangeAspect="1"/>
          </p:cNvGraphicFramePr>
          <p:nvPr/>
        </p:nvGraphicFramePr>
        <p:xfrm>
          <a:off x="2559050" y="2608263"/>
          <a:ext cx="184150" cy="211137"/>
        </p:xfrm>
        <a:graphic>
          <a:graphicData uri="http://schemas.openxmlformats.org/presentationml/2006/ole">
            <mc:AlternateContent xmlns:mc="http://schemas.openxmlformats.org/markup-compatibility/2006">
              <mc:Choice xmlns:v="urn:schemas-microsoft-com:vml" Requires="v">
                <p:oleObj spid="_x0000_s1045" name="CS ChemDraw Drawing" r:id="rId37" imgW="177800" imgH="203200" progId="ChemDraw.Document.6.0">
                  <p:embed/>
                </p:oleObj>
              </mc:Choice>
              <mc:Fallback>
                <p:oleObj name="CS ChemDraw Drawing" r:id="rId37" imgW="177800" imgH="203200" progId="ChemDraw.Document.6.0">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559050" y="26082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46" name="Object 18"/>
          <p:cNvGraphicFramePr>
            <a:graphicFrameLocks noChangeAspect="1"/>
          </p:cNvGraphicFramePr>
          <p:nvPr/>
        </p:nvGraphicFramePr>
        <p:xfrm>
          <a:off x="2787650" y="2608263"/>
          <a:ext cx="184150" cy="211137"/>
        </p:xfrm>
        <a:graphic>
          <a:graphicData uri="http://schemas.openxmlformats.org/presentationml/2006/ole">
            <mc:AlternateContent xmlns:mc="http://schemas.openxmlformats.org/markup-compatibility/2006">
              <mc:Choice xmlns:v="urn:schemas-microsoft-com:vml" Requires="v">
                <p:oleObj spid="_x0000_s1046" name="CS ChemDraw Drawing" r:id="rId39" imgW="177800" imgH="203200" progId="ChemDraw.Document.6.0">
                  <p:embed/>
                </p:oleObj>
              </mc:Choice>
              <mc:Fallback>
                <p:oleObj name="CS ChemDraw Drawing" r:id="rId39" imgW="177800" imgH="203200" progId="ChemDraw.Document.6.0">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787650" y="26082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47" name="Object 19"/>
          <p:cNvGraphicFramePr>
            <a:graphicFrameLocks noChangeAspect="1"/>
          </p:cNvGraphicFramePr>
          <p:nvPr/>
        </p:nvGraphicFramePr>
        <p:xfrm>
          <a:off x="3016250" y="2608263"/>
          <a:ext cx="184150" cy="211137"/>
        </p:xfrm>
        <a:graphic>
          <a:graphicData uri="http://schemas.openxmlformats.org/presentationml/2006/ole">
            <mc:AlternateContent xmlns:mc="http://schemas.openxmlformats.org/markup-compatibility/2006">
              <mc:Choice xmlns:v="urn:schemas-microsoft-com:vml" Requires="v">
                <p:oleObj spid="_x0000_s1047" name="CS ChemDraw Drawing" r:id="rId41" imgW="177800" imgH="203200" progId="ChemDraw.Document.6.0">
                  <p:embed/>
                </p:oleObj>
              </mc:Choice>
              <mc:Fallback>
                <p:oleObj name="CS ChemDraw Drawing" r:id="rId41" imgW="177800" imgH="203200" progId="ChemDraw.Document.6.0">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016250" y="26082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48" name="Object 20"/>
          <p:cNvGraphicFramePr>
            <a:graphicFrameLocks noChangeAspect="1"/>
          </p:cNvGraphicFramePr>
          <p:nvPr/>
        </p:nvGraphicFramePr>
        <p:xfrm>
          <a:off x="2362200" y="2913063"/>
          <a:ext cx="184150" cy="211137"/>
        </p:xfrm>
        <a:graphic>
          <a:graphicData uri="http://schemas.openxmlformats.org/presentationml/2006/ole">
            <mc:AlternateContent xmlns:mc="http://schemas.openxmlformats.org/markup-compatibility/2006">
              <mc:Choice xmlns:v="urn:schemas-microsoft-com:vml" Requires="v">
                <p:oleObj spid="_x0000_s1048" name="CS ChemDraw Drawing" r:id="rId43" imgW="177800" imgH="203200" progId="ChemDraw.Document.6.0">
                  <p:embed/>
                </p:oleObj>
              </mc:Choice>
              <mc:Fallback>
                <p:oleObj name="CS ChemDraw Drawing" r:id="rId43" imgW="177800" imgH="203200" progId="ChemDraw.Document.6.0">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362200" y="2913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49" name="Object 21"/>
          <p:cNvGraphicFramePr>
            <a:graphicFrameLocks noChangeAspect="1"/>
          </p:cNvGraphicFramePr>
          <p:nvPr/>
        </p:nvGraphicFramePr>
        <p:xfrm>
          <a:off x="2559050" y="2913063"/>
          <a:ext cx="184150" cy="211137"/>
        </p:xfrm>
        <a:graphic>
          <a:graphicData uri="http://schemas.openxmlformats.org/presentationml/2006/ole">
            <mc:AlternateContent xmlns:mc="http://schemas.openxmlformats.org/markup-compatibility/2006">
              <mc:Choice xmlns:v="urn:schemas-microsoft-com:vml" Requires="v">
                <p:oleObj spid="_x0000_s1049" name="CS ChemDraw Drawing" r:id="rId45" imgW="177800" imgH="203200" progId="ChemDraw.Document.6.0">
                  <p:embed/>
                </p:oleObj>
              </mc:Choice>
              <mc:Fallback>
                <p:oleObj name="CS ChemDraw Drawing" r:id="rId45" imgW="177800" imgH="203200" progId="ChemDraw.Document.6.0">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559050" y="2913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50" name="Object 22"/>
          <p:cNvGraphicFramePr>
            <a:graphicFrameLocks noChangeAspect="1"/>
          </p:cNvGraphicFramePr>
          <p:nvPr/>
        </p:nvGraphicFramePr>
        <p:xfrm>
          <a:off x="2787650" y="2913063"/>
          <a:ext cx="184150" cy="211137"/>
        </p:xfrm>
        <a:graphic>
          <a:graphicData uri="http://schemas.openxmlformats.org/presentationml/2006/ole">
            <mc:AlternateContent xmlns:mc="http://schemas.openxmlformats.org/markup-compatibility/2006">
              <mc:Choice xmlns:v="urn:schemas-microsoft-com:vml" Requires="v">
                <p:oleObj spid="_x0000_s1050" name="CS ChemDraw Drawing" r:id="rId47" imgW="177800" imgH="203200" progId="ChemDraw.Document.6.0">
                  <p:embed/>
                </p:oleObj>
              </mc:Choice>
              <mc:Fallback>
                <p:oleObj name="CS ChemDraw Drawing" r:id="rId47" imgW="177800" imgH="203200" progId="ChemDraw.Document.6.0">
                  <p:embed/>
                  <p:pic>
                    <p:nvPicPr>
                      <p:cNvPr id="0" name=""/>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787650" y="2913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51" name="Object 23"/>
          <p:cNvGraphicFramePr>
            <a:graphicFrameLocks noChangeAspect="1"/>
          </p:cNvGraphicFramePr>
          <p:nvPr/>
        </p:nvGraphicFramePr>
        <p:xfrm>
          <a:off x="3016250" y="2913063"/>
          <a:ext cx="184150" cy="211137"/>
        </p:xfrm>
        <a:graphic>
          <a:graphicData uri="http://schemas.openxmlformats.org/presentationml/2006/ole">
            <mc:AlternateContent xmlns:mc="http://schemas.openxmlformats.org/markup-compatibility/2006">
              <mc:Choice xmlns:v="urn:schemas-microsoft-com:vml" Requires="v">
                <p:oleObj spid="_x0000_s1051" name="CS ChemDraw Drawing" r:id="rId49" imgW="177800" imgH="203200" progId="ChemDraw.Document.6.0">
                  <p:embed/>
                </p:oleObj>
              </mc:Choice>
              <mc:Fallback>
                <p:oleObj name="CS ChemDraw Drawing" r:id="rId49" imgW="177800" imgH="203200" progId="ChemDraw.Document.6.0">
                  <p:embed/>
                  <p:pic>
                    <p:nvPicPr>
                      <p:cNvPr id="0" name=""/>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016250" y="2913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52" name="Object 24"/>
          <p:cNvGraphicFramePr>
            <a:graphicFrameLocks noChangeAspect="1"/>
          </p:cNvGraphicFramePr>
          <p:nvPr/>
        </p:nvGraphicFramePr>
        <p:xfrm>
          <a:off x="2362200" y="3141663"/>
          <a:ext cx="184150" cy="211137"/>
        </p:xfrm>
        <a:graphic>
          <a:graphicData uri="http://schemas.openxmlformats.org/presentationml/2006/ole">
            <mc:AlternateContent xmlns:mc="http://schemas.openxmlformats.org/markup-compatibility/2006">
              <mc:Choice xmlns:v="urn:schemas-microsoft-com:vml" Requires="v">
                <p:oleObj spid="_x0000_s1052" name="CS ChemDraw Drawing" r:id="rId51" imgW="177800" imgH="203200" progId="ChemDraw.Document.6.0">
                  <p:embed/>
                </p:oleObj>
              </mc:Choice>
              <mc:Fallback>
                <p:oleObj name="CS ChemDraw Drawing" r:id="rId51" imgW="177800" imgH="203200" progId="ChemDraw.Document.6.0">
                  <p:embed/>
                  <p:pic>
                    <p:nvPicPr>
                      <p:cNvPr id="0" name=""/>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362200" y="31416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53" name="Object 25"/>
          <p:cNvGraphicFramePr>
            <a:graphicFrameLocks noChangeAspect="1"/>
          </p:cNvGraphicFramePr>
          <p:nvPr/>
        </p:nvGraphicFramePr>
        <p:xfrm>
          <a:off x="2559050" y="3141663"/>
          <a:ext cx="184150" cy="211137"/>
        </p:xfrm>
        <a:graphic>
          <a:graphicData uri="http://schemas.openxmlformats.org/presentationml/2006/ole">
            <mc:AlternateContent xmlns:mc="http://schemas.openxmlformats.org/markup-compatibility/2006">
              <mc:Choice xmlns:v="urn:schemas-microsoft-com:vml" Requires="v">
                <p:oleObj spid="_x0000_s1053" name="CS ChemDraw Drawing" r:id="rId53" imgW="177800" imgH="203200" progId="ChemDraw.Document.6.0">
                  <p:embed/>
                </p:oleObj>
              </mc:Choice>
              <mc:Fallback>
                <p:oleObj name="CS ChemDraw Drawing" r:id="rId53" imgW="177800" imgH="203200" progId="ChemDraw.Document.6.0">
                  <p:embed/>
                  <p:pic>
                    <p:nvPicPr>
                      <p:cNvPr id="0" name=""/>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559050" y="31416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54" name="Object 26"/>
          <p:cNvGraphicFramePr>
            <a:graphicFrameLocks noChangeAspect="1"/>
          </p:cNvGraphicFramePr>
          <p:nvPr/>
        </p:nvGraphicFramePr>
        <p:xfrm>
          <a:off x="2787650" y="3141663"/>
          <a:ext cx="184150" cy="211137"/>
        </p:xfrm>
        <a:graphic>
          <a:graphicData uri="http://schemas.openxmlformats.org/presentationml/2006/ole">
            <mc:AlternateContent xmlns:mc="http://schemas.openxmlformats.org/markup-compatibility/2006">
              <mc:Choice xmlns:v="urn:schemas-microsoft-com:vml" Requires="v">
                <p:oleObj spid="_x0000_s1054" name="CS ChemDraw Drawing" r:id="rId55" imgW="177800" imgH="203200" progId="ChemDraw.Document.6.0">
                  <p:embed/>
                </p:oleObj>
              </mc:Choice>
              <mc:Fallback>
                <p:oleObj name="CS ChemDraw Drawing" r:id="rId55" imgW="177800" imgH="203200" progId="ChemDraw.Document.6.0">
                  <p:embed/>
                  <p:pic>
                    <p:nvPicPr>
                      <p:cNvPr id="0" name=""/>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787650" y="31416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55" name="Object 27"/>
          <p:cNvGraphicFramePr>
            <a:graphicFrameLocks noChangeAspect="1"/>
          </p:cNvGraphicFramePr>
          <p:nvPr/>
        </p:nvGraphicFramePr>
        <p:xfrm>
          <a:off x="3016250" y="3141663"/>
          <a:ext cx="184150" cy="211137"/>
        </p:xfrm>
        <a:graphic>
          <a:graphicData uri="http://schemas.openxmlformats.org/presentationml/2006/ole">
            <mc:AlternateContent xmlns:mc="http://schemas.openxmlformats.org/markup-compatibility/2006">
              <mc:Choice xmlns:v="urn:schemas-microsoft-com:vml" Requires="v">
                <p:oleObj spid="_x0000_s1055" name="CS ChemDraw Drawing" r:id="rId57" imgW="177800" imgH="203200" progId="ChemDraw.Document.6.0">
                  <p:embed/>
                </p:oleObj>
              </mc:Choice>
              <mc:Fallback>
                <p:oleObj name="CS ChemDraw Drawing" r:id="rId57" imgW="177800" imgH="203200" progId="ChemDraw.Document.6.0">
                  <p:embed/>
                  <p:pic>
                    <p:nvPicPr>
                      <p:cNvPr id="0" name=""/>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3016250" y="31416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56" name="Object 28"/>
          <p:cNvGraphicFramePr>
            <a:graphicFrameLocks noChangeAspect="1"/>
          </p:cNvGraphicFramePr>
          <p:nvPr/>
        </p:nvGraphicFramePr>
        <p:xfrm>
          <a:off x="2362200" y="3446463"/>
          <a:ext cx="184150" cy="211137"/>
        </p:xfrm>
        <a:graphic>
          <a:graphicData uri="http://schemas.openxmlformats.org/presentationml/2006/ole">
            <mc:AlternateContent xmlns:mc="http://schemas.openxmlformats.org/markup-compatibility/2006">
              <mc:Choice xmlns:v="urn:schemas-microsoft-com:vml" Requires="v">
                <p:oleObj spid="_x0000_s1056" name="CS ChemDraw Drawing" r:id="rId59" imgW="177800" imgH="203200" progId="ChemDraw.Document.6.0">
                  <p:embed/>
                </p:oleObj>
              </mc:Choice>
              <mc:Fallback>
                <p:oleObj name="CS ChemDraw Drawing" r:id="rId59" imgW="177800" imgH="203200" progId="ChemDraw.Document.6.0">
                  <p:embed/>
                  <p:pic>
                    <p:nvPicPr>
                      <p:cNvPr id="0" name=""/>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362200" y="34464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57" name="Object 29"/>
          <p:cNvGraphicFramePr>
            <a:graphicFrameLocks noChangeAspect="1"/>
          </p:cNvGraphicFramePr>
          <p:nvPr/>
        </p:nvGraphicFramePr>
        <p:xfrm>
          <a:off x="2559050" y="3446463"/>
          <a:ext cx="184150" cy="211137"/>
        </p:xfrm>
        <a:graphic>
          <a:graphicData uri="http://schemas.openxmlformats.org/presentationml/2006/ole">
            <mc:AlternateContent xmlns:mc="http://schemas.openxmlformats.org/markup-compatibility/2006">
              <mc:Choice xmlns:v="urn:schemas-microsoft-com:vml" Requires="v">
                <p:oleObj spid="_x0000_s1057" name="CS ChemDraw Drawing" r:id="rId61" imgW="177800" imgH="203200" progId="ChemDraw.Document.6.0">
                  <p:embed/>
                </p:oleObj>
              </mc:Choice>
              <mc:Fallback>
                <p:oleObj name="CS ChemDraw Drawing" r:id="rId61" imgW="177800" imgH="203200" progId="ChemDraw.Document.6.0">
                  <p:embed/>
                  <p:pic>
                    <p:nvPicPr>
                      <p:cNvPr id="0" name=""/>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559050" y="34464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58" name="Object 30"/>
          <p:cNvGraphicFramePr>
            <a:graphicFrameLocks noChangeAspect="1"/>
          </p:cNvGraphicFramePr>
          <p:nvPr/>
        </p:nvGraphicFramePr>
        <p:xfrm>
          <a:off x="2787650" y="3446463"/>
          <a:ext cx="184150" cy="211137"/>
        </p:xfrm>
        <a:graphic>
          <a:graphicData uri="http://schemas.openxmlformats.org/presentationml/2006/ole">
            <mc:AlternateContent xmlns:mc="http://schemas.openxmlformats.org/markup-compatibility/2006">
              <mc:Choice xmlns:v="urn:schemas-microsoft-com:vml" Requires="v">
                <p:oleObj spid="_x0000_s1058" name="CS ChemDraw Drawing" r:id="rId63" imgW="177800" imgH="203200" progId="ChemDraw.Document.6.0">
                  <p:embed/>
                </p:oleObj>
              </mc:Choice>
              <mc:Fallback>
                <p:oleObj name="CS ChemDraw Drawing" r:id="rId63" imgW="177800" imgH="203200" progId="ChemDraw.Document.6.0">
                  <p:embed/>
                  <p:pic>
                    <p:nvPicPr>
                      <p:cNvPr id="0" name=""/>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787650" y="34464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87" name="Object 31"/>
          <p:cNvGraphicFramePr>
            <a:graphicFrameLocks noChangeAspect="1"/>
          </p:cNvGraphicFramePr>
          <p:nvPr/>
        </p:nvGraphicFramePr>
        <p:xfrm>
          <a:off x="3048000" y="3429000"/>
          <a:ext cx="184150" cy="211138"/>
        </p:xfrm>
        <a:graphic>
          <a:graphicData uri="http://schemas.openxmlformats.org/presentationml/2006/ole">
            <mc:AlternateContent xmlns:mc="http://schemas.openxmlformats.org/markup-compatibility/2006">
              <mc:Choice xmlns:v="urn:schemas-microsoft-com:vml" Requires="v">
                <p:oleObj spid="_x0000_s1059" name="CS ChemDraw Drawing" r:id="rId65" imgW="177800" imgH="203200" progId="ChemDraw.Document.6.0">
                  <p:embed/>
                </p:oleObj>
              </mc:Choice>
              <mc:Fallback>
                <p:oleObj name="CS ChemDraw Drawing" r:id="rId65" imgW="177800" imgH="203200" progId="ChemDraw.Document.6.0">
                  <p:embed/>
                  <p:pic>
                    <p:nvPicPr>
                      <p:cNvPr id="0" name=""/>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3048000" y="34290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0" name="Object 32"/>
          <p:cNvGraphicFramePr>
            <a:graphicFrameLocks noChangeAspect="1"/>
          </p:cNvGraphicFramePr>
          <p:nvPr/>
        </p:nvGraphicFramePr>
        <p:xfrm>
          <a:off x="2362200" y="3675063"/>
          <a:ext cx="184150" cy="211137"/>
        </p:xfrm>
        <a:graphic>
          <a:graphicData uri="http://schemas.openxmlformats.org/presentationml/2006/ole">
            <mc:AlternateContent xmlns:mc="http://schemas.openxmlformats.org/markup-compatibility/2006">
              <mc:Choice xmlns:v="urn:schemas-microsoft-com:vml" Requires="v">
                <p:oleObj spid="_x0000_s1060" name="CS ChemDraw Drawing" r:id="rId67" imgW="177800" imgH="203200" progId="ChemDraw.Document.6.0">
                  <p:embed/>
                </p:oleObj>
              </mc:Choice>
              <mc:Fallback>
                <p:oleObj name="CS ChemDraw Drawing" r:id="rId67" imgW="177800" imgH="203200" progId="ChemDraw.Document.6.0">
                  <p:embed/>
                  <p:pic>
                    <p:nvPicPr>
                      <p:cNvPr id="0" name=""/>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362200" y="3675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1" name="Object 33"/>
          <p:cNvGraphicFramePr>
            <a:graphicFrameLocks noChangeAspect="1"/>
          </p:cNvGraphicFramePr>
          <p:nvPr/>
        </p:nvGraphicFramePr>
        <p:xfrm>
          <a:off x="2559050" y="3675063"/>
          <a:ext cx="184150" cy="211137"/>
        </p:xfrm>
        <a:graphic>
          <a:graphicData uri="http://schemas.openxmlformats.org/presentationml/2006/ole">
            <mc:AlternateContent xmlns:mc="http://schemas.openxmlformats.org/markup-compatibility/2006">
              <mc:Choice xmlns:v="urn:schemas-microsoft-com:vml" Requires="v">
                <p:oleObj spid="_x0000_s1061" name="CS ChemDraw Drawing" r:id="rId69" imgW="177800" imgH="203200" progId="ChemDraw.Document.6.0">
                  <p:embed/>
                </p:oleObj>
              </mc:Choice>
              <mc:Fallback>
                <p:oleObj name="CS ChemDraw Drawing" r:id="rId69" imgW="177800" imgH="203200" progId="ChemDraw.Document.6.0">
                  <p:embed/>
                  <p:pic>
                    <p:nvPicPr>
                      <p:cNvPr id="0" name=""/>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559050" y="3675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2" name="Object 34"/>
          <p:cNvGraphicFramePr>
            <a:graphicFrameLocks noChangeAspect="1"/>
          </p:cNvGraphicFramePr>
          <p:nvPr/>
        </p:nvGraphicFramePr>
        <p:xfrm>
          <a:off x="2787650" y="3675063"/>
          <a:ext cx="184150" cy="211137"/>
        </p:xfrm>
        <a:graphic>
          <a:graphicData uri="http://schemas.openxmlformats.org/presentationml/2006/ole">
            <mc:AlternateContent xmlns:mc="http://schemas.openxmlformats.org/markup-compatibility/2006">
              <mc:Choice xmlns:v="urn:schemas-microsoft-com:vml" Requires="v">
                <p:oleObj spid="_x0000_s1062" name="CS ChemDraw Drawing" r:id="rId71" imgW="177800" imgH="203200" progId="ChemDraw.Document.6.0">
                  <p:embed/>
                </p:oleObj>
              </mc:Choice>
              <mc:Fallback>
                <p:oleObj name="CS ChemDraw Drawing" r:id="rId71" imgW="177800" imgH="203200" progId="ChemDraw.Document.6.0">
                  <p:embed/>
                  <p:pic>
                    <p:nvPicPr>
                      <p:cNvPr id="0" name=""/>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787650" y="3675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3" name="Object 35"/>
          <p:cNvGraphicFramePr>
            <a:graphicFrameLocks noChangeAspect="1"/>
          </p:cNvGraphicFramePr>
          <p:nvPr/>
        </p:nvGraphicFramePr>
        <p:xfrm>
          <a:off x="3016250" y="3675063"/>
          <a:ext cx="184150" cy="211137"/>
        </p:xfrm>
        <a:graphic>
          <a:graphicData uri="http://schemas.openxmlformats.org/presentationml/2006/ole">
            <mc:AlternateContent xmlns:mc="http://schemas.openxmlformats.org/markup-compatibility/2006">
              <mc:Choice xmlns:v="urn:schemas-microsoft-com:vml" Requires="v">
                <p:oleObj spid="_x0000_s1063" name="CS ChemDraw Drawing" r:id="rId73" imgW="177800" imgH="203200" progId="ChemDraw.Document.6.0">
                  <p:embed/>
                </p:oleObj>
              </mc:Choice>
              <mc:Fallback>
                <p:oleObj name="CS ChemDraw Drawing" r:id="rId73" imgW="177800" imgH="203200" progId="ChemDraw.Document.6.0">
                  <p:embed/>
                  <p:pic>
                    <p:nvPicPr>
                      <p:cNvPr id="0" name=""/>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3016250" y="3675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4" name="Object 36"/>
          <p:cNvGraphicFramePr>
            <a:graphicFrameLocks noChangeAspect="1"/>
          </p:cNvGraphicFramePr>
          <p:nvPr/>
        </p:nvGraphicFramePr>
        <p:xfrm>
          <a:off x="2362200" y="3979863"/>
          <a:ext cx="184150" cy="211137"/>
        </p:xfrm>
        <a:graphic>
          <a:graphicData uri="http://schemas.openxmlformats.org/presentationml/2006/ole">
            <mc:AlternateContent xmlns:mc="http://schemas.openxmlformats.org/markup-compatibility/2006">
              <mc:Choice xmlns:v="urn:schemas-microsoft-com:vml" Requires="v">
                <p:oleObj spid="_x0000_s1064" name="CS ChemDraw Drawing" r:id="rId75" imgW="177800" imgH="203200" progId="ChemDraw.Document.6.0">
                  <p:embed/>
                </p:oleObj>
              </mc:Choice>
              <mc:Fallback>
                <p:oleObj name="CS ChemDraw Drawing" r:id="rId75" imgW="177800" imgH="203200" progId="ChemDraw.Document.6.0">
                  <p:embed/>
                  <p:pic>
                    <p:nvPicPr>
                      <p:cNvPr id="0" name=""/>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2362200" y="39798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5" name="Object 37"/>
          <p:cNvGraphicFramePr>
            <a:graphicFrameLocks noChangeAspect="1"/>
          </p:cNvGraphicFramePr>
          <p:nvPr/>
        </p:nvGraphicFramePr>
        <p:xfrm>
          <a:off x="2559050" y="3979863"/>
          <a:ext cx="184150" cy="211137"/>
        </p:xfrm>
        <a:graphic>
          <a:graphicData uri="http://schemas.openxmlformats.org/presentationml/2006/ole">
            <mc:AlternateContent xmlns:mc="http://schemas.openxmlformats.org/markup-compatibility/2006">
              <mc:Choice xmlns:v="urn:schemas-microsoft-com:vml" Requires="v">
                <p:oleObj spid="_x0000_s1065" name="CS ChemDraw Drawing" r:id="rId77" imgW="177800" imgH="203200" progId="ChemDraw.Document.6.0">
                  <p:embed/>
                </p:oleObj>
              </mc:Choice>
              <mc:Fallback>
                <p:oleObj name="CS ChemDraw Drawing" r:id="rId77" imgW="177800" imgH="203200" progId="ChemDraw.Document.6.0">
                  <p:embed/>
                  <p:pic>
                    <p:nvPicPr>
                      <p:cNvPr id="0" name=""/>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2559050" y="39798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6" name="Object 38"/>
          <p:cNvGraphicFramePr>
            <a:graphicFrameLocks noChangeAspect="1"/>
          </p:cNvGraphicFramePr>
          <p:nvPr/>
        </p:nvGraphicFramePr>
        <p:xfrm>
          <a:off x="2787650" y="3979863"/>
          <a:ext cx="184150" cy="211137"/>
        </p:xfrm>
        <a:graphic>
          <a:graphicData uri="http://schemas.openxmlformats.org/presentationml/2006/ole">
            <mc:AlternateContent xmlns:mc="http://schemas.openxmlformats.org/markup-compatibility/2006">
              <mc:Choice xmlns:v="urn:schemas-microsoft-com:vml" Requires="v">
                <p:oleObj spid="_x0000_s1066" name="CS ChemDraw Drawing" r:id="rId79" imgW="177800" imgH="203200" progId="ChemDraw.Document.6.0">
                  <p:embed/>
                </p:oleObj>
              </mc:Choice>
              <mc:Fallback>
                <p:oleObj name="CS ChemDraw Drawing" r:id="rId79" imgW="177800" imgH="203200" progId="ChemDraw.Document.6.0">
                  <p:embed/>
                  <p:pic>
                    <p:nvPicPr>
                      <p:cNvPr id="0" name=""/>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2787650" y="39798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7" name="Object 39"/>
          <p:cNvGraphicFramePr>
            <a:graphicFrameLocks noChangeAspect="1"/>
          </p:cNvGraphicFramePr>
          <p:nvPr/>
        </p:nvGraphicFramePr>
        <p:xfrm>
          <a:off x="3016250" y="3979863"/>
          <a:ext cx="184150" cy="211137"/>
        </p:xfrm>
        <a:graphic>
          <a:graphicData uri="http://schemas.openxmlformats.org/presentationml/2006/ole">
            <mc:AlternateContent xmlns:mc="http://schemas.openxmlformats.org/markup-compatibility/2006">
              <mc:Choice xmlns:v="urn:schemas-microsoft-com:vml" Requires="v">
                <p:oleObj spid="_x0000_s1067" name="CS ChemDraw Drawing" r:id="rId81" imgW="177800" imgH="203200" progId="ChemDraw.Document.6.0">
                  <p:embed/>
                </p:oleObj>
              </mc:Choice>
              <mc:Fallback>
                <p:oleObj name="CS ChemDraw Drawing" r:id="rId81" imgW="177800" imgH="203200" progId="ChemDraw.Document.6.0">
                  <p:embed/>
                  <p:pic>
                    <p:nvPicPr>
                      <p:cNvPr id="0" name=""/>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3016250" y="39798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8" name="Object 40"/>
          <p:cNvGraphicFramePr>
            <a:graphicFrameLocks noChangeAspect="1"/>
          </p:cNvGraphicFramePr>
          <p:nvPr/>
        </p:nvGraphicFramePr>
        <p:xfrm>
          <a:off x="2362200" y="4284663"/>
          <a:ext cx="184150" cy="211137"/>
        </p:xfrm>
        <a:graphic>
          <a:graphicData uri="http://schemas.openxmlformats.org/presentationml/2006/ole">
            <mc:AlternateContent xmlns:mc="http://schemas.openxmlformats.org/markup-compatibility/2006">
              <mc:Choice xmlns:v="urn:schemas-microsoft-com:vml" Requires="v">
                <p:oleObj spid="_x0000_s1068" name="CS ChemDraw Drawing" r:id="rId83" imgW="177800" imgH="203200" progId="ChemDraw.Document.6.0">
                  <p:embed/>
                </p:oleObj>
              </mc:Choice>
              <mc:Fallback>
                <p:oleObj name="CS ChemDraw Drawing" r:id="rId83" imgW="177800" imgH="203200" progId="ChemDraw.Document.6.0">
                  <p:embed/>
                  <p:pic>
                    <p:nvPicPr>
                      <p:cNvPr id="0" name=""/>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2362200" y="42846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9" name="Object 41"/>
          <p:cNvGraphicFramePr>
            <a:graphicFrameLocks noChangeAspect="1"/>
          </p:cNvGraphicFramePr>
          <p:nvPr/>
        </p:nvGraphicFramePr>
        <p:xfrm>
          <a:off x="2559050" y="4284663"/>
          <a:ext cx="184150" cy="211137"/>
        </p:xfrm>
        <a:graphic>
          <a:graphicData uri="http://schemas.openxmlformats.org/presentationml/2006/ole">
            <mc:AlternateContent xmlns:mc="http://schemas.openxmlformats.org/markup-compatibility/2006">
              <mc:Choice xmlns:v="urn:schemas-microsoft-com:vml" Requires="v">
                <p:oleObj spid="_x0000_s1069" name="CS ChemDraw Drawing" r:id="rId85" imgW="177800" imgH="203200" progId="ChemDraw.Document.6.0">
                  <p:embed/>
                </p:oleObj>
              </mc:Choice>
              <mc:Fallback>
                <p:oleObj name="CS ChemDraw Drawing" r:id="rId85" imgW="177800" imgH="203200" progId="ChemDraw.Document.6.0">
                  <p:embed/>
                  <p:pic>
                    <p:nvPicPr>
                      <p:cNvPr id="0" name=""/>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2559050" y="42846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0" name="Object 42"/>
          <p:cNvGraphicFramePr>
            <a:graphicFrameLocks noChangeAspect="1"/>
          </p:cNvGraphicFramePr>
          <p:nvPr/>
        </p:nvGraphicFramePr>
        <p:xfrm>
          <a:off x="2787650" y="4284663"/>
          <a:ext cx="184150" cy="211137"/>
        </p:xfrm>
        <a:graphic>
          <a:graphicData uri="http://schemas.openxmlformats.org/presentationml/2006/ole">
            <mc:AlternateContent xmlns:mc="http://schemas.openxmlformats.org/markup-compatibility/2006">
              <mc:Choice xmlns:v="urn:schemas-microsoft-com:vml" Requires="v">
                <p:oleObj spid="_x0000_s1070" name="CS ChemDraw Drawing" r:id="rId87" imgW="177800" imgH="203200" progId="ChemDraw.Document.6.0">
                  <p:embed/>
                </p:oleObj>
              </mc:Choice>
              <mc:Fallback>
                <p:oleObj name="CS ChemDraw Drawing" r:id="rId87" imgW="177800" imgH="203200" progId="ChemDraw.Document.6.0">
                  <p:embed/>
                  <p:pic>
                    <p:nvPicPr>
                      <p:cNvPr id="0" name=""/>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2787650" y="42846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1" name="Object 43"/>
          <p:cNvGraphicFramePr>
            <a:graphicFrameLocks noChangeAspect="1"/>
          </p:cNvGraphicFramePr>
          <p:nvPr/>
        </p:nvGraphicFramePr>
        <p:xfrm>
          <a:off x="3016250" y="4284663"/>
          <a:ext cx="184150" cy="211137"/>
        </p:xfrm>
        <a:graphic>
          <a:graphicData uri="http://schemas.openxmlformats.org/presentationml/2006/ole">
            <mc:AlternateContent xmlns:mc="http://schemas.openxmlformats.org/markup-compatibility/2006">
              <mc:Choice xmlns:v="urn:schemas-microsoft-com:vml" Requires="v">
                <p:oleObj spid="_x0000_s1071" name="CS ChemDraw Drawing" r:id="rId89" imgW="177800" imgH="203200" progId="ChemDraw.Document.6.0">
                  <p:embed/>
                </p:oleObj>
              </mc:Choice>
              <mc:Fallback>
                <p:oleObj name="CS ChemDraw Drawing" r:id="rId89" imgW="177800" imgH="203200" progId="ChemDraw.Document.6.0">
                  <p:embed/>
                  <p:pic>
                    <p:nvPicPr>
                      <p:cNvPr id="0" name=""/>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3016250" y="42846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2" name="Object 44"/>
          <p:cNvGraphicFramePr>
            <a:graphicFrameLocks noChangeAspect="1"/>
          </p:cNvGraphicFramePr>
          <p:nvPr/>
        </p:nvGraphicFramePr>
        <p:xfrm>
          <a:off x="2362200" y="4589463"/>
          <a:ext cx="184150" cy="211137"/>
        </p:xfrm>
        <a:graphic>
          <a:graphicData uri="http://schemas.openxmlformats.org/presentationml/2006/ole">
            <mc:AlternateContent xmlns:mc="http://schemas.openxmlformats.org/markup-compatibility/2006">
              <mc:Choice xmlns:v="urn:schemas-microsoft-com:vml" Requires="v">
                <p:oleObj spid="_x0000_s1072" name="CS ChemDraw Drawing" r:id="rId91" imgW="177800" imgH="203200" progId="ChemDraw.Document.6.0">
                  <p:embed/>
                </p:oleObj>
              </mc:Choice>
              <mc:Fallback>
                <p:oleObj name="CS ChemDraw Drawing" r:id="rId91" imgW="177800" imgH="203200" progId="ChemDraw.Document.6.0">
                  <p:embed/>
                  <p:pic>
                    <p:nvPicPr>
                      <p:cNvPr id="0" name=""/>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2362200" y="45894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3" name="Object 45"/>
          <p:cNvGraphicFramePr>
            <a:graphicFrameLocks noChangeAspect="1"/>
          </p:cNvGraphicFramePr>
          <p:nvPr/>
        </p:nvGraphicFramePr>
        <p:xfrm>
          <a:off x="2559050" y="4589463"/>
          <a:ext cx="184150" cy="211137"/>
        </p:xfrm>
        <a:graphic>
          <a:graphicData uri="http://schemas.openxmlformats.org/presentationml/2006/ole">
            <mc:AlternateContent xmlns:mc="http://schemas.openxmlformats.org/markup-compatibility/2006">
              <mc:Choice xmlns:v="urn:schemas-microsoft-com:vml" Requires="v">
                <p:oleObj spid="_x0000_s1073" name="CS ChemDraw Drawing" r:id="rId93" imgW="177800" imgH="203200" progId="ChemDraw.Document.6.0">
                  <p:embed/>
                </p:oleObj>
              </mc:Choice>
              <mc:Fallback>
                <p:oleObj name="CS ChemDraw Drawing" r:id="rId93" imgW="177800" imgH="203200" progId="ChemDraw.Document.6.0">
                  <p:embed/>
                  <p:pic>
                    <p:nvPicPr>
                      <p:cNvPr id="0" name=""/>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2559050" y="45894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4" name="Object 46"/>
          <p:cNvGraphicFramePr>
            <a:graphicFrameLocks noChangeAspect="1"/>
          </p:cNvGraphicFramePr>
          <p:nvPr/>
        </p:nvGraphicFramePr>
        <p:xfrm>
          <a:off x="2787650" y="4589463"/>
          <a:ext cx="184150" cy="211137"/>
        </p:xfrm>
        <a:graphic>
          <a:graphicData uri="http://schemas.openxmlformats.org/presentationml/2006/ole">
            <mc:AlternateContent xmlns:mc="http://schemas.openxmlformats.org/markup-compatibility/2006">
              <mc:Choice xmlns:v="urn:schemas-microsoft-com:vml" Requires="v">
                <p:oleObj spid="_x0000_s1074" name="CS ChemDraw Drawing" r:id="rId95" imgW="177800" imgH="203200" progId="ChemDraw.Document.6.0">
                  <p:embed/>
                </p:oleObj>
              </mc:Choice>
              <mc:Fallback>
                <p:oleObj name="CS ChemDraw Drawing" r:id="rId95" imgW="177800" imgH="203200" progId="ChemDraw.Document.6.0">
                  <p:embed/>
                  <p:pic>
                    <p:nvPicPr>
                      <p:cNvPr id="0" name=""/>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2787650" y="45894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5" name="Object 47"/>
          <p:cNvGraphicFramePr>
            <a:graphicFrameLocks noChangeAspect="1"/>
          </p:cNvGraphicFramePr>
          <p:nvPr/>
        </p:nvGraphicFramePr>
        <p:xfrm>
          <a:off x="3016250" y="4589463"/>
          <a:ext cx="184150" cy="211137"/>
        </p:xfrm>
        <a:graphic>
          <a:graphicData uri="http://schemas.openxmlformats.org/presentationml/2006/ole">
            <mc:AlternateContent xmlns:mc="http://schemas.openxmlformats.org/markup-compatibility/2006">
              <mc:Choice xmlns:v="urn:schemas-microsoft-com:vml" Requires="v">
                <p:oleObj spid="_x0000_s1075" name="CS ChemDraw Drawing" r:id="rId97" imgW="177800" imgH="203200" progId="ChemDraw.Document.6.0">
                  <p:embed/>
                </p:oleObj>
              </mc:Choice>
              <mc:Fallback>
                <p:oleObj name="CS ChemDraw Drawing" r:id="rId97" imgW="177800" imgH="203200" progId="ChemDraw.Document.6.0">
                  <p:embed/>
                  <p:pic>
                    <p:nvPicPr>
                      <p:cNvPr id="0" name=""/>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3016250" y="45894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6" name="Object 48"/>
          <p:cNvGraphicFramePr>
            <a:graphicFrameLocks noChangeAspect="1"/>
          </p:cNvGraphicFramePr>
          <p:nvPr/>
        </p:nvGraphicFramePr>
        <p:xfrm>
          <a:off x="2362200" y="4894263"/>
          <a:ext cx="184150" cy="211137"/>
        </p:xfrm>
        <a:graphic>
          <a:graphicData uri="http://schemas.openxmlformats.org/presentationml/2006/ole">
            <mc:AlternateContent xmlns:mc="http://schemas.openxmlformats.org/markup-compatibility/2006">
              <mc:Choice xmlns:v="urn:schemas-microsoft-com:vml" Requires="v">
                <p:oleObj spid="_x0000_s1076" name="CS ChemDraw Drawing" r:id="rId99" imgW="177800" imgH="203200" progId="ChemDraw.Document.6.0">
                  <p:embed/>
                </p:oleObj>
              </mc:Choice>
              <mc:Fallback>
                <p:oleObj name="CS ChemDraw Drawing" r:id="rId99" imgW="177800" imgH="203200" progId="ChemDraw.Document.6.0">
                  <p:embed/>
                  <p:pic>
                    <p:nvPicPr>
                      <p:cNvPr id="0" name=""/>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2362200" y="48942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7" name="Object 49"/>
          <p:cNvGraphicFramePr>
            <a:graphicFrameLocks noChangeAspect="1"/>
          </p:cNvGraphicFramePr>
          <p:nvPr/>
        </p:nvGraphicFramePr>
        <p:xfrm>
          <a:off x="2559050" y="4894263"/>
          <a:ext cx="184150" cy="211137"/>
        </p:xfrm>
        <a:graphic>
          <a:graphicData uri="http://schemas.openxmlformats.org/presentationml/2006/ole">
            <mc:AlternateContent xmlns:mc="http://schemas.openxmlformats.org/markup-compatibility/2006">
              <mc:Choice xmlns:v="urn:schemas-microsoft-com:vml" Requires="v">
                <p:oleObj spid="_x0000_s1077" name="CS ChemDraw Drawing" r:id="rId101" imgW="177800" imgH="203200" progId="ChemDraw.Document.6.0">
                  <p:embed/>
                </p:oleObj>
              </mc:Choice>
              <mc:Fallback>
                <p:oleObj name="CS ChemDraw Drawing" r:id="rId101" imgW="177800" imgH="203200" progId="ChemDraw.Document.6.0">
                  <p:embed/>
                  <p:pic>
                    <p:nvPicPr>
                      <p:cNvPr id="0" name=""/>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2559050" y="48942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8" name="Object 50"/>
          <p:cNvGraphicFramePr>
            <a:graphicFrameLocks noChangeAspect="1"/>
          </p:cNvGraphicFramePr>
          <p:nvPr/>
        </p:nvGraphicFramePr>
        <p:xfrm>
          <a:off x="2787650" y="4894263"/>
          <a:ext cx="184150" cy="211137"/>
        </p:xfrm>
        <a:graphic>
          <a:graphicData uri="http://schemas.openxmlformats.org/presentationml/2006/ole">
            <mc:AlternateContent xmlns:mc="http://schemas.openxmlformats.org/markup-compatibility/2006">
              <mc:Choice xmlns:v="urn:schemas-microsoft-com:vml" Requires="v">
                <p:oleObj spid="_x0000_s1078" name="CS ChemDraw Drawing" r:id="rId103" imgW="177800" imgH="203200" progId="ChemDraw.Document.6.0">
                  <p:embed/>
                </p:oleObj>
              </mc:Choice>
              <mc:Fallback>
                <p:oleObj name="CS ChemDraw Drawing" r:id="rId103" imgW="177800" imgH="203200" progId="ChemDraw.Document.6.0">
                  <p:embed/>
                  <p:pic>
                    <p:nvPicPr>
                      <p:cNvPr id="0" name=""/>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2787650" y="48942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79" name="Object 51"/>
          <p:cNvGraphicFramePr>
            <a:graphicFrameLocks noChangeAspect="1"/>
          </p:cNvGraphicFramePr>
          <p:nvPr/>
        </p:nvGraphicFramePr>
        <p:xfrm>
          <a:off x="3016250" y="4894263"/>
          <a:ext cx="184150" cy="211137"/>
        </p:xfrm>
        <a:graphic>
          <a:graphicData uri="http://schemas.openxmlformats.org/presentationml/2006/ole">
            <mc:AlternateContent xmlns:mc="http://schemas.openxmlformats.org/markup-compatibility/2006">
              <mc:Choice xmlns:v="urn:schemas-microsoft-com:vml" Requires="v">
                <p:oleObj spid="_x0000_s1079" name="CS ChemDraw Drawing" r:id="rId105" imgW="177800" imgH="203200" progId="ChemDraw.Document.6.0">
                  <p:embed/>
                </p:oleObj>
              </mc:Choice>
              <mc:Fallback>
                <p:oleObj name="CS ChemDraw Drawing" r:id="rId105" imgW="177800" imgH="203200" progId="ChemDraw.Document.6.0">
                  <p:embed/>
                  <p:pic>
                    <p:nvPicPr>
                      <p:cNvPr id="0" name=""/>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3016250" y="48942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80" name="Object 52"/>
          <p:cNvGraphicFramePr>
            <a:graphicFrameLocks noChangeAspect="1"/>
          </p:cNvGraphicFramePr>
          <p:nvPr/>
        </p:nvGraphicFramePr>
        <p:xfrm>
          <a:off x="2362200" y="5199063"/>
          <a:ext cx="184150" cy="211137"/>
        </p:xfrm>
        <a:graphic>
          <a:graphicData uri="http://schemas.openxmlformats.org/presentationml/2006/ole">
            <mc:AlternateContent xmlns:mc="http://schemas.openxmlformats.org/markup-compatibility/2006">
              <mc:Choice xmlns:v="urn:schemas-microsoft-com:vml" Requires="v">
                <p:oleObj spid="_x0000_s1080" name="CS ChemDraw Drawing" r:id="rId107" imgW="177800" imgH="203200" progId="ChemDraw.Document.6.0">
                  <p:embed/>
                </p:oleObj>
              </mc:Choice>
              <mc:Fallback>
                <p:oleObj name="CS ChemDraw Drawing" r:id="rId107" imgW="177800" imgH="203200" progId="ChemDraw.Document.6.0">
                  <p:embed/>
                  <p:pic>
                    <p:nvPicPr>
                      <p:cNvPr id="0" name=""/>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2362200" y="5199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81" name="Object 53"/>
          <p:cNvGraphicFramePr>
            <a:graphicFrameLocks noChangeAspect="1"/>
          </p:cNvGraphicFramePr>
          <p:nvPr/>
        </p:nvGraphicFramePr>
        <p:xfrm>
          <a:off x="2559050" y="5199063"/>
          <a:ext cx="184150" cy="211137"/>
        </p:xfrm>
        <a:graphic>
          <a:graphicData uri="http://schemas.openxmlformats.org/presentationml/2006/ole">
            <mc:AlternateContent xmlns:mc="http://schemas.openxmlformats.org/markup-compatibility/2006">
              <mc:Choice xmlns:v="urn:schemas-microsoft-com:vml" Requires="v">
                <p:oleObj spid="_x0000_s1081" name="CS ChemDraw Drawing" r:id="rId109" imgW="177800" imgH="203200" progId="ChemDraw.Document.6.0">
                  <p:embed/>
                </p:oleObj>
              </mc:Choice>
              <mc:Fallback>
                <p:oleObj name="CS ChemDraw Drawing" r:id="rId109" imgW="177800" imgH="203200" progId="ChemDraw.Document.6.0">
                  <p:embed/>
                  <p:pic>
                    <p:nvPicPr>
                      <p:cNvPr id="0" name=""/>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2559050" y="5199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82" name="Object 54"/>
          <p:cNvGraphicFramePr>
            <a:graphicFrameLocks noChangeAspect="1"/>
          </p:cNvGraphicFramePr>
          <p:nvPr/>
        </p:nvGraphicFramePr>
        <p:xfrm>
          <a:off x="2787650" y="5199063"/>
          <a:ext cx="184150" cy="211137"/>
        </p:xfrm>
        <a:graphic>
          <a:graphicData uri="http://schemas.openxmlformats.org/presentationml/2006/ole">
            <mc:AlternateContent xmlns:mc="http://schemas.openxmlformats.org/markup-compatibility/2006">
              <mc:Choice xmlns:v="urn:schemas-microsoft-com:vml" Requires="v">
                <p:oleObj spid="_x0000_s1082" name="CS ChemDraw Drawing" r:id="rId111" imgW="177800" imgH="203200" progId="ChemDraw.Document.6.0">
                  <p:embed/>
                </p:oleObj>
              </mc:Choice>
              <mc:Fallback>
                <p:oleObj name="CS ChemDraw Drawing" r:id="rId111" imgW="177800" imgH="203200" progId="ChemDraw.Document.6.0">
                  <p:embed/>
                  <p:pic>
                    <p:nvPicPr>
                      <p:cNvPr id="0" name=""/>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2787650" y="5199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83" name="Object 55"/>
          <p:cNvGraphicFramePr>
            <a:graphicFrameLocks noChangeAspect="1"/>
          </p:cNvGraphicFramePr>
          <p:nvPr/>
        </p:nvGraphicFramePr>
        <p:xfrm>
          <a:off x="3016250" y="5199063"/>
          <a:ext cx="184150" cy="211137"/>
        </p:xfrm>
        <a:graphic>
          <a:graphicData uri="http://schemas.openxmlformats.org/presentationml/2006/ole">
            <mc:AlternateContent xmlns:mc="http://schemas.openxmlformats.org/markup-compatibility/2006">
              <mc:Choice xmlns:v="urn:schemas-microsoft-com:vml" Requires="v">
                <p:oleObj spid="_x0000_s1083" name="CS ChemDraw Drawing" r:id="rId113" imgW="177800" imgH="203200" progId="ChemDraw.Document.6.0">
                  <p:embed/>
                </p:oleObj>
              </mc:Choice>
              <mc:Fallback>
                <p:oleObj name="CS ChemDraw Drawing" r:id="rId113" imgW="177800" imgH="203200" progId="ChemDraw.Document.6.0">
                  <p:embed/>
                  <p:pic>
                    <p:nvPicPr>
                      <p:cNvPr id="0" name=""/>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3016250" y="5199063"/>
                        <a:ext cx="1841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84" name="Object 56"/>
          <p:cNvGraphicFramePr>
            <a:graphicFrameLocks noChangeAspect="1"/>
          </p:cNvGraphicFramePr>
          <p:nvPr/>
        </p:nvGraphicFramePr>
        <p:xfrm>
          <a:off x="5181600" y="4419600"/>
          <a:ext cx="184150" cy="211138"/>
        </p:xfrm>
        <a:graphic>
          <a:graphicData uri="http://schemas.openxmlformats.org/presentationml/2006/ole">
            <mc:AlternateContent xmlns:mc="http://schemas.openxmlformats.org/markup-compatibility/2006">
              <mc:Choice xmlns:v="urn:schemas-microsoft-com:vml" Requires="v">
                <p:oleObj spid="_x0000_s1084" name="CS ChemDraw Drawing" r:id="rId115" imgW="177800" imgH="203200" progId="ChemDraw.Document.6.0">
                  <p:embed/>
                </p:oleObj>
              </mc:Choice>
              <mc:Fallback>
                <p:oleObj name="CS ChemDraw Drawing" r:id="rId115" imgW="177800" imgH="203200" progId="ChemDraw.Document.6.0">
                  <p:embed/>
                  <p:pic>
                    <p:nvPicPr>
                      <p:cNvPr id="0" name=""/>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5181600" y="44196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85" name="Object 57"/>
          <p:cNvGraphicFramePr>
            <a:graphicFrameLocks noChangeAspect="1"/>
          </p:cNvGraphicFramePr>
          <p:nvPr/>
        </p:nvGraphicFramePr>
        <p:xfrm>
          <a:off x="5181600" y="3048000"/>
          <a:ext cx="184150" cy="211138"/>
        </p:xfrm>
        <a:graphic>
          <a:graphicData uri="http://schemas.openxmlformats.org/presentationml/2006/ole">
            <mc:AlternateContent xmlns:mc="http://schemas.openxmlformats.org/markup-compatibility/2006">
              <mc:Choice xmlns:v="urn:schemas-microsoft-com:vml" Requires="v">
                <p:oleObj spid="_x0000_s1085" name="CS ChemDraw Drawing" r:id="rId117" imgW="177800" imgH="203200" progId="ChemDraw.Document.6.0">
                  <p:embed/>
                </p:oleObj>
              </mc:Choice>
              <mc:Fallback>
                <p:oleObj name="CS ChemDraw Drawing" r:id="rId117" imgW="177800" imgH="203200" progId="ChemDraw.Document.6.0">
                  <p:embed/>
                  <p:pic>
                    <p:nvPicPr>
                      <p:cNvPr id="0" name=""/>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5181600" y="30480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86" name="Object 58"/>
          <p:cNvGraphicFramePr>
            <a:graphicFrameLocks noChangeAspect="1"/>
          </p:cNvGraphicFramePr>
          <p:nvPr/>
        </p:nvGraphicFramePr>
        <p:xfrm>
          <a:off x="5334000" y="3886200"/>
          <a:ext cx="184150" cy="211138"/>
        </p:xfrm>
        <a:graphic>
          <a:graphicData uri="http://schemas.openxmlformats.org/presentationml/2006/ole">
            <mc:AlternateContent xmlns:mc="http://schemas.openxmlformats.org/markup-compatibility/2006">
              <mc:Choice xmlns:v="urn:schemas-microsoft-com:vml" Requires="v">
                <p:oleObj spid="_x0000_s1086" name="CS ChemDraw Drawing" r:id="rId119" imgW="177800" imgH="203200" progId="ChemDraw.Document.6.0">
                  <p:embed/>
                </p:oleObj>
              </mc:Choice>
              <mc:Fallback>
                <p:oleObj name="CS ChemDraw Drawing" r:id="rId119" imgW="177800" imgH="203200" progId="ChemDraw.Document.6.0">
                  <p:embed/>
                  <p:pic>
                    <p:nvPicPr>
                      <p:cNvPr id="0" name=""/>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5334000" y="38862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87" name="Object 59"/>
          <p:cNvGraphicFramePr>
            <a:graphicFrameLocks noChangeAspect="1"/>
          </p:cNvGraphicFramePr>
          <p:nvPr/>
        </p:nvGraphicFramePr>
        <p:xfrm>
          <a:off x="4267200" y="3581400"/>
          <a:ext cx="184150" cy="211138"/>
        </p:xfrm>
        <a:graphic>
          <a:graphicData uri="http://schemas.openxmlformats.org/presentationml/2006/ole">
            <mc:AlternateContent xmlns:mc="http://schemas.openxmlformats.org/markup-compatibility/2006">
              <mc:Choice xmlns:v="urn:schemas-microsoft-com:vml" Requires="v">
                <p:oleObj spid="_x0000_s1087" name="CS ChemDraw Drawing" r:id="rId121" imgW="177800" imgH="203200" progId="ChemDraw.Document.6.0">
                  <p:embed/>
                </p:oleObj>
              </mc:Choice>
              <mc:Fallback>
                <p:oleObj name="CS ChemDraw Drawing" r:id="rId121" imgW="177800" imgH="203200" progId="ChemDraw.Document.6.0">
                  <p:embed/>
                  <p:pic>
                    <p:nvPicPr>
                      <p:cNvPr id="0" name=""/>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4267200" y="35814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2488" name="Text Box 88"/>
          <p:cNvSpPr txBox="1">
            <a:spLocks noChangeArrowheads="1"/>
          </p:cNvSpPr>
          <p:nvPr/>
        </p:nvSpPr>
        <p:spPr bwMode="auto">
          <a:xfrm>
            <a:off x="0" y="18288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har cha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har cha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har cha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har char="•"/>
              <a:defRPr sz="2800">
                <a:solidFill>
                  <a:schemeClr val="tx1"/>
                </a:solidFill>
                <a:latin typeface="Arial" charset="0"/>
                <a:ea typeface="ＭＳ Ｐゴシック" charset="0"/>
              </a:defRPr>
            </a:lvl9pPr>
          </a:lstStyle>
          <a:p>
            <a:pPr eaLnBrk="1" hangingPunct="1">
              <a:spcBef>
                <a:spcPct val="50000"/>
              </a:spcBef>
              <a:buFontTx/>
              <a:buNone/>
            </a:pPr>
            <a:r>
              <a:rPr lang="en-US" sz="1800"/>
              <a:t>Discharging</a:t>
            </a:r>
          </a:p>
        </p:txBody>
      </p:sp>
      <p:graphicFrame>
        <p:nvGraphicFramePr>
          <p:cNvPr id="150617" name="Object 60"/>
          <p:cNvGraphicFramePr>
            <a:graphicFrameLocks noChangeAspect="1"/>
          </p:cNvGraphicFramePr>
          <p:nvPr/>
        </p:nvGraphicFramePr>
        <p:xfrm>
          <a:off x="3886200" y="2895600"/>
          <a:ext cx="184150" cy="211138"/>
        </p:xfrm>
        <a:graphic>
          <a:graphicData uri="http://schemas.openxmlformats.org/presentationml/2006/ole">
            <mc:AlternateContent xmlns:mc="http://schemas.openxmlformats.org/markup-compatibility/2006">
              <mc:Choice xmlns:v="urn:schemas-microsoft-com:vml" Requires="v">
                <p:oleObj spid="_x0000_s1088" name="CS ChemDraw Drawing" r:id="rId123" imgW="177800" imgH="203200" progId="ChemDraw.Document.6.0">
                  <p:embed/>
                </p:oleObj>
              </mc:Choice>
              <mc:Fallback>
                <p:oleObj name="CS ChemDraw Drawing" r:id="rId123" imgW="177800" imgH="203200" progId="ChemDraw.Document.6.0">
                  <p:embed/>
                  <p:pic>
                    <p:nvPicPr>
                      <p:cNvPr id="0" name=""/>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3886200" y="28956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90" name="Object 61"/>
          <p:cNvGraphicFramePr>
            <a:graphicFrameLocks noChangeAspect="1"/>
          </p:cNvGraphicFramePr>
          <p:nvPr/>
        </p:nvGraphicFramePr>
        <p:xfrm>
          <a:off x="3581400" y="4191000"/>
          <a:ext cx="184150" cy="211138"/>
        </p:xfrm>
        <a:graphic>
          <a:graphicData uri="http://schemas.openxmlformats.org/presentationml/2006/ole">
            <mc:AlternateContent xmlns:mc="http://schemas.openxmlformats.org/markup-compatibility/2006">
              <mc:Choice xmlns:v="urn:schemas-microsoft-com:vml" Requires="v">
                <p:oleObj spid="_x0000_s1089" name="CS ChemDraw Drawing" r:id="rId125" imgW="177800" imgH="203200" progId="ChemDraw.Document.6.0">
                  <p:embed/>
                </p:oleObj>
              </mc:Choice>
              <mc:Fallback>
                <p:oleObj name="CS ChemDraw Drawing" r:id="rId125" imgW="177800" imgH="203200" progId="ChemDraw.Document.6.0">
                  <p:embed/>
                  <p:pic>
                    <p:nvPicPr>
                      <p:cNvPr id="0" name=""/>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3581400" y="41910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91" name="Object 62"/>
          <p:cNvGraphicFramePr>
            <a:graphicFrameLocks noChangeAspect="1"/>
          </p:cNvGraphicFramePr>
          <p:nvPr/>
        </p:nvGraphicFramePr>
        <p:xfrm>
          <a:off x="5105400" y="4876800"/>
          <a:ext cx="184150" cy="211138"/>
        </p:xfrm>
        <a:graphic>
          <a:graphicData uri="http://schemas.openxmlformats.org/presentationml/2006/ole">
            <mc:AlternateContent xmlns:mc="http://schemas.openxmlformats.org/markup-compatibility/2006">
              <mc:Choice xmlns:v="urn:schemas-microsoft-com:vml" Requires="v">
                <p:oleObj spid="_x0000_s1090" name="CS ChemDraw Drawing" r:id="rId127" imgW="177800" imgH="203200" progId="ChemDraw.Document.6.0">
                  <p:embed/>
                </p:oleObj>
              </mc:Choice>
              <mc:Fallback>
                <p:oleObj name="CS ChemDraw Drawing" r:id="rId127" imgW="177800" imgH="203200" progId="ChemDraw.Document.6.0">
                  <p:embed/>
                  <p:pic>
                    <p:nvPicPr>
                      <p:cNvPr id="0" name=""/>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5105400" y="4876800"/>
                        <a:ext cx="1841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92" name="Object 63"/>
          <p:cNvGraphicFramePr>
            <a:graphicFrameLocks noChangeAspect="1"/>
          </p:cNvGraphicFramePr>
          <p:nvPr/>
        </p:nvGraphicFramePr>
        <p:xfrm>
          <a:off x="5943600" y="2133600"/>
          <a:ext cx="993775" cy="3409950"/>
        </p:xfrm>
        <a:graphic>
          <a:graphicData uri="http://schemas.openxmlformats.org/presentationml/2006/ole">
            <mc:AlternateContent xmlns:mc="http://schemas.openxmlformats.org/markup-compatibility/2006">
              <mc:Choice xmlns:v="urn:schemas-microsoft-com:vml" Requires="v">
                <p:oleObj spid="_x0000_s1091" name="CS ChemDraw Drawing" r:id="rId129" imgW="876300" imgH="2971800" progId="ChemDraw.Document.6.0">
                  <p:embed/>
                </p:oleObj>
              </mc:Choice>
              <mc:Fallback>
                <p:oleObj name="CS ChemDraw Drawing" r:id="rId129" imgW="876300" imgH="2971800" progId="ChemDraw.Document.6.0">
                  <p:embed/>
                  <p:pic>
                    <p:nvPicPr>
                      <p:cNvPr id="0" name=""/>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5943600" y="2133600"/>
                        <a:ext cx="99377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50621" name="Picture 94" descr="energy"/>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0" y="679450"/>
            <a:ext cx="381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622" name="Picture 94"/>
          <p:cNvPicPr>
            <a:picLocks noChangeAspect="1" noChangeArrowheads="1"/>
          </p:cNvPicPr>
          <p:nvPr/>
        </p:nvPicPr>
        <p:blipFill>
          <a:blip r:embed="rId132">
            <a:extLst>
              <a:ext uri="{28A0092B-C50C-407E-A947-70E740481C1C}">
                <a14:useLocalDpi xmlns:a14="http://schemas.microsoft.com/office/drawing/2010/main" val="0"/>
              </a:ext>
            </a:extLst>
          </a:blip>
          <a:srcRect l="20323" t="13901" b="10803"/>
          <a:stretch>
            <a:fillRect/>
          </a:stretch>
        </p:blipFill>
        <p:spPr bwMode="auto">
          <a:xfrm>
            <a:off x="7239000" y="609600"/>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623" name="Picture 95" descr="http://belcher10.mit.edu/wp-content/uploads/2012/01/Jackie.jpg"/>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8153400" y="1905000"/>
            <a:ext cx="1058863"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624" name="Picture 96" descr="http://belcher10.mit.edu/wp-content/uploads/2012/12/Alan.jpg"/>
          <p:cNvPicPr>
            <a:picLocks noChangeAspect="1" noChangeArrowheads="1"/>
          </p:cNvPicPr>
          <p:nvPr/>
        </p:nvPicPr>
        <p:blipFill>
          <a:blip r:embed="rId134">
            <a:extLst>
              <a:ext uri="{28A0092B-C50C-407E-A947-70E740481C1C}">
                <a14:useLocalDpi xmlns:a14="http://schemas.microsoft.com/office/drawing/2010/main" val="0"/>
              </a:ext>
            </a:extLst>
          </a:blip>
          <a:srcRect r="8000"/>
          <a:stretch>
            <a:fillRect/>
          </a:stretch>
        </p:blipFill>
        <p:spPr bwMode="auto">
          <a:xfrm>
            <a:off x="8153400" y="3200400"/>
            <a:ext cx="1066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625" name="Picture 97" descr="http://belcher10.mit.edu/wp-content/uploads/2012/01/samantha_collins.jpg"/>
          <p:cNvPicPr>
            <a:picLocks noChangeAspect="1" noChangeArrowheads="1"/>
          </p:cNvPicPr>
          <p:nvPr/>
        </p:nvPicPr>
        <p:blipFill>
          <a:blip r:embed="rId135">
            <a:extLst>
              <a:ext uri="{28A0092B-C50C-407E-A947-70E740481C1C}">
                <a14:useLocalDpi xmlns:a14="http://schemas.microsoft.com/office/drawing/2010/main" val="0"/>
              </a:ext>
            </a:extLst>
          </a:blip>
          <a:srcRect l="-180910" t="-128250" r="203009" b="128250"/>
          <a:stretch>
            <a:fillRect/>
          </a:stretch>
        </p:blipFill>
        <p:spPr bwMode="auto">
          <a:xfrm>
            <a:off x="4040188" y="2476500"/>
            <a:ext cx="14843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147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8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24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24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242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24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4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4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4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4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4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4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4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426"/>
                                        </p:tgtEl>
                                        <p:attrNameLst>
                                          <p:attrName>style.visibility</p:attrName>
                                        </p:attrNameLst>
                                      </p:cBhvr>
                                      <p:to>
                                        <p:strVal val="visible"/>
                                      </p:to>
                                    </p:set>
                                  </p:childTnLst>
                                </p:cTn>
                              </p:par>
                            </p:childTnLst>
                          </p:cTn>
                        </p:par>
                        <p:par>
                          <p:cTn id="35" fill="hold" nodeType="afterGroup">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02437"/>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102438"/>
                                        </p:tgtEl>
                                        <p:attrNameLst>
                                          <p:attrName>style.visibility</p:attrName>
                                        </p:attrNameLst>
                                      </p:cBhvr>
                                      <p:to>
                                        <p:strVal val="visible"/>
                                      </p:to>
                                    </p:set>
                                  </p:childTnLst>
                                </p:cTn>
                              </p:par>
                              <p:par>
                                <p:cTn id="41" presetID="63" presetClass="path" presetSubtype="0" accel="50000" decel="50000" fill="hold" nodeType="withEffect">
                                  <p:stCondLst>
                                    <p:cond delay="0"/>
                                  </p:stCondLst>
                                  <p:childTnLst>
                                    <p:animMotion origin="layout" path="M 0.0 0.0  L 0.25 0.0  E" pathEditMode="relative" ptsTypes="">
                                      <p:cBhvr>
                                        <p:cTn id="42" dur="1000" fill="hold"/>
                                        <p:tgtEl>
                                          <p:spTgt spid="102443"/>
                                        </p:tgtEl>
                                        <p:attrNameLst>
                                          <p:attrName>ppt_x</p:attrName>
                                          <p:attrName>ppt_y</p:attrName>
                                        </p:attrNameLst>
                                      </p:cBhvr>
                                    </p:animMotion>
                                  </p:childTnLst>
                                </p:cTn>
                              </p:par>
                              <p:par>
                                <p:cTn id="43" presetID="63" presetClass="path" presetSubtype="0" accel="50000" decel="50000" fill="hold" nodeType="withEffect">
                                  <p:stCondLst>
                                    <p:cond delay="0"/>
                                  </p:stCondLst>
                                  <p:childTnLst>
                                    <p:animMotion origin="layout" path="M 0.0 4.44444E-6 L 0.15 4.44444E-6 " pathEditMode="relative" rAng="0" ptsTypes="AA">
                                      <p:cBhvr>
                                        <p:cTn id="44" dur="1000" fill="hold"/>
                                        <p:tgtEl>
                                          <p:spTgt spid="102484"/>
                                        </p:tgtEl>
                                        <p:attrNameLst>
                                          <p:attrName>ppt_x</p:attrName>
                                          <p:attrName>ppt_y</p:attrName>
                                        </p:attrNameLst>
                                      </p:cBhvr>
                                      <p:rCtr x="7500" y="0"/>
                                    </p:animMotion>
                                  </p:childTnLst>
                                </p:cTn>
                              </p:par>
                              <p:par>
                                <p:cTn id="45" presetID="63" presetClass="path" presetSubtype="0" accel="50000" decel="50000" fill="hold" nodeType="withEffect">
                                  <p:stCondLst>
                                    <p:cond delay="0"/>
                                  </p:stCondLst>
                                  <p:childTnLst>
                                    <p:animMotion origin="layout" path="M 3.33333E-6 3.33333E-6 L 0.125 3.33333E-6 " pathEditMode="relative" rAng="0" ptsTypes="AA">
                                      <p:cBhvr>
                                        <p:cTn id="46" dur="1000" fill="hold"/>
                                        <p:tgtEl>
                                          <p:spTgt spid="102455"/>
                                        </p:tgtEl>
                                        <p:attrNameLst>
                                          <p:attrName>ppt_x</p:attrName>
                                          <p:attrName>ppt_y</p:attrName>
                                        </p:attrNameLst>
                                      </p:cBhvr>
                                      <p:rCtr x="6250" y="0"/>
                                    </p:animMotion>
                                  </p:childTnLst>
                                </p:cTn>
                              </p:par>
                              <p:par>
                                <p:cTn id="47" presetID="63" presetClass="path" presetSubtype="0" accel="50000" decel="50000" fill="hold" nodeType="withEffect">
                                  <p:stCondLst>
                                    <p:cond delay="0"/>
                                  </p:stCondLst>
                                  <p:childTnLst>
                                    <p:animMotion origin="layout" path="M 3.88889E-6 -2.22222E-6 L 0.14826 -0.00416 " pathEditMode="relative" rAng="0" ptsTypes="AA">
                                      <p:cBhvr>
                                        <p:cTn id="48" dur="1000" fill="hold"/>
                                        <p:tgtEl>
                                          <p:spTgt spid="102485"/>
                                        </p:tgtEl>
                                        <p:attrNameLst>
                                          <p:attrName>ppt_x</p:attrName>
                                          <p:attrName>ppt_y</p:attrName>
                                        </p:attrNameLst>
                                      </p:cBhvr>
                                      <p:rCtr x="7413" y="-208"/>
                                    </p:animMotion>
                                  </p:childTnLst>
                                </p:cTn>
                              </p:par>
                              <p:par>
                                <p:cTn id="49" presetID="63" presetClass="path" presetSubtype="0" accel="50000" decel="50000" fill="hold" nodeType="withEffect">
                                  <p:stCondLst>
                                    <p:cond delay="0"/>
                                  </p:stCondLst>
                                  <p:childTnLst>
                                    <p:animMotion origin="layout" path="M -5.55556E-7 3.7037E-7 L 0.1184 -0.00671 " pathEditMode="relative" rAng="0" ptsTypes="AA">
                                      <p:cBhvr>
                                        <p:cTn id="50" dur="500" fill="hold"/>
                                        <p:tgtEl>
                                          <p:spTgt spid="102483"/>
                                        </p:tgtEl>
                                        <p:attrNameLst>
                                          <p:attrName>ppt_x</p:attrName>
                                          <p:attrName>ppt_y</p:attrName>
                                        </p:attrNameLst>
                                      </p:cBhvr>
                                      <p:rCtr x="5920" y="-347"/>
                                    </p:animMotion>
                                  </p:childTnLst>
                                </p:cTn>
                              </p:par>
                              <p:par>
                                <p:cTn id="51" presetID="63" presetClass="path" presetSubtype="0" accel="50000" decel="50000" fill="hold" nodeType="withEffect">
                                  <p:stCondLst>
                                    <p:cond delay="0"/>
                                  </p:stCondLst>
                                  <p:childTnLst>
                                    <p:animMotion origin="layout" path="M -2.77778E-6 -4.44444E-6 L 0.1316 -0.02638 " pathEditMode="relative" rAng="0" ptsTypes="AA">
                                      <p:cBhvr>
                                        <p:cTn id="52" dur="500" fill="hold"/>
                                        <p:tgtEl>
                                          <p:spTgt spid="102486"/>
                                        </p:tgtEl>
                                        <p:attrNameLst>
                                          <p:attrName>ppt_x</p:attrName>
                                          <p:attrName>ppt_y</p:attrName>
                                        </p:attrNameLst>
                                      </p:cBhvr>
                                      <p:rCtr x="6580" y="-1319"/>
                                    </p:animMotion>
                                  </p:childTnLst>
                                </p:cTn>
                              </p:par>
                              <p:par>
                                <p:cTn id="53" presetID="63" presetClass="path" presetSubtype="0" accel="50000" decel="50000" fill="hold" nodeType="withEffect">
                                  <p:stCondLst>
                                    <p:cond delay="0"/>
                                  </p:stCondLst>
                                  <p:childTnLst>
                                    <p:animMotion origin="layout" path="M 0.0 0.0  L 0.25 0.0  E" pathEditMode="relative" ptsTypes="">
                                      <p:cBhvr>
                                        <p:cTn id="54" dur="500" fill="hold"/>
                                        <p:tgtEl>
                                          <p:spTgt spid="102466"/>
                                        </p:tgtEl>
                                        <p:attrNameLst>
                                          <p:attrName>ppt_x</p:attrName>
                                          <p:attrName>ppt_y</p:attrName>
                                        </p:attrNameLst>
                                      </p:cBhvr>
                                    </p:animMotion>
                                  </p:childTnLst>
                                </p:cTn>
                              </p:par>
                              <p:par>
                                <p:cTn id="55" presetID="63" presetClass="path" presetSubtype="0" accel="50000" decel="50000" fill="hold" nodeType="withEffect">
                                  <p:stCondLst>
                                    <p:cond delay="0"/>
                                  </p:stCondLst>
                                  <p:childTnLst>
                                    <p:animMotion origin="layout" path="M 3.88889E-6 0.0 L 0.22326 0.00694 " pathEditMode="relative" rAng="0" ptsTypes="AA">
                                      <p:cBhvr>
                                        <p:cTn id="56" dur="500" fill="hold"/>
                                        <p:tgtEl>
                                          <p:spTgt spid="102487"/>
                                        </p:tgtEl>
                                        <p:attrNameLst>
                                          <p:attrName>ppt_x</p:attrName>
                                          <p:attrName>ppt_y</p:attrName>
                                        </p:attrNameLst>
                                      </p:cBhvr>
                                      <p:rCtr x="11163" y="347"/>
                                    </p:animMotion>
                                  </p:childTnLst>
                                </p:cTn>
                              </p:par>
                            </p:childTnLst>
                          </p:cTn>
                        </p:par>
                        <p:par>
                          <p:cTn id="57" fill="hold" nodeType="afterGroup">
                            <p:stCondLst>
                              <p:cond delay="1000"/>
                            </p:stCondLst>
                            <p:childTnLst>
                              <p:par>
                                <p:cTn id="58" presetID="63" presetClass="path" presetSubtype="0" accel="50000" decel="50000" fill="hold" nodeType="afterEffect">
                                  <p:stCondLst>
                                    <p:cond delay="0"/>
                                  </p:stCondLst>
                                  <p:childTnLst>
                                    <p:animMotion origin="layout" path="M 0.0 0.0  L 0.25 0.0  E" pathEditMode="relative" ptsTypes="">
                                      <p:cBhvr>
                                        <p:cTn id="59" dur="1000" fill="hold"/>
                                        <p:tgtEl>
                                          <p:spTgt spid="102458"/>
                                        </p:tgtEl>
                                        <p:attrNameLst>
                                          <p:attrName>ppt_x</p:attrName>
                                          <p:attrName>ppt_y</p:attrName>
                                        </p:attrNameLst>
                                      </p:cBhvr>
                                    </p:animMotion>
                                  </p:childTnLst>
                                </p:cTn>
                              </p:par>
                              <p:par>
                                <p:cTn id="60" presetID="63" presetClass="path" presetSubtype="0" accel="50000" decel="50000" fill="hold" nodeType="withEffect">
                                  <p:stCondLst>
                                    <p:cond delay="0"/>
                                  </p:stCondLst>
                                  <p:childTnLst>
                                    <p:animMotion origin="layout" path="M 3.88889E-6 1.11111E-6 L 0.29826 -0.01528 " pathEditMode="relative" rAng="0" ptsTypes="AA">
                                      <p:cBhvr>
                                        <p:cTn id="61" dur="1000" fill="hold"/>
                                        <p:tgtEl>
                                          <p:spTgt spid="102490"/>
                                        </p:tgtEl>
                                        <p:attrNameLst>
                                          <p:attrName>ppt_x</p:attrName>
                                          <p:attrName>ppt_y</p:attrName>
                                        </p:attrNameLst>
                                      </p:cBhvr>
                                      <p:rCtr x="14913" y="-764"/>
                                    </p:animMotion>
                                  </p:childTnLst>
                                </p:cTn>
                              </p:par>
                            </p:childTnLst>
                          </p:cTn>
                        </p:par>
                        <p:par>
                          <p:cTn id="62" fill="hold" nodeType="afterGroup">
                            <p:stCondLst>
                              <p:cond delay="2000"/>
                            </p:stCondLst>
                            <p:childTnLst>
                              <p:par>
                                <p:cTn id="63" presetID="63" presetClass="path" presetSubtype="0" accel="50000" decel="50000" fill="hold" nodeType="afterEffect">
                                  <p:stCondLst>
                                    <p:cond delay="0"/>
                                  </p:stCondLst>
                                  <p:childTnLst>
                                    <p:animMotion origin="layout" path="M -5.55556E-7 -7.40741E-7 L 0.1684 0.0044 " pathEditMode="relative" rAng="0" ptsTypes="AA">
                                      <p:cBhvr>
                                        <p:cTn id="64" dur="1000" fill="hold"/>
                                        <p:tgtEl>
                                          <p:spTgt spid="102475"/>
                                        </p:tgtEl>
                                        <p:attrNameLst>
                                          <p:attrName>ppt_x</p:attrName>
                                          <p:attrName>ppt_y</p:attrName>
                                        </p:attrNameLst>
                                      </p:cBhvr>
                                      <p:rCtr x="8420" y="208"/>
                                    </p:animMotion>
                                  </p:childTnLst>
                                </p:cTn>
                              </p:par>
                              <p:par>
                                <p:cTn id="65" presetID="63" presetClass="path" presetSubtype="0" accel="50000" decel="50000" fill="hold" nodeType="withEffect">
                                  <p:stCondLst>
                                    <p:cond delay="0"/>
                                  </p:stCondLst>
                                  <p:childTnLst>
                                    <p:animMotion origin="layout" path="M -2.77778E-6 1.11111E-6 L 0.1566 0.00694 " pathEditMode="relative" rAng="0" ptsTypes="AA">
                                      <p:cBhvr>
                                        <p:cTn id="66" dur="1000" fill="hold"/>
                                        <p:tgtEl>
                                          <p:spTgt spid="102491"/>
                                        </p:tgtEl>
                                        <p:attrNameLst>
                                          <p:attrName>ppt_x</p:attrName>
                                          <p:attrName>ppt_y</p:attrName>
                                        </p:attrNameLst>
                                      </p:cBhvr>
                                      <p:rCtr x="7830" y="347"/>
                                    </p:animMotion>
                                  </p:childTnLst>
                                </p:cTn>
                              </p:par>
                              <p:par>
                                <p:cTn id="67" presetID="1" presetClass="exit" presetSubtype="0" fill="hold" nodeType="withEffect">
                                  <p:stCondLst>
                                    <p:cond delay="0"/>
                                  </p:stCondLst>
                                  <p:childTnLst>
                                    <p:set>
                                      <p:cBhvr>
                                        <p:cTn id="68" dur="1" fill="hold">
                                          <p:stCondLst>
                                            <p:cond delay="0"/>
                                          </p:stCondLst>
                                        </p:cTn>
                                        <p:tgtEl>
                                          <p:spTgt spid="10244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0244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0244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02443"/>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02444"/>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02445"/>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0244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0244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0244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02449"/>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02450"/>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02451"/>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02452"/>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02453"/>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2454"/>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02455"/>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0245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0245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02458"/>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02460"/>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102461"/>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02462"/>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0246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0246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102465"/>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102466"/>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102467"/>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02468"/>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102469"/>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102470"/>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102471"/>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102472"/>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0247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102474"/>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102475"/>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102476"/>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02477"/>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102478"/>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102479"/>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02480"/>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02481"/>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02482"/>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02483"/>
                                        </p:tgtEl>
                                        <p:attrNameLst>
                                          <p:attrName>style.visibility</p:attrName>
                                        </p:attrNameLst>
                                      </p:cBhvr>
                                      <p:to>
                                        <p:strVal val="hidden"/>
                                      </p:to>
                                    </p:set>
                                  </p:childTnLst>
                                </p:cTn>
                              </p:par>
                            </p:childTnLst>
                          </p:cTn>
                        </p:par>
                        <p:par>
                          <p:cTn id="153" fill="hold" nodeType="afterGroup">
                            <p:stCondLst>
                              <p:cond delay="3000"/>
                            </p:stCondLst>
                            <p:childTnLst>
                              <p:par>
                                <p:cTn id="154" presetID="1" presetClass="exit" presetSubtype="0" fill="hold" grpId="1" nodeType="afterEffect">
                                  <p:stCondLst>
                                    <p:cond delay="0"/>
                                  </p:stCondLst>
                                  <p:childTnLst>
                                    <p:set>
                                      <p:cBhvr>
                                        <p:cTn id="155" dur="1" fill="hold">
                                          <p:stCondLst>
                                            <p:cond delay="0"/>
                                          </p:stCondLst>
                                        </p:cTn>
                                        <p:tgtEl>
                                          <p:spTgt spid="102488"/>
                                        </p:tgtEl>
                                        <p:attrNameLst>
                                          <p:attrName>style.visibility</p:attrName>
                                        </p:attrNameLst>
                                      </p:cBhvr>
                                      <p:to>
                                        <p:strVal val="hidden"/>
                                      </p:to>
                                    </p:set>
                                  </p:childTnLst>
                                </p:cTn>
                              </p:par>
                              <p:par>
                                <p:cTn id="156" presetID="1" presetClass="exit" presetSubtype="0" fill="hold" grpId="1" nodeType="withEffect">
                                  <p:stCondLst>
                                    <p:cond delay="0"/>
                                  </p:stCondLst>
                                  <p:childTnLst>
                                    <p:set>
                                      <p:cBhvr>
                                        <p:cTn id="157" dur="1" fill="hold">
                                          <p:stCondLst>
                                            <p:cond delay="0"/>
                                          </p:stCondLst>
                                        </p:cTn>
                                        <p:tgtEl>
                                          <p:spTgt spid="102426"/>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102427"/>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102428"/>
                                        </p:tgtEl>
                                        <p:attrNameLst>
                                          <p:attrName>style.visibility</p:attrName>
                                        </p:attrNameLst>
                                      </p:cBhvr>
                                      <p:to>
                                        <p:strVal val="hidden"/>
                                      </p:to>
                                    </p:set>
                                  </p:childTnLst>
                                </p:cTn>
                              </p:par>
                              <p:par>
                                <p:cTn id="162" presetID="1" presetClass="exit" presetSubtype="0" fill="hold" grpId="1" nodeType="withEffect">
                                  <p:stCondLst>
                                    <p:cond delay="0"/>
                                  </p:stCondLst>
                                  <p:childTnLst>
                                    <p:set>
                                      <p:cBhvr>
                                        <p:cTn id="163" dur="1" fill="hold">
                                          <p:stCondLst>
                                            <p:cond delay="0"/>
                                          </p:stCondLst>
                                        </p:cTn>
                                        <p:tgtEl>
                                          <p:spTgt spid="102429"/>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102430"/>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102431"/>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102432"/>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02433"/>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02434"/>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02435"/>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02436"/>
                                        </p:tgtEl>
                                        <p:attrNameLst>
                                          <p:attrName>style.visibility</p:attrName>
                                        </p:attrNameLst>
                                      </p:cBhvr>
                                      <p:to>
                                        <p:strVal val="hidden"/>
                                      </p:to>
                                    </p:set>
                                  </p:childTnLst>
                                </p:cTn>
                              </p:par>
                            </p:childTnLst>
                          </p:cTn>
                        </p:par>
                        <p:par>
                          <p:cTn id="178" fill="hold" nodeType="afterGroup">
                            <p:stCondLst>
                              <p:cond delay="3000"/>
                            </p:stCondLst>
                            <p:childTnLst>
                              <p:par>
                                <p:cTn id="179" presetID="1" presetClass="entr" presetSubtype="0" fill="hold" grpId="0" nodeType="afterEffect">
                                  <p:stCondLst>
                                    <p:cond delay="0"/>
                                  </p:stCondLst>
                                  <p:childTnLst>
                                    <p:set>
                                      <p:cBhvr>
                                        <p:cTn id="180" dur="1" fill="hold">
                                          <p:stCondLst>
                                            <p:cond delay="0"/>
                                          </p:stCondLst>
                                        </p:cTn>
                                        <p:tgtEl>
                                          <p:spTgt spid="102439"/>
                                        </p:tgtEl>
                                        <p:attrNameLst>
                                          <p:attrName>style.visibility</p:attrName>
                                        </p:attrNameLst>
                                      </p:cBhvr>
                                      <p:to>
                                        <p:strVal val="visible"/>
                                      </p:to>
                                    </p:set>
                                  </p:childTnLst>
                                </p:cTn>
                              </p:par>
                            </p:childTnLst>
                          </p:cTn>
                        </p:par>
                        <p:par>
                          <p:cTn id="181" fill="hold" nodeType="afterGroup">
                            <p:stCondLst>
                              <p:cond delay="3000"/>
                            </p:stCondLst>
                            <p:childTnLst>
                              <p:par>
                                <p:cTn id="182" presetID="1" presetClass="entr" presetSubtype="0" fill="hold" nodeType="afterEffect">
                                  <p:stCondLst>
                                    <p:cond delay="0"/>
                                  </p:stCondLst>
                                  <p:childTnLst>
                                    <p:set>
                                      <p:cBhvr>
                                        <p:cTn id="183" dur="1" fill="hold">
                                          <p:stCondLst>
                                            <p:cond delay="0"/>
                                          </p:stCondLst>
                                        </p:cTn>
                                        <p:tgtEl>
                                          <p:spTgt spid="102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1" grpId="0"/>
      <p:bldP spid="102422" grpId="0"/>
      <p:bldP spid="102425" grpId="0"/>
      <p:bldP spid="102426" grpId="0"/>
      <p:bldP spid="102426" grpId="1"/>
      <p:bldP spid="102427" grpId="0" animBg="1"/>
      <p:bldP spid="102427" grpId="1" animBg="1"/>
      <p:bldP spid="102428" grpId="0" animBg="1"/>
      <p:bldP spid="102428" grpId="1" animBg="1"/>
      <p:bldP spid="102429" grpId="0" animBg="1"/>
      <p:bldP spid="102429" grpId="1" animBg="1"/>
      <p:bldP spid="102430" grpId="0" animBg="1"/>
      <p:bldP spid="102430" grpId="1" animBg="1"/>
      <p:bldP spid="102431" grpId="0"/>
      <p:bldP spid="102431" grpId="1"/>
      <p:bldP spid="102432" grpId="0" animBg="1"/>
      <p:bldP spid="102432" grpId="1" animBg="1"/>
      <p:bldP spid="102433" grpId="0" animBg="1"/>
      <p:bldP spid="102433" grpId="1" animBg="1"/>
      <p:bldP spid="102434" grpId="0" animBg="1"/>
      <p:bldP spid="102434" grpId="1" animBg="1"/>
      <p:bldP spid="102435" grpId="0" animBg="1"/>
      <p:bldP spid="102435" grpId="1" animBg="1"/>
      <p:bldP spid="102436" grpId="0" animBg="1"/>
      <p:bldP spid="102436" grpId="1" animBg="1"/>
      <p:bldP spid="102437" grpId="0"/>
      <p:bldP spid="102438" grpId="0"/>
      <p:bldP spid="102439" grpId="0"/>
      <p:bldP spid="102488" grpId="0"/>
      <p:bldP spid="10248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1870</TotalTime>
  <Words>1924</Words>
  <Application>Microsoft Macintosh PowerPoint</Application>
  <PresentationFormat>On-screen Show (4:3)</PresentationFormat>
  <Paragraphs>364</Paragraphs>
  <Slides>39</Slides>
  <Notes>21</Notes>
  <HiddenSlides>2</HiddenSlides>
  <MMClips>1</MMClips>
  <ScaleCrop>false</ScaleCrop>
  <HeadingPairs>
    <vt:vector size="8" baseType="variant">
      <vt:variant>
        <vt:lpstr>Theme</vt:lpstr>
      </vt:variant>
      <vt:variant>
        <vt:i4>1</vt:i4>
      </vt:variant>
      <vt:variant>
        <vt:lpstr>Links</vt:lpstr>
      </vt:variant>
      <vt:variant>
        <vt:i4>2</vt:i4>
      </vt:variant>
      <vt:variant>
        <vt:lpstr>Embedded OLE Servers</vt:lpstr>
      </vt:variant>
      <vt:variant>
        <vt:i4>1</vt:i4>
      </vt:variant>
      <vt:variant>
        <vt:lpstr>Slide Titles</vt:lpstr>
      </vt:variant>
      <vt:variant>
        <vt:i4>39</vt:i4>
      </vt:variant>
    </vt:vector>
  </HeadingPairs>
  <TitlesOfParts>
    <vt:vector size="43" baseType="lpstr">
      <vt:lpstr>Office Theme</vt:lpstr>
      <vt:lpstr>//Users/belcher/Desktop/Document3!OLE_LINK1</vt:lpstr>
      <vt:lpstr>???</vt:lpstr>
      <vt:lpstr>CS ChemDraw Drawing</vt:lpstr>
      <vt:lpstr>PowerPoint Presentation</vt:lpstr>
      <vt:lpstr>PowerPoint Presentation</vt:lpstr>
      <vt:lpstr>PowerPoint Presentation</vt:lpstr>
      <vt:lpstr>Construction of p8 library</vt:lpstr>
      <vt:lpstr>Peptide Libraries &amp; Selection</vt:lpstr>
      <vt:lpstr>Schematic Diagram for Gold Nanowire</vt:lpstr>
      <vt:lpstr>PowerPoint Presentation</vt:lpstr>
      <vt:lpstr>PowerPoint Presentation</vt:lpstr>
      <vt:lpstr>Energy Storage: Lithium ion battery</vt:lpstr>
      <vt:lpstr>Portable Battery Applications</vt:lpstr>
      <vt:lpstr>Batteries: Concept and Principle</vt:lpstr>
      <vt:lpstr>Operation of a cell</vt:lpstr>
      <vt:lpstr>Cathode vs Anode</vt:lpstr>
      <vt:lpstr>Theoretical Voltage</vt:lpstr>
      <vt:lpstr>Theoretical Capacity </vt:lpstr>
      <vt:lpstr>Cathode and Anode design consideration</vt:lpstr>
      <vt:lpstr>Operation of a Cell</vt:lpstr>
      <vt:lpstr>Lemon Battery</vt:lpstr>
      <vt:lpstr>Battery Metrics</vt:lpstr>
      <vt:lpstr>Classifications of Cells and Batteries</vt:lpstr>
      <vt:lpstr>Battery Performance-Upper limits of Energy Density</vt:lpstr>
      <vt:lpstr>Batteries and Fuels</vt:lpstr>
      <vt:lpstr>Lithium ion Batteries (LIBs)</vt:lpstr>
      <vt:lpstr>LIBs: Possibilities and Challenges</vt:lpstr>
      <vt:lpstr>How to Improve the State of the Art?</vt:lpstr>
      <vt:lpstr>Studying Bio-templated Materials for LIBs for the First Time</vt:lpstr>
      <vt:lpstr>Bio-Enabled Energy Storage on a Continuum of Scales </vt:lpstr>
      <vt:lpstr>PowerPoint Presentation</vt:lpstr>
      <vt:lpstr>PowerPoint Presentation</vt:lpstr>
      <vt:lpstr>PowerPoint Presentation</vt:lpstr>
      <vt:lpstr>PowerPoint Presentation</vt:lpstr>
      <vt:lpstr>PowerPoint Presentation</vt:lpstr>
      <vt:lpstr> Genetically Engineered High Power Battery  by Encoding Multiple Genes</vt:lpstr>
      <vt:lpstr>Virus Binding Carbon Nanotubes</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software librarian</dc:creator>
  <cp:lastModifiedBy>Maxine Jonas</cp:lastModifiedBy>
  <cp:revision>76</cp:revision>
  <dcterms:created xsi:type="dcterms:W3CDTF">2015-10-01T13:32:53Z</dcterms:created>
  <dcterms:modified xsi:type="dcterms:W3CDTF">2017-04-25T17:14:18Z</dcterms:modified>
</cp:coreProperties>
</file>