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69" r:id="rId4"/>
    <p:sldId id="258" r:id="rId5"/>
    <p:sldId id="261" r:id="rId6"/>
    <p:sldId id="262" r:id="rId7"/>
    <p:sldId id="270" r:id="rId8"/>
    <p:sldId id="259" r:id="rId9"/>
    <p:sldId id="260" r:id="rId10"/>
    <p:sldId id="263" r:id="rId11"/>
    <p:sldId id="264" r:id="rId12"/>
    <p:sldId id="265" r:id="rId13"/>
    <p:sldId id="267" r:id="rId14"/>
    <p:sldId id="268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8"/>
    <p:restoredTop sz="94663"/>
  </p:normalViewPr>
  <p:slideViewPr>
    <p:cSldViewPr snapToGrid="0" snapToObjects="1">
      <p:cViewPr varScale="1">
        <p:scale>
          <a:sx n="67" d="100"/>
          <a:sy n="67" d="100"/>
        </p:scale>
        <p:origin x="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709E-95F0-634D-935F-9E428FC0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57DFB-0CBF-4C4E-9993-2F07FA7D4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835B8-9E59-3A44-9A56-7F7987F6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A2AFA-6337-814E-B94F-85DB4F69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D8D7B-9151-5744-8AE3-3924F993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6743-A286-B148-963A-D6AF7560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9D075-5C48-CF4A-85F6-7FC3107E8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0E342-8144-B143-809A-F321C9F9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B864-BE35-554B-B8AC-B50987FE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5B5BB-32A8-3741-AC7C-B239D7E1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31845-22B2-E542-81C5-B601207AE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05990-A471-4E41-BA44-3F79F400C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5D7B2-EA1E-1145-82F2-840B100E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64F3-68D1-AD44-9A65-E799DDBF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F29E-38E2-D440-9A00-2BDAABF0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E947-54E8-CB4E-8AB5-82B6A6DD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233C-970E-9349-95DA-FC78709E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DF8F1-B4E6-9347-9094-5297752D3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4B6F-4CEB-D84D-8E1F-5DDBF136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6A350-34BA-0A46-8C02-2289F87B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2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EA6B-4D05-5548-9AF6-D8AA02DE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14345-82D9-A74F-A28E-C45BFC07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4871-B586-1E4C-A17C-AD666D21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DF598-3330-DE47-A7B8-9BADAEAC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9BF4-4A49-E04F-8DCA-2C32337E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217C-9FDB-A541-AA1F-903E274C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3C785-A3F2-5B41-8F41-66FEFF12B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1CA70-D51E-B744-83B8-F8A99562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64740-9DD1-3E43-A43C-B3AE6EC2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14814-9DBF-B646-9926-495E72FD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B51CD-BFDD-AD48-AF1D-3CC00AAF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648B-DC90-B749-9D07-89631FFE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57625-E43B-FF43-A87F-9C423CEC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6CE53-E456-F24F-BE3F-98467D390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2F927-C494-2144-9DA5-79D5FEA88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65087-D8F6-424F-8561-7A071E6F4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4E6F8-06EF-6149-B203-E6D62CFD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705EC-8DEA-0742-93D8-3F8F4013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5B01-A047-884A-9537-863106A1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6EF9-9FE7-E544-A329-1B313FD4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DE9A6-015A-9F49-82F9-5024763D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0EB5D-2B01-794C-B477-061A68FB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440C-5196-4947-B98D-DCC357C9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6974A-C943-FF48-BF08-AB1A3499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B35F8-864F-9F42-99E9-C1816272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AB31B-7976-AD40-9254-86895CF2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A449-1316-9546-BBB4-FF653C91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16A3-BD37-EE4F-8534-F2944F623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57BDA-E681-A64D-9043-3C1171C4C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95F33-488E-564C-A579-8AA4BC8B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B584D-CBEB-CC40-8645-FFDC53C2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BB0D4-984F-0B4F-9CFE-1507ED62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6464-9411-CD41-8B58-18F96C01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2A6B3-9958-D641-8969-CA2C05508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6E6D6-FA2C-4647-9A1D-CCCDD0EE1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172FD-3335-244E-AB65-0F449B1B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9D7E8-BE04-AF46-A8AD-7391DB8D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02FCA-85C7-AE49-BB96-6883B369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1C1234-F7D1-F94B-AD48-EFA335DF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DDDEF-B13C-8E4E-8BB9-CB39E7251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D2A8-CADB-1549-AFF3-C36227C1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B43A-22C9-1340-9985-9C2CE66DCB9A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86630-03BD-814E-94A4-AE46920C9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A1B61-FC68-6A4A-998F-0FBB0C766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C8C9-E351-4D44-9ECC-BAC2B0E3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FEC1-CE7A-9D45-B0E9-5F73B9A4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518" y="2931639"/>
            <a:ext cx="8503952" cy="32357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EHS laboratory-specific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Prelab: Laboratory logistics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Orientation exercise – your first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Preparations for M1D1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F96464-050E-9D4D-BE5E-48C72D044FEC}"/>
              </a:ext>
            </a:extLst>
          </p:cNvPr>
          <p:cNvSpPr txBox="1">
            <a:spLocks/>
          </p:cNvSpPr>
          <p:nvPr/>
        </p:nvSpPr>
        <p:spPr>
          <a:xfrm>
            <a:off x="1671518" y="227340"/>
            <a:ext cx="105156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				to the 20.109 lab!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0F966-8398-984F-9C0D-B4B97560FDD8}"/>
              </a:ext>
            </a:extLst>
          </p:cNvPr>
          <p:cNvSpPr txBox="1"/>
          <p:nvPr/>
        </p:nvSpPr>
        <p:spPr>
          <a:xfrm>
            <a:off x="936172" y="2107394"/>
            <a:ext cx="3576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Orientation (M0D0):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EAFD0-F803-5CAF-FBFC-564944A6C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9" t="27154" r="7326" b="33714"/>
          <a:stretch/>
        </p:blipFill>
        <p:spPr>
          <a:xfrm>
            <a:off x="208344" y="347193"/>
            <a:ext cx="5197033" cy="15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97615A-6CE3-6749-8FC1-73D00DDD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05" y="123473"/>
            <a:ext cx="9817066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laboratory day in the life of a 109er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C16B3-0657-4442-B0E8-ECC199B3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1077885"/>
            <a:ext cx="11335559" cy="54564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 starts at 1:05pm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must alert me in advance if you will be late or are sick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Quiz starts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immediately at 1:05pm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(on lectures and laboratory material)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M1D4, M1D7, M2D4, M2D7</a:t>
            </a:r>
            <a:r>
              <a:rPr lang="is-I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…as noted on the wiki!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homework to Canvas by 1:05pm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Participate in interactive prelab discussion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Typically 15-45 minutes with focus on experimental details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and Experiment!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notes in electronic laboratory notebook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Benchling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 &amp; A throughout the afternoon</a:t>
            </a:r>
          </a:p>
        </p:txBody>
      </p:sp>
    </p:spTree>
    <p:extLst>
      <p:ext uri="{BB962C8B-B14F-4D97-AF65-F5344CB8AC3E}">
        <p14:creationId xmlns:p14="http://schemas.microsoft.com/office/powerpoint/2010/main" val="20812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CC0F35-C669-D647-8ECB-51955312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47" y="11974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Record your science in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Benchling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7C6F2-D039-5F4B-B73E-77CEB215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62" y="803508"/>
            <a:ext cx="9267995" cy="20151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up your account: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benchling.com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Title your project “20.109(F22)_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YourName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each module a new folder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each day a new entry within the appropriate module folder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with your Instructor and 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6-09-08 at .png">
            <a:extLst>
              <a:ext uri="{FF2B5EF4-FFF2-40B4-BE49-F238E27FC236}">
                <a16:creationId xmlns:a16="http://schemas.microsoft.com/office/drawing/2014/main" id="{4FB6517E-3AB4-7B4D-9026-B50077E4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7" y="2834659"/>
            <a:ext cx="9144000" cy="3848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730E1B-555E-D14F-BA83-89B5FB2D5ED3}"/>
              </a:ext>
            </a:extLst>
          </p:cNvPr>
          <p:cNvSpPr txBox="1"/>
          <p:nvPr/>
        </p:nvSpPr>
        <p:spPr>
          <a:xfrm>
            <a:off x="8184930" y="963825"/>
            <a:ext cx="3684608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Jamie (zhanj@mit.edu) and Alexander (ahos@mit.edu)</a:t>
            </a:r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D05DB46D-A8C6-6742-B9A0-AFF1B7E79A6B}"/>
              </a:ext>
            </a:extLst>
          </p:cNvPr>
          <p:cNvSpPr/>
          <p:nvPr/>
        </p:nvSpPr>
        <p:spPr>
          <a:xfrm>
            <a:off x="5505755" y="1862802"/>
            <a:ext cx="3821028" cy="857250"/>
          </a:xfrm>
          <a:prstGeom prst="bentUpArrow">
            <a:avLst>
              <a:gd name="adj1" fmla="val 893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5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AFBAB0-368B-A849-91A5-3BDFFF884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28" y="2584628"/>
            <a:ext cx="1345595" cy="8931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6C54AC-6489-2841-AC96-A9E2C37906EF}"/>
              </a:ext>
            </a:extLst>
          </p:cNvPr>
          <p:cNvSpPr txBox="1">
            <a:spLocks/>
          </p:cNvSpPr>
          <p:nvPr/>
        </p:nvSpPr>
        <p:spPr>
          <a:xfrm>
            <a:off x="323452" y="343473"/>
            <a:ext cx="11474538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Remember your personal protective equipment (PPE)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DD9FC8-6ED5-894B-8133-B6208D740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50844"/>
              </p:ext>
            </p:extLst>
          </p:nvPr>
        </p:nvGraphicFramePr>
        <p:xfrm>
          <a:off x="1752601" y="1730828"/>
          <a:ext cx="8976983" cy="459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91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Worn (BE</a:t>
                      </a:r>
                      <a:r>
                        <a:rPr lang="en-US" sz="2000" baseline="0" dirty="0">
                          <a:solidFill>
                            <a:srgbClr val="FFFFFF"/>
                          </a:solidFill>
                        </a:rPr>
                        <a:t> guidelines)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025">
                <a:tc>
                  <a:txBody>
                    <a:bodyPr/>
                    <a:lstStyle/>
                    <a:p>
                      <a:r>
                        <a:rPr lang="en-US" sz="1600" dirty="0"/>
                        <a:t>Gloves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When working with chemical or biological</a:t>
                      </a:r>
                      <a:r>
                        <a:rPr lang="en-US" sz="1600" baseline="0" dirty="0"/>
                        <a:t> materials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2000" baseline="0" dirty="0">
                          <a:solidFill>
                            <a:schemeClr val="accent2"/>
                          </a:solidFill>
                        </a:rPr>
                        <a:t>Change when entering tissue culture room!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025">
                <a:tc>
                  <a:txBody>
                    <a:bodyPr/>
                    <a:lstStyle/>
                    <a:p>
                      <a:r>
                        <a:rPr lang="en-US" sz="1600" dirty="0"/>
                        <a:t>Lab</a:t>
                      </a:r>
                      <a:r>
                        <a:rPr lang="en-US" sz="1600" baseline="0" dirty="0"/>
                        <a:t> coat</a:t>
                      </a:r>
                      <a:endParaRPr lang="en-US" sz="1600" dirty="0"/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When working with chemical or biological</a:t>
                      </a:r>
                      <a:r>
                        <a:rPr lang="en-US" sz="1600" baseline="0" dirty="0"/>
                        <a:t> materials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accent2"/>
                          </a:solidFill>
                        </a:rPr>
                        <a:t>Change when entering tissue culture room!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154">
                <a:tc>
                  <a:txBody>
                    <a:bodyPr/>
                    <a:lstStyle/>
                    <a:p>
                      <a:r>
                        <a:rPr lang="en-US" sz="1600" dirty="0"/>
                        <a:t>Goggles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When handling large quantities</a:t>
                      </a:r>
                      <a:r>
                        <a:rPr lang="en-US" sz="1600" baseline="0" dirty="0"/>
                        <a:t> of powder or liquid due to chance of </a:t>
                      </a:r>
                      <a:r>
                        <a:rPr lang="en-US" sz="1600" b="0" baseline="0" dirty="0"/>
                        <a:t>splash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/>
                        <a:t>When pipetting toxic chemicals (mutagens)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/>
                        <a:t>When using ethanol burners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/>
                        <a:t>In conjunction with face shield at UV </a:t>
                      </a:r>
                      <a:r>
                        <a:rPr lang="en-US" sz="1600" baseline="0" dirty="0" err="1"/>
                        <a:t>transilluminator</a:t>
                      </a:r>
                      <a:endParaRPr lang="en-US" sz="1600" dirty="0"/>
                    </a:p>
                  </a:txBody>
                  <a:tcPr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985E4E-9E2A-0E47-A063-C0D820665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15" y="5235018"/>
            <a:ext cx="1345595" cy="60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76866-170A-7B42-8D4D-2032FC36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799" y="3680728"/>
            <a:ext cx="1033962" cy="9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1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25F9-B6C3-754B-8FE8-FF2342819997}"/>
              </a:ext>
            </a:extLst>
          </p:cNvPr>
          <p:cNvSpPr txBox="1">
            <a:spLocks/>
          </p:cNvSpPr>
          <p:nvPr/>
        </p:nvSpPr>
        <p:spPr>
          <a:xfrm>
            <a:off x="377374" y="326894"/>
            <a:ext cx="8229600" cy="7074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Correctly dispose of waste</a:t>
            </a:r>
          </a:p>
        </p:txBody>
      </p:sp>
      <p:pic>
        <p:nvPicPr>
          <p:cNvPr id="3" name="Picture 2" descr="Screen Shot 2016-02-02 at .png">
            <a:extLst>
              <a:ext uri="{FF2B5EF4-FFF2-40B4-BE49-F238E27FC236}">
                <a16:creationId xmlns:a16="http://schemas.microsoft.com/office/drawing/2014/main" id="{E81D5AD8-B3AE-7745-9FA3-E127765C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23" y="1776255"/>
            <a:ext cx="1553179" cy="13675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6-02-02 at  2.png">
            <a:extLst>
              <a:ext uri="{FF2B5EF4-FFF2-40B4-BE49-F238E27FC236}">
                <a16:creationId xmlns:a16="http://schemas.microsoft.com/office/drawing/2014/main" id="{2FDA095D-D289-5045-B38D-56C6E637B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85" y="4324026"/>
            <a:ext cx="1941633" cy="18424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6-02-02 at  3.png">
            <a:extLst>
              <a:ext uri="{FF2B5EF4-FFF2-40B4-BE49-F238E27FC236}">
                <a16:creationId xmlns:a16="http://schemas.microsoft.com/office/drawing/2014/main" id="{D481017C-24D2-C142-BF14-BFF23BA79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30" y="1839152"/>
            <a:ext cx="1969494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EEC42-1E56-FA4F-B19C-2A12EA97B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7" y="1755146"/>
            <a:ext cx="1371600" cy="13716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6BA0-6B16-0B46-8CCB-0605ECC95000}"/>
              </a:ext>
            </a:extLst>
          </p:cNvPr>
          <p:cNvSpPr txBox="1"/>
          <p:nvPr/>
        </p:nvSpPr>
        <p:spPr>
          <a:xfrm>
            <a:off x="288961" y="3239252"/>
            <a:ext cx="1161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regular trash can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benchtop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waste    sharps container     liquid waste vacuum flask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C467F60-F66D-4A47-B020-639D096EE84B}"/>
              </a:ext>
            </a:extLst>
          </p:cNvPr>
          <p:cNvSpPr/>
          <p:nvPr/>
        </p:nvSpPr>
        <p:spPr>
          <a:xfrm rot="3922562">
            <a:off x="3660975" y="3712888"/>
            <a:ext cx="503587" cy="339852"/>
          </a:xfrm>
          <a:prstGeom prst="rightArrow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D93E3-B634-3B41-9ED0-7E5DC8A14290}"/>
              </a:ext>
            </a:extLst>
          </p:cNvPr>
          <p:cNvSpPr txBox="1"/>
          <p:nvPr/>
        </p:nvSpPr>
        <p:spPr>
          <a:xfrm>
            <a:off x="4138481" y="6091166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biowaste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box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6033829-1376-B640-8F48-B66C4E567E3D}"/>
              </a:ext>
            </a:extLst>
          </p:cNvPr>
          <p:cNvSpPr/>
          <p:nvPr/>
        </p:nvSpPr>
        <p:spPr>
          <a:xfrm rot="17677438" flipH="1">
            <a:off x="5413445" y="3693009"/>
            <a:ext cx="503587" cy="339852"/>
          </a:xfrm>
          <a:prstGeom prst="rightArrow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806F7-373B-5D48-8342-C62E3059EACA}"/>
              </a:ext>
            </a:extLst>
          </p:cNvPr>
          <p:cNvSpPr txBox="1"/>
          <p:nvPr/>
        </p:nvSpPr>
        <p:spPr>
          <a:xfrm>
            <a:off x="1909752" y="4162633"/>
            <a:ext cx="172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empty benchtop waste every lab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15862-EA06-694D-9CA2-DAF7CC161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250" y="1772244"/>
            <a:ext cx="1409661" cy="14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4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AFF6FE-F715-564D-9394-03FBE25F05A5}"/>
              </a:ext>
            </a:extLst>
          </p:cNvPr>
          <p:cNvSpPr txBox="1">
            <a:spLocks/>
          </p:cNvSpPr>
          <p:nvPr/>
        </p:nvSpPr>
        <p:spPr>
          <a:xfrm>
            <a:off x="233402" y="231266"/>
            <a:ext cx="4682129" cy="6551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 today: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DA9F75-378E-BF40-A3B7-621A4F139ACF}"/>
              </a:ext>
            </a:extLst>
          </p:cNvPr>
          <p:cNvSpPr txBox="1">
            <a:spLocks/>
          </p:cNvSpPr>
          <p:nvPr/>
        </p:nvSpPr>
        <p:spPr>
          <a:xfrm>
            <a:off x="609024" y="1083258"/>
            <a:ext cx="11327271" cy="22622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lab orientation with a partner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”forever” lab partner will be assigned prior to the next lab session based on questionnaire responses or by request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engineerbiology.org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/wiki/20.109(F22):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Laboratory_tour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Orientation quiz on M1D1!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69991D-1632-774E-8F57-44B19E2ADFB7}"/>
              </a:ext>
            </a:extLst>
          </p:cNvPr>
          <p:cNvSpPr txBox="1">
            <a:spLocks/>
          </p:cNvSpPr>
          <p:nvPr/>
        </p:nvSpPr>
        <p:spPr>
          <a:xfrm>
            <a:off x="233402" y="3345526"/>
            <a:ext cx="45639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M1D1: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1BFCB4-7E3D-D442-9C22-0FC5CE713521}"/>
              </a:ext>
            </a:extLst>
          </p:cNvPr>
          <p:cNvSpPr txBox="1">
            <a:spLocks/>
          </p:cNvSpPr>
          <p:nvPr/>
        </p:nvSpPr>
        <p:spPr>
          <a:xfrm>
            <a:off x="1070493" y="3995606"/>
            <a:ext cx="10738648" cy="249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homework assignments (see ‘Homework’ tab on wiki)</a:t>
            </a:r>
          </a:p>
          <a:p>
            <a:pPr marL="400050" lvl="2" indent="0"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engineerbiology.org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/wiki/20.109(F22):Homework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for orientation quiz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Complete, screen capture EHS training certificate(s)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Mod1 overview page and M1D1 introduction</a:t>
            </a:r>
          </a:p>
        </p:txBody>
      </p:sp>
    </p:spTree>
    <p:extLst>
      <p:ext uri="{BB962C8B-B14F-4D97-AF65-F5344CB8AC3E}">
        <p14:creationId xmlns:p14="http://schemas.microsoft.com/office/powerpoint/2010/main" val="386987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E969-7C73-6A45-92E4-C8EB01B1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060E-D1B2-FF42-9088-855B5470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1" y="1859492"/>
            <a:ext cx="6059311" cy="4351338"/>
          </a:xfrm>
        </p:spPr>
        <p:txBody>
          <a:bodyPr/>
          <a:lstStyle/>
          <a:p>
            <a:r>
              <a:rPr lang="en-US" dirty="0"/>
              <a:t>What year are you at MIT?</a:t>
            </a:r>
          </a:p>
          <a:p>
            <a:endParaRPr lang="en-US" dirty="0"/>
          </a:p>
          <a:p>
            <a:r>
              <a:rPr lang="en-US" dirty="0"/>
              <a:t>Do you have any research experience you want to share?</a:t>
            </a:r>
          </a:p>
          <a:p>
            <a:endParaRPr lang="en-US" dirty="0"/>
          </a:p>
          <a:p>
            <a:r>
              <a:rPr lang="en-US" dirty="0"/>
              <a:t>Where in the universe would you go if you got the chance? / What’s something that you like? (Hobby, favorite book, movie, game, show…)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18EB3-B878-C64F-81DD-3354A52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44" y="3941764"/>
            <a:ext cx="5228051" cy="22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B1CFA0-DB1D-D747-8E80-9C64464FA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7"/>
          <a:stretch/>
        </p:blipFill>
        <p:spPr bwMode="auto">
          <a:xfrm>
            <a:off x="7647704" y="365125"/>
            <a:ext cx="3706096" cy="33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DB3B-F42D-2749-9493-18DF8C15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234496"/>
            <a:ext cx="10515600" cy="110427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Where can you find the instructors?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0FD7-EB76-064E-A230-1871A906A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656"/>
            <a:ext cx="10515600" cy="46957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Noreen Lyell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Office: 16-317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nllyell@mit.edu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Becky Meyer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Office: 16-319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rcmeyer@mit.edu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Jamie Zhan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Office: 16-469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zhanj@mit.edu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86F31-BA0F-3940-9D89-06DB31549FAE}"/>
              </a:ext>
            </a:extLst>
          </p:cNvPr>
          <p:cNvSpPr txBox="1"/>
          <p:nvPr/>
        </p:nvSpPr>
        <p:spPr>
          <a:xfrm>
            <a:off x="2767258" y="6094425"/>
            <a:ext cx="5826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hours will be established</a:t>
            </a:r>
          </a:p>
        </p:txBody>
      </p:sp>
      <p:pic>
        <p:nvPicPr>
          <p:cNvPr id="1026" name="Picture 2" descr="I have attempted science - by Nathan W. Pyle (2019). Art Scien... - samim">
            <a:extLst>
              <a:ext uri="{FF2B5EF4-FFF2-40B4-BE49-F238E27FC236}">
                <a16:creationId xmlns:a16="http://schemas.microsoft.com/office/drawing/2014/main" id="{9E178BAE-2354-2141-9F05-E81054D5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71" y="1276662"/>
            <a:ext cx="4735993" cy="46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7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EB6336-ECAB-BE40-8FBD-4FDAA06C6666}"/>
              </a:ext>
            </a:extLst>
          </p:cNvPr>
          <p:cNvSpPr txBox="1">
            <a:spLocks/>
          </p:cNvSpPr>
          <p:nvPr/>
        </p:nvSpPr>
        <p:spPr>
          <a:xfrm>
            <a:off x="371390" y="312092"/>
            <a:ext cx="9768755" cy="7982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Core missions of 20.109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B8309D-19CC-E040-B2E0-E7BF7BED4B3D}"/>
              </a:ext>
            </a:extLst>
          </p:cNvPr>
          <p:cNvSpPr txBox="1">
            <a:spLocks/>
          </p:cNvSpPr>
          <p:nvPr/>
        </p:nvSpPr>
        <p:spPr>
          <a:xfrm>
            <a:off x="553154" y="1428019"/>
            <a:ext cx="10375042" cy="5083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authentic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Elements of design, unknown outcomes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your science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Written &amp; oral, in homework and assignments, a lot of feedback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in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colleagues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Experiments completed in teams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Assignments are completed individually or in teams (as noted)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Class-wide collaboration (for data acquisition and analysis)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Integrity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reflections)</a:t>
            </a:r>
          </a:p>
          <a:p>
            <a:pPr lvl="1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faculty are here to help –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us with questions!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82C939-609B-6341-902D-89F290D0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18" y="189571"/>
            <a:ext cx="3186222" cy="37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ADCB-6E21-3841-9FDE-821B0C99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2386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Key deadlines this semester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508B5-D67A-FC4F-B850-4E526D6904B1}"/>
              </a:ext>
            </a:extLst>
          </p:cNvPr>
          <p:cNvSpPr txBox="1"/>
          <p:nvPr/>
        </p:nvSpPr>
        <p:spPr>
          <a:xfrm>
            <a:off x="4482825" y="6008637"/>
            <a:ext cx="1917559" cy="369332"/>
          </a:xfrm>
          <a:prstGeom prst="rect">
            <a:avLst/>
          </a:prstGeom>
          <a:noFill/>
          <a:ln>
            <a:solidFill>
              <a:srgbClr val="C1C1C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: 65%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59A97-8325-6D46-93C5-E4084C5BCAE1}"/>
              </a:ext>
            </a:extLst>
          </p:cNvPr>
          <p:cNvSpPr txBox="1"/>
          <p:nvPr/>
        </p:nvSpPr>
        <p:spPr>
          <a:xfrm>
            <a:off x="6570192" y="6008637"/>
            <a:ext cx="1367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1C1C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team: 35%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4DA9C65-F4B9-7849-9969-D1BC8CBA7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99190"/>
              </p:ext>
            </p:extLst>
          </p:nvPr>
        </p:nvGraphicFramePr>
        <p:xfrm>
          <a:off x="752840" y="1330742"/>
          <a:ext cx="10686320" cy="454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3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40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final grade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Due date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 (draft),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10/22 (revision)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talk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 club presentation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 &amp; 2 or 11/3 &amp;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proposal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12/8 or 12/9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notebook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end of each module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Homework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 for notebooks, 4 blog posts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4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Quizzes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per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module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43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2F6D-349F-2B48-9274-DAADC36B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197"/>
            <a:ext cx="10515600" cy="74521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Homework helps!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B486-9283-EF4A-B0A1-352D8A77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27" y="1218576"/>
            <a:ext cx="11167735" cy="525497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chance to practice technical/ scientific writing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writing is a very specific style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conciseness, clarity, and precision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piece of homework will become a component of a major assignments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Allows you to get individualized feedback on first draft of work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Homework, collectively, is only worth 10% of your final grade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Not because it isn’t important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Gives you a chance to make mistakes without serious damage to your grade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Homework must be submitted by 1:05pm on the day of lab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Submit as .doc or .pdf to Canvas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Write your name in the text of the document</a:t>
            </a:r>
          </a:p>
          <a:p>
            <a:pPr lvl="1"/>
            <a:r>
              <a:rPr lang="en-US" sz="26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name: Your </a:t>
            </a:r>
            <a:r>
              <a:rPr lang="en-US" sz="2600" b="1" u="sng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name_assignment</a:t>
            </a:r>
            <a:r>
              <a:rPr lang="en-US" sz="26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name/identifier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23A5C-8CD2-D243-A64B-41B91BB94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111" y="141378"/>
            <a:ext cx="4105714" cy="1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0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2F6D-349F-2B48-9274-DAADC36B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197"/>
            <a:ext cx="10515600" cy="74521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Class policies to note (also on wiki!)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B486-9283-EF4A-B0A1-352D8A77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75" y="1038935"/>
            <a:ext cx="11066850" cy="557186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Absences from lecture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impact participation points accumulated throughout the semester.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are responsible for getting lecture material even if you are absent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Laboratory attendance is mandatory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Excused absences should be discussed with the Instructors as soon as possible.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Unexcused absences = 1/3 of a letter grade deduction from the final grade on the major assignment for the module (for example, a B+ would become a B).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absent, you may be required to attend a different laboratory section to complete experiments.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Late policy for homework and major assignments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very generous!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lieu of extensions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day late for homework = -0.3pts /10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day late for major assignment = -3pts /100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will not be accepted 1 week past the due date</a:t>
            </a:r>
          </a:p>
        </p:txBody>
      </p:sp>
    </p:spTree>
    <p:extLst>
      <p:ext uri="{BB962C8B-B14F-4D97-AF65-F5344CB8AC3E}">
        <p14:creationId xmlns:p14="http://schemas.microsoft.com/office/powerpoint/2010/main" val="307754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C1FC-4ABB-114C-9AC3-ECAFFF8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9" y="0"/>
            <a:ext cx="1092925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Welcome to the wiki!  The wiki is your lifeline…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E27F7-E892-194F-B218-0664AA13D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4" y="1041010"/>
            <a:ext cx="10515600" cy="625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engineerbiology.org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/wiki/20.109(F22):Fall_2022_schedule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78203-52DA-CCED-9BEC-6EAB173FC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746"/>
          <a:stretch/>
        </p:blipFill>
        <p:spPr>
          <a:xfrm>
            <a:off x="2278229" y="1666259"/>
            <a:ext cx="7396050" cy="49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8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9590-E610-CE47-9278-1B41E3C8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08" y="275916"/>
            <a:ext cx="10058400" cy="799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If the wiki is your lifeline, the Schedule page is your best friend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41A63-2F49-9060-00A2-66968E07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15" y="1678329"/>
            <a:ext cx="8303209" cy="50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13264</TotalTime>
  <Words>950</Words>
  <Application>Microsoft Office PowerPoint</Application>
  <PresentationFormat>Widescreen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Introductions</vt:lpstr>
      <vt:lpstr>Where can you find the instructors?</vt:lpstr>
      <vt:lpstr>PowerPoint Presentation</vt:lpstr>
      <vt:lpstr>Key deadlines this semester</vt:lpstr>
      <vt:lpstr>Homework helps!</vt:lpstr>
      <vt:lpstr>Class policies to note (also on wiki!)</vt:lpstr>
      <vt:lpstr>Welcome to the wiki!  The wiki is your lifeline…</vt:lpstr>
      <vt:lpstr>If the wiki is your lifeline, the Schedule page is your best friend</vt:lpstr>
      <vt:lpstr>A laboratory day in the life of a 109er</vt:lpstr>
      <vt:lpstr>Record your science in Benchling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Meyer</dc:creator>
  <cp:lastModifiedBy>Jamie</cp:lastModifiedBy>
  <cp:revision>47</cp:revision>
  <cp:lastPrinted>2022-02-01T15:16:59Z</cp:lastPrinted>
  <dcterms:created xsi:type="dcterms:W3CDTF">2020-01-30T19:15:06Z</dcterms:created>
  <dcterms:modified xsi:type="dcterms:W3CDTF">2022-09-09T16:37:21Z</dcterms:modified>
</cp:coreProperties>
</file>