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6" r:id="rId3"/>
    <p:sldId id="277" r:id="rId4"/>
    <p:sldId id="278" r:id="rId5"/>
    <p:sldId id="270" r:id="rId6"/>
    <p:sldId id="258" r:id="rId7"/>
    <p:sldId id="264" r:id="rId8"/>
    <p:sldId id="257" r:id="rId9"/>
    <p:sldId id="271" r:id="rId10"/>
    <p:sldId id="268" r:id="rId11"/>
    <p:sldId id="269" r:id="rId12"/>
    <p:sldId id="259" r:id="rId13"/>
    <p:sldId id="273" r:id="rId14"/>
    <p:sldId id="274" r:id="rId15"/>
    <p:sldId id="275" r:id="rId16"/>
    <p:sldId id="276" r:id="rId17"/>
    <p:sldId id="260" r:id="rId18"/>
    <p:sldId id="265" r:id="rId19"/>
    <p:sldId id="261" r:id="rId20"/>
    <p:sldId id="262" r:id="rId21"/>
    <p:sldId id="263" r:id="rId22"/>
    <p:sldId id="26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1BF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E39CE-64BE-ED4D-B840-5D41ECFDB333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8FF6B-FEDC-A241-891F-ECEE4EA98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2ABA4-3C31-B74D-8DCA-19728F1F6C0E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5E1F4-918A-CC42-8C86-50FE356DD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06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imase" TargetMode="External"/><Relationship Id="rId4" Type="http://schemas.openxmlformats.org/officeDocument/2006/relationships/hyperlink" Target="https://en.wikipedia.org/wiki/Helicase" TargetMode="External"/><Relationship Id="rId5" Type="http://schemas.openxmlformats.org/officeDocument/2006/relationships/hyperlink" Target="https://en.wikipedia.org/wiki/Topoisomerase_II" TargetMode="External"/><Relationship Id="rId6" Type="http://schemas.openxmlformats.org/officeDocument/2006/relationships/hyperlink" Target="https://en.wikipedia.org/wiki/Semiconservative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5'-3'" TargetMode="External"/><Relationship Id="rId4" Type="http://schemas.openxmlformats.org/officeDocument/2006/relationships/hyperlink" Target="https://en.wikipedia.org/wiki/Hydroxide" TargetMode="External"/><Relationship Id="rId5" Type="http://schemas.openxmlformats.org/officeDocument/2006/relationships/hyperlink" Target="https://en.wikipedia.org/wiki/Primer_(molecular_biology)" TargetMode="External"/><Relationship Id="rId6" Type="http://schemas.openxmlformats.org/officeDocument/2006/relationships/hyperlink" Target="https://en.wikipedia.org/wiki/RNA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ysine" TargetMode="External"/><Relationship Id="rId4" Type="http://schemas.openxmlformats.org/officeDocument/2006/relationships/hyperlink" Target="https://en.wikipedia.org/wiki/Pyrophosphate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DNA replication, the first two bases are always RNA, and are synthesized by another enzyme called </a:t>
            </a:r>
            <a:r>
              <a:rPr lang="en-US" dirty="0" smtClean="0">
                <a:hlinkClick r:id="rId3" tooltip="Primase"/>
              </a:rPr>
              <a:t>primase</a:t>
            </a:r>
            <a:r>
              <a:rPr lang="en-US" dirty="0" smtClean="0"/>
              <a:t>. </a:t>
            </a:r>
            <a:r>
              <a:rPr lang="en-US" dirty="0" err="1" smtClean="0"/>
              <a:t>Enzymes,</a:t>
            </a:r>
            <a:r>
              <a:rPr lang="en-US" dirty="0" err="1" smtClean="0">
                <a:hlinkClick r:id="rId4" tooltip="Helicase"/>
              </a:rPr>
              <a:t>helicase</a:t>
            </a:r>
            <a:r>
              <a:rPr lang="en-US" dirty="0" smtClean="0"/>
              <a:t> and </a:t>
            </a:r>
            <a:r>
              <a:rPr lang="en-US" dirty="0" smtClean="0">
                <a:hlinkClick r:id="rId5" tooltip="Topoisomerase II"/>
              </a:rPr>
              <a:t>topoisomerase II</a:t>
            </a:r>
            <a:r>
              <a:rPr lang="en-US" dirty="0" smtClean="0"/>
              <a:t>, are required to unwind DNA from a double-strand structure to a single-strand structure to facilitate replication of each strand consistent with the </a:t>
            </a:r>
            <a:r>
              <a:rPr lang="en-US" dirty="0" smtClean="0">
                <a:hlinkClick r:id="rId6" tooltip="Semiconservative"/>
              </a:rPr>
              <a:t>semiconservative</a:t>
            </a:r>
            <a:r>
              <a:rPr lang="en-US" dirty="0" smtClean="0"/>
              <a:t> model of DNA replication.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5E1F4-918A-CC42-8C86-50FE356DD0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58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Catalyzes </a:t>
            </a:r>
            <a:r>
              <a:rPr lang="en-US" dirty="0" err="1" smtClean="0"/>
              <a:t>nucleophilic</a:t>
            </a:r>
            <a:r>
              <a:rPr lang="en-US" dirty="0" smtClean="0"/>
              <a:t> attack of 3’ OH of polynucleotide chain on the 5’ a-phosphate group of nucleoside triphosphate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DNA polymerase can add free nucleotides only to the 3' end of the newly forming strand. This results in elongation of the newly forming strand in a </a:t>
            </a:r>
            <a:r>
              <a:rPr lang="en-US" dirty="0" smtClean="0">
                <a:hlinkClick r:id="rId3" tooltip="5'-3'"/>
              </a:rPr>
              <a:t>5'-3'</a:t>
            </a:r>
            <a:r>
              <a:rPr lang="en-US" dirty="0" smtClean="0"/>
              <a:t> direction. No known DNA polymerase is able to begin a new chain (</a:t>
            </a:r>
            <a:r>
              <a:rPr lang="en-US" i="1" dirty="0" smtClean="0"/>
              <a:t>de novo</a:t>
            </a:r>
            <a:r>
              <a:rPr lang="en-US" dirty="0" smtClean="0"/>
              <a:t>); it can only add a nucleotide onto a pre-existing 3'-</a:t>
            </a:r>
            <a:r>
              <a:rPr lang="en-US" dirty="0" smtClean="0">
                <a:hlinkClick r:id="rId4" tooltip="Hydroxide"/>
              </a:rPr>
              <a:t>OH group</a:t>
            </a:r>
            <a:r>
              <a:rPr lang="en-US" dirty="0" smtClean="0"/>
              <a:t>, and therefore needs a </a:t>
            </a:r>
            <a:r>
              <a:rPr lang="en-US" dirty="0" smtClean="0">
                <a:hlinkClick r:id="rId5" tooltip="Primer (molecular biology)"/>
              </a:rPr>
              <a:t>primer</a:t>
            </a:r>
            <a:r>
              <a:rPr lang="en-US" dirty="0" smtClean="0"/>
              <a:t> at which it can add the first nucleotide. Primers consist of </a:t>
            </a:r>
            <a:r>
              <a:rPr lang="en-US" dirty="0" smtClean="0">
                <a:hlinkClick r:id="rId6" tooltip="RNA"/>
              </a:rPr>
              <a:t>RNA</a:t>
            </a:r>
            <a:r>
              <a:rPr lang="en-US" dirty="0" smtClean="0"/>
              <a:t> or DNA bases (or both).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5E1F4-918A-CC42-8C86-50FE356DD0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76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Tell</a:t>
            </a:r>
            <a:r>
              <a:rPr lang="en-US" baseline="0" dirty="0" smtClean="0"/>
              <a:t> student to draw first three cycles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5E1F4-918A-CC42-8C86-50FE356DD0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34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 primer details on image…landing sequence, flap sequence, RE recognition</a:t>
            </a:r>
            <a:r>
              <a:rPr lang="en-US" baseline="0" dirty="0" smtClean="0"/>
              <a:t> sequence and talk about reason for each</a:t>
            </a:r>
          </a:p>
          <a:p>
            <a:endParaRPr lang="en-US" baseline="0" dirty="0" smtClean="0"/>
          </a:p>
          <a:p>
            <a:r>
              <a:rPr lang="en-US" baseline="0" dirty="0" smtClean="0"/>
              <a:t>PCR amplification product will be ‘blunt ended’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5E1F4-918A-CC42-8C86-50FE356DD0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8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actual mechanism by which a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restriction enzyme cuts the DNA to which it is bound has not been demonstrated. The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conventional wisdom holds that hydrolysis mediated by met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 ion binding is the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paradigm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5E1F4-918A-CC42-8C86-50FE356DD0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75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second step is the enzymatic reaction, which is shown schematically in </a:t>
            </a:r>
            <a:r>
              <a:rPr lang="en-US" i="1" dirty="0" smtClean="0"/>
              <a:t>Figure 2</a:t>
            </a:r>
            <a:r>
              <a:rPr lang="en-US" dirty="0" smtClean="0"/>
              <a:t>.. DNA ligase catalyzes the joining of the 3′-OH to the 5′-phosphate via a two step mechanism. First, the AMP nucleotide, which is attached to a lysine residue in the enzyme’s active site, is </a:t>
            </a:r>
            <a:r>
              <a:rPr lang="en-US" dirty="0" err="1" smtClean="0"/>
              <a:t>transfered</a:t>
            </a:r>
            <a:r>
              <a:rPr lang="en-US" dirty="0" smtClean="0"/>
              <a:t> to the 5′-phosphate. Then the AMP-phosphate bond is attacked by the 3′-OH, forming the covalent bond and releasing AMP. To allow the enzyme to carry out further reactions the AMP in the enzyme’s active site must be replenished by ATP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Adenylation</a:t>
            </a:r>
            <a:r>
              <a:rPr lang="en-US" dirty="0" smtClean="0"/>
              <a:t> (addition of AMP) of a </a:t>
            </a:r>
            <a:r>
              <a:rPr lang="en-US" dirty="0" smtClean="0">
                <a:hlinkClick r:id="rId3" tooltip="Lysine"/>
              </a:rPr>
              <a:t>lysine</a:t>
            </a:r>
            <a:r>
              <a:rPr lang="en-US" dirty="0" smtClean="0"/>
              <a:t> residue in the active center of the enzyme, </a:t>
            </a:r>
            <a:r>
              <a:rPr lang="en-US" dirty="0" smtClean="0">
                <a:hlinkClick r:id="rId4" tooltip="Pyrophosphate"/>
              </a:rPr>
              <a:t>pyrophosphate</a:t>
            </a:r>
            <a:r>
              <a:rPr lang="en-US" dirty="0" smtClean="0"/>
              <a:t> is released; </a:t>
            </a:r>
          </a:p>
          <a:p>
            <a:r>
              <a:rPr lang="en-US" dirty="0" smtClean="0"/>
              <a:t>Transfer of the AMP to the 5' phosphate of the so-called donor, formation of a pyrophosphate bond; </a:t>
            </a:r>
          </a:p>
          <a:p>
            <a:r>
              <a:rPr lang="en-US" dirty="0" smtClean="0"/>
              <a:t>Formation of a </a:t>
            </a:r>
            <a:r>
              <a:rPr lang="en-US" dirty="0" err="1" smtClean="0"/>
              <a:t>phosphodiester</a:t>
            </a:r>
            <a:r>
              <a:rPr lang="en-US" dirty="0" smtClean="0"/>
              <a:t> bond between the 5' phosphate of the donor and the 3' hydroxyl of the acceptor.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5E1F4-918A-CC42-8C86-50FE356DD0D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22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plasmid map of </a:t>
            </a:r>
            <a:r>
              <a:rPr lang="en-US" dirty="0" err="1" smtClean="0"/>
              <a:t>pRSET</a:t>
            </a:r>
            <a:r>
              <a:rPr lang="en-US" dirty="0" smtClean="0"/>
              <a:t>-IPC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5E1F4-918A-CC42-8C86-50FE356DD0D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43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basepair</a:t>
            </a:r>
            <a:r>
              <a:rPr lang="en-US" baseline="0" dirty="0" smtClean="0"/>
              <a:t> fragment lengths on board…draw gel to illustrate issues with </a:t>
            </a:r>
            <a:r>
              <a:rPr lang="en-US" baseline="0" dirty="0" err="1" smtClean="0"/>
              <a:t>PstI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NcoI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5E1F4-918A-CC42-8C86-50FE356DD0D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14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06A7-8785-1049-B8A5-B3BFBA5191F6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7386-4555-F247-AE97-0174677A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2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06A7-8785-1049-B8A5-B3BFBA5191F6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7386-4555-F247-AE97-0174677A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06A7-8785-1049-B8A5-B3BFBA5191F6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7386-4555-F247-AE97-0174677A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4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06A7-8785-1049-B8A5-B3BFBA5191F6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7386-4555-F247-AE97-0174677A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28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06A7-8785-1049-B8A5-B3BFBA5191F6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7386-4555-F247-AE97-0174677A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25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06A7-8785-1049-B8A5-B3BFBA5191F6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7386-4555-F247-AE97-0174677A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01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06A7-8785-1049-B8A5-B3BFBA5191F6}" type="datetimeFigureOut">
              <a:rPr lang="en-US" smtClean="0"/>
              <a:t>2/3/16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7386-4555-F247-AE97-0174677A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8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06A7-8785-1049-B8A5-B3BFBA5191F6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7386-4555-F247-AE97-0174677A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9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06A7-8785-1049-B8A5-B3BFBA5191F6}" type="datetimeFigureOut">
              <a:rPr lang="en-US" smtClean="0"/>
              <a:t>2/3/16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7386-4555-F247-AE97-0174677A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11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06A7-8785-1049-B8A5-B3BFBA5191F6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7386-4555-F247-AE97-0174677A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3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06A7-8785-1049-B8A5-B3BFBA5191F6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7386-4555-F247-AE97-0174677A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5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306A7-8785-1049-B8A5-B3BFBA5191F6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F7386-4555-F247-AE97-0174677A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DNA engineering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/4/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</a:p>
        </p:txBody>
      </p:sp>
      <p:pic>
        <p:nvPicPr>
          <p:cNvPr id="4" name="Picture 3" descr="Screen Shot 2016-02-02 at 4.20.35 PM.png"/>
          <p:cNvPicPr>
            <a:picLocks noChangeAspect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465"/>
            <a:ext cx="9144000" cy="29704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9578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Module 1: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Protein engineering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01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Polymerase chain reaction (PCR)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67" y="5876483"/>
            <a:ext cx="8949983" cy="82810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How many cycles until your product is generated?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Screen Shot 2016-02-03 at 11.51.2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25" y="1417638"/>
            <a:ext cx="7299578" cy="42565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06634" y="6523132"/>
            <a:ext cx="4479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splice-</a:t>
            </a:r>
            <a:r>
              <a:rPr lang="en-US" sz="1200" dirty="0" err="1" smtClean="0"/>
              <a:t>bio.com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11418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amplifying?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Primers enable you to specify which region of DNA is amplified by polymerase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461866" y="2853112"/>
            <a:ext cx="4241299" cy="4981550"/>
            <a:chOff x="5495092" y="1960563"/>
            <a:chExt cx="3470060" cy="4165600"/>
          </a:xfrm>
        </p:grpSpPr>
        <p:pic>
          <p:nvPicPr>
            <p:cNvPr id="4" name="Picture 3" descr="Sp16 M1D1 Part1_IPC inse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5092" y="1960563"/>
              <a:ext cx="3470060" cy="4165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74370" y="4717316"/>
              <a:ext cx="3124431" cy="13204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9274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97111" y="1073676"/>
            <a:ext cx="6253025" cy="4689769"/>
            <a:chOff x="1507436" y="2168231"/>
            <a:chExt cx="6253025" cy="46897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7436" y="2168231"/>
              <a:ext cx="6253025" cy="468976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581228" y="2168231"/>
              <a:ext cx="4150614" cy="56774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08651" flipH="1">
            <a:off x="1012274" y="3510883"/>
            <a:ext cx="2662956" cy="11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11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2-03 at 1.41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99" y="1739872"/>
            <a:ext cx="6007840" cy="4078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Restriction enzymes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1172"/>
            <a:ext cx="3073920" cy="4525963"/>
          </a:xfrm>
        </p:spPr>
        <p:txBody>
          <a:bodyPr/>
          <a:lstStyle/>
          <a:p>
            <a:r>
              <a:rPr lang="en-US" dirty="0" smtClean="0"/>
              <a:t>Function as  </a:t>
            </a:r>
            <a:r>
              <a:rPr lang="en-US" dirty="0" err="1" smtClean="0"/>
              <a:t>homodimers</a:t>
            </a:r>
            <a:endParaRPr lang="en-US" dirty="0" smtClean="0"/>
          </a:p>
          <a:p>
            <a:pPr lvl="1"/>
            <a:r>
              <a:rPr lang="en-US" dirty="0" smtClean="0"/>
              <a:t>Each dimer cleaves backbone at site of palindromic recognition sequence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06634" y="6523132"/>
            <a:ext cx="4479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/>
              <a:t>www.idtdna.com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12665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182" y="5795847"/>
            <a:ext cx="8859274" cy="91494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What should we consider when performing a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doubl</a:t>
            </a:r>
            <a:r>
              <a:rPr lang="en-US" dirty="0" smtClean="0">
                <a:solidFill>
                  <a:srgbClr val="FF0000"/>
                </a:solidFill>
              </a:rPr>
              <a:t>e digest?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Sp16 M1D1 Part2_pRSET vect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683" y="1122812"/>
            <a:ext cx="3275698" cy="46609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08164" y="30240"/>
            <a:ext cx="3994309" cy="4660901"/>
            <a:chOff x="1211599" y="1778000"/>
            <a:chExt cx="3470060" cy="4165600"/>
          </a:xfrm>
        </p:grpSpPr>
        <p:pic>
          <p:nvPicPr>
            <p:cNvPr id="5" name="Picture 4" descr="Sp16 M1D1 Part1_IPC inse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1599" y="1778000"/>
              <a:ext cx="3470060" cy="41656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290088" y="1778000"/>
              <a:ext cx="3285692" cy="217325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87890" y="3608545"/>
              <a:ext cx="886935" cy="64510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digesting?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165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510761">
            <a:off x="2438615" y="1144431"/>
            <a:ext cx="1568171" cy="1568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44" y="2575194"/>
            <a:ext cx="7939857" cy="27877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06634" y="6523132"/>
            <a:ext cx="4479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/>
              <a:t>www.addgene.org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89701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ligase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9000"/>
            <a:ext cx="3433221" cy="4525963"/>
          </a:xfrm>
        </p:spPr>
        <p:txBody>
          <a:bodyPr/>
          <a:lstStyle/>
          <a:p>
            <a:r>
              <a:rPr lang="en-US" dirty="0" smtClean="0"/>
              <a:t>Forms covalent </a:t>
            </a:r>
            <a:r>
              <a:rPr lang="en-US" dirty="0" err="1" smtClean="0"/>
              <a:t>phosphodiester</a:t>
            </a:r>
            <a:r>
              <a:rPr lang="en-US" dirty="0" smtClean="0"/>
              <a:t> bond between   3’ OH acceptor and 5’ phosphate donor</a:t>
            </a:r>
          </a:p>
          <a:p>
            <a:r>
              <a:rPr lang="en-US" dirty="0" smtClean="0"/>
              <a:t>Requires ATP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807" y="1509480"/>
            <a:ext cx="5029200" cy="454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06634" y="6523132"/>
            <a:ext cx="4479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/>
              <a:t>bitesizebio.com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44224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ligating?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01941"/>
            <a:ext cx="8229600" cy="140884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Note: in your laboratory exercise only the ‘top’ DNA strand is represented…remember this when determining </a:t>
            </a:r>
            <a:r>
              <a:rPr lang="en-US" dirty="0" err="1" smtClean="0"/>
              <a:t>basepair</a:t>
            </a:r>
            <a:r>
              <a:rPr lang="en-US" dirty="0" smtClean="0"/>
              <a:t> sites of digestion and ligation. </a:t>
            </a:r>
            <a:endParaRPr lang="en-US" dirty="0"/>
          </a:p>
        </p:txBody>
      </p:sp>
      <p:pic>
        <p:nvPicPr>
          <p:cNvPr id="4" name="Picture 3" descr="Sp16 M1D1 Part3_lig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287" y="1172104"/>
            <a:ext cx="5372100" cy="401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6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2-03 at 12.08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334" y="1600200"/>
            <a:ext cx="5641143" cy="4126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confirm our product?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27400" cy="4525963"/>
          </a:xfrm>
        </p:spPr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US" dirty="0" smtClean="0"/>
              <a:t>Transformation</a:t>
            </a:r>
          </a:p>
          <a:p>
            <a:pPr marL="514350" indent="-514350" algn="ctr">
              <a:buFont typeface="+mj-lt"/>
              <a:buAutoNum type="arabicPeriod"/>
            </a:pPr>
            <a:endParaRPr lang="en-US" dirty="0"/>
          </a:p>
          <a:p>
            <a:pPr marL="514350" indent="-514350" algn="ctr">
              <a:buFont typeface="+mj-lt"/>
              <a:buAutoNum type="arabicPeriod"/>
            </a:pPr>
            <a:endParaRPr lang="en-US" dirty="0" smtClean="0"/>
          </a:p>
          <a:p>
            <a:pPr marL="514350" indent="-514350" algn="ctr">
              <a:buFont typeface="+mj-lt"/>
              <a:buAutoNum type="arabicPeriod"/>
            </a:pPr>
            <a:r>
              <a:rPr lang="en-US" dirty="0" smtClean="0"/>
              <a:t>Purification</a:t>
            </a:r>
          </a:p>
          <a:p>
            <a:pPr marL="514350" indent="-514350" algn="ctr">
              <a:buFont typeface="+mj-lt"/>
              <a:buAutoNum type="arabicPeriod"/>
            </a:pPr>
            <a:endParaRPr lang="en-US" dirty="0"/>
          </a:p>
          <a:p>
            <a:pPr marL="514350" indent="-514350" algn="ctr">
              <a:buFont typeface="+mj-lt"/>
              <a:buAutoNum type="arabicPeriod"/>
            </a:pPr>
            <a:endParaRPr lang="en-US" dirty="0" smtClean="0"/>
          </a:p>
          <a:p>
            <a:pPr marL="514350" indent="-514350" algn="ctr">
              <a:buFont typeface="+mj-lt"/>
              <a:buAutoNum type="arabicPeriod"/>
            </a:pPr>
            <a:r>
              <a:rPr lang="en-US" dirty="0" smtClean="0"/>
              <a:t>Digestion</a:t>
            </a:r>
          </a:p>
        </p:txBody>
      </p:sp>
    </p:spTree>
    <p:extLst>
      <p:ext uri="{BB962C8B-B14F-4D97-AF65-F5344CB8AC3E}">
        <p14:creationId xmlns:p14="http://schemas.microsoft.com/office/powerpoint/2010/main" val="311826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71339"/>
            <a:ext cx="8229600" cy="7264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Why do we transform the ligation product?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49" y="1932592"/>
            <a:ext cx="4569365" cy="30022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06634" y="6523132"/>
            <a:ext cx="4479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/>
              <a:t>blog.opentrons.com</a:t>
            </a:r>
            <a:endParaRPr lang="en-US" sz="1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65707" y="1755170"/>
            <a:ext cx="3913139" cy="3706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Incubation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Heat shock</a:t>
            </a:r>
          </a:p>
          <a:p>
            <a:pPr marL="914400" lvl="1" indent="-514350"/>
            <a:r>
              <a:rPr lang="en-US" dirty="0" smtClean="0"/>
              <a:t>DNA taken in by competent cells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Recovery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31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 1 assignment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Protein engineering summary</a:t>
            </a:r>
          </a:p>
          <a:p>
            <a:pPr lvl="1"/>
            <a:r>
              <a:rPr lang="en-US" dirty="0" smtClean="0"/>
              <a:t>Abbreviated written article that details your experimental results</a:t>
            </a:r>
          </a:p>
          <a:p>
            <a:pPr lvl="1"/>
            <a:r>
              <a:rPr lang="en-US" dirty="0" smtClean="0"/>
              <a:t>Opportunity for revision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Completed with laboratory partner</a:t>
            </a:r>
          </a:p>
          <a:p>
            <a:r>
              <a:rPr lang="en-US" dirty="0" smtClean="0"/>
              <a:t>Protein engineering mini-presentation</a:t>
            </a:r>
          </a:p>
          <a:p>
            <a:pPr lvl="1"/>
            <a:r>
              <a:rPr lang="en-US" dirty="0" smtClean="0"/>
              <a:t>Short ‘elevator pitch’ that relays the key results and impact of your project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Completed individually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34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Purification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85847" y="5967495"/>
            <a:ext cx="8817475" cy="726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>
                <a:solidFill>
                  <a:srgbClr val="FF0000"/>
                </a:solidFill>
              </a:rPr>
              <a:t>Why do we purify (mini-prep) the ligation product?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47220" y="1243049"/>
            <a:ext cx="3534669" cy="4734796"/>
            <a:chOff x="547220" y="1294669"/>
            <a:chExt cx="3534669" cy="4734796"/>
          </a:xfrm>
        </p:grpSpPr>
        <p:pic>
          <p:nvPicPr>
            <p:cNvPr id="11" name="Picture 10" descr="Screen Shot 2016-02-03 at 12.56.31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220" y="3475275"/>
              <a:ext cx="3534669" cy="2554190"/>
            </a:xfrm>
            <a:prstGeom prst="rect">
              <a:avLst/>
            </a:prstGeom>
          </p:spPr>
        </p:pic>
        <p:pic>
          <p:nvPicPr>
            <p:cNvPr id="12" name="Picture 11" descr="Screen Shot 2016-02-03 at 12.56.21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120" y="1294669"/>
              <a:ext cx="3214135" cy="2159958"/>
            </a:xfrm>
            <a:prstGeom prst="rect">
              <a:avLst/>
            </a:prstGeom>
          </p:spPr>
        </p:pic>
      </p:grp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171264" y="1548664"/>
            <a:ext cx="4832057" cy="433623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Resuspend</a:t>
            </a:r>
            <a:r>
              <a:rPr lang="en-US" dirty="0" smtClean="0"/>
              <a:t> cells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Lysis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Neutralization</a:t>
            </a:r>
          </a:p>
          <a:p>
            <a:pPr marL="914400" lvl="1" indent="-514350"/>
            <a:r>
              <a:rPr lang="en-US" dirty="0" smtClean="0"/>
              <a:t>Separates chromosomal DNA from plasmid DNA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Wash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Resuspend</a:t>
            </a:r>
            <a:r>
              <a:rPr lang="en-US" dirty="0" smtClean="0"/>
              <a:t> or elute DNA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728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Digestion, 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271609" cy="4525963"/>
          </a:xfrm>
        </p:spPr>
        <p:txBody>
          <a:bodyPr/>
          <a:lstStyle/>
          <a:p>
            <a:r>
              <a:rPr lang="en-US" dirty="0" smtClean="0"/>
              <a:t>Confirmation digests</a:t>
            </a:r>
          </a:p>
          <a:p>
            <a:r>
              <a:rPr lang="en-US" dirty="0" smtClean="0"/>
              <a:t>Ideally, will cut once in insert and once in vector</a:t>
            </a:r>
          </a:p>
          <a:p>
            <a:pPr lvl="1"/>
            <a:r>
              <a:rPr lang="en-US" dirty="0" err="1" smtClean="0"/>
              <a:t>XbaI</a:t>
            </a:r>
            <a:r>
              <a:rPr lang="en-US" dirty="0" smtClean="0"/>
              <a:t> and </a:t>
            </a:r>
            <a:r>
              <a:rPr lang="en-US" dirty="0" err="1" smtClean="0"/>
              <a:t>EcoRI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PstI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NcoI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4144298" y="2049962"/>
            <a:ext cx="4869347" cy="4019791"/>
            <a:chOff x="4485023" y="2049962"/>
            <a:chExt cx="4869347" cy="4019791"/>
          </a:xfrm>
        </p:grpSpPr>
        <p:grpSp>
          <p:nvGrpSpPr>
            <p:cNvPr id="4" name="Group 3"/>
            <p:cNvGrpSpPr/>
            <p:nvPr/>
          </p:nvGrpSpPr>
          <p:grpSpPr>
            <a:xfrm>
              <a:off x="4728808" y="2323514"/>
              <a:ext cx="4594586" cy="3746239"/>
              <a:chOff x="829359" y="1599640"/>
              <a:chExt cx="5215957" cy="4232141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829359" y="1865947"/>
                <a:ext cx="3174887" cy="3965834"/>
                <a:chOff x="971904" y="2552718"/>
                <a:chExt cx="3174887" cy="3965834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971904" y="2552718"/>
                  <a:ext cx="3032342" cy="3032162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1084558" y="6066546"/>
                  <a:ext cx="3052083" cy="4520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err="1" smtClean="0"/>
                    <a:t>pNLL</a:t>
                  </a:r>
                  <a:r>
                    <a:rPr lang="en-US" sz="2000" dirty="0" smtClean="0"/>
                    <a:t>-PCR (6000bp)</a:t>
                  </a:r>
                  <a:endParaRPr lang="en-US" sz="2000" dirty="0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>
                  <a:off x="3265599" y="2764838"/>
                  <a:ext cx="855690" cy="1511289"/>
                </a:xfrm>
                <a:custGeom>
                  <a:avLst/>
                  <a:gdLst>
                    <a:gd name="connsiteX0" fmla="*/ 0 w 855690"/>
                    <a:gd name="connsiteY0" fmla="*/ 8165 h 1511289"/>
                    <a:gd name="connsiteX1" fmla="*/ 233257 w 855690"/>
                    <a:gd name="connsiteY1" fmla="*/ 34081 h 1511289"/>
                    <a:gd name="connsiteX2" fmla="*/ 220298 w 855690"/>
                    <a:gd name="connsiteY2" fmla="*/ 280282 h 1511289"/>
                    <a:gd name="connsiteX3" fmla="*/ 531307 w 855690"/>
                    <a:gd name="connsiteY3" fmla="*/ 319156 h 1511289"/>
                    <a:gd name="connsiteX4" fmla="*/ 453555 w 855690"/>
                    <a:gd name="connsiteY4" fmla="*/ 578316 h 1511289"/>
                    <a:gd name="connsiteX5" fmla="*/ 673853 w 855690"/>
                    <a:gd name="connsiteY5" fmla="*/ 630147 h 1511289"/>
                    <a:gd name="connsiteX6" fmla="*/ 596101 w 855690"/>
                    <a:gd name="connsiteY6" fmla="*/ 863391 h 1511289"/>
                    <a:gd name="connsiteX7" fmla="*/ 855275 w 855690"/>
                    <a:gd name="connsiteY7" fmla="*/ 941138 h 1511289"/>
                    <a:gd name="connsiteX8" fmla="*/ 660895 w 855690"/>
                    <a:gd name="connsiteY8" fmla="*/ 1161424 h 1511289"/>
                    <a:gd name="connsiteX9" fmla="*/ 842317 w 855690"/>
                    <a:gd name="connsiteY9" fmla="*/ 1342835 h 1511289"/>
                    <a:gd name="connsiteX10" fmla="*/ 699771 w 855690"/>
                    <a:gd name="connsiteY10" fmla="*/ 1511289 h 1511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55690" h="1511289">
                      <a:moveTo>
                        <a:pt x="0" y="8165"/>
                      </a:moveTo>
                      <a:cubicBezTo>
                        <a:pt x="98270" y="-1554"/>
                        <a:pt x="196541" y="-11272"/>
                        <a:pt x="233257" y="34081"/>
                      </a:cubicBezTo>
                      <a:cubicBezTo>
                        <a:pt x="269973" y="79434"/>
                        <a:pt x="170623" y="232770"/>
                        <a:pt x="220298" y="280282"/>
                      </a:cubicBezTo>
                      <a:cubicBezTo>
                        <a:pt x="269973" y="327795"/>
                        <a:pt x="492431" y="269484"/>
                        <a:pt x="531307" y="319156"/>
                      </a:cubicBezTo>
                      <a:cubicBezTo>
                        <a:pt x="570183" y="368828"/>
                        <a:pt x="429797" y="526484"/>
                        <a:pt x="453555" y="578316"/>
                      </a:cubicBezTo>
                      <a:cubicBezTo>
                        <a:pt x="477313" y="630148"/>
                        <a:pt x="650095" y="582634"/>
                        <a:pt x="673853" y="630147"/>
                      </a:cubicBezTo>
                      <a:cubicBezTo>
                        <a:pt x="697611" y="677660"/>
                        <a:pt x="565864" y="811559"/>
                        <a:pt x="596101" y="863391"/>
                      </a:cubicBezTo>
                      <a:cubicBezTo>
                        <a:pt x="626338" y="915223"/>
                        <a:pt x="844476" y="891466"/>
                        <a:pt x="855275" y="941138"/>
                      </a:cubicBezTo>
                      <a:cubicBezTo>
                        <a:pt x="866074" y="990810"/>
                        <a:pt x="663055" y="1094475"/>
                        <a:pt x="660895" y="1161424"/>
                      </a:cubicBezTo>
                      <a:cubicBezTo>
                        <a:pt x="658735" y="1228373"/>
                        <a:pt x="835838" y="1284524"/>
                        <a:pt x="842317" y="1342835"/>
                      </a:cubicBezTo>
                      <a:cubicBezTo>
                        <a:pt x="848796" y="1401146"/>
                        <a:pt x="699771" y="1511289"/>
                        <a:pt x="699771" y="1511289"/>
                      </a:cubicBezTo>
                    </a:path>
                  </a:pathLst>
                </a:custGeom>
                <a:ln w="76200" cmpd="sng">
                  <a:solidFill>
                    <a:schemeClr val="accent6">
                      <a:lumMod val="75000"/>
                    </a:schemeClr>
                  </a:solidFill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Isosceles Triangle 12"/>
                <p:cNvSpPr/>
                <p:nvPr/>
              </p:nvSpPr>
              <p:spPr>
                <a:xfrm rot="1159741" flipV="1">
                  <a:off x="3809864" y="4302043"/>
                  <a:ext cx="336927" cy="207327"/>
                </a:xfrm>
                <a:prstGeom prst="triangl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" name="Straight Connector 5"/>
              <p:cNvCxnSpPr/>
              <p:nvPr/>
            </p:nvCxnSpPr>
            <p:spPr>
              <a:xfrm flipV="1">
                <a:off x="2954589" y="1865947"/>
                <a:ext cx="414679" cy="4016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3501887" y="3718934"/>
                <a:ext cx="553508" cy="272117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3347757" y="1599640"/>
                <a:ext cx="15531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XbaI</a:t>
                </a:r>
                <a:r>
                  <a:rPr lang="en-US" dirty="0" smtClean="0"/>
                  <a:t> (500bp)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055393" y="3806386"/>
                <a:ext cx="1989923" cy="417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EcoRI</a:t>
                </a:r>
                <a:r>
                  <a:rPr lang="en-US" dirty="0" smtClean="0"/>
                  <a:t> (2000bp)</a:t>
                </a:r>
                <a:endParaRPr lang="en-US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601504" y="3189530"/>
              <a:ext cx="17528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PstI</a:t>
              </a:r>
              <a:r>
                <a:rPr lang="en-US" dirty="0" smtClean="0"/>
                <a:t> (1250bp)</a:t>
              </a:r>
              <a:endParaRPr lang="en-US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7082961" y="3385930"/>
              <a:ext cx="487569" cy="1600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194959" y="2589886"/>
              <a:ext cx="17528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NcoI</a:t>
              </a:r>
              <a:r>
                <a:rPr lang="en-US" dirty="0" smtClean="0"/>
                <a:t> (550bp)</a:t>
              </a:r>
              <a:endParaRPr lang="en-US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6644804" y="2826058"/>
              <a:ext cx="497553" cy="1775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982917" y="4002928"/>
              <a:ext cx="17528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PstI</a:t>
              </a:r>
              <a:r>
                <a:rPr lang="en-US" dirty="0" smtClean="0"/>
                <a:t> (4250bp)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89384" y="2049962"/>
              <a:ext cx="17528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NcoI</a:t>
              </a:r>
              <a:r>
                <a:rPr lang="en-US" dirty="0" smtClean="0"/>
                <a:t> (450bp)</a:t>
              </a:r>
              <a:endParaRPr lang="en-US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4485023" y="4208242"/>
              <a:ext cx="487569" cy="1600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6462164" y="2395782"/>
              <a:ext cx="365279" cy="4324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9821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laboratory…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257" y="1600200"/>
            <a:ext cx="2568290" cy="29924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Orientation laboratory quiz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Engineer </a:t>
            </a:r>
            <a:r>
              <a:rPr lang="en-US" dirty="0" err="1" smtClean="0"/>
              <a:t>pRSET</a:t>
            </a:r>
            <a:r>
              <a:rPr lang="en-US" dirty="0" smtClean="0"/>
              <a:t>-IPC product</a:t>
            </a:r>
          </a:p>
          <a:p>
            <a:pPr lvl="1"/>
            <a:r>
              <a:rPr lang="en-US" dirty="0" smtClean="0"/>
              <a:t>Template for protein engineering</a:t>
            </a:r>
          </a:p>
          <a:p>
            <a:r>
              <a:rPr lang="en-US" dirty="0" smtClean="0"/>
              <a:t>Confirm </a:t>
            </a:r>
            <a:r>
              <a:rPr lang="en-US" dirty="0" err="1" smtClean="0"/>
              <a:t>pRSET</a:t>
            </a:r>
            <a:r>
              <a:rPr lang="en-US" dirty="0" smtClean="0"/>
              <a:t>-IPC product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973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Your engineering task in Mod </a:t>
            </a:r>
            <a:r>
              <a:rPr lang="en-US" sz="3600" dirty="0" smtClean="0"/>
              <a:t>1:</a:t>
            </a:r>
            <a:endParaRPr lang="en-US" sz="3600" dirty="0" smtClean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Alter Ca</a:t>
            </a:r>
            <a:r>
              <a:rPr lang="en-US" sz="3600" baseline="30000" dirty="0" smtClean="0"/>
              <a:t>2+ </a:t>
            </a:r>
            <a:r>
              <a:rPr lang="en-US" sz="3600" dirty="0" smtClean="0"/>
              <a:t>binding properties of inverse </a:t>
            </a:r>
            <a:r>
              <a:rPr lang="en-US" sz="3600" dirty="0" err="1" smtClean="0"/>
              <a:t>pericam</a:t>
            </a:r>
            <a:r>
              <a:rPr lang="en-US" sz="3600" dirty="0" smtClean="0"/>
              <a:t> protein</a:t>
            </a:r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86988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Inverse </a:t>
            </a:r>
            <a:r>
              <a:rPr lang="en-US" dirty="0" err="1" smtClean="0"/>
              <a:t>pericam</a:t>
            </a:r>
            <a:r>
              <a:rPr lang="en-US" dirty="0" smtClean="0"/>
              <a:t> (IPC) dims with Ca</a:t>
            </a:r>
            <a:r>
              <a:rPr lang="en-US" baseline="30000" dirty="0" smtClean="0"/>
              <a:t>2+</a:t>
            </a:r>
            <a:endParaRPr lang="en-US" baseline="30000" dirty="0"/>
          </a:p>
        </p:txBody>
      </p:sp>
      <p:pic>
        <p:nvPicPr>
          <p:cNvPr id="4" name="Picture 3" descr="Screen Shot 2015-10-08 at 12.14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20" y="1417638"/>
            <a:ext cx="8083931" cy="432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78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98700"/>
            <a:ext cx="7620000" cy="22606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central dogma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4062"/>
            <a:ext cx="9144000" cy="3995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06634" y="6523132"/>
            <a:ext cx="4479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http://</a:t>
            </a:r>
            <a:r>
              <a:rPr lang="en-US" sz="1200" dirty="0" err="1" smtClean="0"/>
              <a:t>genius.com</a:t>
            </a:r>
            <a:r>
              <a:rPr lang="en-US" sz="1200" dirty="0" smtClean="0"/>
              <a:t>/Biology-genius-the-central-dogma-annotated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01101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engineer DNA?</a:t>
            </a:r>
            <a:endParaRPr lang="en-US" dirty="0"/>
          </a:p>
        </p:txBody>
      </p:sp>
      <p:pic>
        <p:nvPicPr>
          <p:cNvPr id="4" name="Picture 3" descr="Sp16 M1D1 cloning schemat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1207931"/>
            <a:ext cx="5210525" cy="5590719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727700" y="1600200"/>
            <a:ext cx="2959099" cy="4525963"/>
          </a:xfrm>
        </p:spPr>
        <p:txBody>
          <a:bodyPr/>
          <a:lstStyle/>
          <a:p>
            <a:pPr marL="514350" indent="-514350" algn="ctr">
              <a:buFont typeface="+mj-lt"/>
              <a:buAutoNum type="arabicPeriod"/>
            </a:pPr>
            <a:r>
              <a:rPr lang="en-US" dirty="0" smtClean="0"/>
              <a:t>Amplification</a:t>
            </a:r>
          </a:p>
          <a:p>
            <a:pPr marL="514350" indent="-514350" algn="ctr">
              <a:buFont typeface="+mj-lt"/>
              <a:buAutoNum type="arabicPeriod"/>
            </a:pPr>
            <a:endParaRPr lang="en-US" dirty="0" smtClean="0"/>
          </a:p>
          <a:p>
            <a:pPr marL="514350" indent="-514350" algn="ctr">
              <a:buFont typeface="+mj-lt"/>
              <a:buAutoNum type="arabicPeriod"/>
            </a:pPr>
            <a:endParaRPr lang="en-US" dirty="0"/>
          </a:p>
          <a:p>
            <a:pPr marL="514350" indent="-514350" algn="ctr">
              <a:buFont typeface="+mj-lt"/>
              <a:buAutoNum type="arabicPeriod"/>
            </a:pPr>
            <a:r>
              <a:rPr lang="en-US" dirty="0" smtClean="0"/>
              <a:t>Digestion</a:t>
            </a:r>
          </a:p>
          <a:p>
            <a:pPr marL="514350" indent="-514350" algn="ctr">
              <a:buFont typeface="+mj-lt"/>
              <a:buAutoNum type="arabicPeriod"/>
            </a:pPr>
            <a:endParaRPr lang="en-US" dirty="0" smtClean="0"/>
          </a:p>
          <a:p>
            <a:pPr marL="514350" indent="-514350" algn="ctr">
              <a:buFont typeface="+mj-lt"/>
              <a:buAutoNum type="arabicPeriod"/>
            </a:pPr>
            <a:endParaRPr lang="en-US" dirty="0"/>
          </a:p>
          <a:p>
            <a:pPr marL="514350" indent="-514350" algn="ctr">
              <a:buFont typeface="+mj-lt"/>
              <a:buAutoNum type="arabicPeriod"/>
            </a:pPr>
            <a:r>
              <a:rPr lang="en-US" dirty="0" smtClean="0"/>
              <a:t>Ligation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814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4865"/>
            <a:ext cx="8229600" cy="84005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Who are the key players?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894" t="5190" r="2929" b="7137"/>
          <a:stretch/>
        </p:blipFill>
        <p:spPr>
          <a:xfrm>
            <a:off x="538541" y="1370845"/>
            <a:ext cx="8143275" cy="4090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06634" y="6523132"/>
            <a:ext cx="4479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2012books.lardbucket.org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00636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polymerase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81783"/>
            <a:ext cx="8229600" cy="1290205"/>
          </a:xfrm>
        </p:spPr>
        <p:txBody>
          <a:bodyPr>
            <a:normAutofit/>
          </a:bodyPr>
          <a:lstStyle/>
          <a:p>
            <a:r>
              <a:rPr lang="en-US" dirty="0" smtClean="0"/>
              <a:t>Catalyzes formation of polynucleotide chains</a:t>
            </a:r>
          </a:p>
          <a:p>
            <a:r>
              <a:rPr lang="en-US" dirty="0" smtClean="0"/>
              <a:t>Requires a primer base-paired to template</a:t>
            </a:r>
            <a:endParaRPr lang="en-US" dirty="0"/>
          </a:p>
        </p:txBody>
      </p:sp>
      <p:pic>
        <p:nvPicPr>
          <p:cNvPr id="4" name="Picture 3" descr="Screen Shot 2016-02-03 at 11.37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99" y="1538602"/>
            <a:ext cx="6893004" cy="35958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06634" y="6523132"/>
            <a:ext cx="4479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http://</a:t>
            </a:r>
            <a:r>
              <a:rPr lang="en-US" sz="1200" dirty="0" err="1" smtClean="0"/>
              <a:t>www.ncbi.nlm.nih.gov</a:t>
            </a:r>
            <a:r>
              <a:rPr lang="en-US" sz="1200" dirty="0" smtClean="0"/>
              <a:t>/books/NBK22374/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11606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2473</TotalTime>
  <Words>855</Words>
  <Application>Microsoft Macintosh PowerPoint</Application>
  <PresentationFormat>On-screen Show (4:3)</PresentationFormat>
  <Paragraphs>126</Paragraphs>
  <Slides>22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Module 1: Protein engineering</vt:lpstr>
      <vt:lpstr>Mod 1 assignment overview</vt:lpstr>
      <vt:lpstr>PowerPoint Presentation</vt:lpstr>
      <vt:lpstr>Inverse pericam (IPC) dims with Ca2+</vt:lpstr>
      <vt:lpstr>PowerPoint Presentation</vt:lpstr>
      <vt:lpstr>The central dogma</vt:lpstr>
      <vt:lpstr>How do we engineer DNA?</vt:lpstr>
      <vt:lpstr>Amplification</vt:lpstr>
      <vt:lpstr>DNA polymerase</vt:lpstr>
      <vt:lpstr>Polymerase chain reaction (PCR)</vt:lpstr>
      <vt:lpstr>What are we amplifying?</vt:lpstr>
      <vt:lpstr>Digestion</vt:lpstr>
      <vt:lpstr>Restriction enzymes</vt:lpstr>
      <vt:lpstr>What are we digesting?</vt:lpstr>
      <vt:lpstr>Ligation</vt:lpstr>
      <vt:lpstr>DNA ligase</vt:lpstr>
      <vt:lpstr>What are we ligating?</vt:lpstr>
      <vt:lpstr>How do we confirm our product?</vt:lpstr>
      <vt:lpstr>Transformation</vt:lpstr>
      <vt:lpstr>Purification</vt:lpstr>
      <vt:lpstr>Digestion, again</vt:lpstr>
      <vt:lpstr>In the laboratory…</vt:lpstr>
    </vt:vector>
  </TitlesOfParts>
  <Company>MIT BE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1: Protein engineering</dc:title>
  <dc:creator>Noreen Lyell</dc:creator>
  <cp:lastModifiedBy>Noreen Lyell</cp:lastModifiedBy>
  <cp:revision>42</cp:revision>
  <cp:lastPrinted>2016-02-03T20:54:06Z</cp:lastPrinted>
  <dcterms:created xsi:type="dcterms:W3CDTF">2016-02-02T21:18:35Z</dcterms:created>
  <dcterms:modified xsi:type="dcterms:W3CDTF">2016-02-04T14:32:53Z</dcterms:modified>
</cp:coreProperties>
</file>