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5" r:id="rId4"/>
    <p:sldId id="266" r:id="rId5"/>
    <p:sldId id="256" r:id="rId6"/>
    <p:sldId id="269" r:id="rId7"/>
    <p:sldId id="257" r:id="rId8"/>
    <p:sldId id="258" r:id="rId9"/>
    <p:sldId id="259" r:id="rId10"/>
    <p:sldId id="261" r:id="rId11"/>
    <p:sldId id="267" r:id="rId12"/>
  </p:sldIdLst>
  <p:sldSz cx="6858000" cy="9144000" type="letter"/>
  <p:notesSz cx="6858000" cy="9144000"/>
  <p:defaultTextStyle>
    <a:defPPr>
      <a:defRPr lang="en-US"/>
    </a:defPPr>
    <a:lvl1pPr marL="0" algn="l" defTabSz="421081" rtl="0" eaLnBrk="1" latinLnBrk="0" hangingPunct="1">
      <a:defRPr sz="1700" kern="1200">
        <a:solidFill>
          <a:schemeClr val="tx1"/>
        </a:solidFill>
        <a:latin typeface="+mn-lt"/>
        <a:ea typeface="+mn-ea"/>
        <a:cs typeface="+mn-cs"/>
      </a:defRPr>
    </a:lvl1pPr>
    <a:lvl2pPr marL="421081" algn="l" defTabSz="421081" rtl="0" eaLnBrk="1" latinLnBrk="0" hangingPunct="1">
      <a:defRPr sz="1700" kern="1200">
        <a:solidFill>
          <a:schemeClr val="tx1"/>
        </a:solidFill>
        <a:latin typeface="+mn-lt"/>
        <a:ea typeface="+mn-ea"/>
        <a:cs typeface="+mn-cs"/>
      </a:defRPr>
    </a:lvl2pPr>
    <a:lvl3pPr marL="842162" algn="l" defTabSz="421081" rtl="0" eaLnBrk="1" latinLnBrk="0" hangingPunct="1">
      <a:defRPr sz="1700" kern="1200">
        <a:solidFill>
          <a:schemeClr val="tx1"/>
        </a:solidFill>
        <a:latin typeface="+mn-lt"/>
        <a:ea typeface="+mn-ea"/>
        <a:cs typeface="+mn-cs"/>
      </a:defRPr>
    </a:lvl3pPr>
    <a:lvl4pPr marL="1263244" algn="l" defTabSz="421081" rtl="0" eaLnBrk="1" latinLnBrk="0" hangingPunct="1">
      <a:defRPr sz="1700" kern="1200">
        <a:solidFill>
          <a:schemeClr val="tx1"/>
        </a:solidFill>
        <a:latin typeface="+mn-lt"/>
        <a:ea typeface="+mn-ea"/>
        <a:cs typeface="+mn-cs"/>
      </a:defRPr>
    </a:lvl4pPr>
    <a:lvl5pPr marL="1684325" algn="l" defTabSz="421081" rtl="0" eaLnBrk="1" latinLnBrk="0" hangingPunct="1">
      <a:defRPr sz="1700" kern="1200">
        <a:solidFill>
          <a:schemeClr val="tx1"/>
        </a:solidFill>
        <a:latin typeface="+mn-lt"/>
        <a:ea typeface="+mn-ea"/>
        <a:cs typeface="+mn-cs"/>
      </a:defRPr>
    </a:lvl5pPr>
    <a:lvl6pPr marL="2105406" algn="l" defTabSz="421081" rtl="0" eaLnBrk="1" latinLnBrk="0" hangingPunct="1">
      <a:defRPr sz="1700" kern="1200">
        <a:solidFill>
          <a:schemeClr val="tx1"/>
        </a:solidFill>
        <a:latin typeface="+mn-lt"/>
        <a:ea typeface="+mn-ea"/>
        <a:cs typeface="+mn-cs"/>
      </a:defRPr>
    </a:lvl6pPr>
    <a:lvl7pPr marL="2526487" algn="l" defTabSz="421081" rtl="0" eaLnBrk="1" latinLnBrk="0" hangingPunct="1">
      <a:defRPr sz="1700" kern="1200">
        <a:solidFill>
          <a:schemeClr val="tx1"/>
        </a:solidFill>
        <a:latin typeface="+mn-lt"/>
        <a:ea typeface="+mn-ea"/>
        <a:cs typeface="+mn-cs"/>
      </a:defRPr>
    </a:lvl7pPr>
    <a:lvl8pPr marL="2947568" algn="l" defTabSz="421081" rtl="0" eaLnBrk="1" latinLnBrk="0" hangingPunct="1">
      <a:defRPr sz="1700" kern="1200">
        <a:solidFill>
          <a:schemeClr val="tx1"/>
        </a:solidFill>
        <a:latin typeface="+mn-lt"/>
        <a:ea typeface="+mn-ea"/>
        <a:cs typeface="+mn-cs"/>
      </a:defRPr>
    </a:lvl8pPr>
    <a:lvl9pPr marL="3368650" algn="l" defTabSz="42108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8990" autoAdjust="0"/>
  </p:normalViewPr>
  <p:slideViewPr>
    <p:cSldViewPr snapToGrid="0" snapToObjects="1">
      <p:cViewPr>
        <p:scale>
          <a:sx n="100" d="100"/>
          <a:sy n="100" d="100"/>
        </p:scale>
        <p:origin x="2680" y="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mmagong:Desktop:20.109:M1:pink%20contro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mmagong:Desktop:20.109:M1:pink%20enzym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mmagong:Library:Application%20Support:Microsoft:Office:Office%202011%20AutoRecovery:Fa17_CometChip_CompiledClassData%20(1)%20(version%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mmagong:Library:Application%20Support:Microsoft:Office:Office%202011%20AutoRecovery:Fa17_CometChip_CompiledClassData%20(1)%20(version%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emmagong:Library:Application%20Support:Microsoft:Office:Office%202011%20AutoRecovery:Fa17_CometChip_CompiledClassData%20(1)%20(version%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emmagong:Downloads:Pink%20Fluorescence%20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emmagong:Downloads:Pink%20Fluorescence%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37068269692095"/>
          <c:y val="0.0985079284444283"/>
          <c:w val="0.788520829359998"/>
          <c:h val="0.681072472173273"/>
        </c:manualLayout>
      </c:layout>
      <c:lineChart>
        <c:grouping val="standard"/>
        <c:varyColors val="0"/>
        <c:ser>
          <c:idx val="0"/>
          <c:order val="0"/>
          <c:tx>
            <c:strRef>
              <c:f>'%Tail DNA'!$A$10</c:f>
              <c:strCache>
                <c:ptCount val="1"/>
                <c:pt idx="0">
                  <c:v>wildtype</c:v>
                </c:pt>
              </c:strCache>
            </c:strRef>
          </c:tx>
          <c:errBars>
            <c:errDir val="y"/>
            <c:errBarType val="both"/>
            <c:errValType val="cust"/>
            <c:noEndCap val="0"/>
            <c:plus>
              <c:numRef>
                <c:f>'%Tail DNA'!$G$17:$G$22</c:f>
                <c:numCache>
                  <c:formatCode>General</c:formatCode>
                  <c:ptCount val="6"/>
                  <c:pt idx="0">
                    <c:v>12.31220962322861</c:v>
                  </c:pt>
                  <c:pt idx="1">
                    <c:v>4.032794353747208</c:v>
                  </c:pt>
                  <c:pt idx="2">
                    <c:v>22.94350798258771</c:v>
                  </c:pt>
                  <c:pt idx="3">
                    <c:v>18.95255041873624</c:v>
                  </c:pt>
                  <c:pt idx="4">
                    <c:v>11.08864495677802</c:v>
                  </c:pt>
                  <c:pt idx="5">
                    <c:v>6.075876069986506</c:v>
                  </c:pt>
                </c:numCache>
              </c:numRef>
            </c:plus>
            <c:minus>
              <c:numRef>
                <c:f>'%Tail DNA'!$G$17:$G$22</c:f>
                <c:numCache>
                  <c:formatCode>General</c:formatCode>
                  <c:ptCount val="6"/>
                  <c:pt idx="0">
                    <c:v>12.31220962322861</c:v>
                  </c:pt>
                  <c:pt idx="1">
                    <c:v>4.032794353747208</c:v>
                  </c:pt>
                  <c:pt idx="2">
                    <c:v>22.94350798258771</c:v>
                  </c:pt>
                  <c:pt idx="3">
                    <c:v>18.95255041873624</c:v>
                  </c:pt>
                  <c:pt idx="4">
                    <c:v>11.08864495677802</c:v>
                  </c:pt>
                  <c:pt idx="5">
                    <c:v>6.075876069986506</c:v>
                  </c:pt>
                </c:numCache>
              </c:numRef>
            </c:minus>
          </c:errBars>
          <c:cat>
            <c:numRef>
              <c:f>'%Tail DNA'!$B$9:$G$9</c:f>
              <c:numCache>
                <c:formatCode>General</c:formatCode>
                <c:ptCount val="6"/>
                <c:pt idx="0">
                  <c:v>0.0</c:v>
                </c:pt>
                <c:pt idx="1">
                  <c:v>5.0</c:v>
                </c:pt>
                <c:pt idx="2">
                  <c:v>10.0</c:v>
                </c:pt>
                <c:pt idx="3">
                  <c:v>15.0</c:v>
                </c:pt>
                <c:pt idx="4">
                  <c:v>20.0</c:v>
                </c:pt>
                <c:pt idx="5">
                  <c:v>25.0</c:v>
                </c:pt>
              </c:numCache>
            </c:numRef>
          </c:cat>
          <c:val>
            <c:numRef>
              <c:f>'%Tail DNA'!$B$10:$G$10</c:f>
              <c:numCache>
                <c:formatCode>General</c:formatCode>
                <c:ptCount val="6"/>
                <c:pt idx="0">
                  <c:v>29.6446</c:v>
                </c:pt>
                <c:pt idx="1">
                  <c:v>34.41035</c:v>
                </c:pt>
                <c:pt idx="2">
                  <c:v>45.43693333333334</c:v>
                </c:pt>
                <c:pt idx="3">
                  <c:v>53.64385000000001</c:v>
                </c:pt>
                <c:pt idx="4">
                  <c:v>58.36225</c:v>
                </c:pt>
                <c:pt idx="5">
                  <c:v>66.44236666666665</c:v>
                </c:pt>
              </c:numCache>
            </c:numRef>
          </c:val>
          <c:smooth val="0"/>
        </c:ser>
        <c:ser>
          <c:idx val="1"/>
          <c:order val="1"/>
          <c:tx>
            <c:strRef>
              <c:f>'%Tail DNA'!$A$11</c:f>
              <c:strCache>
                <c:ptCount val="1"/>
                <c:pt idx="0">
                  <c:v>mutant</c:v>
                </c:pt>
              </c:strCache>
            </c:strRef>
          </c:tx>
          <c:errBars>
            <c:errDir val="y"/>
            <c:errBarType val="both"/>
            <c:errValType val="cust"/>
            <c:noEndCap val="0"/>
            <c:plus>
              <c:numRef>
                <c:f>'%Tail DNA'!$G$23:$G$28</c:f>
                <c:numCache>
                  <c:formatCode>General</c:formatCode>
                  <c:ptCount val="6"/>
                  <c:pt idx="0">
                    <c:v>21.63394348588145</c:v>
                  </c:pt>
                  <c:pt idx="1">
                    <c:v>27.0118860256221</c:v>
                  </c:pt>
                  <c:pt idx="2">
                    <c:v>20.82226259640193</c:v>
                  </c:pt>
                  <c:pt idx="3">
                    <c:v>8.944214885607835</c:v>
                  </c:pt>
                  <c:pt idx="4">
                    <c:v>5.303010168448357</c:v>
                  </c:pt>
                  <c:pt idx="5">
                    <c:v>4.18079208125969</c:v>
                  </c:pt>
                </c:numCache>
              </c:numRef>
            </c:plus>
            <c:minus>
              <c:numRef>
                <c:f>'%Tail DNA'!$G$23:$G$28</c:f>
                <c:numCache>
                  <c:formatCode>General</c:formatCode>
                  <c:ptCount val="6"/>
                  <c:pt idx="0">
                    <c:v>21.63394348588145</c:v>
                  </c:pt>
                  <c:pt idx="1">
                    <c:v>27.0118860256221</c:v>
                  </c:pt>
                  <c:pt idx="2">
                    <c:v>20.82226259640193</c:v>
                  </c:pt>
                  <c:pt idx="3">
                    <c:v>8.944214885607835</c:v>
                  </c:pt>
                  <c:pt idx="4">
                    <c:v>5.303010168448357</c:v>
                  </c:pt>
                  <c:pt idx="5">
                    <c:v>4.18079208125969</c:v>
                  </c:pt>
                </c:numCache>
              </c:numRef>
            </c:minus>
          </c:errBars>
          <c:cat>
            <c:numRef>
              <c:f>'%Tail DNA'!$B$9:$G$9</c:f>
              <c:numCache>
                <c:formatCode>General</c:formatCode>
                <c:ptCount val="6"/>
                <c:pt idx="0">
                  <c:v>0.0</c:v>
                </c:pt>
                <c:pt idx="1">
                  <c:v>5.0</c:v>
                </c:pt>
                <c:pt idx="2">
                  <c:v>10.0</c:v>
                </c:pt>
                <c:pt idx="3">
                  <c:v>15.0</c:v>
                </c:pt>
                <c:pt idx="4">
                  <c:v>20.0</c:v>
                </c:pt>
                <c:pt idx="5">
                  <c:v>25.0</c:v>
                </c:pt>
              </c:numCache>
            </c:numRef>
          </c:cat>
          <c:val>
            <c:numRef>
              <c:f>'%Tail DNA'!$B$11:$G$11</c:f>
              <c:numCache>
                <c:formatCode>General</c:formatCode>
                <c:ptCount val="6"/>
                <c:pt idx="0">
                  <c:v>26.88666666666667</c:v>
                </c:pt>
                <c:pt idx="1">
                  <c:v>37.4139</c:v>
                </c:pt>
                <c:pt idx="2">
                  <c:v>42.64948333333331</c:v>
                </c:pt>
                <c:pt idx="3">
                  <c:v>50.86551666666665</c:v>
                </c:pt>
                <c:pt idx="4">
                  <c:v>57.7251</c:v>
                </c:pt>
                <c:pt idx="5">
                  <c:v>64.48716666666666</c:v>
                </c:pt>
              </c:numCache>
            </c:numRef>
          </c:val>
          <c:smooth val="0"/>
        </c:ser>
        <c:dLbls>
          <c:showLegendKey val="0"/>
          <c:showVal val="0"/>
          <c:showCatName val="0"/>
          <c:showSerName val="0"/>
          <c:showPercent val="0"/>
          <c:showBubbleSize val="0"/>
        </c:dLbls>
        <c:marker val="1"/>
        <c:smooth val="0"/>
        <c:axId val="-2146038000"/>
        <c:axId val="2130656320"/>
      </c:lineChart>
      <c:catAx>
        <c:axId val="-2146038000"/>
        <c:scaling>
          <c:orientation val="minMax"/>
        </c:scaling>
        <c:delete val="0"/>
        <c:axPos val="b"/>
        <c:title>
          <c:tx>
            <c:rich>
              <a:bodyPr/>
              <a:lstStyle/>
              <a:p>
                <a:pPr>
                  <a:defRPr sz="1000">
                    <a:latin typeface="Arial"/>
                    <a:cs typeface="Arial"/>
                  </a:defRPr>
                </a:pPr>
                <a:r>
                  <a:rPr lang="en-US" sz="1000" dirty="0">
                    <a:latin typeface="Arial"/>
                    <a:cs typeface="Arial"/>
                  </a:rPr>
                  <a:t>Concentration of Hydrogen Peroxide (</a:t>
                </a:r>
                <a:r>
                  <a:rPr lang="en-US" sz="1000" dirty="0" err="1">
                    <a:latin typeface="Arial"/>
                    <a:cs typeface="Arial"/>
                  </a:rPr>
                  <a:t>μM</a:t>
                </a:r>
                <a:r>
                  <a:rPr lang="en-US" sz="1000" dirty="0">
                    <a:latin typeface="Arial"/>
                    <a:cs typeface="Arial"/>
                  </a:rPr>
                  <a:t>)</a:t>
                </a:r>
              </a:p>
            </c:rich>
          </c:tx>
          <c:layout>
            <c:manualLayout>
              <c:xMode val="edge"/>
              <c:yMode val="edge"/>
              <c:x val="0.163547007931824"/>
              <c:y val="0.873590008583476"/>
            </c:manualLayout>
          </c:layout>
          <c:overlay val="0"/>
        </c:title>
        <c:numFmt formatCode="General" sourceLinked="1"/>
        <c:majorTickMark val="out"/>
        <c:minorTickMark val="none"/>
        <c:tickLblPos val="nextTo"/>
        <c:crossAx val="2130656320"/>
        <c:crosses val="autoZero"/>
        <c:auto val="1"/>
        <c:lblAlgn val="ctr"/>
        <c:lblOffset val="100"/>
        <c:noMultiLvlLbl val="0"/>
      </c:catAx>
      <c:valAx>
        <c:axId val="2130656320"/>
        <c:scaling>
          <c:orientation val="minMax"/>
        </c:scaling>
        <c:delete val="0"/>
        <c:axPos val="l"/>
        <c:title>
          <c:tx>
            <c:rich>
              <a:bodyPr rot="-5400000" vert="horz"/>
              <a:lstStyle/>
              <a:p>
                <a:pPr>
                  <a:defRPr sz="1000">
                    <a:latin typeface="Arial"/>
                    <a:cs typeface="Arial"/>
                  </a:defRPr>
                </a:pPr>
                <a:r>
                  <a:rPr lang="en-US" sz="1000">
                    <a:latin typeface="Arial"/>
                    <a:cs typeface="Arial"/>
                  </a:rPr>
                  <a:t>Percent Tail DNA</a:t>
                </a:r>
              </a:p>
              <a:p>
                <a:pPr>
                  <a:defRPr sz="1000">
                    <a:latin typeface="Arial"/>
                    <a:cs typeface="Arial"/>
                  </a:defRPr>
                </a:pPr>
                <a:endParaRPr lang="en-US" sz="1000">
                  <a:latin typeface="Arial"/>
                  <a:cs typeface="Arial"/>
                </a:endParaRPr>
              </a:p>
            </c:rich>
          </c:tx>
          <c:layout>
            <c:manualLayout>
              <c:xMode val="edge"/>
              <c:yMode val="edge"/>
              <c:x val="0.00570456918691615"/>
              <c:y val="0.290331652091876"/>
            </c:manualLayout>
          </c:layout>
          <c:overlay val="0"/>
        </c:title>
        <c:numFmt formatCode="General" sourceLinked="1"/>
        <c:majorTickMark val="out"/>
        <c:minorTickMark val="none"/>
        <c:tickLblPos val="nextTo"/>
        <c:crossAx val="-2146038000"/>
        <c:crosses val="autoZero"/>
        <c:crossBetween val="between"/>
      </c:valAx>
    </c:plotArea>
    <c:legend>
      <c:legendPos val="r"/>
      <c:layout>
        <c:manualLayout>
          <c:xMode val="edge"/>
          <c:yMode val="edge"/>
          <c:x val="0.139851833036999"/>
          <c:y val="0.091640480423818"/>
          <c:w val="0.319933493601278"/>
          <c:h val="0.11423300840936"/>
        </c:manualLayout>
      </c:layout>
      <c:overlay val="0"/>
      <c:txPr>
        <a:bodyPr/>
        <a:lstStyle/>
        <a:p>
          <a:pPr>
            <a:defRPr sz="900">
              <a:latin typeface="Arial"/>
              <a:cs typeface="Arial"/>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37068269692095"/>
          <c:y val="0.0985079284444283"/>
          <c:w val="0.788520829359998"/>
          <c:h val="0.681072472173273"/>
        </c:manualLayout>
      </c:layout>
      <c:lineChart>
        <c:grouping val="standard"/>
        <c:varyColors val="0"/>
        <c:ser>
          <c:idx val="0"/>
          <c:order val="0"/>
          <c:tx>
            <c:strRef>
              <c:f>'%Tail DNA'!$A$10</c:f>
              <c:strCache>
                <c:ptCount val="1"/>
                <c:pt idx="0">
                  <c:v>wildtype + enzyme</c:v>
                </c:pt>
              </c:strCache>
            </c:strRef>
          </c:tx>
          <c:errBars>
            <c:errDir val="y"/>
            <c:errBarType val="both"/>
            <c:errValType val="cust"/>
            <c:noEndCap val="0"/>
            <c:plus>
              <c:numRef>
                <c:f>'%Tail DNA'!$G$17:$G$22</c:f>
                <c:numCache>
                  <c:formatCode>General</c:formatCode>
                  <c:ptCount val="6"/>
                  <c:pt idx="0">
                    <c:v>8.861000025915446</c:v>
                  </c:pt>
                  <c:pt idx="1">
                    <c:v>13.59882906384771</c:v>
                  </c:pt>
                  <c:pt idx="2">
                    <c:v>9.22314663495987</c:v>
                  </c:pt>
                  <c:pt idx="3">
                    <c:v>3.246750584883531</c:v>
                  </c:pt>
                  <c:pt idx="4">
                    <c:v>3.248917502118168</c:v>
                  </c:pt>
                  <c:pt idx="5">
                    <c:v>13.65036252750951</c:v>
                  </c:pt>
                </c:numCache>
              </c:numRef>
            </c:plus>
            <c:minus>
              <c:numRef>
                <c:f>'%Tail DNA'!$G$17:$G$22</c:f>
                <c:numCache>
                  <c:formatCode>General</c:formatCode>
                  <c:ptCount val="6"/>
                  <c:pt idx="0">
                    <c:v>8.861000025915446</c:v>
                  </c:pt>
                  <c:pt idx="1">
                    <c:v>13.59882906384771</c:v>
                  </c:pt>
                  <c:pt idx="2">
                    <c:v>9.22314663495987</c:v>
                  </c:pt>
                  <c:pt idx="3">
                    <c:v>3.246750584883531</c:v>
                  </c:pt>
                  <c:pt idx="4">
                    <c:v>3.248917502118168</c:v>
                  </c:pt>
                  <c:pt idx="5">
                    <c:v>13.65036252750951</c:v>
                  </c:pt>
                </c:numCache>
              </c:numRef>
            </c:minus>
          </c:errBars>
          <c:cat>
            <c:numRef>
              <c:f>'%Tail DNA'!$B$9:$G$9</c:f>
              <c:numCache>
                <c:formatCode>General</c:formatCode>
                <c:ptCount val="6"/>
                <c:pt idx="0">
                  <c:v>0.0</c:v>
                </c:pt>
                <c:pt idx="1">
                  <c:v>5.0</c:v>
                </c:pt>
                <c:pt idx="2">
                  <c:v>10.0</c:v>
                </c:pt>
                <c:pt idx="3">
                  <c:v>15.0</c:v>
                </c:pt>
                <c:pt idx="4">
                  <c:v>20.0</c:v>
                </c:pt>
                <c:pt idx="5">
                  <c:v>25.0</c:v>
                </c:pt>
              </c:numCache>
            </c:numRef>
          </c:cat>
          <c:val>
            <c:numRef>
              <c:f>'%Tail DNA'!$B$10:$G$10</c:f>
              <c:numCache>
                <c:formatCode>General</c:formatCode>
                <c:ptCount val="6"/>
                <c:pt idx="0">
                  <c:v>40.25385</c:v>
                </c:pt>
                <c:pt idx="1">
                  <c:v>45.55693333333333</c:v>
                </c:pt>
                <c:pt idx="2">
                  <c:v>52.48583333333332</c:v>
                </c:pt>
                <c:pt idx="3">
                  <c:v>55.80901666666664</c:v>
                </c:pt>
                <c:pt idx="4">
                  <c:v>57.17088333333334</c:v>
                </c:pt>
                <c:pt idx="5">
                  <c:v>55.17365000000001</c:v>
                </c:pt>
              </c:numCache>
            </c:numRef>
          </c:val>
          <c:smooth val="0"/>
        </c:ser>
        <c:ser>
          <c:idx val="1"/>
          <c:order val="1"/>
          <c:tx>
            <c:strRef>
              <c:f>'%Tail DNA'!$A$11</c:f>
              <c:strCache>
                <c:ptCount val="1"/>
                <c:pt idx="0">
                  <c:v>mutant +enzyme</c:v>
                </c:pt>
              </c:strCache>
            </c:strRef>
          </c:tx>
          <c:errBars>
            <c:errDir val="y"/>
            <c:errBarType val="both"/>
            <c:errValType val="cust"/>
            <c:noEndCap val="0"/>
            <c:plus>
              <c:numRef>
                <c:f>'%Tail DNA'!$G$23:$G$28</c:f>
                <c:numCache>
                  <c:formatCode>General</c:formatCode>
                  <c:ptCount val="6"/>
                  <c:pt idx="0">
                    <c:v>4.081773479234664</c:v>
                  </c:pt>
                  <c:pt idx="1">
                    <c:v>5.196500525971736</c:v>
                  </c:pt>
                  <c:pt idx="2">
                    <c:v>6.614017712224624</c:v>
                  </c:pt>
                  <c:pt idx="3">
                    <c:v>13.16559136451722</c:v>
                  </c:pt>
                  <c:pt idx="4">
                    <c:v>6.235040339341786</c:v>
                  </c:pt>
                  <c:pt idx="5">
                    <c:v>8.97775600730864</c:v>
                  </c:pt>
                </c:numCache>
              </c:numRef>
            </c:plus>
            <c:minus>
              <c:numRef>
                <c:f>'%Tail DNA'!$G$23:$G$28</c:f>
                <c:numCache>
                  <c:formatCode>General</c:formatCode>
                  <c:ptCount val="6"/>
                  <c:pt idx="0">
                    <c:v>4.081773479234664</c:v>
                  </c:pt>
                  <c:pt idx="1">
                    <c:v>5.196500525971736</c:v>
                  </c:pt>
                  <c:pt idx="2">
                    <c:v>6.614017712224624</c:v>
                  </c:pt>
                  <c:pt idx="3">
                    <c:v>13.16559136451722</c:v>
                  </c:pt>
                  <c:pt idx="4">
                    <c:v>6.235040339341786</c:v>
                  </c:pt>
                  <c:pt idx="5">
                    <c:v>8.97775600730864</c:v>
                  </c:pt>
                </c:numCache>
              </c:numRef>
            </c:minus>
          </c:errBars>
          <c:cat>
            <c:numRef>
              <c:f>'%Tail DNA'!$B$9:$G$9</c:f>
              <c:numCache>
                <c:formatCode>General</c:formatCode>
                <c:ptCount val="6"/>
                <c:pt idx="0">
                  <c:v>0.0</c:v>
                </c:pt>
                <c:pt idx="1">
                  <c:v>5.0</c:v>
                </c:pt>
                <c:pt idx="2">
                  <c:v>10.0</c:v>
                </c:pt>
                <c:pt idx="3">
                  <c:v>15.0</c:v>
                </c:pt>
                <c:pt idx="4">
                  <c:v>20.0</c:v>
                </c:pt>
                <c:pt idx="5">
                  <c:v>25.0</c:v>
                </c:pt>
              </c:numCache>
            </c:numRef>
          </c:cat>
          <c:val>
            <c:numRef>
              <c:f>'%Tail DNA'!$B$11:$G$11</c:f>
              <c:numCache>
                <c:formatCode>General</c:formatCode>
                <c:ptCount val="6"/>
                <c:pt idx="0">
                  <c:v>41.94083333333332</c:v>
                </c:pt>
                <c:pt idx="1">
                  <c:v>42.15518333333333</c:v>
                </c:pt>
                <c:pt idx="2">
                  <c:v>47.72351666666665</c:v>
                </c:pt>
                <c:pt idx="3">
                  <c:v>51.87973333333334</c:v>
                </c:pt>
                <c:pt idx="4">
                  <c:v>51.33433333333333</c:v>
                </c:pt>
                <c:pt idx="5">
                  <c:v>60.86868333333332</c:v>
                </c:pt>
              </c:numCache>
            </c:numRef>
          </c:val>
          <c:smooth val="0"/>
        </c:ser>
        <c:dLbls>
          <c:showLegendKey val="0"/>
          <c:showVal val="0"/>
          <c:showCatName val="0"/>
          <c:showSerName val="0"/>
          <c:showPercent val="0"/>
          <c:showBubbleSize val="0"/>
        </c:dLbls>
        <c:marker val="1"/>
        <c:smooth val="0"/>
        <c:axId val="-2142489040"/>
        <c:axId val="-2142485344"/>
      </c:lineChart>
      <c:catAx>
        <c:axId val="-2142489040"/>
        <c:scaling>
          <c:orientation val="minMax"/>
        </c:scaling>
        <c:delete val="0"/>
        <c:axPos val="b"/>
        <c:title>
          <c:tx>
            <c:rich>
              <a:bodyPr/>
              <a:lstStyle/>
              <a:p>
                <a:pPr>
                  <a:defRPr sz="1000">
                    <a:latin typeface="Arial"/>
                    <a:cs typeface="Arial"/>
                  </a:defRPr>
                </a:pPr>
                <a:r>
                  <a:rPr lang="en-US" sz="1000">
                    <a:latin typeface="Arial"/>
                    <a:cs typeface="Arial"/>
                  </a:rPr>
                  <a:t>Concentration of Hydrogen Peroxide (μM)</a:t>
                </a:r>
              </a:p>
            </c:rich>
          </c:tx>
          <c:layout>
            <c:manualLayout>
              <c:xMode val="edge"/>
              <c:yMode val="edge"/>
              <c:x val="0.163546975982841"/>
              <c:y val="0.87359011575166"/>
            </c:manualLayout>
          </c:layout>
          <c:overlay val="0"/>
        </c:title>
        <c:numFmt formatCode="General" sourceLinked="1"/>
        <c:majorTickMark val="out"/>
        <c:minorTickMark val="none"/>
        <c:tickLblPos val="nextTo"/>
        <c:crossAx val="-2142485344"/>
        <c:crosses val="autoZero"/>
        <c:auto val="1"/>
        <c:lblAlgn val="ctr"/>
        <c:lblOffset val="100"/>
        <c:noMultiLvlLbl val="0"/>
      </c:catAx>
      <c:valAx>
        <c:axId val="-2142485344"/>
        <c:scaling>
          <c:orientation val="minMax"/>
        </c:scaling>
        <c:delete val="0"/>
        <c:axPos val="l"/>
        <c:title>
          <c:tx>
            <c:rich>
              <a:bodyPr rot="-5400000" vert="horz"/>
              <a:lstStyle/>
              <a:p>
                <a:pPr>
                  <a:defRPr sz="1000">
                    <a:latin typeface="Arial"/>
                    <a:cs typeface="Arial"/>
                  </a:defRPr>
                </a:pPr>
                <a:r>
                  <a:rPr lang="en-US" sz="1000">
                    <a:latin typeface="Arial"/>
                    <a:cs typeface="Arial"/>
                  </a:rPr>
                  <a:t>Percent Tail DNA</a:t>
                </a:r>
              </a:p>
              <a:p>
                <a:pPr>
                  <a:defRPr sz="1000">
                    <a:latin typeface="Arial"/>
                    <a:cs typeface="Arial"/>
                  </a:defRPr>
                </a:pPr>
                <a:endParaRPr lang="en-US" sz="1000">
                  <a:latin typeface="Arial"/>
                  <a:cs typeface="Arial"/>
                </a:endParaRPr>
              </a:p>
            </c:rich>
          </c:tx>
          <c:layout>
            <c:manualLayout>
              <c:xMode val="edge"/>
              <c:yMode val="edge"/>
              <c:x val="0.00570456918691615"/>
              <c:y val="0.290331652091876"/>
            </c:manualLayout>
          </c:layout>
          <c:overlay val="0"/>
        </c:title>
        <c:numFmt formatCode="General" sourceLinked="1"/>
        <c:majorTickMark val="out"/>
        <c:minorTickMark val="none"/>
        <c:tickLblPos val="nextTo"/>
        <c:crossAx val="-2142489040"/>
        <c:crosses val="autoZero"/>
        <c:crossBetween val="between"/>
      </c:valAx>
    </c:plotArea>
    <c:legend>
      <c:legendPos val="r"/>
      <c:layout>
        <c:manualLayout>
          <c:xMode val="edge"/>
          <c:yMode val="edge"/>
          <c:x val="0.139851833036999"/>
          <c:y val="0.0737855190538088"/>
          <c:w val="0.413361110663166"/>
          <c:h val="0.149665950825106"/>
        </c:manualLayout>
      </c:layout>
      <c:overlay val="0"/>
      <c:txPr>
        <a:bodyPr/>
        <a:lstStyle/>
        <a:p>
          <a:pPr>
            <a:defRPr sz="900">
              <a:latin typeface="Arial"/>
              <a:cs typeface="Arial"/>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5229073396722"/>
          <c:y val="0.139300360892388"/>
          <c:w val="0.758513573417085"/>
          <c:h val="0.672366305774278"/>
        </c:manualLayout>
      </c:layout>
      <c:scatterChart>
        <c:scatterStyle val="lineMarker"/>
        <c:varyColors val="0"/>
        <c:ser>
          <c:idx val="0"/>
          <c:order val="0"/>
          <c:tx>
            <c:strRef>
              <c:f>'H2O2 Enzyme Chip'!$M$4</c:f>
              <c:strCache>
                <c:ptCount val="1"/>
                <c:pt idx="0">
                  <c:v>WT + enzyme</c:v>
                </c:pt>
              </c:strCache>
            </c:strRef>
          </c:tx>
          <c:spPr>
            <a:ln w="12700" cmpd="sng"/>
          </c:spPr>
          <c:marker>
            <c:spPr>
              <a:ln w="12700" cmpd="sng"/>
            </c:spPr>
          </c:marker>
          <c:errBars>
            <c:errDir val="y"/>
            <c:errBarType val="both"/>
            <c:errValType val="cust"/>
            <c:noEndCap val="0"/>
            <c:plus>
              <c:numRef>
                <c:f>'H2O2 Enzyme Chip'!$G$31:$G$36</c:f>
                <c:numCache>
                  <c:formatCode>General</c:formatCode>
                  <c:ptCount val="6"/>
                  <c:pt idx="0">
                    <c:v>6.129122643694623</c:v>
                  </c:pt>
                  <c:pt idx="1">
                    <c:v>4.782092283171607</c:v>
                  </c:pt>
                  <c:pt idx="2">
                    <c:v>4.190367585852111</c:v>
                  </c:pt>
                  <c:pt idx="3">
                    <c:v>3.231316996622035</c:v>
                  </c:pt>
                  <c:pt idx="4">
                    <c:v>3.45246962257049</c:v>
                  </c:pt>
                  <c:pt idx="5">
                    <c:v>2.652762985958986</c:v>
                  </c:pt>
                </c:numCache>
              </c:numRef>
            </c:plus>
            <c:minus>
              <c:numRef>
                <c:f>'H2O2 Enzyme Chip'!$G$31:$G$36</c:f>
                <c:numCache>
                  <c:formatCode>General</c:formatCode>
                  <c:ptCount val="6"/>
                  <c:pt idx="0">
                    <c:v>6.129122643694623</c:v>
                  </c:pt>
                  <c:pt idx="1">
                    <c:v>4.782092283171607</c:v>
                  </c:pt>
                  <c:pt idx="2">
                    <c:v>4.190367585852111</c:v>
                  </c:pt>
                  <c:pt idx="3">
                    <c:v>3.231316996622035</c:v>
                  </c:pt>
                  <c:pt idx="4">
                    <c:v>3.45246962257049</c:v>
                  </c:pt>
                  <c:pt idx="5">
                    <c:v>2.652762985958986</c:v>
                  </c:pt>
                </c:numCache>
              </c:numRef>
            </c:minus>
          </c:errBars>
          <c:xVal>
            <c:numRef>
              <c:f>'H2O2 Enzyme Chip'!$N$3:$S$3</c:f>
              <c:numCache>
                <c:formatCode>General</c:formatCode>
                <c:ptCount val="6"/>
                <c:pt idx="0">
                  <c:v>0.0</c:v>
                </c:pt>
                <c:pt idx="1">
                  <c:v>5.0</c:v>
                </c:pt>
                <c:pt idx="2">
                  <c:v>10.0</c:v>
                </c:pt>
                <c:pt idx="3">
                  <c:v>15.0</c:v>
                </c:pt>
                <c:pt idx="4">
                  <c:v>20.0</c:v>
                </c:pt>
                <c:pt idx="5">
                  <c:v>25.0</c:v>
                </c:pt>
              </c:numCache>
            </c:numRef>
          </c:xVal>
          <c:yVal>
            <c:numRef>
              <c:f>'H2O2 Enzyme Chip'!$N$4:$S$4</c:f>
              <c:numCache>
                <c:formatCode>General</c:formatCode>
                <c:ptCount val="6"/>
                <c:pt idx="0">
                  <c:v>35.80184999999999</c:v>
                </c:pt>
                <c:pt idx="1">
                  <c:v>41.70194166666664</c:v>
                </c:pt>
                <c:pt idx="2">
                  <c:v>48.349875</c:v>
                </c:pt>
                <c:pt idx="3">
                  <c:v>53.3225</c:v>
                </c:pt>
                <c:pt idx="4">
                  <c:v>54.65213750000001</c:v>
                </c:pt>
                <c:pt idx="5">
                  <c:v>54.22729166666666</c:v>
                </c:pt>
              </c:numCache>
            </c:numRef>
          </c:yVal>
          <c:smooth val="0"/>
        </c:ser>
        <c:ser>
          <c:idx val="1"/>
          <c:order val="1"/>
          <c:tx>
            <c:strRef>
              <c:f>'H2O2 Enzyme Chip'!$M$5</c:f>
              <c:strCache>
                <c:ptCount val="1"/>
                <c:pt idx="0">
                  <c:v>MUT + enzyme</c:v>
                </c:pt>
              </c:strCache>
            </c:strRef>
          </c:tx>
          <c:spPr>
            <a:ln w="9525" cmpd="sng"/>
          </c:spPr>
          <c:marker>
            <c:spPr>
              <a:ln w="9525" cmpd="sng"/>
            </c:spPr>
          </c:marker>
          <c:dPt>
            <c:idx val="3"/>
            <c:marker>
              <c:spPr>
                <a:ln w="19050" cmpd="sng"/>
              </c:spPr>
            </c:marker>
            <c:bubble3D val="0"/>
            <c:spPr>
              <a:ln w="19050" cmpd="sng"/>
            </c:spPr>
          </c:dPt>
          <c:errBars>
            <c:errDir val="y"/>
            <c:errBarType val="both"/>
            <c:errValType val="cust"/>
            <c:noEndCap val="0"/>
            <c:plus>
              <c:numRef>
                <c:f>'H2O2 Enzyme Chip'!$G$37:$G$42</c:f>
                <c:numCache>
                  <c:formatCode>General</c:formatCode>
                  <c:ptCount val="6"/>
                  <c:pt idx="0">
                    <c:v>6.567236339525301</c:v>
                  </c:pt>
                  <c:pt idx="1">
                    <c:v>5.463392420288998</c:v>
                  </c:pt>
                  <c:pt idx="2">
                    <c:v>5.086000736400522</c:v>
                  </c:pt>
                  <c:pt idx="3">
                    <c:v>4.794801815591644</c:v>
                  </c:pt>
                  <c:pt idx="4">
                    <c:v>3.51563912449367</c:v>
                  </c:pt>
                  <c:pt idx="5">
                    <c:v>3.599399803850781</c:v>
                  </c:pt>
                </c:numCache>
              </c:numRef>
            </c:plus>
            <c:minus>
              <c:numRef>
                <c:f>'H2O2 Enzyme Chip'!$G$37:$G$42</c:f>
                <c:numCache>
                  <c:formatCode>General</c:formatCode>
                  <c:ptCount val="6"/>
                  <c:pt idx="0">
                    <c:v>6.567236339525301</c:v>
                  </c:pt>
                  <c:pt idx="1">
                    <c:v>5.463392420288998</c:v>
                  </c:pt>
                  <c:pt idx="2">
                    <c:v>5.086000736400522</c:v>
                  </c:pt>
                  <c:pt idx="3">
                    <c:v>4.794801815591644</c:v>
                  </c:pt>
                  <c:pt idx="4">
                    <c:v>3.51563912449367</c:v>
                  </c:pt>
                  <c:pt idx="5">
                    <c:v>3.599399803850781</c:v>
                  </c:pt>
                </c:numCache>
              </c:numRef>
            </c:minus>
          </c:errBars>
          <c:xVal>
            <c:numRef>
              <c:f>'H2O2 Enzyme Chip'!$N$3:$S$3</c:f>
              <c:numCache>
                <c:formatCode>General</c:formatCode>
                <c:ptCount val="6"/>
                <c:pt idx="0">
                  <c:v>0.0</c:v>
                </c:pt>
                <c:pt idx="1">
                  <c:v>5.0</c:v>
                </c:pt>
                <c:pt idx="2">
                  <c:v>10.0</c:v>
                </c:pt>
                <c:pt idx="3">
                  <c:v>15.0</c:v>
                </c:pt>
                <c:pt idx="4">
                  <c:v>20.0</c:v>
                </c:pt>
                <c:pt idx="5">
                  <c:v>25.0</c:v>
                </c:pt>
              </c:numCache>
            </c:numRef>
          </c:xVal>
          <c:yVal>
            <c:numRef>
              <c:f>'H2O2 Enzyme Chip'!$N$5:$S$5</c:f>
              <c:numCache>
                <c:formatCode>General</c:formatCode>
                <c:ptCount val="6"/>
                <c:pt idx="0">
                  <c:v>35.782875</c:v>
                </c:pt>
                <c:pt idx="1">
                  <c:v>41.9982125</c:v>
                </c:pt>
                <c:pt idx="2">
                  <c:v>46.52615</c:v>
                </c:pt>
                <c:pt idx="3">
                  <c:v>48.84744999999999</c:v>
                </c:pt>
                <c:pt idx="4">
                  <c:v>52.557</c:v>
                </c:pt>
                <c:pt idx="5">
                  <c:v>54.69968749999999</c:v>
                </c:pt>
              </c:numCache>
            </c:numRef>
          </c:yVal>
          <c:smooth val="0"/>
        </c:ser>
        <c:ser>
          <c:idx val="2"/>
          <c:order val="2"/>
          <c:tx>
            <c:strRef>
              <c:f>'H2O2 Enzyme Chip'!$M$6</c:f>
              <c:strCache>
                <c:ptCount val="1"/>
                <c:pt idx="0">
                  <c:v>WT</c:v>
                </c:pt>
              </c:strCache>
            </c:strRef>
          </c:tx>
          <c:spPr>
            <a:ln w="12700" cmpd="sng"/>
          </c:spPr>
          <c:marker>
            <c:spPr>
              <a:ln w="12700" cmpd="sng"/>
            </c:spPr>
          </c:marker>
          <c:errBars>
            <c:errDir val="y"/>
            <c:errBarType val="both"/>
            <c:errValType val="cust"/>
            <c:noEndCap val="0"/>
            <c:plus>
              <c:numRef>
                <c:f>'H2O2 Enzyme Chip'!$G$43:$G$48</c:f>
                <c:numCache>
                  <c:formatCode>General</c:formatCode>
                  <c:ptCount val="6"/>
                  <c:pt idx="0">
                    <c:v>5.898717239536459</c:v>
                  </c:pt>
                  <c:pt idx="1">
                    <c:v>4.337739683000123</c:v>
                  </c:pt>
                  <c:pt idx="2">
                    <c:v>5.420022668313004</c:v>
                  </c:pt>
                  <c:pt idx="3">
                    <c:v>7.042711430966792</c:v>
                  </c:pt>
                  <c:pt idx="4">
                    <c:v>6.840935017378276</c:v>
                  </c:pt>
                  <c:pt idx="5">
                    <c:v>11.01607542525096</c:v>
                  </c:pt>
                </c:numCache>
              </c:numRef>
            </c:plus>
            <c:minus>
              <c:numRef>
                <c:f>'H2O2 Enzyme Chip'!$G$43:$G$48</c:f>
                <c:numCache>
                  <c:formatCode>General</c:formatCode>
                  <c:ptCount val="6"/>
                  <c:pt idx="0">
                    <c:v>5.898717239536459</c:v>
                  </c:pt>
                  <c:pt idx="1">
                    <c:v>4.337739683000123</c:v>
                  </c:pt>
                  <c:pt idx="2">
                    <c:v>5.420022668313004</c:v>
                  </c:pt>
                  <c:pt idx="3">
                    <c:v>7.042711430966792</c:v>
                  </c:pt>
                  <c:pt idx="4">
                    <c:v>6.840935017378276</c:v>
                  </c:pt>
                  <c:pt idx="5">
                    <c:v>11.01607542525096</c:v>
                  </c:pt>
                </c:numCache>
              </c:numRef>
            </c:minus>
          </c:errBars>
          <c:xVal>
            <c:numRef>
              <c:f>'H2O2 Enzyme Chip'!$N$3:$S$3</c:f>
              <c:numCache>
                <c:formatCode>General</c:formatCode>
                <c:ptCount val="6"/>
                <c:pt idx="0">
                  <c:v>0.0</c:v>
                </c:pt>
                <c:pt idx="1">
                  <c:v>5.0</c:v>
                </c:pt>
                <c:pt idx="2">
                  <c:v>10.0</c:v>
                </c:pt>
                <c:pt idx="3">
                  <c:v>15.0</c:v>
                </c:pt>
                <c:pt idx="4">
                  <c:v>20.0</c:v>
                </c:pt>
                <c:pt idx="5">
                  <c:v>25.0</c:v>
                </c:pt>
              </c:numCache>
            </c:numRef>
          </c:xVal>
          <c:yVal>
            <c:numRef>
              <c:f>'H2O2 Enzyme Chip'!$N$6:$S$6</c:f>
              <c:numCache>
                <c:formatCode>General</c:formatCode>
                <c:ptCount val="6"/>
                <c:pt idx="0">
                  <c:v>26.83477272727273</c:v>
                </c:pt>
                <c:pt idx="1">
                  <c:v>33.38518749999999</c:v>
                </c:pt>
                <c:pt idx="2">
                  <c:v>41.15437083333332</c:v>
                </c:pt>
                <c:pt idx="3">
                  <c:v>44.71404166666665</c:v>
                </c:pt>
                <c:pt idx="4">
                  <c:v>48.5666625</c:v>
                </c:pt>
                <c:pt idx="5">
                  <c:v>48.254105</c:v>
                </c:pt>
              </c:numCache>
            </c:numRef>
          </c:yVal>
          <c:smooth val="0"/>
        </c:ser>
        <c:ser>
          <c:idx val="3"/>
          <c:order val="3"/>
          <c:tx>
            <c:strRef>
              <c:f>'H2O2 Enzyme Chip'!$M$7</c:f>
              <c:strCache>
                <c:ptCount val="1"/>
                <c:pt idx="0">
                  <c:v>MUT</c:v>
                </c:pt>
              </c:strCache>
            </c:strRef>
          </c:tx>
          <c:spPr>
            <a:ln w="12700" cmpd="sng"/>
          </c:spPr>
          <c:marker>
            <c:spPr>
              <a:noFill/>
              <a:ln w="12700" cmpd="sng"/>
            </c:spPr>
          </c:marker>
          <c:errBars>
            <c:errDir val="y"/>
            <c:errBarType val="both"/>
            <c:errValType val="cust"/>
            <c:noEndCap val="0"/>
            <c:plus>
              <c:numRef>
                <c:f>'H2O2 Enzyme Chip'!$G$49:$G$54</c:f>
                <c:numCache>
                  <c:formatCode>General</c:formatCode>
                  <c:ptCount val="6"/>
                  <c:pt idx="0">
                    <c:v>4.26405621389537</c:v>
                  </c:pt>
                  <c:pt idx="1">
                    <c:v>5.751604910013466</c:v>
                  </c:pt>
                  <c:pt idx="2">
                    <c:v>5.898265402546457</c:v>
                  </c:pt>
                  <c:pt idx="3">
                    <c:v>8.688544768180501</c:v>
                  </c:pt>
                  <c:pt idx="4">
                    <c:v>8.27544911904621</c:v>
                  </c:pt>
                  <c:pt idx="5">
                    <c:v>7.747336288287344</c:v>
                  </c:pt>
                </c:numCache>
              </c:numRef>
            </c:plus>
            <c:minus>
              <c:numRef>
                <c:f>'H2O2 Enzyme Chip'!$G$49:$G$54</c:f>
                <c:numCache>
                  <c:formatCode>General</c:formatCode>
                  <c:ptCount val="6"/>
                  <c:pt idx="0">
                    <c:v>4.26405621389537</c:v>
                  </c:pt>
                  <c:pt idx="1">
                    <c:v>5.751604910013466</c:v>
                  </c:pt>
                  <c:pt idx="2">
                    <c:v>5.898265402546457</c:v>
                  </c:pt>
                  <c:pt idx="3">
                    <c:v>8.688544768180501</c:v>
                  </c:pt>
                  <c:pt idx="4">
                    <c:v>8.27544911904621</c:v>
                  </c:pt>
                  <c:pt idx="5">
                    <c:v>7.747336288287344</c:v>
                  </c:pt>
                </c:numCache>
              </c:numRef>
            </c:minus>
          </c:errBars>
          <c:xVal>
            <c:numRef>
              <c:f>'H2O2 Enzyme Chip'!$N$3:$S$3</c:f>
              <c:numCache>
                <c:formatCode>General</c:formatCode>
                <c:ptCount val="6"/>
                <c:pt idx="0">
                  <c:v>0.0</c:v>
                </c:pt>
                <c:pt idx="1">
                  <c:v>5.0</c:v>
                </c:pt>
                <c:pt idx="2">
                  <c:v>10.0</c:v>
                </c:pt>
                <c:pt idx="3">
                  <c:v>15.0</c:v>
                </c:pt>
                <c:pt idx="4">
                  <c:v>20.0</c:v>
                </c:pt>
                <c:pt idx="5">
                  <c:v>25.0</c:v>
                </c:pt>
              </c:numCache>
            </c:numRef>
          </c:xVal>
          <c:yVal>
            <c:numRef>
              <c:f>'H2O2 Enzyme Chip'!$N$7:$S$7</c:f>
              <c:numCache>
                <c:formatCode>General</c:formatCode>
                <c:ptCount val="6"/>
                <c:pt idx="0">
                  <c:v>23.32495833333333</c:v>
                </c:pt>
                <c:pt idx="1">
                  <c:v>30.356425</c:v>
                </c:pt>
                <c:pt idx="2">
                  <c:v>35.66351666666667</c:v>
                </c:pt>
                <c:pt idx="3">
                  <c:v>42.7965875</c:v>
                </c:pt>
                <c:pt idx="4">
                  <c:v>46.24185</c:v>
                </c:pt>
                <c:pt idx="5">
                  <c:v>49.56245833333334</c:v>
                </c:pt>
              </c:numCache>
            </c:numRef>
          </c:yVal>
          <c:smooth val="0"/>
        </c:ser>
        <c:dLbls>
          <c:showLegendKey val="0"/>
          <c:showVal val="0"/>
          <c:showCatName val="0"/>
          <c:showSerName val="0"/>
          <c:showPercent val="0"/>
          <c:showBubbleSize val="0"/>
        </c:dLbls>
        <c:axId val="2063623008"/>
        <c:axId val="2102317520"/>
      </c:scatterChart>
      <c:valAx>
        <c:axId val="2063623008"/>
        <c:scaling>
          <c:orientation val="minMax"/>
          <c:max val="25.0"/>
        </c:scaling>
        <c:delete val="0"/>
        <c:axPos val="b"/>
        <c:title>
          <c:tx>
            <c:rich>
              <a:bodyPr/>
              <a:lstStyle/>
              <a:p>
                <a:pPr>
                  <a:defRPr>
                    <a:latin typeface="Arial"/>
                    <a:cs typeface="Arial"/>
                  </a:defRPr>
                </a:pPr>
                <a:r>
                  <a:rPr lang="en-US">
                    <a:latin typeface="Arial"/>
                    <a:cs typeface="Arial"/>
                  </a:rPr>
                  <a:t>Concentration of </a:t>
                </a:r>
                <a:r>
                  <a:rPr lang="en-US" sz="1000" b="1" i="0" u="none" strike="noStrike" baseline="0">
                    <a:effectLst/>
                    <a:latin typeface="Arial"/>
                    <a:cs typeface="Arial"/>
                  </a:rPr>
                  <a:t>H</a:t>
                </a:r>
                <a:r>
                  <a:rPr lang="en-US" sz="1000" b="1" i="0" u="none" strike="noStrike" baseline="-25000">
                    <a:effectLst/>
                    <a:latin typeface="Arial"/>
                    <a:cs typeface="Arial"/>
                  </a:rPr>
                  <a:t>2</a:t>
                </a:r>
                <a:r>
                  <a:rPr lang="en-US" sz="1000" b="1" i="0" u="none" strike="noStrike" baseline="0">
                    <a:effectLst/>
                    <a:latin typeface="Arial"/>
                    <a:cs typeface="Arial"/>
                  </a:rPr>
                  <a:t>O</a:t>
                </a:r>
                <a:r>
                  <a:rPr lang="en-US" sz="1000" b="1" i="0" u="none" strike="noStrike" baseline="-25000">
                    <a:effectLst/>
                    <a:latin typeface="Arial"/>
                    <a:cs typeface="Arial"/>
                  </a:rPr>
                  <a:t>2</a:t>
                </a:r>
                <a:r>
                  <a:rPr lang="en-US" sz="1000" b="1" i="0" u="none" strike="noStrike" baseline="0">
                    <a:latin typeface="Arial"/>
                    <a:cs typeface="Arial"/>
                  </a:rPr>
                  <a:t> </a:t>
                </a:r>
                <a:r>
                  <a:rPr lang="en-US">
                    <a:latin typeface="Arial"/>
                    <a:cs typeface="Arial"/>
                  </a:rPr>
                  <a:t>(</a:t>
                </a:r>
                <a:r>
                  <a:rPr lang="el-GR">
                    <a:latin typeface="Arial"/>
                    <a:cs typeface="Arial"/>
                  </a:rPr>
                  <a:t>μM </a:t>
                </a:r>
                <a:r>
                  <a:rPr lang="en-US">
                    <a:latin typeface="Arial"/>
                    <a:cs typeface="Arial"/>
                  </a:rPr>
                  <a:t>)</a:t>
                </a:r>
              </a:p>
            </c:rich>
          </c:tx>
          <c:layout>
            <c:manualLayout>
              <c:xMode val="edge"/>
              <c:yMode val="edge"/>
              <c:x val="0.305128490796505"/>
              <c:y val="0.907222160421247"/>
            </c:manualLayout>
          </c:layout>
          <c:overlay val="0"/>
        </c:title>
        <c:numFmt formatCode="General" sourceLinked="1"/>
        <c:majorTickMark val="out"/>
        <c:minorTickMark val="none"/>
        <c:tickLblPos val="nextTo"/>
        <c:crossAx val="2102317520"/>
        <c:crosses val="autoZero"/>
        <c:crossBetween val="midCat"/>
      </c:valAx>
      <c:valAx>
        <c:axId val="2102317520"/>
        <c:scaling>
          <c:orientation val="minMax"/>
        </c:scaling>
        <c:delete val="0"/>
        <c:axPos val="l"/>
        <c:title>
          <c:tx>
            <c:rich>
              <a:bodyPr rot="-5400000" vert="horz"/>
              <a:lstStyle/>
              <a:p>
                <a:pPr>
                  <a:defRPr>
                    <a:latin typeface="Arial"/>
                    <a:cs typeface="Arial"/>
                  </a:defRPr>
                </a:pPr>
                <a:r>
                  <a:rPr lang="en-US" dirty="0">
                    <a:latin typeface="Arial"/>
                    <a:cs typeface="Arial"/>
                  </a:rPr>
                  <a:t>Percent Tail DNA</a:t>
                </a:r>
              </a:p>
            </c:rich>
          </c:tx>
          <c:layout>
            <c:manualLayout>
              <c:xMode val="edge"/>
              <c:yMode val="edge"/>
              <c:x val="0.0223393473760102"/>
              <c:y val="0.238571460861295"/>
            </c:manualLayout>
          </c:layout>
          <c:overlay val="0"/>
        </c:title>
        <c:numFmt formatCode="General" sourceLinked="1"/>
        <c:majorTickMark val="out"/>
        <c:minorTickMark val="none"/>
        <c:tickLblPos val="nextTo"/>
        <c:crossAx val="2063623008"/>
        <c:crosses val="autoZero"/>
        <c:crossBetween val="midCat"/>
      </c:valAx>
    </c:plotArea>
    <c:legend>
      <c:legendPos val="r"/>
      <c:layout>
        <c:manualLayout>
          <c:xMode val="edge"/>
          <c:yMode val="edge"/>
          <c:x val="0.187739377197709"/>
          <c:y val="0.00548497194802041"/>
          <c:w val="0.390645906103842"/>
          <c:h val="0.245392470472441"/>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3896642883538"/>
          <c:y val="0.157921362952832"/>
          <c:w val="0.583989027544842"/>
          <c:h val="0.692416473856307"/>
        </c:manualLayout>
      </c:layout>
      <c:scatterChart>
        <c:scatterStyle val="lineMarker"/>
        <c:varyColors val="0"/>
        <c:ser>
          <c:idx val="0"/>
          <c:order val="0"/>
          <c:tx>
            <c:strRef>
              <c:f>'MMS Enzyme Chip'!$K$8</c:f>
              <c:strCache>
                <c:ptCount val="1"/>
                <c:pt idx="0">
                  <c:v>WT +enzyme</c:v>
                </c:pt>
              </c:strCache>
            </c:strRef>
          </c:tx>
          <c:spPr>
            <a:ln w="12700" cmpd="sng"/>
          </c:spPr>
          <c:marker>
            <c:spPr>
              <a:ln w="12700" cmpd="sng"/>
            </c:spPr>
          </c:marker>
          <c:errBars>
            <c:errDir val="y"/>
            <c:errBarType val="both"/>
            <c:errValType val="cust"/>
            <c:noEndCap val="0"/>
            <c:plus>
              <c:numRef>
                <c:f>'MMS Enzyme Chip'!$F$19:$F$24</c:f>
                <c:numCache>
                  <c:formatCode>General</c:formatCode>
                  <c:ptCount val="6"/>
                  <c:pt idx="0">
                    <c:v>4.302652729749464</c:v>
                  </c:pt>
                  <c:pt idx="1">
                    <c:v>4.302652729749464</c:v>
                  </c:pt>
                  <c:pt idx="2">
                    <c:v>4.302652729749464</c:v>
                  </c:pt>
                  <c:pt idx="3">
                    <c:v>4.302652729749464</c:v>
                  </c:pt>
                  <c:pt idx="4">
                    <c:v>4.302652729749464</c:v>
                  </c:pt>
                  <c:pt idx="5">
                    <c:v>4.302652729749464</c:v>
                  </c:pt>
                </c:numCache>
              </c:numRef>
            </c:plus>
            <c:minus>
              <c:numRef>
                <c:f>'MMS Enzyme Chip'!$F$19:$F$24</c:f>
                <c:numCache>
                  <c:formatCode>General</c:formatCode>
                  <c:ptCount val="6"/>
                  <c:pt idx="0">
                    <c:v>4.302652729749464</c:v>
                  </c:pt>
                  <c:pt idx="1">
                    <c:v>4.302652729749464</c:v>
                  </c:pt>
                  <c:pt idx="2">
                    <c:v>4.302652729749464</c:v>
                  </c:pt>
                  <c:pt idx="3">
                    <c:v>4.302652729749464</c:v>
                  </c:pt>
                  <c:pt idx="4">
                    <c:v>4.302652729749464</c:v>
                  </c:pt>
                  <c:pt idx="5">
                    <c:v>4.302652729749464</c:v>
                  </c:pt>
                </c:numCache>
              </c:numRef>
            </c:minus>
          </c:errBars>
          <c:xVal>
            <c:numRef>
              <c:f>'MMS Enzyme Chip'!$L$7:$O$7</c:f>
              <c:numCache>
                <c:formatCode>General</c:formatCode>
                <c:ptCount val="4"/>
                <c:pt idx="0">
                  <c:v>0.0</c:v>
                </c:pt>
                <c:pt idx="1">
                  <c:v>0.1</c:v>
                </c:pt>
                <c:pt idx="2">
                  <c:v>0.2</c:v>
                </c:pt>
                <c:pt idx="3">
                  <c:v>0.5</c:v>
                </c:pt>
              </c:numCache>
            </c:numRef>
          </c:xVal>
          <c:yVal>
            <c:numRef>
              <c:f>'MMS Enzyme Chip'!$L$8:$O$8</c:f>
              <c:numCache>
                <c:formatCode>General</c:formatCode>
                <c:ptCount val="4"/>
                <c:pt idx="0">
                  <c:v>11.76526666666667</c:v>
                </c:pt>
                <c:pt idx="1">
                  <c:v>11.39691666666666</c:v>
                </c:pt>
                <c:pt idx="2">
                  <c:v>25.23383333333332</c:v>
                </c:pt>
                <c:pt idx="3">
                  <c:v>42.79623333333333</c:v>
                </c:pt>
              </c:numCache>
            </c:numRef>
          </c:yVal>
          <c:smooth val="0"/>
        </c:ser>
        <c:ser>
          <c:idx val="1"/>
          <c:order val="1"/>
          <c:tx>
            <c:strRef>
              <c:f>'MMS Enzyme Chip'!$K$9</c:f>
              <c:strCache>
                <c:ptCount val="1"/>
                <c:pt idx="0">
                  <c:v>MUT + enzyme</c:v>
                </c:pt>
              </c:strCache>
            </c:strRef>
          </c:tx>
          <c:spPr>
            <a:ln w="12700" cmpd="sng"/>
          </c:spPr>
          <c:marker>
            <c:spPr>
              <a:ln w="12700" cmpd="sng"/>
            </c:spPr>
          </c:marker>
          <c:errBars>
            <c:errDir val="y"/>
            <c:errBarType val="both"/>
            <c:errValType val="cust"/>
            <c:noEndCap val="0"/>
            <c:plus>
              <c:numRef>
                <c:f>'MMS Enzyme Chip'!$G$25:$G$30</c:f>
                <c:numCache>
                  <c:formatCode>General</c:formatCode>
                  <c:ptCount val="6"/>
                  <c:pt idx="0">
                    <c:v>3.699082439311208</c:v>
                  </c:pt>
                  <c:pt idx="1">
                    <c:v>52.89486000774261</c:v>
                  </c:pt>
                  <c:pt idx="2">
                    <c:v>55.80136004276451</c:v>
                  </c:pt>
                  <c:pt idx="3">
                    <c:v>9.27868783388291</c:v>
                  </c:pt>
                  <c:pt idx="4">
                    <c:v>3.163760750570731</c:v>
                  </c:pt>
                  <c:pt idx="5">
                    <c:v>2.474800124744599</c:v>
                  </c:pt>
                </c:numCache>
              </c:numRef>
            </c:plus>
            <c:minus>
              <c:numRef>
                <c:f>'MMS Enzyme Chip'!$G$25:$G$30</c:f>
                <c:numCache>
                  <c:formatCode>General</c:formatCode>
                  <c:ptCount val="6"/>
                  <c:pt idx="0">
                    <c:v>3.699082439311208</c:v>
                  </c:pt>
                  <c:pt idx="1">
                    <c:v>52.89486000774261</c:v>
                  </c:pt>
                  <c:pt idx="2">
                    <c:v>55.80136004276451</c:v>
                  </c:pt>
                  <c:pt idx="3">
                    <c:v>9.27868783388291</c:v>
                  </c:pt>
                  <c:pt idx="4">
                    <c:v>3.163760750570731</c:v>
                  </c:pt>
                  <c:pt idx="5">
                    <c:v>2.474800124744599</c:v>
                  </c:pt>
                </c:numCache>
              </c:numRef>
            </c:minus>
          </c:errBars>
          <c:xVal>
            <c:numRef>
              <c:f>'MMS Enzyme Chip'!$L$7:$O$7</c:f>
              <c:numCache>
                <c:formatCode>General</c:formatCode>
                <c:ptCount val="4"/>
                <c:pt idx="0">
                  <c:v>0.0</c:v>
                </c:pt>
                <c:pt idx="1">
                  <c:v>0.1</c:v>
                </c:pt>
                <c:pt idx="2">
                  <c:v>0.2</c:v>
                </c:pt>
                <c:pt idx="3">
                  <c:v>0.5</c:v>
                </c:pt>
              </c:numCache>
            </c:numRef>
          </c:xVal>
          <c:yVal>
            <c:numRef>
              <c:f>'MMS Enzyme Chip'!$L$9:$O$9</c:f>
              <c:numCache>
                <c:formatCode>General</c:formatCode>
                <c:ptCount val="4"/>
                <c:pt idx="0">
                  <c:v>11.6167</c:v>
                </c:pt>
                <c:pt idx="1">
                  <c:v>24.67403333333333</c:v>
                </c:pt>
                <c:pt idx="2">
                  <c:v>36.98428333333332</c:v>
                </c:pt>
                <c:pt idx="3">
                  <c:v>58.08668333333332</c:v>
                </c:pt>
              </c:numCache>
            </c:numRef>
          </c:yVal>
          <c:smooth val="0"/>
        </c:ser>
        <c:ser>
          <c:idx val="2"/>
          <c:order val="2"/>
          <c:tx>
            <c:strRef>
              <c:f>'MMS Enzyme Chip'!$K$10</c:f>
              <c:strCache>
                <c:ptCount val="1"/>
                <c:pt idx="0">
                  <c:v>WT</c:v>
                </c:pt>
              </c:strCache>
            </c:strRef>
          </c:tx>
          <c:spPr>
            <a:ln w="12700" cmpd="sng"/>
          </c:spPr>
          <c:marker>
            <c:spPr>
              <a:ln w="12700" cmpd="sng"/>
            </c:spPr>
          </c:marker>
          <c:errBars>
            <c:errDir val="y"/>
            <c:errBarType val="both"/>
            <c:errValType val="cust"/>
            <c:noEndCap val="0"/>
            <c:plus>
              <c:numRef>
                <c:f>'MMS Enzyme Chip'!$G$31:$G$36</c:f>
                <c:numCache>
                  <c:formatCode>General</c:formatCode>
                  <c:ptCount val="6"/>
                  <c:pt idx="0">
                    <c:v>7.280311945290577</c:v>
                  </c:pt>
                  <c:pt idx="1">
                    <c:v>25.24895886710819</c:v>
                  </c:pt>
                  <c:pt idx="2">
                    <c:v>7.350097676801205</c:v>
                  </c:pt>
                  <c:pt idx="3">
                    <c:v>7.752824567463167</c:v>
                  </c:pt>
                  <c:pt idx="4">
                    <c:v>1.304778011595906</c:v>
                  </c:pt>
                  <c:pt idx="5">
                    <c:v>2.719292144777158</c:v>
                  </c:pt>
                </c:numCache>
              </c:numRef>
            </c:plus>
            <c:minus>
              <c:numRef>
                <c:f>'MMS Enzyme Chip'!$G$31:$G$36</c:f>
                <c:numCache>
                  <c:formatCode>General</c:formatCode>
                  <c:ptCount val="6"/>
                  <c:pt idx="0">
                    <c:v>7.280311945290577</c:v>
                  </c:pt>
                  <c:pt idx="1">
                    <c:v>25.24895886710819</c:v>
                  </c:pt>
                  <c:pt idx="2">
                    <c:v>7.350097676801205</c:v>
                  </c:pt>
                  <c:pt idx="3">
                    <c:v>7.752824567463167</c:v>
                  </c:pt>
                  <c:pt idx="4">
                    <c:v>1.304778011595906</c:v>
                  </c:pt>
                  <c:pt idx="5">
                    <c:v>2.719292144777158</c:v>
                  </c:pt>
                </c:numCache>
              </c:numRef>
            </c:minus>
          </c:errBars>
          <c:xVal>
            <c:numRef>
              <c:f>'MMS Enzyme Chip'!$L$7:$O$7</c:f>
              <c:numCache>
                <c:formatCode>General</c:formatCode>
                <c:ptCount val="4"/>
                <c:pt idx="0">
                  <c:v>0.0</c:v>
                </c:pt>
                <c:pt idx="1">
                  <c:v>0.1</c:v>
                </c:pt>
                <c:pt idx="2">
                  <c:v>0.2</c:v>
                </c:pt>
                <c:pt idx="3">
                  <c:v>0.5</c:v>
                </c:pt>
              </c:numCache>
            </c:numRef>
          </c:xVal>
          <c:yVal>
            <c:numRef>
              <c:f>'MMS Enzyme Chip'!$L$10:$O$10</c:f>
              <c:numCache>
                <c:formatCode>General</c:formatCode>
                <c:ptCount val="4"/>
                <c:pt idx="0">
                  <c:v>14.01273333333334</c:v>
                </c:pt>
                <c:pt idx="1">
                  <c:v>22.91298333333332</c:v>
                </c:pt>
                <c:pt idx="2">
                  <c:v>26.93011666666667</c:v>
                </c:pt>
                <c:pt idx="3">
                  <c:v>30.13471666666667</c:v>
                </c:pt>
              </c:numCache>
            </c:numRef>
          </c:yVal>
          <c:smooth val="0"/>
        </c:ser>
        <c:ser>
          <c:idx val="3"/>
          <c:order val="3"/>
          <c:tx>
            <c:strRef>
              <c:f>'MMS Enzyme Chip'!$K$11</c:f>
              <c:strCache>
                <c:ptCount val="1"/>
                <c:pt idx="0">
                  <c:v>MUT</c:v>
                </c:pt>
              </c:strCache>
            </c:strRef>
          </c:tx>
          <c:spPr>
            <a:ln w="12700" cmpd="sng"/>
          </c:spPr>
          <c:marker>
            <c:spPr>
              <a:ln w="12700" cmpd="sng"/>
            </c:spPr>
          </c:marker>
          <c:errBars>
            <c:errDir val="y"/>
            <c:errBarType val="both"/>
            <c:errValType val="cust"/>
            <c:noEndCap val="0"/>
            <c:plus>
              <c:numRef>
                <c:f>'MMS Enzyme Chip'!$G$37:$G$42</c:f>
                <c:numCache>
                  <c:formatCode>General</c:formatCode>
                  <c:ptCount val="6"/>
                  <c:pt idx="0">
                    <c:v>3.507471574833089</c:v>
                  </c:pt>
                  <c:pt idx="1">
                    <c:v>14.30419394209281</c:v>
                  </c:pt>
                  <c:pt idx="2">
                    <c:v>18.74921345856712</c:v>
                  </c:pt>
                  <c:pt idx="3">
                    <c:v>9.896708249528337</c:v>
                  </c:pt>
                  <c:pt idx="4">
                    <c:v>52.0582945861956</c:v>
                  </c:pt>
                  <c:pt idx="5">
                    <c:v>0.350151664718079</c:v>
                  </c:pt>
                </c:numCache>
              </c:numRef>
            </c:plus>
            <c:minus>
              <c:numRef>
                <c:f>'MMS Enzyme Chip'!$G$37:$G$42</c:f>
                <c:numCache>
                  <c:formatCode>General</c:formatCode>
                  <c:ptCount val="6"/>
                  <c:pt idx="0">
                    <c:v>3.507471574833089</c:v>
                  </c:pt>
                  <c:pt idx="1">
                    <c:v>14.30419394209281</c:v>
                  </c:pt>
                  <c:pt idx="2">
                    <c:v>18.74921345856712</c:v>
                  </c:pt>
                  <c:pt idx="3">
                    <c:v>9.896708249528337</c:v>
                  </c:pt>
                  <c:pt idx="4">
                    <c:v>52.0582945861956</c:v>
                  </c:pt>
                  <c:pt idx="5">
                    <c:v>0.350151664718079</c:v>
                  </c:pt>
                </c:numCache>
              </c:numRef>
            </c:minus>
          </c:errBars>
          <c:xVal>
            <c:numRef>
              <c:f>'MMS Enzyme Chip'!$L$7:$O$7</c:f>
              <c:numCache>
                <c:formatCode>General</c:formatCode>
                <c:ptCount val="4"/>
                <c:pt idx="0">
                  <c:v>0.0</c:v>
                </c:pt>
                <c:pt idx="1">
                  <c:v>0.1</c:v>
                </c:pt>
                <c:pt idx="2">
                  <c:v>0.2</c:v>
                </c:pt>
                <c:pt idx="3">
                  <c:v>0.5</c:v>
                </c:pt>
              </c:numCache>
            </c:numRef>
          </c:xVal>
          <c:yVal>
            <c:numRef>
              <c:f>'MMS Enzyme Chip'!$L$11:$O$11</c:f>
              <c:numCache>
                <c:formatCode>General</c:formatCode>
                <c:ptCount val="4"/>
                <c:pt idx="0">
                  <c:v>12.93343333333333</c:v>
                </c:pt>
                <c:pt idx="1">
                  <c:v>22.90981666666667</c:v>
                </c:pt>
                <c:pt idx="2">
                  <c:v>20.07315</c:v>
                </c:pt>
                <c:pt idx="3">
                  <c:v>31.56415</c:v>
                </c:pt>
              </c:numCache>
            </c:numRef>
          </c:yVal>
          <c:smooth val="0"/>
        </c:ser>
        <c:dLbls>
          <c:showLegendKey val="0"/>
          <c:showVal val="0"/>
          <c:showCatName val="0"/>
          <c:showSerName val="0"/>
          <c:showPercent val="0"/>
          <c:showBubbleSize val="0"/>
        </c:dLbls>
        <c:axId val="2102253648"/>
        <c:axId val="2102258976"/>
      </c:scatterChart>
      <c:valAx>
        <c:axId val="2102253648"/>
        <c:scaling>
          <c:orientation val="minMax"/>
          <c:max val="0.5"/>
          <c:min val="0.0"/>
        </c:scaling>
        <c:delete val="0"/>
        <c:axPos val="b"/>
        <c:title>
          <c:tx>
            <c:rich>
              <a:bodyPr/>
              <a:lstStyle/>
              <a:p>
                <a:pPr>
                  <a:defRPr sz="1000">
                    <a:latin typeface="Arial"/>
                    <a:cs typeface="Arial"/>
                  </a:defRPr>
                </a:pPr>
                <a:r>
                  <a:rPr lang="en-US" sz="1000">
                    <a:latin typeface="Arial"/>
                    <a:cs typeface="Arial"/>
                  </a:rPr>
                  <a:t>Concentratio</a:t>
                </a:r>
                <a:r>
                  <a:rPr lang="en-US" sz="1000" baseline="0">
                    <a:latin typeface="Arial"/>
                    <a:cs typeface="Arial"/>
                  </a:rPr>
                  <a:t>n of MMS (mM)</a:t>
                </a:r>
                <a:endParaRPr lang="en-US" sz="1000">
                  <a:latin typeface="Arial"/>
                  <a:cs typeface="Arial"/>
                </a:endParaRPr>
              </a:p>
            </c:rich>
          </c:tx>
          <c:layout>
            <c:manualLayout>
              <c:xMode val="edge"/>
              <c:yMode val="edge"/>
              <c:x val="0.23664402058046"/>
              <c:y val="0.893026246133462"/>
            </c:manualLayout>
          </c:layout>
          <c:overlay val="0"/>
        </c:title>
        <c:numFmt formatCode="General" sourceLinked="1"/>
        <c:majorTickMark val="out"/>
        <c:minorTickMark val="none"/>
        <c:tickLblPos val="nextTo"/>
        <c:crossAx val="2102258976"/>
        <c:crosses val="autoZero"/>
        <c:crossBetween val="midCat"/>
      </c:valAx>
      <c:valAx>
        <c:axId val="2102258976"/>
        <c:scaling>
          <c:orientation val="minMax"/>
        </c:scaling>
        <c:delete val="0"/>
        <c:axPos val="l"/>
        <c:title>
          <c:tx>
            <c:rich>
              <a:bodyPr rot="-5400000" vert="horz"/>
              <a:lstStyle/>
              <a:p>
                <a:pPr>
                  <a:defRPr sz="1000">
                    <a:latin typeface="Arial"/>
                    <a:cs typeface="Arial"/>
                  </a:defRPr>
                </a:pPr>
                <a:r>
                  <a:rPr lang="en-US" sz="1000">
                    <a:latin typeface="Arial"/>
                    <a:cs typeface="Arial"/>
                  </a:rPr>
                  <a:t>Percent</a:t>
                </a:r>
                <a:r>
                  <a:rPr lang="en-US" sz="1000" baseline="0">
                    <a:latin typeface="Arial"/>
                    <a:cs typeface="Arial"/>
                  </a:rPr>
                  <a:t> Tail DNA</a:t>
                </a:r>
              </a:p>
            </c:rich>
          </c:tx>
          <c:layout>
            <c:manualLayout>
              <c:xMode val="edge"/>
              <c:yMode val="edge"/>
              <c:x val="0.0325051877540578"/>
              <c:y val="0.236304374587573"/>
            </c:manualLayout>
          </c:layout>
          <c:overlay val="0"/>
        </c:title>
        <c:numFmt formatCode="General" sourceLinked="1"/>
        <c:majorTickMark val="out"/>
        <c:minorTickMark val="none"/>
        <c:tickLblPos val="nextTo"/>
        <c:crossAx val="2102253648"/>
        <c:crosses val="autoZero"/>
        <c:crossBetween val="midCat"/>
      </c:valAx>
    </c:plotArea>
    <c:legend>
      <c:legendPos val="r"/>
      <c:layout>
        <c:manualLayout>
          <c:xMode val="edge"/>
          <c:yMode val="edge"/>
          <c:x val="0.153164956366014"/>
          <c:y val="0.0243613116063354"/>
          <c:w val="0.336106483981921"/>
          <c:h val="0.195782334138926"/>
        </c:manualLayout>
      </c:layout>
      <c:overlay val="0"/>
      <c:txPr>
        <a:bodyPr/>
        <a:lstStyle/>
        <a:p>
          <a:pPr>
            <a:defRPr sz="900">
              <a:latin typeface="Arial"/>
              <a:cs typeface="Arial"/>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0812672916042"/>
          <c:y val="0.107203823210153"/>
          <c:w val="0.25778241293347"/>
          <c:h val="0.592792950797252"/>
        </c:manualLayout>
      </c:layout>
      <c:scatterChart>
        <c:scatterStyle val="lineMarker"/>
        <c:varyColors val="0"/>
        <c:ser>
          <c:idx val="0"/>
          <c:order val="0"/>
          <c:tx>
            <c:strRef>
              <c:f>'MMS Enzyme Chip'!$K$8</c:f>
              <c:strCache>
                <c:ptCount val="1"/>
                <c:pt idx="0">
                  <c:v>WT +enzyme</c:v>
                </c:pt>
              </c:strCache>
            </c:strRef>
          </c:tx>
          <c:spPr>
            <a:ln w="12700" cmpd="sng"/>
          </c:spPr>
          <c:marker>
            <c:spPr>
              <a:ln w="12700" cmpd="sng"/>
            </c:spPr>
          </c:marker>
          <c:errBars>
            <c:errDir val="y"/>
            <c:errBarType val="both"/>
            <c:errValType val="cust"/>
            <c:noEndCap val="0"/>
            <c:plus>
              <c:numRef>
                <c:f>'MMS Enzyme Chip'!$G$23:$G$24</c:f>
                <c:numCache>
                  <c:formatCode>General</c:formatCode>
                  <c:ptCount val="2"/>
                  <c:pt idx="0">
                    <c:v>34.15218073964878</c:v>
                  </c:pt>
                  <c:pt idx="1">
                    <c:v>11.11750407888917</c:v>
                  </c:pt>
                </c:numCache>
              </c:numRef>
            </c:plus>
            <c:minus>
              <c:numRef>
                <c:f>'MMS Enzyme Chip'!$G$23:$G$24</c:f>
                <c:numCache>
                  <c:formatCode>General</c:formatCode>
                  <c:ptCount val="2"/>
                  <c:pt idx="0">
                    <c:v>34.15218073964878</c:v>
                  </c:pt>
                  <c:pt idx="1">
                    <c:v>11.11750407888917</c:v>
                  </c:pt>
                </c:numCache>
              </c:numRef>
            </c:minus>
          </c:errBars>
          <c:xVal>
            <c:numRef>
              <c:f>'MMS Enzyme Chip'!$P$7:$Q$7</c:f>
              <c:numCache>
                <c:formatCode>General</c:formatCode>
                <c:ptCount val="2"/>
                <c:pt idx="0">
                  <c:v>6.0</c:v>
                </c:pt>
                <c:pt idx="1">
                  <c:v>8.0</c:v>
                </c:pt>
              </c:numCache>
            </c:numRef>
          </c:xVal>
          <c:yVal>
            <c:numRef>
              <c:f>'MMS Enzyme Chip'!$P$8:$Q$8</c:f>
              <c:numCache>
                <c:formatCode>General</c:formatCode>
                <c:ptCount val="2"/>
                <c:pt idx="0">
                  <c:v>56.5045</c:v>
                </c:pt>
                <c:pt idx="1">
                  <c:v>60.74028333333334</c:v>
                </c:pt>
              </c:numCache>
            </c:numRef>
          </c:yVal>
          <c:smooth val="0"/>
        </c:ser>
        <c:ser>
          <c:idx val="1"/>
          <c:order val="1"/>
          <c:tx>
            <c:strRef>
              <c:f>'MMS Enzyme Chip'!$K$9</c:f>
              <c:strCache>
                <c:ptCount val="1"/>
                <c:pt idx="0">
                  <c:v>MUT + enzyme</c:v>
                </c:pt>
              </c:strCache>
            </c:strRef>
          </c:tx>
          <c:spPr>
            <a:ln w="12700" cmpd="sng"/>
          </c:spPr>
          <c:marker>
            <c:spPr>
              <a:ln w="12700" cmpd="sng"/>
            </c:spPr>
          </c:marker>
          <c:errBars>
            <c:errDir val="y"/>
            <c:errBarType val="both"/>
            <c:errValType val="cust"/>
            <c:noEndCap val="0"/>
            <c:plus>
              <c:numRef>
                <c:f>'MMS Enzyme Chip'!$G$29:$G$30</c:f>
                <c:numCache>
                  <c:formatCode>General</c:formatCode>
                  <c:ptCount val="2"/>
                  <c:pt idx="0">
                    <c:v>3.163760750570731</c:v>
                  </c:pt>
                  <c:pt idx="1">
                    <c:v>2.474800124744599</c:v>
                  </c:pt>
                </c:numCache>
              </c:numRef>
            </c:plus>
            <c:minus>
              <c:numRef>
                <c:f>'MMS Enzyme Chip'!$G$29:$G$30</c:f>
                <c:numCache>
                  <c:formatCode>General</c:formatCode>
                  <c:ptCount val="2"/>
                  <c:pt idx="0">
                    <c:v>3.163760750570731</c:v>
                  </c:pt>
                  <c:pt idx="1">
                    <c:v>2.474800124744599</c:v>
                  </c:pt>
                </c:numCache>
              </c:numRef>
            </c:minus>
          </c:errBars>
          <c:xVal>
            <c:numRef>
              <c:f>'MMS Enzyme Chip'!$P$7:$Q$7</c:f>
              <c:numCache>
                <c:formatCode>General</c:formatCode>
                <c:ptCount val="2"/>
                <c:pt idx="0">
                  <c:v>6.0</c:v>
                </c:pt>
                <c:pt idx="1">
                  <c:v>8.0</c:v>
                </c:pt>
              </c:numCache>
            </c:numRef>
          </c:xVal>
          <c:yVal>
            <c:numRef>
              <c:f>'MMS Enzyme Chip'!$P$9:$Q$9</c:f>
              <c:numCache>
                <c:formatCode>General</c:formatCode>
                <c:ptCount val="2"/>
                <c:pt idx="0">
                  <c:v>67.56788333333334</c:v>
                </c:pt>
                <c:pt idx="1">
                  <c:v>64.47579999999998</c:v>
                </c:pt>
              </c:numCache>
            </c:numRef>
          </c:yVal>
          <c:smooth val="0"/>
        </c:ser>
        <c:ser>
          <c:idx val="2"/>
          <c:order val="2"/>
          <c:tx>
            <c:strRef>
              <c:f>'MMS Enzyme Chip'!$K$10</c:f>
              <c:strCache>
                <c:ptCount val="1"/>
                <c:pt idx="0">
                  <c:v>WT</c:v>
                </c:pt>
              </c:strCache>
            </c:strRef>
          </c:tx>
          <c:spPr>
            <a:ln w="12700" cmpd="sng"/>
          </c:spPr>
          <c:marker>
            <c:spPr>
              <a:ln w="12700" cmpd="sng"/>
            </c:spPr>
          </c:marker>
          <c:errBars>
            <c:errDir val="y"/>
            <c:errBarType val="both"/>
            <c:errValType val="cust"/>
            <c:noEndCap val="0"/>
            <c:plus>
              <c:numRef>
                <c:f>'MMS Enzyme Chip'!$G$35:$G$36</c:f>
                <c:numCache>
                  <c:formatCode>General</c:formatCode>
                  <c:ptCount val="2"/>
                  <c:pt idx="0">
                    <c:v>1.304778011595906</c:v>
                  </c:pt>
                  <c:pt idx="1">
                    <c:v>2.719292144777158</c:v>
                  </c:pt>
                </c:numCache>
              </c:numRef>
            </c:plus>
            <c:minus>
              <c:numRef>
                <c:f>'MMS Enzyme Chip'!$G$35:$G$36</c:f>
                <c:numCache>
                  <c:formatCode>General</c:formatCode>
                  <c:ptCount val="2"/>
                  <c:pt idx="0">
                    <c:v>1.304778011595906</c:v>
                  </c:pt>
                  <c:pt idx="1">
                    <c:v>2.719292144777158</c:v>
                  </c:pt>
                </c:numCache>
              </c:numRef>
            </c:minus>
          </c:errBars>
          <c:xVal>
            <c:numRef>
              <c:f>'MMS Enzyme Chip'!$P$7:$Q$7</c:f>
              <c:numCache>
                <c:formatCode>General</c:formatCode>
                <c:ptCount val="2"/>
                <c:pt idx="0">
                  <c:v>6.0</c:v>
                </c:pt>
                <c:pt idx="1">
                  <c:v>8.0</c:v>
                </c:pt>
              </c:numCache>
            </c:numRef>
          </c:xVal>
          <c:yVal>
            <c:numRef>
              <c:f>'MMS Enzyme Chip'!$P$10:$Q$10</c:f>
              <c:numCache>
                <c:formatCode>General</c:formatCode>
                <c:ptCount val="2"/>
                <c:pt idx="0">
                  <c:v>61.82453333333333</c:v>
                </c:pt>
                <c:pt idx="1">
                  <c:v>63.43473333333333</c:v>
                </c:pt>
              </c:numCache>
            </c:numRef>
          </c:yVal>
          <c:smooth val="0"/>
        </c:ser>
        <c:ser>
          <c:idx val="3"/>
          <c:order val="3"/>
          <c:tx>
            <c:strRef>
              <c:f>'MMS Enzyme Chip'!$K$11</c:f>
              <c:strCache>
                <c:ptCount val="1"/>
                <c:pt idx="0">
                  <c:v>MUT</c:v>
                </c:pt>
              </c:strCache>
            </c:strRef>
          </c:tx>
          <c:spPr>
            <a:ln w="12700" cmpd="sng"/>
          </c:spPr>
          <c:marker>
            <c:spPr>
              <a:ln w="12700" cmpd="sng"/>
            </c:spPr>
          </c:marker>
          <c:errBars>
            <c:errDir val="y"/>
            <c:errBarType val="both"/>
            <c:errValType val="cust"/>
            <c:noEndCap val="0"/>
            <c:plus>
              <c:numRef>
                <c:f>'MMS Enzyme Chip'!$G$41:$G$42</c:f>
                <c:numCache>
                  <c:formatCode>General</c:formatCode>
                  <c:ptCount val="2"/>
                  <c:pt idx="0">
                    <c:v>52.0582945861956</c:v>
                  </c:pt>
                  <c:pt idx="1">
                    <c:v>0.350151664718079</c:v>
                  </c:pt>
                </c:numCache>
              </c:numRef>
            </c:plus>
            <c:minus>
              <c:numRef>
                <c:f>'MMS Enzyme Chip'!$G$41:$G$42</c:f>
                <c:numCache>
                  <c:formatCode>General</c:formatCode>
                  <c:ptCount val="2"/>
                  <c:pt idx="0">
                    <c:v>52.0582945861956</c:v>
                  </c:pt>
                  <c:pt idx="1">
                    <c:v>0.350151664718079</c:v>
                  </c:pt>
                </c:numCache>
              </c:numRef>
            </c:minus>
          </c:errBars>
          <c:xVal>
            <c:numRef>
              <c:f>'MMS Enzyme Chip'!$P$7:$Q$7</c:f>
              <c:numCache>
                <c:formatCode>General</c:formatCode>
                <c:ptCount val="2"/>
                <c:pt idx="0">
                  <c:v>6.0</c:v>
                </c:pt>
                <c:pt idx="1">
                  <c:v>8.0</c:v>
                </c:pt>
              </c:numCache>
            </c:numRef>
          </c:xVal>
          <c:yVal>
            <c:numRef>
              <c:f>'MMS Enzyme Chip'!$P$11:$Q$11</c:f>
              <c:numCache>
                <c:formatCode>General</c:formatCode>
                <c:ptCount val="2"/>
                <c:pt idx="0">
                  <c:v>45.9999</c:v>
                </c:pt>
                <c:pt idx="1">
                  <c:v>60.76333333333334</c:v>
                </c:pt>
              </c:numCache>
            </c:numRef>
          </c:yVal>
          <c:smooth val="0"/>
        </c:ser>
        <c:dLbls>
          <c:showLegendKey val="0"/>
          <c:showVal val="0"/>
          <c:showCatName val="0"/>
          <c:showSerName val="0"/>
          <c:showPercent val="0"/>
          <c:showBubbleSize val="0"/>
        </c:dLbls>
        <c:axId val="2102361056"/>
        <c:axId val="2102370192"/>
      </c:scatterChart>
      <c:valAx>
        <c:axId val="2102361056"/>
        <c:scaling>
          <c:orientation val="minMax"/>
          <c:max val="8.0"/>
          <c:min val="6.0"/>
        </c:scaling>
        <c:delete val="0"/>
        <c:axPos val="b"/>
        <c:numFmt formatCode="General" sourceLinked="1"/>
        <c:majorTickMark val="out"/>
        <c:minorTickMark val="none"/>
        <c:tickLblPos val="nextTo"/>
        <c:crossAx val="2102370192"/>
        <c:crosses val="autoZero"/>
        <c:crossBetween val="midCat"/>
        <c:majorUnit val="1.0"/>
      </c:valAx>
      <c:valAx>
        <c:axId val="2102370192"/>
        <c:scaling>
          <c:orientation val="minMax"/>
          <c:min val="0.0"/>
        </c:scaling>
        <c:delete val="0"/>
        <c:axPos val="l"/>
        <c:numFmt formatCode="General" sourceLinked="1"/>
        <c:majorTickMark val="out"/>
        <c:minorTickMark val="none"/>
        <c:tickLblPos val="nextTo"/>
        <c:crossAx val="2102361056"/>
        <c:crosses val="autoZero"/>
        <c:crossBetween val="midCat"/>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7138100231726"/>
          <c:y val="0.181376998573208"/>
          <c:w val="0.744790517926031"/>
          <c:h val="0.642952494945985"/>
        </c:manualLayout>
      </c:layout>
      <c:scatterChart>
        <c:scatterStyle val="lineMarker"/>
        <c:varyColors val="0"/>
        <c:ser>
          <c:idx val="0"/>
          <c:order val="0"/>
          <c:tx>
            <c:strRef>
              <c:f>Sheet1!$A$19</c:f>
              <c:strCache>
                <c:ptCount val="1"/>
                <c:pt idx="0">
                  <c:v>WT No Recovery</c:v>
                </c:pt>
              </c:strCache>
            </c:strRef>
          </c:tx>
          <c:spPr>
            <a:ln w="12700" cmpd="sng"/>
          </c:spPr>
          <c:marker>
            <c:spPr>
              <a:ln w="12700" cmpd="sng"/>
            </c:spPr>
          </c:marker>
          <c:xVal>
            <c:numRef>
              <c:f>Sheet1!$B$18:$D$18</c:f>
              <c:numCache>
                <c:formatCode>General</c:formatCode>
                <c:ptCount val="3"/>
                <c:pt idx="0">
                  <c:v>0.0</c:v>
                </c:pt>
                <c:pt idx="1">
                  <c:v>10.0</c:v>
                </c:pt>
                <c:pt idx="2">
                  <c:v>20.0</c:v>
                </c:pt>
              </c:numCache>
            </c:numRef>
          </c:xVal>
          <c:yVal>
            <c:numRef>
              <c:f>Sheet1!$B$19:$D$19</c:f>
              <c:numCache>
                <c:formatCode>General</c:formatCode>
                <c:ptCount val="3"/>
                <c:pt idx="0">
                  <c:v>0.0384615384615385</c:v>
                </c:pt>
                <c:pt idx="1">
                  <c:v>0.183333333333333</c:v>
                </c:pt>
                <c:pt idx="2">
                  <c:v>0.6</c:v>
                </c:pt>
              </c:numCache>
            </c:numRef>
          </c:yVal>
          <c:smooth val="0"/>
        </c:ser>
        <c:ser>
          <c:idx val="1"/>
          <c:order val="1"/>
          <c:tx>
            <c:strRef>
              <c:f>Sheet1!$A$20</c:f>
              <c:strCache>
                <c:ptCount val="1"/>
                <c:pt idx="0">
                  <c:v>MUT No Recovery</c:v>
                </c:pt>
              </c:strCache>
            </c:strRef>
          </c:tx>
          <c:spPr>
            <a:ln w="12700" cmpd="sng"/>
          </c:spPr>
          <c:marker>
            <c:spPr>
              <a:ln w="12700" cmpd="sng"/>
            </c:spPr>
          </c:marker>
          <c:xVal>
            <c:numRef>
              <c:f>Sheet1!$B$18:$D$18</c:f>
              <c:numCache>
                <c:formatCode>General</c:formatCode>
                <c:ptCount val="3"/>
                <c:pt idx="0">
                  <c:v>0.0</c:v>
                </c:pt>
                <c:pt idx="1">
                  <c:v>10.0</c:v>
                </c:pt>
                <c:pt idx="2">
                  <c:v>20.0</c:v>
                </c:pt>
              </c:numCache>
            </c:numRef>
          </c:xVal>
          <c:yVal>
            <c:numRef>
              <c:f>Sheet1!$B$20:$D$20</c:f>
              <c:numCache>
                <c:formatCode>General</c:formatCode>
                <c:ptCount val="3"/>
                <c:pt idx="0">
                  <c:v>0.06</c:v>
                </c:pt>
                <c:pt idx="1">
                  <c:v>0.851851851851852</c:v>
                </c:pt>
                <c:pt idx="2">
                  <c:v>0.574074074074074</c:v>
                </c:pt>
              </c:numCache>
            </c:numRef>
          </c:yVal>
          <c:smooth val="0"/>
        </c:ser>
        <c:dLbls>
          <c:showLegendKey val="0"/>
          <c:showVal val="0"/>
          <c:showCatName val="0"/>
          <c:showSerName val="0"/>
          <c:showPercent val="0"/>
          <c:showBubbleSize val="0"/>
        </c:dLbls>
        <c:axId val="2101459344"/>
        <c:axId val="2101453408"/>
      </c:scatterChart>
      <c:valAx>
        <c:axId val="2101459344"/>
        <c:scaling>
          <c:orientation val="minMax"/>
        </c:scaling>
        <c:delete val="0"/>
        <c:axPos val="b"/>
        <c:title>
          <c:tx>
            <c:rich>
              <a:bodyPr/>
              <a:lstStyle/>
              <a:p>
                <a:pPr>
                  <a:defRPr sz="1000">
                    <a:latin typeface="Arial"/>
                    <a:cs typeface="Arial"/>
                  </a:defRPr>
                </a:pPr>
                <a:r>
                  <a:rPr lang="en-US" sz="1000" dirty="0">
                    <a:latin typeface="Arial"/>
                    <a:cs typeface="Arial"/>
                  </a:rPr>
                  <a:t>Concentration</a:t>
                </a:r>
                <a:r>
                  <a:rPr lang="en-US" sz="1000" baseline="0" dirty="0">
                    <a:latin typeface="Arial"/>
                    <a:cs typeface="Arial"/>
                  </a:rPr>
                  <a:t> of </a:t>
                </a:r>
                <a:r>
                  <a:rPr lang="en-US" sz="1000" baseline="0" dirty="0" smtClean="0">
                    <a:latin typeface="Arial"/>
                    <a:cs typeface="Arial"/>
                  </a:rPr>
                  <a:t>H</a:t>
                </a:r>
                <a:r>
                  <a:rPr lang="en-US" sz="1000" baseline="-25000" dirty="0" smtClean="0">
                    <a:latin typeface="Arial"/>
                    <a:cs typeface="Arial"/>
                  </a:rPr>
                  <a:t>2</a:t>
                </a:r>
                <a:r>
                  <a:rPr lang="en-US" sz="1000" baseline="0" dirty="0" smtClean="0">
                    <a:latin typeface="Arial"/>
                    <a:cs typeface="Arial"/>
                  </a:rPr>
                  <a:t>O</a:t>
                </a:r>
                <a:r>
                  <a:rPr lang="en-US" sz="1000" baseline="-25000" dirty="0" smtClean="0">
                    <a:latin typeface="Arial"/>
                    <a:cs typeface="Arial"/>
                  </a:rPr>
                  <a:t>2</a:t>
                </a:r>
                <a:r>
                  <a:rPr lang="el-GR" sz="1000" baseline="0" dirty="0" smtClean="0">
                    <a:latin typeface="Arial"/>
                    <a:cs typeface="Arial"/>
                  </a:rPr>
                  <a:t> </a:t>
                </a:r>
                <a:r>
                  <a:rPr lang="el-GR" sz="1000" baseline="0" dirty="0">
                    <a:latin typeface="Arial"/>
                    <a:cs typeface="Arial"/>
                  </a:rPr>
                  <a:t>(μM)</a:t>
                </a:r>
                <a:endParaRPr lang="en-US" sz="1000" dirty="0">
                  <a:latin typeface="Arial"/>
                  <a:cs typeface="Arial"/>
                </a:endParaRPr>
              </a:p>
            </c:rich>
          </c:tx>
          <c:layout>
            <c:manualLayout>
              <c:xMode val="edge"/>
              <c:yMode val="edge"/>
              <c:x val="0.248039629549324"/>
              <c:y val="0.921292472626927"/>
            </c:manualLayout>
          </c:layout>
          <c:overlay val="0"/>
        </c:title>
        <c:numFmt formatCode="General" sourceLinked="1"/>
        <c:majorTickMark val="out"/>
        <c:minorTickMark val="none"/>
        <c:tickLblPos val="nextTo"/>
        <c:crossAx val="2101453408"/>
        <c:crosses val="autoZero"/>
        <c:crossBetween val="midCat"/>
      </c:valAx>
      <c:valAx>
        <c:axId val="2101453408"/>
        <c:scaling>
          <c:orientation val="minMax"/>
        </c:scaling>
        <c:delete val="0"/>
        <c:axPos val="l"/>
        <c:title>
          <c:tx>
            <c:rich>
              <a:bodyPr rot="-5400000" vert="horz"/>
              <a:lstStyle/>
              <a:p>
                <a:pPr>
                  <a:defRPr sz="1000">
                    <a:latin typeface="Arial"/>
                    <a:cs typeface="Arial"/>
                  </a:defRPr>
                </a:pPr>
                <a:r>
                  <a:rPr lang="en-US" sz="1000">
                    <a:latin typeface="Arial"/>
                    <a:cs typeface="Arial"/>
                  </a:rPr>
                  <a:t>#FITC</a:t>
                </a:r>
                <a:r>
                  <a:rPr lang="en-US" sz="1000" baseline="0">
                    <a:latin typeface="Arial"/>
                    <a:cs typeface="Arial"/>
                  </a:rPr>
                  <a:t> Cells/ #DAPI cells</a:t>
                </a:r>
                <a:endParaRPr lang="en-US" sz="1000">
                  <a:latin typeface="Arial"/>
                  <a:cs typeface="Arial"/>
                </a:endParaRPr>
              </a:p>
            </c:rich>
          </c:tx>
          <c:layout>
            <c:manualLayout>
              <c:xMode val="edge"/>
              <c:yMode val="edge"/>
              <c:x val="0.0213145082189816"/>
              <c:y val="0.173669708509461"/>
            </c:manualLayout>
          </c:layout>
          <c:overlay val="0"/>
        </c:title>
        <c:numFmt formatCode="General" sourceLinked="1"/>
        <c:majorTickMark val="out"/>
        <c:minorTickMark val="none"/>
        <c:tickLblPos val="nextTo"/>
        <c:crossAx val="2101459344"/>
        <c:crosses val="autoZero"/>
        <c:crossBetween val="midCat"/>
      </c:valAx>
    </c:plotArea>
    <c:legend>
      <c:legendPos val="r"/>
      <c:layout>
        <c:manualLayout>
          <c:xMode val="edge"/>
          <c:yMode val="edge"/>
          <c:x val="0.17452935399467"/>
          <c:y val="0.032073833858119"/>
          <c:w val="0.436829051217099"/>
          <c:h val="0.147787533471357"/>
        </c:manualLayout>
      </c:layout>
      <c:overlay val="0"/>
      <c:txPr>
        <a:bodyPr/>
        <a:lstStyle/>
        <a:p>
          <a:pPr>
            <a:defRPr sz="900">
              <a:latin typeface="Arial"/>
              <a:cs typeface="Arial"/>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62618446495647"/>
          <c:y val="0.181376959555348"/>
          <c:w val="0.659310382296843"/>
          <c:h val="0.563022001777826"/>
        </c:manualLayout>
      </c:layout>
      <c:scatterChart>
        <c:scatterStyle val="lineMarker"/>
        <c:varyColors val="0"/>
        <c:ser>
          <c:idx val="0"/>
          <c:order val="0"/>
          <c:tx>
            <c:strRef>
              <c:f>Sheet1!$A$25</c:f>
              <c:strCache>
                <c:ptCount val="1"/>
                <c:pt idx="0">
                  <c:v>WT Recovery</c:v>
                </c:pt>
              </c:strCache>
            </c:strRef>
          </c:tx>
          <c:spPr>
            <a:ln w="12700" cmpd="sng"/>
          </c:spPr>
          <c:marker>
            <c:spPr>
              <a:ln w="12700" cmpd="sng"/>
            </c:spPr>
          </c:marker>
          <c:xVal>
            <c:numRef>
              <c:f>Sheet1!$B$24:$D$24</c:f>
              <c:numCache>
                <c:formatCode>General</c:formatCode>
                <c:ptCount val="3"/>
                <c:pt idx="0">
                  <c:v>0.0</c:v>
                </c:pt>
                <c:pt idx="1">
                  <c:v>10.0</c:v>
                </c:pt>
                <c:pt idx="2">
                  <c:v>20.0</c:v>
                </c:pt>
              </c:numCache>
            </c:numRef>
          </c:xVal>
          <c:yVal>
            <c:numRef>
              <c:f>Sheet1!$B$25:$D$25</c:f>
              <c:numCache>
                <c:formatCode>General</c:formatCode>
                <c:ptCount val="3"/>
                <c:pt idx="0">
                  <c:v>0.888888888888889</c:v>
                </c:pt>
                <c:pt idx="1">
                  <c:v>0.05</c:v>
                </c:pt>
                <c:pt idx="2">
                  <c:v>0.666666666666667</c:v>
                </c:pt>
              </c:numCache>
            </c:numRef>
          </c:yVal>
          <c:smooth val="0"/>
        </c:ser>
        <c:ser>
          <c:idx val="1"/>
          <c:order val="1"/>
          <c:tx>
            <c:strRef>
              <c:f>Sheet1!$A$26</c:f>
              <c:strCache>
                <c:ptCount val="1"/>
                <c:pt idx="0">
                  <c:v>MUT Recovery</c:v>
                </c:pt>
              </c:strCache>
            </c:strRef>
          </c:tx>
          <c:spPr>
            <a:ln w="12700" cmpd="sng"/>
          </c:spPr>
          <c:marker>
            <c:spPr>
              <a:ln w="12700" cmpd="sng"/>
            </c:spPr>
          </c:marker>
          <c:xVal>
            <c:numRef>
              <c:f>Sheet1!$B$24:$D$24</c:f>
              <c:numCache>
                <c:formatCode>General</c:formatCode>
                <c:ptCount val="3"/>
                <c:pt idx="0">
                  <c:v>0.0</c:v>
                </c:pt>
                <c:pt idx="1">
                  <c:v>10.0</c:v>
                </c:pt>
                <c:pt idx="2">
                  <c:v>20.0</c:v>
                </c:pt>
              </c:numCache>
            </c:numRef>
          </c:xVal>
          <c:yVal>
            <c:numRef>
              <c:f>Sheet1!$B$26:$D$26</c:f>
              <c:numCache>
                <c:formatCode>General</c:formatCode>
                <c:ptCount val="3"/>
                <c:pt idx="0">
                  <c:v>0.465753424657534</c:v>
                </c:pt>
                <c:pt idx="1">
                  <c:v>0.375</c:v>
                </c:pt>
                <c:pt idx="2">
                  <c:v>0.191011235955056</c:v>
                </c:pt>
              </c:numCache>
            </c:numRef>
          </c:yVal>
          <c:smooth val="0"/>
        </c:ser>
        <c:dLbls>
          <c:showLegendKey val="0"/>
          <c:showVal val="0"/>
          <c:showCatName val="0"/>
          <c:showSerName val="0"/>
          <c:showPercent val="0"/>
          <c:showBubbleSize val="0"/>
        </c:dLbls>
        <c:axId val="2101420176"/>
        <c:axId val="2101413696"/>
      </c:scatterChart>
      <c:valAx>
        <c:axId val="2101420176"/>
        <c:scaling>
          <c:orientation val="minMax"/>
        </c:scaling>
        <c:delete val="0"/>
        <c:axPos val="b"/>
        <c:title>
          <c:tx>
            <c:rich>
              <a:bodyPr/>
              <a:lstStyle/>
              <a:p>
                <a:pPr>
                  <a:defRPr sz="1000">
                    <a:latin typeface="Arial"/>
                    <a:cs typeface="Arial"/>
                  </a:defRPr>
                </a:pPr>
                <a:r>
                  <a:rPr lang="en-US" sz="1000" dirty="0">
                    <a:latin typeface="Arial"/>
                    <a:cs typeface="Arial"/>
                  </a:rPr>
                  <a:t>Concentration</a:t>
                </a:r>
                <a:r>
                  <a:rPr lang="en-US" sz="1000" baseline="0" dirty="0">
                    <a:latin typeface="Arial"/>
                    <a:cs typeface="Arial"/>
                  </a:rPr>
                  <a:t> of </a:t>
                </a:r>
                <a:r>
                  <a:rPr lang="en-US" sz="1000" b="1" i="0" u="none" strike="noStrike" baseline="0" dirty="0" smtClean="0">
                    <a:effectLst/>
                  </a:rPr>
                  <a:t>H</a:t>
                </a:r>
                <a:r>
                  <a:rPr lang="en-US" sz="1000" b="1" i="0" u="none" strike="noStrike" baseline="-25000" dirty="0" smtClean="0">
                    <a:effectLst/>
                  </a:rPr>
                  <a:t>2</a:t>
                </a:r>
                <a:r>
                  <a:rPr lang="en-US" sz="1000" b="1" i="0" u="none" strike="noStrike" baseline="0" dirty="0" smtClean="0">
                    <a:effectLst/>
                  </a:rPr>
                  <a:t>O</a:t>
                </a:r>
                <a:r>
                  <a:rPr lang="en-US" sz="1000" b="1" i="0" u="none" strike="noStrike" baseline="-25000" dirty="0" smtClean="0">
                    <a:effectLst/>
                  </a:rPr>
                  <a:t>2</a:t>
                </a:r>
                <a:r>
                  <a:rPr lang="en-US" sz="1000" b="1" i="0" u="none" strike="noStrike" baseline="0" dirty="0" smtClean="0"/>
                  <a:t> </a:t>
                </a:r>
                <a:r>
                  <a:rPr lang="en-US" sz="1000" baseline="0" dirty="0" smtClean="0">
                    <a:latin typeface="Arial"/>
                    <a:cs typeface="Arial"/>
                  </a:rPr>
                  <a:t>(</a:t>
                </a:r>
                <a:r>
                  <a:rPr lang="el-GR" sz="1000" baseline="0" dirty="0" smtClean="0">
                    <a:latin typeface="Arial"/>
                    <a:cs typeface="Arial"/>
                  </a:rPr>
                  <a:t> </a:t>
                </a:r>
                <a:r>
                  <a:rPr lang="el-GR" sz="1000" baseline="0" dirty="0">
                    <a:latin typeface="Arial"/>
                    <a:cs typeface="Arial"/>
                  </a:rPr>
                  <a:t>(μM)</a:t>
                </a:r>
                <a:endParaRPr lang="en-US" sz="1000" dirty="0">
                  <a:latin typeface="Arial"/>
                  <a:cs typeface="Arial"/>
                </a:endParaRPr>
              </a:p>
            </c:rich>
          </c:tx>
          <c:layout>
            <c:manualLayout>
              <c:xMode val="edge"/>
              <c:yMode val="edge"/>
              <c:x val="0.325363773736289"/>
              <c:y val="0.8285592922502"/>
            </c:manualLayout>
          </c:layout>
          <c:overlay val="0"/>
        </c:title>
        <c:numFmt formatCode="General" sourceLinked="1"/>
        <c:majorTickMark val="out"/>
        <c:minorTickMark val="none"/>
        <c:tickLblPos val="nextTo"/>
        <c:crossAx val="2101413696"/>
        <c:crosses val="autoZero"/>
        <c:crossBetween val="midCat"/>
      </c:valAx>
      <c:valAx>
        <c:axId val="2101413696"/>
        <c:scaling>
          <c:orientation val="minMax"/>
        </c:scaling>
        <c:delete val="0"/>
        <c:axPos val="l"/>
        <c:title>
          <c:tx>
            <c:rich>
              <a:bodyPr rot="-5400000" vert="horz"/>
              <a:lstStyle/>
              <a:p>
                <a:pPr>
                  <a:defRPr sz="1000">
                    <a:latin typeface="Arial"/>
                    <a:cs typeface="Arial"/>
                  </a:defRPr>
                </a:pPr>
                <a:r>
                  <a:rPr lang="en-US" sz="1000">
                    <a:latin typeface="Arial"/>
                    <a:cs typeface="Arial"/>
                  </a:rPr>
                  <a:t>#FITC</a:t>
                </a:r>
                <a:r>
                  <a:rPr lang="en-US" sz="1000" baseline="0">
                    <a:latin typeface="Arial"/>
                    <a:cs typeface="Arial"/>
                  </a:rPr>
                  <a:t> Cells/ #DAPI cells</a:t>
                </a:r>
                <a:endParaRPr lang="en-US" sz="1000">
                  <a:latin typeface="Arial"/>
                  <a:cs typeface="Arial"/>
                </a:endParaRPr>
              </a:p>
            </c:rich>
          </c:tx>
          <c:layout>
            <c:manualLayout>
              <c:xMode val="edge"/>
              <c:yMode val="edge"/>
              <c:x val="0.122374612655641"/>
              <c:y val="0.194063027239178"/>
            </c:manualLayout>
          </c:layout>
          <c:overlay val="0"/>
        </c:title>
        <c:numFmt formatCode="General" sourceLinked="1"/>
        <c:majorTickMark val="out"/>
        <c:minorTickMark val="none"/>
        <c:tickLblPos val="nextTo"/>
        <c:crossAx val="2101420176"/>
        <c:crosses val="autoZero"/>
        <c:crossBetween val="midCat"/>
      </c:valAx>
    </c:plotArea>
    <c:legend>
      <c:legendPos val="r"/>
      <c:layout>
        <c:manualLayout>
          <c:xMode val="edge"/>
          <c:yMode val="edge"/>
          <c:x val="0.267445347847788"/>
          <c:y val="0.0600726228793494"/>
          <c:w val="0.343648287123722"/>
          <c:h val="0.130039959560044"/>
        </c:manualLayout>
      </c:layout>
      <c:overlay val="0"/>
      <c:txPr>
        <a:bodyPr/>
        <a:lstStyle/>
        <a:p>
          <a:pPr>
            <a:defRPr sz="900">
              <a:latin typeface="Arial"/>
              <a:cs typeface="Arial"/>
            </a:defRPr>
          </a:pPr>
          <a:endParaRPr lang="en-US"/>
        </a:p>
      </c:txPr>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21081" indent="0" algn="ctr">
              <a:buNone/>
              <a:defRPr>
                <a:solidFill>
                  <a:schemeClr val="tx1">
                    <a:tint val="75000"/>
                  </a:schemeClr>
                </a:solidFill>
              </a:defRPr>
            </a:lvl2pPr>
            <a:lvl3pPr marL="842162" indent="0" algn="ctr">
              <a:buNone/>
              <a:defRPr>
                <a:solidFill>
                  <a:schemeClr val="tx1">
                    <a:tint val="75000"/>
                  </a:schemeClr>
                </a:solidFill>
              </a:defRPr>
            </a:lvl3pPr>
            <a:lvl4pPr marL="1263244" indent="0" algn="ctr">
              <a:buNone/>
              <a:defRPr>
                <a:solidFill>
                  <a:schemeClr val="tx1">
                    <a:tint val="75000"/>
                  </a:schemeClr>
                </a:solidFill>
              </a:defRPr>
            </a:lvl4pPr>
            <a:lvl5pPr marL="1684325" indent="0" algn="ctr">
              <a:buNone/>
              <a:defRPr>
                <a:solidFill>
                  <a:schemeClr val="tx1">
                    <a:tint val="75000"/>
                  </a:schemeClr>
                </a:solidFill>
              </a:defRPr>
            </a:lvl5pPr>
            <a:lvl6pPr marL="2105406" indent="0" algn="ctr">
              <a:buNone/>
              <a:defRPr>
                <a:solidFill>
                  <a:schemeClr val="tx1">
                    <a:tint val="75000"/>
                  </a:schemeClr>
                </a:solidFill>
              </a:defRPr>
            </a:lvl6pPr>
            <a:lvl7pPr marL="2526487" indent="0" algn="ctr">
              <a:buNone/>
              <a:defRPr>
                <a:solidFill>
                  <a:schemeClr val="tx1">
                    <a:tint val="75000"/>
                  </a:schemeClr>
                </a:solidFill>
              </a:defRPr>
            </a:lvl7pPr>
            <a:lvl8pPr marL="2947568" indent="0" algn="ctr">
              <a:buNone/>
              <a:defRPr>
                <a:solidFill>
                  <a:schemeClr val="tx1">
                    <a:tint val="75000"/>
                  </a:schemeClr>
                </a:solidFill>
              </a:defRPr>
            </a:lvl8pPr>
            <a:lvl9pPr marL="33686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A09E3-35E1-8441-A614-8629E5BCC46A}"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379006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09E3-35E1-8441-A614-8629E5BCC46A}"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418949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09E3-35E1-8441-A614-8629E5BCC46A}"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243949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09E3-35E1-8441-A614-8629E5BCC46A}"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69092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7"/>
            <a:ext cx="5829300" cy="18161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4" y="3875618"/>
            <a:ext cx="5829300" cy="2000249"/>
          </a:xfrm>
        </p:spPr>
        <p:txBody>
          <a:bodyPr anchor="b"/>
          <a:lstStyle>
            <a:lvl1pPr marL="0" indent="0">
              <a:buNone/>
              <a:defRPr sz="1800">
                <a:solidFill>
                  <a:schemeClr val="tx1">
                    <a:tint val="75000"/>
                  </a:schemeClr>
                </a:solidFill>
              </a:defRPr>
            </a:lvl1pPr>
            <a:lvl2pPr marL="421081" indent="0">
              <a:buNone/>
              <a:defRPr sz="1700">
                <a:solidFill>
                  <a:schemeClr val="tx1">
                    <a:tint val="75000"/>
                  </a:schemeClr>
                </a:solidFill>
              </a:defRPr>
            </a:lvl2pPr>
            <a:lvl3pPr marL="842162" indent="0">
              <a:buNone/>
              <a:defRPr sz="1500">
                <a:solidFill>
                  <a:schemeClr val="tx1">
                    <a:tint val="75000"/>
                  </a:schemeClr>
                </a:solidFill>
              </a:defRPr>
            </a:lvl3pPr>
            <a:lvl4pPr marL="1263244" indent="0">
              <a:buNone/>
              <a:defRPr sz="1300">
                <a:solidFill>
                  <a:schemeClr val="tx1">
                    <a:tint val="75000"/>
                  </a:schemeClr>
                </a:solidFill>
              </a:defRPr>
            </a:lvl4pPr>
            <a:lvl5pPr marL="1684325" indent="0">
              <a:buNone/>
              <a:defRPr sz="1300">
                <a:solidFill>
                  <a:schemeClr val="tx1">
                    <a:tint val="75000"/>
                  </a:schemeClr>
                </a:solidFill>
              </a:defRPr>
            </a:lvl5pPr>
            <a:lvl6pPr marL="2105406" indent="0">
              <a:buNone/>
              <a:defRPr sz="1300">
                <a:solidFill>
                  <a:schemeClr val="tx1">
                    <a:tint val="75000"/>
                  </a:schemeClr>
                </a:solidFill>
              </a:defRPr>
            </a:lvl6pPr>
            <a:lvl7pPr marL="2526487" indent="0">
              <a:buNone/>
              <a:defRPr sz="1300">
                <a:solidFill>
                  <a:schemeClr val="tx1">
                    <a:tint val="75000"/>
                  </a:schemeClr>
                </a:solidFill>
              </a:defRPr>
            </a:lvl7pPr>
            <a:lvl8pPr marL="2947568" indent="0">
              <a:buNone/>
              <a:defRPr sz="1300">
                <a:solidFill>
                  <a:schemeClr val="tx1">
                    <a:tint val="75000"/>
                  </a:schemeClr>
                </a:solidFill>
              </a:defRPr>
            </a:lvl8pPr>
            <a:lvl9pPr marL="33686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A09E3-35E1-8441-A614-8629E5BCC46A}"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237681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A09E3-35E1-8441-A614-8629E5BCC46A}"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364534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A09E3-35E1-8441-A614-8629E5BCC46A}" type="datetimeFigureOut">
              <a:rPr lang="en-US" smtClean="0"/>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267201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A09E3-35E1-8441-A614-8629E5BCC46A}"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6808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09E3-35E1-8441-A614-8629E5BCC46A}"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156304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6"/>
            <a:ext cx="2256234" cy="154940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7"/>
            <a:ext cx="2256234" cy="6254751"/>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A09E3-35E1-8441-A614-8629E5BCC46A}"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22139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4"/>
            <a:ext cx="4114800" cy="5486400"/>
          </a:xfrm>
        </p:spPr>
        <p:txBody>
          <a:bodyPr/>
          <a:lstStyle>
            <a:lvl1pPr marL="0" indent="0">
              <a:buNone/>
              <a:defRPr sz="2900"/>
            </a:lvl1pPr>
            <a:lvl2pPr marL="421081" indent="0">
              <a:buNone/>
              <a:defRPr sz="2600"/>
            </a:lvl2pPr>
            <a:lvl3pPr marL="842162" indent="0">
              <a:buNone/>
              <a:defRPr sz="2200"/>
            </a:lvl3pPr>
            <a:lvl4pPr marL="1263244" indent="0">
              <a:buNone/>
              <a:defRPr sz="1800"/>
            </a:lvl4pPr>
            <a:lvl5pPr marL="1684325" indent="0">
              <a:buNone/>
              <a:defRPr sz="1800"/>
            </a:lvl5pPr>
            <a:lvl6pPr marL="2105406" indent="0">
              <a:buNone/>
              <a:defRPr sz="1800"/>
            </a:lvl6pPr>
            <a:lvl7pPr marL="2526487" indent="0">
              <a:buNone/>
              <a:defRPr sz="1800"/>
            </a:lvl7pPr>
            <a:lvl8pPr marL="2947568" indent="0">
              <a:buNone/>
              <a:defRPr sz="1800"/>
            </a:lvl8pPr>
            <a:lvl9pPr marL="3368650" indent="0">
              <a:buNone/>
              <a:defRPr sz="18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A09E3-35E1-8441-A614-8629E5BCC46A}"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F47BF-C544-0D4E-B970-81E4E4780E65}" type="slidenum">
              <a:rPr lang="en-US" smtClean="0"/>
              <a:t>‹#›</a:t>
            </a:fld>
            <a:endParaRPr lang="en-US"/>
          </a:p>
        </p:txBody>
      </p:sp>
    </p:spTree>
    <p:extLst>
      <p:ext uri="{BB962C8B-B14F-4D97-AF65-F5344CB8AC3E}">
        <p14:creationId xmlns:p14="http://schemas.microsoft.com/office/powerpoint/2010/main" val="2389709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4216" tIns="42108" rIns="84216" bIns="421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84216" tIns="42108" rIns="84216" bIns="421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4"/>
          </a:xfrm>
          <a:prstGeom prst="rect">
            <a:avLst/>
          </a:prstGeom>
        </p:spPr>
        <p:txBody>
          <a:bodyPr vert="horz" lIns="84216" tIns="42108" rIns="84216" bIns="42108" rtlCol="0" anchor="ctr"/>
          <a:lstStyle>
            <a:lvl1pPr algn="l">
              <a:defRPr sz="1100">
                <a:solidFill>
                  <a:schemeClr val="tx1">
                    <a:tint val="75000"/>
                  </a:schemeClr>
                </a:solidFill>
              </a:defRPr>
            </a:lvl1pPr>
          </a:lstStyle>
          <a:p>
            <a:fld id="{D9CA09E3-35E1-8441-A614-8629E5BCC46A}" type="datetimeFigureOut">
              <a:rPr lang="en-US" smtClean="0"/>
              <a:t>10/11/17</a:t>
            </a:fld>
            <a:endParaRPr lang="en-US"/>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4216" tIns="42108" rIns="84216" bIns="42108"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4216" tIns="42108" rIns="84216" bIns="42108" rtlCol="0" anchor="ctr"/>
          <a:lstStyle>
            <a:lvl1pPr algn="r">
              <a:defRPr sz="1100">
                <a:solidFill>
                  <a:schemeClr val="tx1">
                    <a:tint val="75000"/>
                  </a:schemeClr>
                </a:solidFill>
              </a:defRPr>
            </a:lvl1pPr>
          </a:lstStyle>
          <a:p>
            <a:fld id="{A42F47BF-C544-0D4E-B970-81E4E4780E65}" type="slidenum">
              <a:rPr lang="en-US" smtClean="0"/>
              <a:t>‹#›</a:t>
            </a:fld>
            <a:endParaRPr lang="en-US"/>
          </a:p>
        </p:txBody>
      </p:sp>
    </p:spTree>
    <p:extLst>
      <p:ext uri="{BB962C8B-B14F-4D97-AF65-F5344CB8AC3E}">
        <p14:creationId xmlns:p14="http://schemas.microsoft.com/office/powerpoint/2010/main" val="271410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1081" rtl="0" eaLnBrk="1" latinLnBrk="0" hangingPunct="1">
        <a:spcBef>
          <a:spcPct val="0"/>
        </a:spcBef>
        <a:buNone/>
        <a:defRPr sz="4100" kern="1200">
          <a:solidFill>
            <a:schemeClr val="tx1"/>
          </a:solidFill>
          <a:latin typeface="+mj-lt"/>
          <a:ea typeface="+mj-ea"/>
          <a:cs typeface="+mj-cs"/>
        </a:defRPr>
      </a:lvl1pPr>
    </p:titleStyle>
    <p:bodyStyle>
      <a:lvl1pPr marL="315811" indent="-315811" algn="l" defTabSz="421081" rtl="0" eaLnBrk="1" latinLnBrk="0" hangingPunct="1">
        <a:spcBef>
          <a:spcPct val="20000"/>
        </a:spcBef>
        <a:buFont typeface="Arial"/>
        <a:buChar char="•"/>
        <a:defRPr sz="2900" kern="1200">
          <a:solidFill>
            <a:schemeClr val="tx1"/>
          </a:solidFill>
          <a:latin typeface="+mn-lt"/>
          <a:ea typeface="+mn-ea"/>
          <a:cs typeface="+mn-cs"/>
        </a:defRPr>
      </a:lvl1pPr>
      <a:lvl2pPr marL="684257" indent="-263176" algn="l" defTabSz="421081" rtl="0" eaLnBrk="1" latinLnBrk="0" hangingPunct="1">
        <a:spcBef>
          <a:spcPct val="20000"/>
        </a:spcBef>
        <a:buFont typeface="Arial"/>
        <a:buChar char="–"/>
        <a:defRPr sz="2600" kern="1200">
          <a:solidFill>
            <a:schemeClr val="tx1"/>
          </a:solidFill>
          <a:latin typeface="+mn-lt"/>
          <a:ea typeface="+mn-ea"/>
          <a:cs typeface="+mn-cs"/>
        </a:defRPr>
      </a:lvl2pPr>
      <a:lvl3pPr marL="1052703" indent="-210541" algn="l" defTabSz="421081" rtl="0" eaLnBrk="1" latinLnBrk="0" hangingPunct="1">
        <a:spcBef>
          <a:spcPct val="20000"/>
        </a:spcBef>
        <a:buFont typeface="Arial"/>
        <a:buChar char="•"/>
        <a:defRPr sz="2200" kern="1200">
          <a:solidFill>
            <a:schemeClr val="tx1"/>
          </a:solidFill>
          <a:latin typeface="+mn-lt"/>
          <a:ea typeface="+mn-ea"/>
          <a:cs typeface="+mn-cs"/>
        </a:defRPr>
      </a:lvl3pPr>
      <a:lvl4pPr marL="1473784" indent="-210541" algn="l" defTabSz="421081" rtl="0" eaLnBrk="1" latinLnBrk="0" hangingPunct="1">
        <a:spcBef>
          <a:spcPct val="20000"/>
        </a:spcBef>
        <a:buFont typeface="Arial"/>
        <a:buChar char="–"/>
        <a:defRPr sz="1800" kern="1200">
          <a:solidFill>
            <a:schemeClr val="tx1"/>
          </a:solidFill>
          <a:latin typeface="+mn-lt"/>
          <a:ea typeface="+mn-ea"/>
          <a:cs typeface="+mn-cs"/>
        </a:defRPr>
      </a:lvl4pPr>
      <a:lvl5pPr marL="1894865" indent="-210541" algn="l" defTabSz="421081" rtl="0" eaLnBrk="1" latinLnBrk="0" hangingPunct="1">
        <a:spcBef>
          <a:spcPct val="20000"/>
        </a:spcBef>
        <a:buFont typeface="Arial"/>
        <a:buChar char="»"/>
        <a:defRPr sz="1800" kern="1200">
          <a:solidFill>
            <a:schemeClr val="tx1"/>
          </a:solidFill>
          <a:latin typeface="+mn-lt"/>
          <a:ea typeface="+mn-ea"/>
          <a:cs typeface="+mn-cs"/>
        </a:defRPr>
      </a:lvl5pPr>
      <a:lvl6pPr marL="2315947" indent="-210541" algn="l" defTabSz="421081" rtl="0" eaLnBrk="1" latinLnBrk="0" hangingPunct="1">
        <a:spcBef>
          <a:spcPct val="20000"/>
        </a:spcBef>
        <a:buFont typeface="Arial"/>
        <a:buChar char="•"/>
        <a:defRPr sz="1800" kern="1200">
          <a:solidFill>
            <a:schemeClr val="tx1"/>
          </a:solidFill>
          <a:latin typeface="+mn-lt"/>
          <a:ea typeface="+mn-ea"/>
          <a:cs typeface="+mn-cs"/>
        </a:defRPr>
      </a:lvl6pPr>
      <a:lvl7pPr marL="2737028" indent="-210541" algn="l" defTabSz="421081" rtl="0" eaLnBrk="1" latinLnBrk="0" hangingPunct="1">
        <a:spcBef>
          <a:spcPct val="20000"/>
        </a:spcBef>
        <a:buFont typeface="Arial"/>
        <a:buChar char="•"/>
        <a:defRPr sz="1800" kern="1200">
          <a:solidFill>
            <a:schemeClr val="tx1"/>
          </a:solidFill>
          <a:latin typeface="+mn-lt"/>
          <a:ea typeface="+mn-ea"/>
          <a:cs typeface="+mn-cs"/>
        </a:defRPr>
      </a:lvl7pPr>
      <a:lvl8pPr marL="3158109" indent="-210541" algn="l" defTabSz="421081" rtl="0" eaLnBrk="1" latinLnBrk="0" hangingPunct="1">
        <a:spcBef>
          <a:spcPct val="20000"/>
        </a:spcBef>
        <a:buFont typeface="Arial"/>
        <a:buChar char="•"/>
        <a:defRPr sz="1800" kern="1200">
          <a:solidFill>
            <a:schemeClr val="tx1"/>
          </a:solidFill>
          <a:latin typeface="+mn-lt"/>
          <a:ea typeface="+mn-ea"/>
          <a:cs typeface="+mn-cs"/>
        </a:defRPr>
      </a:lvl8pPr>
      <a:lvl9pPr marL="3579190" indent="-210541" algn="l" defTabSz="42108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21081" rtl="0" eaLnBrk="1" latinLnBrk="0" hangingPunct="1">
        <a:defRPr sz="1700" kern="1200">
          <a:solidFill>
            <a:schemeClr val="tx1"/>
          </a:solidFill>
          <a:latin typeface="+mn-lt"/>
          <a:ea typeface="+mn-ea"/>
          <a:cs typeface="+mn-cs"/>
        </a:defRPr>
      </a:lvl1pPr>
      <a:lvl2pPr marL="421081" algn="l" defTabSz="421081" rtl="0" eaLnBrk="1" latinLnBrk="0" hangingPunct="1">
        <a:defRPr sz="1700" kern="1200">
          <a:solidFill>
            <a:schemeClr val="tx1"/>
          </a:solidFill>
          <a:latin typeface="+mn-lt"/>
          <a:ea typeface="+mn-ea"/>
          <a:cs typeface="+mn-cs"/>
        </a:defRPr>
      </a:lvl2pPr>
      <a:lvl3pPr marL="842162" algn="l" defTabSz="421081" rtl="0" eaLnBrk="1" latinLnBrk="0" hangingPunct="1">
        <a:defRPr sz="1700" kern="1200">
          <a:solidFill>
            <a:schemeClr val="tx1"/>
          </a:solidFill>
          <a:latin typeface="+mn-lt"/>
          <a:ea typeface="+mn-ea"/>
          <a:cs typeface="+mn-cs"/>
        </a:defRPr>
      </a:lvl3pPr>
      <a:lvl4pPr marL="1263244" algn="l" defTabSz="421081" rtl="0" eaLnBrk="1" latinLnBrk="0" hangingPunct="1">
        <a:defRPr sz="1700" kern="1200">
          <a:solidFill>
            <a:schemeClr val="tx1"/>
          </a:solidFill>
          <a:latin typeface="+mn-lt"/>
          <a:ea typeface="+mn-ea"/>
          <a:cs typeface="+mn-cs"/>
        </a:defRPr>
      </a:lvl4pPr>
      <a:lvl5pPr marL="1684325" algn="l" defTabSz="421081" rtl="0" eaLnBrk="1" latinLnBrk="0" hangingPunct="1">
        <a:defRPr sz="1700" kern="1200">
          <a:solidFill>
            <a:schemeClr val="tx1"/>
          </a:solidFill>
          <a:latin typeface="+mn-lt"/>
          <a:ea typeface="+mn-ea"/>
          <a:cs typeface="+mn-cs"/>
        </a:defRPr>
      </a:lvl5pPr>
      <a:lvl6pPr marL="2105406" algn="l" defTabSz="421081" rtl="0" eaLnBrk="1" latinLnBrk="0" hangingPunct="1">
        <a:defRPr sz="1700" kern="1200">
          <a:solidFill>
            <a:schemeClr val="tx1"/>
          </a:solidFill>
          <a:latin typeface="+mn-lt"/>
          <a:ea typeface="+mn-ea"/>
          <a:cs typeface="+mn-cs"/>
        </a:defRPr>
      </a:lvl6pPr>
      <a:lvl7pPr marL="2526487" algn="l" defTabSz="421081" rtl="0" eaLnBrk="1" latinLnBrk="0" hangingPunct="1">
        <a:defRPr sz="1700" kern="1200">
          <a:solidFill>
            <a:schemeClr val="tx1"/>
          </a:solidFill>
          <a:latin typeface="+mn-lt"/>
          <a:ea typeface="+mn-ea"/>
          <a:cs typeface="+mn-cs"/>
        </a:defRPr>
      </a:lvl7pPr>
      <a:lvl8pPr marL="2947568" algn="l" defTabSz="421081" rtl="0" eaLnBrk="1" latinLnBrk="0" hangingPunct="1">
        <a:defRPr sz="1700" kern="1200">
          <a:solidFill>
            <a:schemeClr val="tx1"/>
          </a:solidFill>
          <a:latin typeface="+mn-lt"/>
          <a:ea typeface="+mn-ea"/>
          <a:cs typeface="+mn-cs"/>
        </a:defRPr>
      </a:lvl8pPr>
      <a:lvl9pPr marL="3368650" algn="l" defTabSz="4210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61" y="805159"/>
            <a:ext cx="6172200" cy="1524000"/>
          </a:xfrm>
        </p:spPr>
        <p:txBody>
          <a:bodyPr>
            <a:normAutofit/>
          </a:bodyPr>
          <a:lstStyle/>
          <a:p>
            <a:r>
              <a:rPr lang="en-US" sz="1800" i="1" dirty="0" smtClean="0"/>
              <a:t>High-throughput assessment of DNA Damage in mouse embryonic </a:t>
            </a:r>
            <a:r>
              <a:rPr lang="en-US" sz="1800" i="1" dirty="0" smtClean="0">
                <a:latin typeface="Arial"/>
                <a:cs typeface="Arial"/>
              </a:rPr>
              <a:t>fibroblasts</a:t>
            </a:r>
            <a:r>
              <a:rPr lang="en-US" sz="1800" i="1" dirty="0" smtClean="0"/>
              <a:t> with the </a:t>
            </a:r>
            <a:r>
              <a:rPr lang="en-US" sz="1800" i="1" dirty="0" err="1" smtClean="0"/>
              <a:t>CometChip</a:t>
            </a:r>
            <a:r>
              <a:rPr lang="en-US" sz="1800" i="1" dirty="0" smtClean="0"/>
              <a:t> Assay.</a:t>
            </a:r>
            <a:endParaRPr lang="en-US" sz="1800" i="1" dirty="0"/>
          </a:p>
        </p:txBody>
      </p:sp>
      <p:sp>
        <p:nvSpPr>
          <p:cNvPr id="3" name="Content Placeholder 2"/>
          <p:cNvSpPr>
            <a:spLocks noGrp="1"/>
          </p:cNvSpPr>
          <p:nvPr>
            <p:ph idx="1"/>
          </p:nvPr>
        </p:nvSpPr>
        <p:spPr>
          <a:xfrm>
            <a:off x="583979" y="2361953"/>
            <a:ext cx="6172200" cy="6034617"/>
          </a:xfrm>
        </p:spPr>
        <p:txBody>
          <a:bodyPr>
            <a:normAutofit/>
          </a:bodyPr>
          <a:lstStyle/>
          <a:p>
            <a:pPr marL="0" indent="0">
              <a:buNone/>
            </a:pPr>
            <a:r>
              <a:rPr lang="en-US" sz="1400" dirty="0" smtClean="0"/>
              <a:t>Emma Gong, Anna </a:t>
            </a:r>
            <a:r>
              <a:rPr lang="en-US" sz="1400" dirty="0" smtClean="0"/>
              <a:t>Martinez</a:t>
            </a:r>
          </a:p>
          <a:p>
            <a:pPr marL="0" indent="0">
              <a:buNone/>
            </a:pPr>
            <a:r>
              <a:rPr lang="en-US" sz="1400" dirty="0" smtClean="0"/>
              <a:t>Module One Data Summary</a:t>
            </a:r>
          </a:p>
          <a:p>
            <a:pPr marL="0" indent="0">
              <a:buNone/>
            </a:pPr>
            <a:r>
              <a:rPr lang="en-US" sz="1400" dirty="0" smtClean="0"/>
              <a:t>Tuesday/ Thursday Lab</a:t>
            </a:r>
          </a:p>
          <a:p>
            <a:pPr marL="0" indent="0">
              <a:buNone/>
            </a:pPr>
            <a:r>
              <a:rPr lang="en-US" sz="1400" dirty="0" smtClean="0"/>
              <a:t>Pink Team</a:t>
            </a:r>
            <a:endParaRPr lang="en-US" sz="1400" dirty="0"/>
          </a:p>
        </p:txBody>
      </p:sp>
    </p:spTree>
    <p:extLst>
      <p:ext uri="{BB962C8B-B14F-4D97-AF65-F5344CB8AC3E}">
        <p14:creationId xmlns:p14="http://schemas.microsoft.com/office/powerpoint/2010/main" val="3353340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159" y="81428"/>
            <a:ext cx="6538522" cy="9356403"/>
          </a:xfrm>
          <a:prstGeom prst="rect">
            <a:avLst/>
          </a:prstGeom>
          <a:noFill/>
        </p:spPr>
        <p:txBody>
          <a:bodyPr wrap="square" rtlCol="0">
            <a:spAutoFit/>
          </a:bodyPr>
          <a:lstStyle/>
          <a:p>
            <a:r>
              <a:rPr lang="en-US" sz="1400" b="1" dirty="0" smtClean="0">
                <a:solidFill>
                  <a:srgbClr val="000000"/>
                </a:solidFill>
                <a:latin typeface="Arial"/>
                <a:cs typeface="Arial"/>
              </a:rPr>
              <a:t>Implications and Future Work</a:t>
            </a:r>
          </a:p>
          <a:p>
            <a:pPr marL="285750" indent="-285750">
              <a:buFont typeface="Arial"/>
              <a:buChar char="•"/>
            </a:pPr>
            <a:endParaRPr lang="en-US" sz="1400" dirty="0" smtClean="0">
              <a:latin typeface="Arial"/>
              <a:cs typeface="Arial"/>
            </a:endParaRPr>
          </a:p>
          <a:p>
            <a:pPr marL="285750" indent="-285750">
              <a:buFont typeface="Arial"/>
              <a:buChar char="•"/>
            </a:pPr>
            <a:r>
              <a:rPr lang="en-US" sz="1400" dirty="0" smtClean="0">
                <a:latin typeface="Arial"/>
                <a:cs typeface="Arial"/>
              </a:rPr>
              <a:t>Statistically significant differences in DNA damage were observed between these groups, where both groups with added enzyme had greater DNA Damage. </a:t>
            </a:r>
          </a:p>
          <a:p>
            <a:pPr marL="285750" indent="-285750">
              <a:buFont typeface="Arial"/>
              <a:buChar char="•"/>
            </a:pPr>
            <a:r>
              <a:rPr lang="en-US" sz="1400" dirty="0" smtClean="0">
                <a:latin typeface="Arial"/>
                <a:cs typeface="Arial"/>
              </a:rPr>
              <a:t>These results indicate that too much </a:t>
            </a:r>
            <a:r>
              <a:rPr lang="en-US" sz="1400" dirty="0" err="1" smtClean="0">
                <a:latin typeface="Arial"/>
                <a:cs typeface="Arial"/>
              </a:rPr>
              <a:t>Fpg</a:t>
            </a:r>
            <a:r>
              <a:rPr lang="en-US" sz="1400" dirty="0" smtClean="0">
                <a:latin typeface="Arial"/>
                <a:cs typeface="Arial"/>
              </a:rPr>
              <a:t> enzyme was added when trying to achieve an enzyme concentration physiologically mimicking a </a:t>
            </a:r>
            <a:r>
              <a:rPr lang="en-US" sz="1400" dirty="0" err="1" smtClean="0">
                <a:latin typeface="Arial"/>
                <a:cs typeface="Arial"/>
              </a:rPr>
              <a:t>wildtype</a:t>
            </a:r>
            <a:r>
              <a:rPr lang="en-US" sz="1400" dirty="0" smtClean="0">
                <a:latin typeface="Arial"/>
                <a:cs typeface="Arial"/>
              </a:rPr>
              <a:t> MEF cell.</a:t>
            </a:r>
          </a:p>
          <a:p>
            <a:pPr marL="285750" indent="-285750">
              <a:buFont typeface="Arial"/>
              <a:buChar char="•"/>
            </a:pPr>
            <a:r>
              <a:rPr lang="en-US" sz="1400" dirty="0" smtClean="0">
                <a:latin typeface="Arial"/>
                <a:cs typeface="Arial"/>
              </a:rPr>
              <a:t>Prior to conducting the </a:t>
            </a:r>
            <a:r>
              <a:rPr lang="en-US" sz="1400" dirty="0">
                <a:latin typeface="Arial"/>
                <a:cs typeface="Arial"/>
              </a:rPr>
              <a:t>ϒHSAX </a:t>
            </a:r>
            <a:r>
              <a:rPr lang="en-US" sz="1400" dirty="0" smtClean="0">
                <a:latin typeface="Arial"/>
                <a:cs typeface="Arial"/>
              </a:rPr>
              <a:t>assay, it was expected that MEF cells given recovery time would exhibit fewer DNA double stranded breaks. </a:t>
            </a:r>
          </a:p>
          <a:p>
            <a:pPr marL="285750" indent="-285750">
              <a:buFont typeface="Arial"/>
              <a:buChar char="•"/>
            </a:pPr>
            <a:r>
              <a:rPr lang="en-US" sz="1400" dirty="0" smtClean="0">
                <a:latin typeface="Arial"/>
                <a:cs typeface="Arial"/>
              </a:rPr>
              <a:t>In the recovery group, mutant MEF cells were expected to have more DNA double stranded breaks than </a:t>
            </a:r>
            <a:r>
              <a:rPr lang="en-US" sz="1400" dirty="0" err="1" smtClean="0">
                <a:latin typeface="Arial"/>
                <a:cs typeface="Arial"/>
              </a:rPr>
              <a:t>wildtype</a:t>
            </a:r>
            <a:r>
              <a:rPr lang="en-US" sz="1400" dirty="0" smtClean="0">
                <a:latin typeface="Arial"/>
                <a:cs typeface="Arial"/>
              </a:rPr>
              <a:t> MEF cells.</a:t>
            </a:r>
          </a:p>
          <a:p>
            <a:pPr marL="285750" indent="-285750">
              <a:buFont typeface="Arial"/>
              <a:buChar char="•"/>
            </a:pPr>
            <a:r>
              <a:rPr lang="en-US" sz="1400" dirty="0" smtClean="0">
                <a:latin typeface="Arial"/>
                <a:cs typeface="Arial"/>
              </a:rPr>
              <a:t>Our data show an increase in DNA double strand breaks with increasing concentrations of hydrogen peroxide in the </a:t>
            </a:r>
            <a:r>
              <a:rPr lang="en-US" sz="1400" dirty="0" err="1" smtClean="0">
                <a:latin typeface="Arial"/>
                <a:cs typeface="Arial"/>
              </a:rPr>
              <a:t>wildtype</a:t>
            </a:r>
            <a:r>
              <a:rPr lang="en-US" sz="1400" dirty="0" smtClean="0">
                <a:latin typeface="Arial"/>
                <a:cs typeface="Arial"/>
              </a:rPr>
              <a:t> MEF cells given no recovery.</a:t>
            </a:r>
          </a:p>
          <a:p>
            <a:pPr marL="285750" indent="-285750">
              <a:buFont typeface="Arial"/>
              <a:buChar char="•"/>
            </a:pPr>
            <a:r>
              <a:rPr lang="en-US" sz="1400" dirty="0" smtClean="0">
                <a:latin typeface="Arial"/>
                <a:cs typeface="Arial"/>
              </a:rPr>
              <a:t>There is not a decrease DNA Damage in the recovery MEF cells compared to the MEF cells given no recovery, indicating that other types of DNA Damage may have been repaired during the recovery time; however, double stranded breaks may need a longer period of time to be fixed.</a:t>
            </a:r>
          </a:p>
          <a:p>
            <a:pPr marL="285750" indent="-285750">
              <a:buFont typeface="Arial"/>
              <a:buChar char="•"/>
            </a:pPr>
            <a:r>
              <a:rPr lang="en-US" sz="1400" dirty="0" smtClean="0">
                <a:latin typeface="Arial"/>
                <a:cs typeface="Arial"/>
              </a:rPr>
              <a:t>There are many ways this assay could be improved.</a:t>
            </a:r>
          </a:p>
          <a:p>
            <a:pPr marL="285750" indent="-285750">
              <a:buFont typeface="Arial"/>
              <a:buChar char="•"/>
            </a:pPr>
            <a:r>
              <a:rPr lang="en-US" sz="1400" dirty="0" smtClean="0">
                <a:latin typeface="Arial"/>
                <a:cs typeface="Arial"/>
              </a:rPr>
              <a:t>For subsequent experiments, </a:t>
            </a:r>
            <a:r>
              <a:rPr lang="en-US" sz="1400" dirty="0">
                <a:latin typeface="Arial"/>
                <a:cs typeface="Arial"/>
              </a:rPr>
              <a:t>I would recommend adding more </a:t>
            </a:r>
            <a:r>
              <a:rPr lang="en-US" sz="1400" dirty="0" err="1">
                <a:latin typeface="Arial"/>
                <a:cs typeface="Arial"/>
              </a:rPr>
              <a:t>macrowell</a:t>
            </a:r>
            <a:r>
              <a:rPr lang="en-US" sz="1400" dirty="0">
                <a:latin typeface="Arial"/>
                <a:cs typeface="Arial"/>
              </a:rPr>
              <a:t> </a:t>
            </a:r>
            <a:r>
              <a:rPr lang="en-US" sz="1400" dirty="0" smtClean="0">
                <a:latin typeface="Arial"/>
                <a:cs typeface="Arial"/>
              </a:rPr>
              <a:t>groups, during MEF loading, </a:t>
            </a:r>
            <a:r>
              <a:rPr lang="en-US" sz="1400" dirty="0">
                <a:latin typeface="Arial"/>
                <a:cs typeface="Arial"/>
              </a:rPr>
              <a:t>with different volumes/number of cells then just ‘low’ and ‘high’. </a:t>
            </a:r>
          </a:p>
          <a:p>
            <a:pPr marL="285750" indent="-285750">
              <a:buFont typeface="Arial"/>
              <a:buChar char="•"/>
            </a:pPr>
            <a:r>
              <a:rPr lang="en-US" sz="1400" dirty="0" smtClean="0">
                <a:latin typeface="Arial"/>
                <a:cs typeface="Arial"/>
              </a:rPr>
              <a:t>For adding </a:t>
            </a:r>
            <a:r>
              <a:rPr lang="en-US" sz="1400" dirty="0" err="1" smtClean="0">
                <a:latin typeface="Arial"/>
                <a:cs typeface="Arial"/>
              </a:rPr>
              <a:t>Fpg</a:t>
            </a:r>
            <a:r>
              <a:rPr lang="en-US" sz="1400" dirty="0" smtClean="0">
                <a:latin typeface="Arial"/>
                <a:cs typeface="Arial"/>
              </a:rPr>
              <a:t> to MEF mutant and </a:t>
            </a:r>
            <a:r>
              <a:rPr lang="en-US" sz="1400" dirty="0" err="1" smtClean="0">
                <a:latin typeface="Arial"/>
                <a:cs typeface="Arial"/>
              </a:rPr>
              <a:t>wildtype</a:t>
            </a:r>
            <a:r>
              <a:rPr lang="en-US" sz="1400" dirty="0" smtClean="0">
                <a:latin typeface="Arial"/>
                <a:cs typeface="Arial"/>
              </a:rPr>
              <a:t> cells, different concentrations of </a:t>
            </a:r>
            <a:r>
              <a:rPr lang="en-US" sz="1400" dirty="0" err="1" smtClean="0">
                <a:latin typeface="Arial"/>
                <a:cs typeface="Arial"/>
              </a:rPr>
              <a:t>Fpg</a:t>
            </a:r>
            <a:r>
              <a:rPr lang="en-US" sz="1400" dirty="0" smtClean="0">
                <a:latin typeface="Arial"/>
                <a:cs typeface="Arial"/>
              </a:rPr>
              <a:t> enzyme should we added back to the MEF mutant cells and the concentration most similar in DNA damage to the MEF </a:t>
            </a:r>
            <a:r>
              <a:rPr lang="en-US" sz="1400" dirty="0" err="1" smtClean="0">
                <a:latin typeface="Arial"/>
                <a:cs typeface="Arial"/>
              </a:rPr>
              <a:t>wildtype</a:t>
            </a:r>
            <a:r>
              <a:rPr lang="en-US" sz="1400" dirty="0" smtClean="0">
                <a:latin typeface="Arial"/>
                <a:cs typeface="Arial"/>
              </a:rPr>
              <a:t> cells should be used. This method also applies to treating cells with MMS.</a:t>
            </a:r>
          </a:p>
          <a:p>
            <a:pPr marL="285750" indent="-285750">
              <a:buFont typeface="Arial"/>
              <a:buChar char="•"/>
            </a:pPr>
            <a:r>
              <a:rPr lang="en-US" sz="1400" dirty="0" smtClean="0">
                <a:latin typeface="Arial"/>
                <a:cs typeface="Arial"/>
              </a:rPr>
              <a:t>For the </a:t>
            </a:r>
            <a:r>
              <a:rPr lang="en-US" sz="1400" dirty="0">
                <a:latin typeface="Arial"/>
                <a:cs typeface="Arial"/>
              </a:rPr>
              <a:t>ϒHSAX </a:t>
            </a:r>
            <a:r>
              <a:rPr lang="en-US" sz="1400" dirty="0" smtClean="0">
                <a:latin typeface="Arial"/>
                <a:cs typeface="Arial"/>
              </a:rPr>
              <a:t>assay, results should be assessed using different recovery times to indicate some relationship between recovery time and presence of DNA double stranded breaks.</a:t>
            </a:r>
          </a:p>
          <a:p>
            <a:pPr marL="285750" indent="-285750">
              <a:buFont typeface="Arial"/>
              <a:buChar char="•"/>
            </a:pPr>
            <a:r>
              <a:rPr lang="en-US" sz="1400" dirty="0">
                <a:latin typeface="Arial"/>
                <a:cs typeface="Arial"/>
              </a:rPr>
              <a:t>The </a:t>
            </a:r>
            <a:r>
              <a:rPr lang="en-US" sz="1400" dirty="0" err="1">
                <a:latin typeface="Arial"/>
                <a:cs typeface="Arial"/>
              </a:rPr>
              <a:t>CometChip</a:t>
            </a:r>
            <a:r>
              <a:rPr lang="en-US" sz="1400" dirty="0">
                <a:latin typeface="Arial"/>
                <a:cs typeface="Arial"/>
              </a:rPr>
              <a:t> Assay is extremely useful for measuring the DNA Damage of individual cells. </a:t>
            </a:r>
          </a:p>
          <a:p>
            <a:pPr marL="285750" indent="-285750">
              <a:buFont typeface="Arial"/>
              <a:buChar char="•"/>
            </a:pPr>
            <a:r>
              <a:rPr lang="en-US" sz="1400" dirty="0">
                <a:latin typeface="Arial"/>
                <a:cs typeface="Arial"/>
              </a:rPr>
              <a:t>In research, DNA damage is an important, and measurable trait that is characteristic to cells undergoing stress, or apoptosis. </a:t>
            </a:r>
            <a:endParaRPr lang="en-US" sz="1400" dirty="0" smtClean="0">
              <a:latin typeface="Arial"/>
              <a:cs typeface="Arial"/>
            </a:endParaRPr>
          </a:p>
          <a:p>
            <a:pPr marL="285750" indent="-285750">
              <a:buFont typeface="Arial"/>
              <a:buChar char="•"/>
            </a:pPr>
            <a:r>
              <a:rPr lang="en-US" sz="1400" dirty="0">
                <a:latin typeface="Arial"/>
                <a:cs typeface="Arial"/>
              </a:rPr>
              <a:t>Clinically, the </a:t>
            </a:r>
            <a:r>
              <a:rPr lang="en-US" sz="1400" dirty="0" err="1">
                <a:latin typeface="Arial"/>
                <a:cs typeface="Arial"/>
              </a:rPr>
              <a:t>CometChip</a:t>
            </a:r>
            <a:r>
              <a:rPr lang="en-US" sz="1400" dirty="0">
                <a:latin typeface="Arial"/>
                <a:cs typeface="Arial"/>
              </a:rPr>
              <a:t> has a plethora of opportunities to make an impact. </a:t>
            </a:r>
          </a:p>
          <a:p>
            <a:pPr marL="285750" indent="-285750">
              <a:buFont typeface="Arial"/>
              <a:buChar char="•"/>
            </a:pPr>
            <a:r>
              <a:rPr lang="en-US" sz="1400" dirty="0" smtClean="0">
                <a:latin typeface="Arial"/>
                <a:cs typeface="Arial"/>
              </a:rPr>
              <a:t>One </a:t>
            </a:r>
            <a:r>
              <a:rPr lang="en-US" sz="1400" dirty="0">
                <a:latin typeface="Arial"/>
                <a:cs typeface="Arial"/>
              </a:rPr>
              <a:t>could measure a patient’s susceptibility to DNA Damage by taking their cells and exposing them to hydrogen peroxide to measure the ability of their cells to recover from this damaging agent. </a:t>
            </a:r>
            <a:endParaRPr lang="en-US" sz="1400" dirty="0" smtClean="0">
              <a:latin typeface="Arial"/>
              <a:cs typeface="Arial"/>
            </a:endParaRPr>
          </a:p>
          <a:p>
            <a:pPr marL="285750" indent="-285750">
              <a:buFont typeface="Arial"/>
              <a:buChar char="•"/>
            </a:pPr>
            <a:r>
              <a:rPr lang="en-US" sz="1400" dirty="0">
                <a:latin typeface="Arial"/>
                <a:cs typeface="Arial"/>
              </a:rPr>
              <a:t>The ability to measure a patient’s DNA Damage in their cells is useful for diagnosis of diseases such as Alzheimer's disease. </a:t>
            </a:r>
          </a:p>
          <a:p>
            <a:pPr marL="285750" indent="-285750">
              <a:buFont typeface="Arial"/>
              <a:buChar char="•"/>
            </a:pPr>
            <a:endParaRPr lang="en-US" sz="1400" dirty="0">
              <a:latin typeface="Arial"/>
              <a:cs typeface="Arial"/>
            </a:endParaRPr>
          </a:p>
          <a:p>
            <a:pPr marL="285750" indent="-285750">
              <a:buFont typeface="Arial"/>
              <a:buChar char="•"/>
            </a:pPr>
            <a:endParaRPr lang="en-US" sz="1400" dirty="0">
              <a:latin typeface="Arial"/>
              <a:cs typeface="Arial"/>
            </a:endParaRPr>
          </a:p>
          <a:p>
            <a:pPr marL="285750" indent="-285750">
              <a:buFont typeface="Arial"/>
              <a:buChar char="•"/>
            </a:pPr>
            <a:endParaRPr lang="en-US" sz="1400" dirty="0" smtClean="0">
              <a:latin typeface="Arial"/>
              <a:cs typeface="Arial"/>
            </a:endParaRPr>
          </a:p>
        </p:txBody>
      </p:sp>
    </p:spTree>
    <p:extLst>
      <p:ext uri="{BB962C8B-B14F-4D97-AF65-F5344CB8AC3E}">
        <p14:creationId xmlns:p14="http://schemas.microsoft.com/office/powerpoint/2010/main" val="307719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72" y="304802"/>
            <a:ext cx="6388975" cy="603461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latin typeface="Arial" charset="0"/>
                <a:ea typeface="Arial" charset="0"/>
                <a:cs typeface="Arial" charset="0"/>
              </a:rPr>
              <a:t>Bibliography</a:t>
            </a: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Arial" charset="0"/>
              <a:ea typeface="Arial" charset="0"/>
              <a:cs typeface="Arial" charset="0"/>
            </a:endParaRPr>
          </a:p>
          <a:p>
            <a:pPr marL="0" lvl="0" indent="0" defTabSz="914400">
              <a:spcBef>
                <a:spcPts val="0"/>
              </a:spcBef>
              <a:buNone/>
            </a:pPr>
            <a:r>
              <a:rPr lang="en-US" sz="1400" dirty="0" smtClean="0">
                <a:latin typeface="Arial" charset="0"/>
                <a:ea typeface="Arial" charset="0"/>
                <a:cs typeface="Arial" charset="0"/>
              </a:rPr>
              <a:t>Collins</a:t>
            </a:r>
            <a:r>
              <a:rPr lang="en-US" sz="1400" dirty="0">
                <a:latin typeface="Arial" charset="0"/>
                <a:ea typeface="Arial" charset="0"/>
                <a:cs typeface="Arial" charset="0"/>
              </a:rPr>
              <a:t>, Andrew R. “The Comet Assay for DNA Damage and Repair.” </a:t>
            </a:r>
            <a:r>
              <a:rPr lang="en-US" sz="1400" i="1" dirty="0" err="1">
                <a:latin typeface="Arial" charset="0"/>
                <a:ea typeface="Arial" charset="0"/>
                <a:cs typeface="Arial" charset="0"/>
              </a:rPr>
              <a:t>SpringerLink</a:t>
            </a:r>
            <a:r>
              <a:rPr lang="en-US" sz="1400" dirty="0">
                <a:latin typeface="Arial" charset="0"/>
                <a:ea typeface="Arial" charset="0"/>
                <a:cs typeface="Arial" charset="0"/>
              </a:rPr>
              <a:t>, Humana Press, Mar. 2004, </a:t>
            </a:r>
            <a:r>
              <a:rPr lang="en-US" sz="1400" dirty="0" err="1">
                <a:latin typeface="Arial" charset="0"/>
                <a:ea typeface="Arial" charset="0"/>
                <a:cs typeface="Arial" charset="0"/>
              </a:rPr>
              <a:t>link.springer.com</a:t>
            </a:r>
            <a:r>
              <a:rPr lang="en-US" sz="1400" dirty="0">
                <a:latin typeface="Arial" charset="0"/>
                <a:ea typeface="Arial" charset="0"/>
                <a:cs typeface="Arial" charset="0"/>
              </a:rPr>
              <a:t>/article/10.1385/MB:26:3:249</a:t>
            </a:r>
            <a:r>
              <a:rPr lang="en-US" sz="1400" dirty="0" smtClean="0">
                <a:latin typeface="Arial" charset="0"/>
                <a:ea typeface="Arial" charset="0"/>
                <a:cs typeface="Arial" charset="0"/>
              </a:rPr>
              <a:t>.</a:t>
            </a:r>
          </a:p>
          <a:p>
            <a:pPr marL="0" lvl="0" indent="0" defTabSz="914400">
              <a:spcBef>
                <a:spcPts val="0"/>
              </a:spcBef>
              <a:buNone/>
            </a:pPr>
            <a:endParaRPr lang="en-US" sz="1400" dirty="0">
              <a:latin typeface="Arial" charset="0"/>
              <a:ea typeface="Arial" charset="0"/>
              <a:cs typeface="Arial" charset="0"/>
            </a:endParaRPr>
          </a:p>
          <a:p>
            <a:pPr marL="0" lvl="0" indent="0" defTabSz="914400">
              <a:spcBef>
                <a:spcPts val="0"/>
              </a:spcBef>
              <a:buNone/>
            </a:pPr>
            <a:r>
              <a:rPr lang="en-US" sz="1400" dirty="0">
                <a:latin typeface="Arial" charset="0"/>
                <a:ea typeface="Arial" charset="0"/>
                <a:cs typeface="Arial" charset="0"/>
              </a:rPr>
              <a:t>Jackson, Stephen P., and Jiri </a:t>
            </a:r>
            <a:r>
              <a:rPr lang="en-US" sz="1400" dirty="0" err="1">
                <a:latin typeface="Arial" charset="0"/>
                <a:ea typeface="Arial" charset="0"/>
                <a:cs typeface="Arial" charset="0"/>
              </a:rPr>
              <a:t>Bartek</a:t>
            </a:r>
            <a:r>
              <a:rPr lang="en-US" sz="1400" dirty="0">
                <a:latin typeface="Arial" charset="0"/>
                <a:ea typeface="Arial" charset="0"/>
                <a:cs typeface="Arial" charset="0"/>
              </a:rPr>
              <a:t>. “The DNA-Damage Response in Human Biology and Disease.” </a:t>
            </a:r>
            <a:r>
              <a:rPr lang="en-US" sz="1400" i="1" dirty="0">
                <a:latin typeface="Arial" charset="0"/>
                <a:ea typeface="Arial" charset="0"/>
                <a:cs typeface="Arial" charset="0"/>
              </a:rPr>
              <a:t>Nature</a:t>
            </a:r>
            <a:r>
              <a:rPr lang="en-US" sz="1400" dirty="0">
                <a:latin typeface="Arial" charset="0"/>
                <a:ea typeface="Arial" charset="0"/>
                <a:cs typeface="Arial" charset="0"/>
              </a:rPr>
              <a:t> 461.7267 (2009): 1071–1078. </a:t>
            </a:r>
            <a:r>
              <a:rPr lang="en-US" sz="1400" i="1" dirty="0">
                <a:latin typeface="Arial" charset="0"/>
                <a:ea typeface="Arial" charset="0"/>
                <a:cs typeface="Arial" charset="0"/>
              </a:rPr>
              <a:t>PMC</a:t>
            </a:r>
            <a:r>
              <a:rPr lang="en-US" sz="1400" dirty="0">
                <a:latin typeface="Arial" charset="0"/>
                <a:ea typeface="Arial" charset="0"/>
                <a:cs typeface="Arial" charset="0"/>
              </a:rPr>
              <a:t>. Web. 12 Oct. 2017.</a:t>
            </a:r>
            <a:endParaRPr lang="en-US" sz="1400" dirty="0" smtClean="0">
              <a:latin typeface="Arial" charset="0"/>
              <a:ea typeface="Arial" charset="0"/>
              <a:cs typeface="Arial" charset="0"/>
            </a:endParaRPr>
          </a:p>
          <a:p>
            <a:pPr marL="0" indent="0" defTabSz="914400">
              <a:spcBef>
                <a:spcPts val="0"/>
              </a:spcBef>
              <a:buNone/>
            </a:pPr>
            <a:endParaRPr lang="en-US" sz="1400" dirty="0" smtClean="0">
              <a:latin typeface="Arial" charset="0"/>
              <a:ea typeface="Arial" charset="0"/>
              <a:cs typeface="Arial" charset="0"/>
            </a:endParaRPr>
          </a:p>
          <a:p>
            <a:pPr marL="0" indent="0" defTabSz="914400">
              <a:spcBef>
                <a:spcPts val="0"/>
              </a:spcBef>
              <a:buNone/>
            </a:pPr>
            <a:r>
              <a:rPr lang="en-US" sz="1400" dirty="0" smtClean="0">
                <a:latin typeface="Arial" charset="0"/>
                <a:ea typeface="Arial" charset="0"/>
                <a:cs typeface="Arial" charset="0"/>
              </a:rPr>
              <a:t>Mao</a:t>
            </a:r>
            <a:r>
              <a:rPr lang="en-US" sz="1400" dirty="0">
                <a:latin typeface="Arial" charset="0"/>
                <a:ea typeface="Arial" charset="0"/>
                <a:cs typeface="Arial" charset="0"/>
              </a:rPr>
              <a:t>, </a:t>
            </a:r>
            <a:r>
              <a:rPr lang="en-US" sz="1400" dirty="0" err="1">
                <a:latin typeface="Arial" charset="0"/>
                <a:ea typeface="Arial" charset="0"/>
                <a:cs typeface="Arial" charset="0"/>
              </a:rPr>
              <a:t>Peizhong</a:t>
            </a:r>
            <a:r>
              <a:rPr lang="en-US" sz="1400" dirty="0">
                <a:latin typeface="Arial" charset="0"/>
                <a:ea typeface="Arial" charset="0"/>
                <a:cs typeface="Arial" charset="0"/>
              </a:rPr>
              <a:t>, and P. Reddy. “Aging and Amyloid Beta-Induced Oxidative DNA Damage and Mitochondrial Dysfunction in Alzheimer's Disease: Implications for Early Intervention and Therapeutics.” </a:t>
            </a:r>
            <a:r>
              <a:rPr lang="en-US" sz="1400" i="1" dirty="0" err="1">
                <a:latin typeface="Arial" charset="0"/>
                <a:ea typeface="Arial" charset="0"/>
                <a:cs typeface="Arial" charset="0"/>
              </a:rPr>
              <a:t>Biochimica</a:t>
            </a:r>
            <a:r>
              <a:rPr lang="en-US" sz="1400" i="1" dirty="0">
                <a:latin typeface="Arial" charset="0"/>
                <a:ea typeface="Arial" charset="0"/>
                <a:cs typeface="Arial" charset="0"/>
              </a:rPr>
              <a:t> Et </a:t>
            </a:r>
            <a:r>
              <a:rPr lang="en-US" sz="1400" i="1" dirty="0" err="1">
                <a:latin typeface="Arial" charset="0"/>
                <a:ea typeface="Arial" charset="0"/>
                <a:cs typeface="Arial" charset="0"/>
              </a:rPr>
              <a:t>Biophysica</a:t>
            </a:r>
            <a:r>
              <a:rPr lang="en-US" sz="1400" i="1" dirty="0">
                <a:latin typeface="Arial" charset="0"/>
                <a:ea typeface="Arial" charset="0"/>
                <a:cs typeface="Arial" charset="0"/>
              </a:rPr>
              <a:t> </a:t>
            </a:r>
            <a:r>
              <a:rPr lang="en-US" sz="1400" i="1" dirty="0" err="1">
                <a:latin typeface="Arial" charset="0"/>
                <a:ea typeface="Arial" charset="0"/>
                <a:cs typeface="Arial" charset="0"/>
              </a:rPr>
              <a:t>Acta</a:t>
            </a:r>
            <a:r>
              <a:rPr lang="en-US" sz="1400" i="1" dirty="0">
                <a:latin typeface="Arial" charset="0"/>
                <a:ea typeface="Arial" charset="0"/>
                <a:cs typeface="Arial" charset="0"/>
              </a:rPr>
              <a:t> (BBA) - Molecular Basis of Disease</a:t>
            </a:r>
            <a:r>
              <a:rPr lang="en-US" sz="1400" dirty="0">
                <a:latin typeface="Arial" charset="0"/>
                <a:ea typeface="Arial" charset="0"/>
                <a:cs typeface="Arial" charset="0"/>
              </a:rPr>
              <a:t>, Elsevier, 18 Aug. 2011, </a:t>
            </a:r>
            <a:r>
              <a:rPr lang="en-US" sz="1400" dirty="0" err="1">
                <a:latin typeface="Arial" charset="0"/>
                <a:ea typeface="Arial" charset="0"/>
                <a:cs typeface="Arial" charset="0"/>
              </a:rPr>
              <a:t>www.sciencedirect.com</a:t>
            </a:r>
            <a:r>
              <a:rPr lang="en-US" sz="1400" dirty="0">
                <a:latin typeface="Arial" charset="0"/>
                <a:ea typeface="Arial" charset="0"/>
                <a:cs typeface="Arial" charset="0"/>
              </a:rPr>
              <a:t>/science/article/</a:t>
            </a:r>
            <a:r>
              <a:rPr lang="en-US" sz="1400" dirty="0" err="1">
                <a:latin typeface="Arial" charset="0"/>
                <a:ea typeface="Arial" charset="0"/>
                <a:cs typeface="Arial" charset="0"/>
              </a:rPr>
              <a:t>pii</a:t>
            </a:r>
            <a:r>
              <a:rPr lang="en-US" sz="1400" dirty="0">
                <a:latin typeface="Arial" charset="0"/>
                <a:ea typeface="Arial" charset="0"/>
                <a:cs typeface="Arial" charset="0"/>
              </a:rPr>
              <a:t>/S0925443911001876.</a:t>
            </a:r>
          </a:p>
          <a:p>
            <a:pPr marL="0" lvl="0" indent="0" defTabSz="914400">
              <a:spcBef>
                <a:spcPts val="0"/>
              </a:spcBef>
              <a:buNone/>
            </a:pPr>
            <a:endParaRPr lang="en-US" sz="1400" dirty="0" smtClean="0">
              <a:latin typeface="Arial" charset="0"/>
              <a:ea typeface="Arial" charset="0"/>
              <a:cs typeface="Arial" charset="0"/>
            </a:endParaRPr>
          </a:p>
          <a:p>
            <a:pPr marL="0" lvl="0" indent="0" defTabSz="914400">
              <a:spcBef>
                <a:spcPts val="0"/>
              </a:spcBef>
              <a:buNone/>
            </a:pPr>
            <a:r>
              <a:rPr lang="en-US" sz="1400" dirty="0" smtClean="0">
                <a:latin typeface="Arial" charset="0"/>
                <a:ea typeface="Arial" charset="0"/>
                <a:cs typeface="Arial" charset="0"/>
              </a:rPr>
              <a:t>Wang</a:t>
            </a:r>
            <a:r>
              <a:rPr lang="en-US" sz="1400" dirty="0">
                <a:latin typeface="Arial" charset="0"/>
                <a:ea typeface="Arial" charset="0"/>
                <a:cs typeface="Arial" charset="0"/>
              </a:rPr>
              <a:t>, </a:t>
            </a:r>
            <a:r>
              <a:rPr lang="en-US" sz="1400" dirty="0" err="1">
                <a:latin typeface="Arial" charset="0"/>
                <a:ea typeface="Arial" charset="0"/>
                <a:cs typeface="Arial" charset="0"/>
              </a:rPr>
              <a:t>Jiadong</a:t>
            </a:r>
            <a:r>
              <a:rPr lang="en-US" sz="1400" dirty="0">
                <a:latin typeface="Arial" charset="0"/>
                <a:ea typeface="Arial" charset="0"/>
                <a:cs typeface="Arial" charset="0"/>
              </a:rPr>
              <a:t>, and Tomas </a:t>
            </a:r>
            <a:r>
              <a:rPr lang="en-US" sz="1400" dirty="0" err="1">
                <a:latin typeface="Arial" charset="0"/>
                <a:ea typeface="Arial" charset="0"/>
                <a:cs typeface="Arial" charset="0"/>
              </a:rPr>
              <a:t>Lindahl</a:t>
            </a:r>
            <a:r>
              <a:rPr lang="en-US" sz="1400" dirty="0">
                <a:latin typeface="Arial" charset="0"/>
                <a:ea typeface="Arial" charset="0"/>
                <a:cs typeface="Arial" charset="0"/>
              </a:rPr>
              <a:t>. “Maintenance of Genome Stability.” </a:t>
            </a:r>
            <a:r>
              <a:rPr lang="en-US" sz="1400" i="1" dirty="0">
                <a:latin typeface="Arial" charset="0"/>
                <a:ea typeface="Arial" charset="0"/>
                <a:cs typeface="Arial" charset="0"/>
              </a:rPr>
              <a:t>Genomics, Proteomics &amp; Bioinformatics</a:t>
            </a:r>
            <a:r>
              <a:rPr lang="en-US" sz="1400" dirty="0">
                <a:latin typeface="Arial" charset="0"/>
                <a:ea typeface="Arial" charset="0"/>
                <a:cs typeface="Arial" charset="0"/>
              </a:rPr>
              <a:t> 14.3 (2016): 119–121. </a:t>
            </a:r>
            <a:r>
              <a:rPr lang="en-US" sz="1400" i="1" dirty="0">
                <a:latin typeface="Arial" charset="0"/>
                <a:ea typeface="Arial" charset="0"/>
                <a:cs typeface="Arial" charset="0"/>
              </a:rPr>
              <a:t>PMC</a:t>
            </a:r>
            <a:r>
              <a:rPr lang="en-US" sz="1400" dirty="0">
                <a:latin typeface="Arial" charset="0"/>
                <a:ea typeface="Arial" charset="0"/>
                <a:cs typeface="Arial" charset="0"/>
              </a:rPr>
              <a:t>. Web. 12 Oct. 2017</a:t>
            </a:r>
            <a:r>
              <a:rPr lang="en-US" sz="1400" dirty="0" smtClean="0">
                <a:latin typeface="Arial" charset="0"/>
                <a:ea typeface="Arial" charset="0"/>
                <a:cs typeface="Arial" charset="0"/>
              </a:rPr>
              <a:t>.</a:t>
            </a:r>
          </a:p>
        </p:txBody>
      </p:sp>
    </p:spTree>
    <p:extLst>
      <p:ext uri="{BB962C8B-B14F-4D97-AF65-F5344CB8AC3E}">
        <p14:creationId xmlns:p14="http://schemas.microsoft.com/office/powerpoint/2010/main" val="180804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947" y="194443"/>
            <a:ext cx="6499335" cy="863424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latin typeface="Arial" charset="0"/>
                <a:ea typeface="Arial" charset="0"/>
                <a:cs typeface="Arial" charset="0"/>
              </a:rPr>
              <a:t>Abstract</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latin typeface="Arial" charset="0"/>
              <a:ea typeface="Arial" charset="0"/>
              <a:cs typeface="Arial" charset="0"/>
            </a:endParaRPr>
          </a:p>
          <a:p>
            <a:pPr marL="0" lvl="0" indent="0" defTabSz="914400">
              <a:spcBef>
                <a:spcPts val="0"/>
              </a:spcBef>
              <a:buNone/>
            </a:pPr>
            <a:r>
              <a:rPr lang="en-US" sz="1400" dirty="0" smtClean="0">
                <a:latin typeface="Arial" charset="0"/>
                <a:ea typeface="Arial" charset="0"/>
                <a:cs typeface="Arial" charset="0"/>
              </a:rPr>
              <a:t>Genomic </a:t>
            </a:r>
            <a:r>
              <a:rPr lang="en-US" sz="1400" dirty="0">
                <a:latin typeface="Arial" charset="0"/>
                <a:ea typeface="Arial" charset="0"/>
                <a:cs typeface="Arial" charset="0"/>
              </a:rPr>
              <a:t>variations, including irreparable mutations, can result from DNA replication infidelity. Additionally, exposure to </a:t>
            </a:r>
            <a:r>
              <a:rPr lang="en-US" sz="1400" dirty="0" err="1">
                <a:latin typeface="Arial" charset="0"/>
                <a:ea typeface="Arial" charset="0"/>
                <a:cs typeface="Arial" charset="0"/>
              </a:rPr>
              <a:t>genotoxic</a:t>
            </a:r>
            <a:r>
              <a:rPr lang="en-US" sz="1400" dirty="0">
                <a:latin typeface="Arial" charset="0"/>
                <a:ea typeface="Arial" charset="0"/>
                <a:cs typeface="Arial" charset="0"/>
              </a:rPr>
              <a:t> agents such as ultraviolet (UV) light, radiation, chemical mutagens, oxidative agents, and alkylating agents can lead to a variety of DNA modifications, resulting in genomic instability. For this reason, cells have evolved several response mechanisms, including the base excision repair (BER) pathway, to deal with numerous DNA lesions and maintain their genomic </a:t>
            </a:r>
            <a:r>
              <a:rPr lang="en-US" sz="1400" dirty="0" smtClean="0">
                <a:latin typeface="Arial" charset="0"/>
                <a:ea typeface="Arial" charset="0"/>
                <a:cs typeface="Arial" charset="0"/>
              </a:rPr>
              <a:t>integrity (</a:t>
            </a:r>
            <a:r>
              <a:rPr lang="en-US" sz="1400" dirty="0">
                <a:latin typeface="Arial" charset="0"/>
                <a:ea typeface="Arial" charset="0"/>
                <a:cs typeface="Arial" charset="0"/>
              </a:rPr>
              <a:t>Wang, </a:t>
            </a:r>
            <a:r>
              <a:rPr lang="en-US" sz="1400" dirty="0" err="1">
                <a:latin typeface="Arial" charset="0"/>
                <a:ea typeface="Arial" charset="0"/>
                <a:cs typeface="Arial" charset="0"/>
              </a:rPr>
              <a:t>Jiadong</a:t>
            </a:r>
            <a:r>
              <a:rPr lang="en-US" sz="1400" dirty="0">
                <a:latin typeface="Arial" charset="0"/>
                <a:ea typeface="Arial" charset="0"/>
                <a:cs typeface="Arial" charset="0"/>
              </a:rPr>
              <a:t>, </a:t>
            </a:r>
            <a:r>
              <a:rPr lang="en-US" sz="1400" dirty="0" err="1" smtClean="0">
                <a:latin typeface="Arial" charset="0"/>
                <a:ea typeface="Arial" charset="0"/>
                <a:cs typeface="Arial" charset="0"/>
              </a:rPr>
              <a:t>Lindahl</a:t>
            </a:r>
            <a:r>
              <a:rPr lang="en-US" sz="1400" dirty="0" smtClean="0">
                <a:latin typeface="Arial" charset="0"/>
                <a:ea typeface="Arial" charset="0"/>
                <a:cs typeface="Arial" charset="0"/>
              </a:rPr>
              <a:t>). The </a:t>
            </a:r>
            <a:r>
              <a:rPr lang="en-US" sz="1400" dirty="0">
                <a:latin typeface="Arial" charset="0"/>
                <a:ea typeface="Arial" charset="0"/>
                <a:cs typeface="Arial" charset="0"/>
              </a:rPr>
              <a:t>cell’s repair pathway was tested by inflicting damage on eukaryotic DNA by means of a damaging agent, either alkylating (MMS) or oxidative (H2O2), and quantifying the extent to which DNA damage was caused in each cell type by the agent. Similarly, cellular response was measured by giving each cell type time to recover after having been exposed to the damaging agent and observing how the DNA damage varied at certain </a:t>
            </a:r>
            <a:r>
              <a:rPr lang="en-US" sz="1400" dirty="0" smtClean="0">
                <a:latin typeface="Arial" charset="0"/>
                <a:ea typeface="Arial" charset="0"/>
                <a:cs typeface="Arial" charset="0"/>
              </a:rPr>
              <a:t>intervals. Finally, the addition of the base excision enzyme, </a:t>
            </a:r>
            <a:r>
              <a:rPr lang="en-US" sz="1400" dirty="0" err="1" smtClean="0">
                <a:latin typeface="Arial" charset="0"/>
                <a:ea typeface="Arial" charset="0"/>
                <a:cs typeface="Arial" charset="0"/>
              </a:rPr>
              <a:t>Fpg</a:t>
            </a:r>
            <a:r>
              <a:rPr lang="en-US" sz="1400" dirty="0" smtClean="0">
                <a:latin typeface="Arial" charset="0"/>
                <a:ea typeface="Arial" charset="0"/>
                <a:cs typeface="Arial" charset="0"/>
              </a:rPr>
              <a:t>, to both treated and non-treated cells allowed for changes in the repair mechanism to be quantified.</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A </a:t>
            </a:r>
            <a:r>
              <a:rPr lang="en-US" sz="1400" dirty="0">
                <a:latin typeface="Arial" charset="0"/>
                <a:ea typeface="Arial" charset="0"/>
                <a:cs typeface="Arial" charset="0"/>
              </a:rPr>
              <a:t>primary question is how individual cells, either wild type cells or mutant cells which lack the proper enzyme to complete the BER pathway, respond to certain chemical treatments and the extent to which they can repair the associated damage over time. The rate and extent to which the different cell types respond to the chemical treatments will be determined, in addition to their capacity to maintain genomic </a:t>
            </a:r>
            <a:r>
              <a:rPr lang="en-US" sz="1400" dirty="0" smtClean="0">
                <a:latin typeface="Arial" charset="0"/>
                <a:ea typeface="Arial" charset="0"/>
                <a:cs typeface="Arial" charset="0"/>
              </a:rPr>
              <a:t>stability. In </a:t>
            </a:r>
            <a:r>
              <a:rPr lang="en-US" sz="1400" dirty="0">
                <a:latin typeface="Arial" charset="0"/>
                <a:ea typeface="Arial" charset="0"/>
                <a:cs typeface="Arial" charset="0"/>
              </a:rPr>
              <a:t>order to determine the percentage of damaged DNA, the DNA was embedded in a gel agar and subjected to electrophoresis at high pH to allow the damaged DNA to segregate from the nucleus. The intensity of DNA that migrated away from the </a:t>
            </a:r>
            <a:r>
              <a:rPr lang="en-US" sz="1400" dirty="0" smtClean="0">
                <a:latin typeface="Arial" charset="0"/>
                <a:ea typeface="Arial" charset="0"/>
                <a:cs typeface="Arial" charset="0"/>
              </a:rPr>
              <a:t>nucleus into what looks like a comet tail </a:t>
            </a:r>
            <a:r>
              <a:rPr lang="en-US" sz="1400" dirty="0">
                <a:latin typeface="Arial" charset="0"/>
                <a:ea typeface="Arial" charset="0"/>
                <a:cs typeface="Arial" charset="0"/>
              </a:rPr>
              <a:t>corresponded to the amount of damaged DNA in that particular cell and the extent to which the BER pathway repaired the damage. </a:t>
            </a:r>
            <a:endParaRPr lang="en-US" sz="1400" dirty="0" smtClean="0">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Mutant </a:t>
            </a:r>
            <a:r>
              <a:rPr lang="en-US" sz="1400" dirty="0">
                <a:latin typeface="Arial" charset="0"/>
                <a:ea typeface="Arial" charset="0"/>
                <a:cs typeface="Arial" charset="0"/>
              </a:rPr>
              <a:t>cells, which were unable to carry out the BER pathway successfully, had a smaller percentage of DNA in the </a:t>
            </a:r>
            <a:r>
              <a:rPr lang="en-US" sz="1400" dirty="0" smtClean="0">
                <a:latin typeface="Arial" charset="0"/>
                <a:ea typeface="Arial" charset="0"/>
                <a:cs typeface="Arial" charset="0"/>
              </a:rPr>
              <a:t>tail. With the addition of 25 M hydrogen peroxide, there was about 49% of DNA in the wild type cell’s ‘comet tail’ as opposed to about 48% in the mutant cell. However, when the </a:t>
            </a:r>
            <a:r>
              <a:rPr lang="en-US" sz="1400" dirty="0" err="1" smtClean="0">
                <a:latin typeface="Arial" charset="0"/>
                <a:ea typeface="Arial" charset="0"/>
                <a:cs typeface="Arial" charset="0"/>
              </a:rPr>
              <a:t>Fpg</a:t>
            </a:r>
            <a:r>
              <a:rPr lang="en-US" sz="1400" dirty="0" smtClean="0">
                <a:latin typeface="Arial" charset="0"/>
                <a:ea typeface="Arial" charset="0"/>
                <a:cs typeface="Arial" charset="0"/>
              </a:rPr>
              <a:t> enzyme used in the repair pathway was added, the mutant cells had a greater percentage of DNA in the tail (55%) now that incorrect bases could be identified and excised.</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The </a:t>
            </a:r>
            <a:r>
              <a:rPr lang="en-US" sz="1400" dirty="0">
                <a:latin typeface="Arial" charset="0"/>
                <a:ea typeface="Arial" charset="0"/>
                <a:cs typeface="Arial" charset="0"/>
              </a:rPr>
              <a:t>different assays allowed the cells’ repair capacities to be observed and measured. Additionally, the ability to visualize the regulation of repair pathways in the nucleus gives one the ability to determine whether certain cells are at high risk or low risk for increased damage in response to specific chemical treatments. This information can be useful for improving the efficiency of cellular repair mechanisms and potentially treating diseases caused by DNA damage.</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latin typeface="Arial" charset="0"/>
              <a:ea typeface="Arial" charset="0"/>
              <a:cs typeface="Arial" charset="0"/>
            </a:endParaRPr>
          </a:p>
        </p:txBody>
      </p:sp>
    </p:spTree>
    <p:extLst>
      <p:ext uri="{BB962C8B-B14F-4D97-AF65-F5344CB8AC3E}">
        <p14:creationId xmlns:p14="http://schemas.microsoft.com/office/powerpoint/2010/main" val="7824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31624"/>
            <a:ext cx="6310148" cy="8802017"/>
          </a:xfrm>
        </p:spPr>
        <p:txBody>
          <a:bodyPr>
            <a:normAutofit/>
          </a:bodyPr>
          <a:lstStyle/>
          <a:p>
            <a:pPr marL="0" indent="0" defTabSz="914400">
              <a:spcBef>
                <a:spcPts val="0"/>
              </a:spcBef>
              <a:buNone/>
            </a:pPr>
            <a:r>
              <a:rPr lang="en-US" sz="1400" b="1" dirty="0" smtClean="0">
                <a:latin typeface="Arial" charset="0"/>
                <a:ea typeface="Arial" charset="0"/>
                <a:cs typeface="Arial" charset="0"/>
              </a:rPr>
              <a:t>Background and Motivation</a:t>
            </a:r>
          </a:p>
          <a:p>
            <a:pPr marL="0" indent="0" defTabSz="914400">
              <a:spcBef>
                <a:spcPts val="0"/>
              </a:spcBef>
              <a:buNone/>
            </a:pPr>
            <a:endParaRPr lang="en-US" sz="1400" dirty="0" smtClean="0">
              <a:latin typeface="Arial" charset="0"/>
              <a:ea typeface="Arial" charset="0"/>
              <a:cs typeface="Arial" charset="0"/>
            </a:endParaRPr>
          </a:p>
          <a:p>
            <a:pPr defTabSz="914400">
              <a:spcBef>
                <a:spcPts val="0"/>
              </a:spcBef>
            </a:pPr>
            <a:r>
              <a:rPr lang="en-US" sz="1400" dirty="0" smtClean="0">
                <a:latin typeface="Arial" charset="0"/>
                <a:ea typeface="Arial" charset="0"/>
                <a:cs typeface="Arial" charset="0"/>
              </a:rPr>
              <a:t>Various </a:t>
            </a:r>
            <a:r>
              <a:rPr lang="en-US" sz="1400" dirty="0">
                <a:latin typeface="Arial" charset="0"/>
                <a:ea typeface="Arial" charset="0"/>
                <a:cs typeface="Arial" charset="0"/>
              </a:rPr>
              <a:t>human neurological syndromes, including Alzheimer’s Disease, result from the accumulation of damaged DNA, which can be particularly detrimental in mature, terminally-differentiated neurons, which are not capable of </a:t>
            </a:r>
            <a:r>
              <a:rPr lang="en-US" sz="1400" dirty="0" smtClean="0">
                <a:latin typeface="Arial" charset="0"/>
                <a:ea typeface="Arial" charset="0"/>
                <a:cs typeface="Arial" charset="0"/>
              </a:rPr>
              <a:t>self-renewal (</a:t>
            </a:r>
            <a:r>
              <a:rPr lang="en-US" sz="1400" dirty="0" err="1" smtClean="0">
                <a:latin typeface="Arial" charset="0"/>
                <a:ea typeface="Arial" charset="0"/>
                <a:cs typeface="Arial" charset="0"/>
              </a:rPr>
              <a:t>Peizhong</a:t>
            </a:r>
            <a:r>
              <a:rPr lang="en-US" sz="1400" dirty="0">
                <a:latin typeface="Arial" charset="0"/>
                <a:ea typeface="Arial" charset="0"/>
                <a:cs typeface="Arial" charset="0"/>
              </a:rPr>
              <a:t> </a:t>
            </a:r>
            <a:r>
              <a:rPr lang="en-US" sz="1400" dirty="0" smtClean="0">
                <a:latin typeface="Arial" charset="0"/>
                <a:ea typeface="Arial" charset="0"/>
                <a:cs typeface="Arial" charset="0"/>
              </a:rPr>
              <a:t>and Reddy). </a:t>
            </a:r>
            <a:endParaRPr lang="en-US" sz="1400" dirty="0">
              <a:latin typeface="Arial" charset="0"/>
              <a:ea typeface="Arial" charset="0"/>
              <a:cs typeface="Arial" charset="0"/>
            </a:endParaRPr>
          </a:p>
          <a:p>
            <a:pPr lvl="1" defTabSz="914400">
              <a:spcBef>
                <a:spcPts val="0"/>
              </a:spcBef>
            </a:pPr>
            <a:r>
              <a:rPr lang="en-US" sz="1400" dirty="0" smtClean="0">
                <a:latin typeface="Arial" charset="0"/>
                <a:ea typeface="Arial" charset="0"/>
                <a:cs typeface="Arial" charset="0"/>
              </a:rPr>
              <a:t>The </a:t>
            </a:r>
            <a:r>
              <a:rPr lang="en-US" sz="1400" dirty="0">
                <a:latin typeface="Arial" charset="0"/>
                <a:ea typeface="Arial" charset="0"/>
                <a:cs typeface="Arial" charset="0"/>
              </a:rPr>
              <a:t>limited ability for cell replacement of these mature neurons emphasizes the importance of efficient cell systems to avoid compromising the genome’s </a:t>
            </a:r>
            <a:r>
              <a:rPr lang="en-US" sz="1400" dirty="0" smtClean="0">
                <a:latin typeface="Arial" charset="0"/>
                <a:ea typeface="Arial" charset="0"/>
                <a:cs typeface="Arial" charset="0"/>
              </a:rPr>
              <a:t>fidelity (Jackson</a:t>
            </a:r>
            <a:r>
              <a:rPr lang="en-US" sz="1400" dirty="0">
                <a:latin typeface="Arial" charset="0"/>
                <a:ea typeface="Arial" charset="0"/>
                <a:cs typeface="Arial" charset="0"/>
              </a:rPr>
              <a:t> </a:t>
            </a:r>
            <a:r>
              <a:rPr lang="en-US" sz="1400" dirty="0" smtClean="0">
                <a:latin typeface="Arial" charset="0"/>
                <a:ea typeface="Arial" charset="0"/>
                <a:cs typeface="Arial" charset="0"/>
              </a:rPr>
              <a:t>and </a:t>
            </a:r>
            <a:r>
              <a:rPr lang="en-US" sz="1400" dirty="0" err="1" smtClean="0">
                <a:latin typeface="Arial" charset="0"/>
                <a:ea typeface="Arial" charset="0"/>
                <a:cs typeface="Arial" charset="0"/>
              </a:rPr>
              <a:t>Bartek</a:t>
            </a:r>
            <a:r>
              <a:rPr lang="en-US" sz="1400" dirty="0" smtClean="0">
                <a:latin typeface="Arial" charset="0"/>
                <a:ea typeface="Arial" charset="0"/>
                <a:cs typeface="Arial" charset="0"/>
              </a:rPr>
              <a:t>).</a:t>
            </a:r>
            <a:endParaRPr lang="en-US" sz="1400" dirty="0">
              <a:latin typeface="Arial" charset="0"/>
              <a:ea typeface="Arial" charset="0"/>
              <a:cs typeface="Arial" charset="0"/>
            </a:endParaRPr>
          </a:p>
          <a:p>
            <a:pPr defTabSz="914400">
              <a:spcBef>
                <a:spcPts val="0"/>
              </a:spcBef>
            </a:pPr>
            <a:r>
              <a:rPr lang="en-US" sz="1400" dirty="0" smtClean="0">
                <a:latin typeface="Arial" charset="0"/>
                <a:ea typeface="Arial" charset="0"/>
                <a:cs typeface="Arial" charset="0"/>
              </a:rPr>
              <a:t>The </a:t>
            </a:r>
            <a:r>
              <a:rPr lang="en-US" sz="1400" dirty="0">
                <a:latin typeface="Arial" charset="0"/>
                <a:ea typeface="Arial" charset="0"/>
                <a:cs typeface="Arial" charset="0"/>
              </a:rPr>
              <a:t>Base Excision Repair (BER) pathway, shown in F</a:t>
            </a:r>
            <a:r>
              <a:rPr lang="en-US" sz="1400" dirty="0" smtClean="0">
                <a:latin typeface="Arial" charset="0"/>
                <a:ea typeface="Arial" charset="0"/>
                <a:cs typeface="Arial" charset="0"/>
              </a:rPr>
              <a:t>igure 1 below</a:t>
            </a:r>
            <a:r>
              <a:rPr lang="en-US" sz="1400" dirty="0">
                <a:latin typeface="Arial" charset="0"/>
                <a:ea typeface="Arial" charset="0"/>
                <a:cs typeface="Arial" charset="0"/>
              </a:rPr>
              <a:t>, is the most critical cellular protection response for effectively treating oxidative DNA damage and has been widely studied in Alzheimer brains.</a:t>
            </a:r>
          </a:p>
          <a:p>
            <a:pPr lvl="1" defTabSz="914400">
              <a:spcBef>
                <a:spcPts val="0"/>
              </a:spcBef>
            </a:pPr>
            <a:r>
              <a:rPr lang="en-US" sz="1400" dirty="0" smtClean="0">
                <a:latin typeface="Arial" charset="0"/>
                <a:ea typeface="Arial" charset="0"/>
                <a:cs typeface="Arial" charset="0"/>
              </a:rPr>
              <a:t>Toxic </a:t>
            </a:r>
            <a:r>
              <a:rPr lang="en-US" sz="1400" dirty="0">
                <a:latin typeface="Arial" charset="0"/>
                <a:ea typeface="Arial" charset="0"/>
                <a:cs typeface="Arial" charset="0"/>
              </a:rPr>
              <a:t>hydroxyl radicals are known to react with several components of the DNA molecule, harming the purine and pyrimidine bases and even the phosphate backbone, resulting in DNA </a:t>
            </a:r>
            <a:r>
              <a:rPr lang="en-US" sz="1400" dirty="0" smtClean="0">
                <a:latin typeface="Arial" charset="0"/>
                <a:ea typeface="Arial" charset="0"/>
                <a:cs typeface="Arial" charset="0"/>
              </a:rPr>
              <a:t>damage (Collins).</a:t>
            </a:r>
          </a:p>
          <a:p>
            <a:pPr lvl="1" defTabSz="914400">
              <a:spcBef>
                <a:spcPts val="0"/>
              </a:spcBef>
            </a:pPr>
            <a:r>
              <a:rPr lang="en-US" sz="1400" dirty="0" smtClean="0">
                <a:latin typeface="Arial" charset="0"/>
                <a:ea typeface="Arial" charset="0"/>
                <a:cs typeface="Arial" charset="0"/>
              </a:rPr>
              <a:t>The ability of the cell to recognize an incorrect base and excise and repair it is crucial to preventing irreparable mutations from occurring in the genome.</a:t>
            </a:r>
          </a:p>
          <a:p>
            <a:pPr lvl="1" defTabSz="914400">
              <a:spcBef>
                <a:spcPts val="0"/>
              </a:spcBef>
            </a:pPr>
            <a:r>
              <a:rPr lang="en-US" sz="1400" dirty="0" smtClean="0">
                <a:latin typeface="Arial" charset="0"/>
                <a:ea typeface="Arial" charset="0"/>
                <a:cs typeface="Arial" charset="0"/>
              </a:rPr>
              <a:t>Our experiments allowed us to determine whether a majority of DNA damage present was a result of strand breaks from the added chemical treatment or just from the temporary nicks (the red crosses in the figure below) in the DNA resulting from the repair pathway.</a:t>
            </a:r>
            <a:endParaRPr lang="en-US" sz="1400" dirty="0">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Arial" charset="0"/>
              <a:ea typeface="Arial" charset="0"/>
              <a:cs typeface="Arial" charset="0"/>
            </a:endParaRPr>
          </a:p>
        </p:txBody>
      </p:sp>
      <p:pic>
        <p:nvPicPr>
          <p:cNvPr id="14" name="Picture 13" descr="../../../../../../Desktop/IMG_83"/>
          <p:cNvPicPr/>
          <p:nvPr/>
        </p:nvPicPr>
        <p:blipFill>
          <a:blip r:embed="rId2">
            <a:extLst>
              <a:ext uri="{28A0092B-C50C-407E-A947-70E740481C1C}">
                <a14:useLocalDpi xmlns:a14="http://schemas.microsoft.com/office/drawing/2010/main" val="0"/>
              </a:ext>
            </a:extLst>
          </a:blip>
          <a:srcRect/>
          <a:stretch>
            <a:fillRect/>
          </a:stretch>
        </p:blipFill>
        <p:spPr bwMode="auto">
          <a:xfrm>
            <a:off x="609380" y="5076497"/>
            <a:ext cx="2819620" cy="3957144"/>
          </a:xfrm>
          <a:prstGeom prst="rect">
            <a:avLst/>
          </a:prstGeom>
          <a:noFill/>
          <a:ln>
            <a:noFill/>
          </a:ln>
        </p:spPr>
      </p:pic>
      <p:sp>
        <p:nvSpPr>
          <p:cNvPr id="11" name="TextBox 10"/>
          <p:cNvSpPr txBox="1"/>
          <p:nvPr/>
        </p:nvSpPr>
        <p:spPr>
          <a:xfrm>
            <a:off x="3429000" y="8409920"/>
            <a:ext cx="3429000" cy="461665"/>
          </a:xfrm>
          <a:prstGeom prst="rect">
            <a:avLst/>
          </a:prstGeom>
          <a:noFill/>
        </p:spPr>
        <p:txBody>
          <a:bodyPr wrap="square" rtlCol="0">
            <a:spAutoFit/>
          </a:bodyPr>
          <a:lstStyle/>
          <a:p>
            <a:r>
              <a:rPr lang="en-US" sz="1200" b="1" dirty="0" smtClean="0">
                <a:latin typeface="Arial" charset="0"/>
                <a:ea typeface="Arial" charset="0"/>
                <a:cs typeface="Arial" charset="0"/>
              </a:rPr>
              <a:t>Figure 1. </a:t>
            </a:r>
            <a:r>
              <a:rPr lang="en-US" sz="1200" dirty="0" smtClean="0">
                <a:latin typeface="Arial" charset="0"/>
                <a:ea typeface="Arial" charset="0"/>
                <a:cs typeface="Arial" charset="0"/>
              </a:rPr>
              <a:t>Schematic of the Base Excision Repair Pathway Mechanism</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193700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09" y="225974"/>
            <a:ext cx="6483569" cy="8618481"/>
          </a:xfrm>
        </p:spPr>
        <p:txBody>
          <a:bodyPr>
            <a:normAutofit/>
          </a:bodyPr>
          <a:lstStyle/>
          <a:p>
            <a:pPr marL="0" lvl="0" indent="0">
              <a:buNone/>
            </a:pPr>
            <a:r>
              <a:rPr lang="en-US" sz="1400" b="1" dirty="0" smtClean="0">
                <a:latin typeface="Arial" charset="0"/>
                <a:ea typeface="Arial" charset="0"/>
                <a:cs typeface="Arial" charset="0"/>
              </a:rPr>
              <a:t>Background and Motivation</a:t>
            </a:r>
          </a:p>
          <a:p>
            <a:pPr lvl="0"/>
            <a:endParaRPr lang="en-US" sz="1400" dirty="0">
              <a:latin typeface="Arial" charset="0"/>
              <a:ea typeface="Arial" charset="0"/>
              <a:cs typeface="Arial" charset="0"/>
            </a:endParaRPr>
          </a:p>
          <a:p>
            <a:pPr lvl="0"/>
            <a:r>
              <a:rPr lang="en-US" sz="1400" dirty="0" smtClean="0">
                <a:latin typeface="Arial" charset="0"/>
                <a:ea typeface="Arial" charset="0"/>
                <a:cs typeface="Arial" charset="0"/>
              </a:rPr>
              <a:t>The </a:t>
            </a:r>
            <a:r>
              <a:rPr lang="en-US" sz="1400" dirty="0">
                <a:latin typeface="Arial" charset="0"/>
                <a:ea typeface="Arial" charset="0"/>
                <a:cs typeface="Arial" charset="0"/>
              </a:rPr>
              <a:t>aim of this experiment is to understand the rate and efficiency of cellular repair mechanisms in response to various types of DNA damage inflicted by different chemical treatments in an effort to discover potential ways to optimize repair and maintain genomic </a:t>
            </a:r>
            <a:r>
              <a:rPr lang="en-US" sz="1400" dirty="0" smtClean="0">
                <a:latin typeface="Arial" charset="0"/>
                <a:ea typeface="Arial" charset="0"/>
                <a:cs typeface="Arial" charset="0"/>
              </a:rPr>
              <a:t>stability.</a:t>
            </a:r>
          </a:p>
          <a:p>
            <a:pPr lvl="0"/>
            <a:r>
              <a:rPr lang="en-US" sz="1400" dirty="0" smtClean="0">
                <a:latin typeface="Arial" charset="0"/>
                <a:ea typeface="Arial" charset="0"/>
                <a:cs typeface="Arial" charset="0"/>
              </a:rPr>
              <a:t>Additionally, changes in efficiency of the repair mechanism were observed in response to the addition of the </a:t>
            </a:r>
            <a:r>
              <a:rPr lang="en-US" sz="1400" dirty="0" err="1" smtClean="0">
                <a:latin typeface="Arial" charset="0"/>
                <a:ea typeface="Arial" charset="0"/>
                <a:cs typeface="Arial" charset="0"/>
              </a:rPr>
              <a:t>Fpg</a:t>
            </a:r>
            <a:r>
              <a:rPr lang="en-US" sz="1400" dirty="0" smtClean="0">
                <a:latin typeface="Arial" charset="0"/>
                <a:ea typeface="Arial" charset="0"/>
                <a:cs typeface="Arial" charset="0"/>
              </a:rPr>
              <a:t> enzyme, a base excision repair enzyme, to cells that were either treated with hydrogen peroxide or not</a:t>
            </a:r>
            <a:r>
              <a:rPr lang="mr-IN" sz="1400" dirty="0" smtClean="0">
                <a:latin typeface="Arial" charset="0"/>
                <a:ea typeface="Arial" charset="0"/>
                <a:cs typeface="Arial" charset="0"/>
              </a:rPr>
              <a:t>–</a:t>
            </a:r>
            <a:r>
              <a:rPr lang="en-US" sz="1400" dirty="0" smtClean="0">
                <a:latin typeface="Arial" charset="0"/>
                <a:ea typeface="Arial" charset="0"/>
                <a:cs typeface="Arial" charset="0"/>
              </a:rPr>
              <a:t> the controls.</a:t>
            </a:r>
            <a:endParaRPr lang="en-US" sz="1400" dirty="0">
              <a:latin typeface="Arial" charset="0"/>
              <a:ea typeface="Arial" charset="0"/>
              <a:cs typeface="Arial" charset="0"/>
            </a:endParaRPr>
          </a:p>
          <a:p>
            <a:pPr lvl="1"/>
            <a:r>
              <a:rPr lang="en-US" sz="1400" dirty="0">
                <a:latin typeface="Arial" charset="0"/>
                <a:ea typeface="Arial" charset="0"/>
                <a:cs typeface="Arial" charset="0"/>
              </a:rPr>
              <a:t>I hypothesize that we will be able to measure the effect of BER activity in wild type cells versus mutant Ogg1-/- cells in response to treatment with different concentrations of hydrogen peroxide.</a:t>
            </a:r>
          </a:p>
          <a:p>
            <a:pPr lvl="1"/>
            <a:r>
              <a:rPr lang="en-US" sz="1400" dirty="0">
                <a:latin typeface="Arial" charset="0"/>
                <a:ea typeface="Arial" charset="0"/>
                <a:cs typeface="Arial" charset="0"/>
              </a:rPr>
              <a:t>It was proven that mutant cells that lacked the enzyme required to complete the BER pathway had </a:t>
            </a:r>
            <a:r>
              <a:rPr lang="en-US" sz="1400" dirty="0" smtClean="0">
                <a:latin typeface="Arial" charset="0"/>
                <a:ea typeface="Arial" charset="0"/>
                <a:cs typeface="Arial" charset="0"/>
              </a:rPr>
              <a:t>similar amounts of </a:t>
            </a:r>
            <a:r>
              <a:rPr lang="en-US" sz="1400" dirty="0">
                <a:latin typeface="Arial" charset="0"/>
                <a:ea typeface="Arial" charset="0"/>
                <a:cs typeface="Arial" charset="0"/>
              </a:rPr>
              <a:t>DNA in the </a:t>
            </a:r>
            <a:r>
              <a:rPr lang="en-US" sz="1400" dirty="0" smtClean="0">
                <a:latin typeface="Arial" charset="0"/>
                <a:ea typeface="Arial" charset="0"/>
                <a:cs typeface="Arial" charset="0"/>
              </a:rPr>
              <a:t>tail as with the wild type cells. Even though </a:t>
            </a:r>
            <a:r>
              <a:rPr lang="en-US" sz="1400" dirty="0">
                <a:latin typeface="Arial" charset="0"/>
                <a:ea typeface="Arial" charset="0"/>
                <a:cs typeface="Arial" charset="0"/>
              </a:rPr>
              <a:t>the cells were unable to recognize the incorrect base pair and create strand breaks to excise and repair </a:t>
            </a:r>
            <a:r>
              <a:rPr lang="en-US" sz="1400" dirty="0" smtClean="0">
                <a:latin typeface="Arial" charset="0"/>
                <a:ea typeface="Arial" charset="0"/>
                <a:cs typeface="Arial" charset="0"/>
              </a:rPr>
              <a:t>it, there were strand breaks directly resulting from the addition of the chemical agent. Additionally, cells that had the </a:t>
            </a:r>
            <a:r>
              <a:rPr lang="en-US" sz="1400" dirty="0" err="1" smtClean="0">
                <a:latin typeface="Arial" charset="0"/>
                <a:ea typeface="Arial" charset="0"/>
                <a:cs typeface="Arial" charset="0"/>
              </a:rPr>
              <a:t>Fpg</a:t>
            </a:r>
            <a:r>
              <a:rPr lang="en-US" sz="1400" dirty="0" smtClean="0">
                <a:latin typeface="Arial" charset="0"/>
                <a:ea typeface="Arial" charset="0"/>
                <a:cs typeface="Arial" charset="0"/>
              </a:rPr>
              <a:t> enzyme added had an increased amount of DNA damage since the </a:t>
            </a:r>
            <a:r>
              <a:rPr lang="en-US" sz="1400" dirty="0" err="1" smtClean="0">
                <a:latin typeface="Arial" charset="0"/>
                <a:ea typeface="Arial" charset="0"/>
                <a:cs typeface="Arial" charset="0"/>
              </a:rPr>
              <a:t>glycosylase</a:t>
            </a:r>
            <a:r>
              <a:rPr lang="en-US" sz="1400" dirty="0" smtClean="0">
                <a:latin typeface="Arial" charset="0"/>
                <a:ea typeface="Arial" charset="0"/>
                <a:cs typeface="Arial" charset="0"/>
              </a:rPr>
              <a:t> enzyme was able to excise the base and create temporary strand breaks, which were detected when subject to electrophoresis.</a:t>
            </a:r>
            <a:endParaRPr lang="en-US" sz="1400" dirty="0">
              <a:latin typeface="Arial" charset="0"/>
              <a:ea typeface="Arial" charset="0"/>
              <a:cs typeface="Arial" charset="0"/>
            </a:endParaRPr>
          </a:p>
          <a:p>
            <a:pPr lvl="0"/>
            <a:r>
              <a:rPr lang="en-US" sz="1400" dirty="0">
                <a:latin typeface="Arial" charset="0"/>
                <a:ea typeface="Arial" charset="0"/>
                <a:cs typeface="Arial" charset="0"/>
              </a:rPr>
              <a:t>The CometChip assay is a high throughput method to measure the level of DNA damage by observing the degree to which damaged DNA migrates through the agar gel away from the nucleus after electrophoresis. </a:t>
            </a:r>
          </a:p>
          <a:p>
            <a:pPr lvl="1"/>
            <a:r>
              <a:rPr lang="en-US" sz="1400" dirty="0">
                <a:latin typeface="Arial" charset="0"/>
                <a:ea typeface="Arial" charset="0"/>
                <a:cs typeface="Arial" charset="0"/>
              </a:rPr>
              <a:t>This technique also allows one to assess the cellular response to different kinds of DNA lesions, including how the BER pathway is altered by damage from oxidative agents, which can be a useful tool in understanding DNA damage that leads to neurological diseases.</a:t>
            </a:r>
          </a:p>
          <a:p>
            <a:pPr lvl="1"/>
            <a:r>
              <a:rPr lang="en-US" sz="1400" dirty="0">
                <a:latin typeface="Arial" charset="0"/>
                <a:ea typeface="Arial" charset="0"/>
                <a:cs typeface="Arial" charset="0"/>
              </a:rPr>
              <a:t>Mitochondrial BER is crucial in developing and maintain the central nervous system during aging, which depicts how important it is to understand and solve defective BER pathways to prevent the progression of Alzheimer’s </a:t>
            </a:r>
            <a:r>
              <a:rPr lang="en-US" sz="1400" dirty="0" smtClean="0">
                <a:latin typeface="Arial" charset="0"/>
                <a:ea typeface="Arial" charset="0"/>
                <a:cs typeface="Arial" charset="0"/>
              </a:rPr>
              <a:t>disease</a:t>
            </a:r>
            <a:r>
              <a:rPr lang="en-US" sz="1400" dirty="0">
                <a:latin typeface="Arial" charset="0"/>
                <a:ea typeface="Arial" charset="0"/>
                <a:cs typeface="Arial" charset="0"/>
              </a:rPr>
              <a:t>.</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95147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2"/>
          <a:srcRect l="9148" t="17230" b="9122"/>
          <a:stretch/>
        </p:blipFill>
        <p:spPr bwMode="auto">
          <a:xfrm>
            <a:off x="3550995" y="451957"/>
            <a:ext cx="3228175" cy="2407596"/>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4105621" y="773349"/>
            <a:ext cx="317456" cy="307777"/>
          </a:xfrm>
          <a:prstGeom prst="rect">
            <a:avLst/>
          </a:prstGeom>
          <a:noFill/>
        </p:spPr>
        <p:txBody>
          <a:bodyPr wrap="square" rtlCol="0">
            <a:spAutoFit/>
          </a:bodyPr>
          <a:lstStyle/>
          <a:p>
            <a:r>
              <a:rPr lang="en-US" sz="1400" dirty="0">
                <a:latin typeface="Arial"/>
                <a:cs typeface="Arial"/>
              </a:rPr>
              <a:t>b</a:t>
            </a:r>
            <a:endParaRPr lang="en-US" sz="1400" dirty="0" smtClean="0">
              <a:latin typeface="Arial"/>
              <a:cs typeface="Arial"/>
            </a:endParaRPr>
          </a:p>
        </p:txBody>
      </p:sp>
      <p:sp>
        <p:nvSpPr>
          <p:cNvPr id="14" name="Rectangle 13"/>
          <p:cNvSpPr/>
          <p:nvPr/>
        </p:nvSpPr>
        <p:spPr>
          <a:xfrm>
            <a:off x="149389" y="3056299"/>
            <a:ext cx="6629781" cy="2677656"/>
          </a:xfrm>
          <a:prstGeom prst="rect">
            <a:avLst/>
          </a:prstGeom>
        </p:spPr>
        <p:txBody>
          <a:bodyPr wrap="square">
            <a:spAutoFit/>
          </a:bodyPr>
          <a:lstStyle/>
          <a:p>
            <a:r>
              <a:rPr lang="en-US" sz="1200" b="1" dirty="0">
                <a:latin typeface="Arial" charset="0"/>
                <a:ea typeface="Arial" charset="0"/>
                <a:cs typeface="Arial" charset="0"/>
              </a:rPr>
              <a:t>Figure </a:t>
            </a:r>
            <a:r>
              <a:rPr lang="en-US" sz="1200" b="1" dirty="0" smtClean="0">
                <a:latin typeface="Arial" charset="0"/>
                <a:ea typeface="Arial" charset="0"/>
                <a:cs typeface="Arial" charset="0"/>
              </a:rPr>
              <a:t>2. There is a directly proportional relationship between the Average Cells Loaded into Each Microwell of </a:t>
            </a:r>
            <a:r>
              <a:rPr lang="en-US" sz="1200" b="1" dirty="0">
                <a:latin typeface="Arial" charset="0"/>
                <a:ea typeface="Arial" charset="0"/>
                <a:cs typeface="Arial" charset="0"/>
              </a:rPr>
              <a:t>Each Macrowell in </a:t>
            </a:r>
            <a:r>
              <a:rPr lang="en-US" sz="1200" b="1" dirty="0" smtClean="0">
                <a:latin typeface="Arial" charset="0"/>
                <a:ea typeface="Arial" charset="0"/>
                <a:cs typeface="Arial" charset="0"/>
              </a:rPr>
              <a:t>the CometChip and the dosage of cells delivered to each macrowell. </a:t>
            </a:r>
            <a:r>
              <a:rPr lang="en-US" sz="1200" dirty="0" smtClean="0">
                <a:latin typeface="Arial" charset="0"/>
                <a:ea typeface="Arial" charset="0"/>
                <a:cs typeface="Arial" charset="0"/>
              </a:rPr>
              <a:t>For </a:t>
            </a:r>
            <a:r>
              <a:rPr lang="en-US" sz="1200" dirty="0">
                <a:latin typeface="Arial" charset="0"/>
                <a:ea typeface="Arial" charset="0"/>
                <a:cs typeface="Arial" charset="0"/>
              </a:rPr>
              <a:t>each row of the CometChip loaded with varying amounts of mouse embryonic fibroblast cells, only a portion of the cells managed to get loaded in the individual </a:t>
            </a:r>
            <a:r>
              <a:rPr lang="en-US" sz="1200" dirty="0" smtClean="0">
                <a:latin typeface="Arial" charset="0"/>
                <a:ea typeface="Arial" charset="0"/>
                <a:cs typeface="Arial" charset="0"/>
              </a:rPr>
              <a:t>microwells. </a:t>
            </a:r>
            <a:r>
              <a:rPr lang="en-US" sz="1200" dirty="0">
                <a:latin typeface="Arial" charset="0"/>
                <a:ea typeface="Arial" charset="0"/>
                <a:cs typeface="Arial" charset="0"/>
              </a:rPr>
              <a:t>The fraction of the microwells loaded with cells over the total microwells per macrowell </a:t>
            </a:r>
            <a:r>
              <a:rPr lang="en-US" sz="1200" dirty="0" smtClean="0">
                <a:latin typeface="Arial" charset="0"/>
                <a:ea typeface="Arial" charset="0"/>
                <a:cs typeface="Arial" charset="0"/>
              </a:rPr>
              <a:t>was </a:t>
            </a:r>
            <a:r>
              <a:rPr lang="en-US" sz="1200" dirty="0">
                <a:latin typeface="Arial" charset="0"/>
                <a:ea typeface="Arial" charset="0"/>
                <a:cs typeface="Arial" charset="0"/>
              </a:rPr>
              <a:t>calculated </a:t>
            </a:r>
            <a:r>
              <a:rPr lang="en-US" sz="1200" dirty="0" smtClean="0">
                <a:latin typeface="Arial" charset="0"/>
                <a:ea typeface="Arial" charset="0"/>
                <a:cs typeface="Arial" charset="0"/>
              </a:rPr>
              <a:t>according </a:t>
            </a:r>
            <a:r>
              <a:rPr lang="en-US" sz="1200" dirty="0">
                <a:latin typeface="Arial" charset="0"/>
                <a:ea typeface="Arial" charset="0"/>
                <a:cs typeface="Arial" charset="0"/>
              </a:rPr>
              <a:t>to images from the light microscope and fluorescence microscope. </a:t>
            </a:r>
            <a:r>
              <a:rPr lang="en-US" sz="1200" dirty="0">
                <a:latin typeface="Arial" charset="0"/>
                <a:ea typeface="Arial" charset="0"/>
                <a:cs typeface="Arial" charset="0"/>
              </a:rPr>
              <a:t>Figure 2a. shows results based on images obtained from a Light microscope, whereas figure 2b. results are according to images from a fluorescence microscope</a:t>
            </a:r>
            <a:r>
              <a:rPr lang="en-US" sz="1200" dirty="0" smtClean="0">
                <a:latin typeface="Arial" charset="0"/>
                <a:ea typeface="Arial" charset="0"/>
                <a:cs typeface="Arial" charset="0"/>
              </a:rPr>
              <a:t>. The </a:t>
            </a:r>
            <a:r>
              <a:rPr lang="en-US" sz="1200" dirty="0">
                <a:latin typeface="Arial" charset="0"/>
                <a:ea typeface="Arial" charset="0"/>
                <a:cs typeface="Arial" charset="0"/>
              </a:rPr>
              <a:t>average values for the 3 macrowells per row of the CometChip are given and the error bars, representing the 95% confidence interval, are also included</a:t>
            </a:r>
            <a:r>
              <a:rPr lang="en-US" sz="1200" dirty="0" smtClean="0">
                <a:latin typeface="Arial" charset="0"/>
                <a:ea typeface="Arial" charset="0"/>
                <a:cs typeface="Arial" charset="0"/>
              </a:rPr>
              <a:t>. A student’s </a:t>
            </a:r>
            <a:r>
              <a:rPr lang="en-US" sz="1200" dirty="0" err="1" smtClean="0">
                <a:latin typeface="Arial" charset="0"/>
                <a:ea typeface="Arial" charset="0"/>
                <a:cs typeface="Arial" charset="0"/>
              </a:rPr>
              <a:t>ttest</a:t>
            </a:r>
            <a:r>
              <a:rPr lang="en-US" sz="1200" dirty="0" smtClean="0">
                <a:latin typeface="Arial" charset="0"/>
                <a:ea typeface="Arial" charset="0"/>
                <a:cs typeface="Arial" charset="0"/>
              </a:rPr>
              <a:t> proved the low cell dosage and high cell dosage macrowells were not significantly different for either group (P=0.274 for 2a. </a:t>
            </a:r>
            <a:r>
              <a:rPr lang="en-US" sz="1200" dirty="0">
                <a:latin typeface="Arial" charset="0"/>
                <a:ea typeface="Arial" charset="0"/>
                <a:cs typeface="Arial" charset="0"/>
              </a:rPr>
              <a:t>a</a:t>
            </a:r>
            <a:r>
              <a:rPr lang="en-US" sz="1200" dirty="0" smtClean="0">
                <a:latin typeface="Arial" charset="0"/>
                <a:ea typeface="Arial" charset="0"/>
                <a:cs typeface="Arial" charset="0"/>
              </a:rPr>
              <a:t>nd P=0.086 for 2b.). As the dosage of cells per macrowell increases, the probability of the cells falling into one microwell increases as well, illustrating the directly proportional relationship.</a:t>
            </a:r>
          </a:p>
        </p:txBody>
      </p:sp>
      <p:pic>
        <p:nvPicPr>
          <p:cNvPr id="17" name="Picture 16"/>
          <p:cNvPicPr/>
          <p:nvPr/>
        </p:nvPicPr>
        <p:blipFill rotWithShape="1">
          <a:blip r:embed="rId3"/>
          <a:srcRect l="9779" t="17230" b="3379"/>
          <a:stretch/>
        </p:blipFill>
        <p:spPr bwMode="auto">
          <a:xfrm>
            <a:off x="659213" y="436191"/>
            <a:ext cx="2860250" cy="2407596"/>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rot="16200000">
            <a:off x="-1864402" y="103552"/>
            <a:ext cx="4911340" cy="276999"/>
          </a:xfrm>
          <a:prstGeom prst="rect">
            <a:avLst/>
          </a:prstGeom>
          <a:noFill/>
        </p:spPr>
        <p:txBody>
          <a:bodyPr wrap="square" rtlCol="0">
            <a:spAutoFit/>
          </a:bodyPr>
          <a:lstStyle/>
          <a:p>
            <a:r>
              <a:rPr lang="en-US" sz="1200" dirty="0" smtClean="0">
                <a:latin typeface="Arial" charset="0"/>
                <a:ea typeface="Arial" charset="0"/>
                <a:cs typeface="Arial" charset="0"/>
              </a:rPr>
              <a:t>Fraction of Loaded Microwells</a:t>
            </a:r>
            <a:endParaRPr lang="en-US" sz="1200" dirty="0">
              <a:latin typeface="Arial" charset="0"/>
              <a:ea typeface="Arial" charset="0"/>
              <a:cs typeface="Arial" charset="0"/>
            </a:endParaRPr>
          </a:p>
        </p:txBody>
      </p:sp>
      <p:sp>
        <p:nvSpPr>
          <p:cNvPr id="11" name="TextBox 10"/>
          <p:cNvSpPr txBox="1"/>
          <p:nvPr/>
        </p:nvSpPr>
        <p:spPr>
          <a:xfrm>
            <a:off x="1077322" y="773349"/>
            <a:ext cx="317456" cy="307777"/>
          </a:xfrm>
          <a:prstGeom prst="rect">
            <a:avLst/>
          </a:prstGeom>
          <a:noFill/>
        </p:spPr>
        <p:txBody>
          <a:bodyPr wrap="square" rtlCol="0">
            <a:spAutoFit/>
          </a:bodyPr>
          <a:lstStyle/>
          <a:p>
            <a:r>
              <a:rPr lang="en-US" sz="1400" dirty="0">
                <a:latin typeface="Arial"/>
                <a:cs typeface="Arial"/>
              </a:rPr>
              <a:t>a</a:t>
            </a:r>
          </a:p>
        </p:txBody>
      </p:sp>
      <p:sp>
        <p:nvSpPr>
          <p:cNvPr id="5" name="TextBox 4"/>
          <p:cNvSpPr txBox="1"/>
          <p:nvPr/>
        </p:nvSpPr>
        <p:spPr>
          <a:xfrm>
            <a:off x="1787842" y="2775767"/>
            <a:ext cx="3389576" cy="276999"/>
          </a:xfrm>
          <a:prstGeom prst="rect">
            <a:avLst/>
          </a:prstGeom>
          <a:noFill/>
        </p:spPr>
        <p:txBody>
          <a:bodyPr wrap="square" rtlCol="0">
            <a:spAutoFit/>
          </a:bodyPr>
          <a:lstStyle/>
          <a:p>
            <a:r>
              <a:rPr lang="en-US" sz="1200" dirty="0" smtClean="0">
                <a:latin typeface="Arial" charset="0"/>
                <a:ea typeface="Arial" charset="0"/>
                <a:cs typeface="Arial" charset="0"/>
              </a:rPr>
              <a:t>Amount of Cells </a:t>
            </a:r>
            <a:r>
              <a:rPr lang="en-US" sz="1200" smtClean="0">
                <a:latin typeface="Arial" charset="0"/>
                <a:ea typeface="Arial" charset="0"/>
                <a:cs typeface="Arial" charset="0"/>
              </a:rPr>
              <a:t>Loaded into </a:t>
            </a:r>
            <a:r>
              <a:rPr lang="en-US" sz="1200" dirty="0" smtClean="0">
                <a:latin typeface="Arial" charset="0"/>
                <a:ea typeface="Arial" charset="0"/>
                <a:cs typeface="Arial" charset="0"/>
              </a:rPr>
              <a:t>each Macrowell</a:t>
            </a:r>
            <a:endParaRPr lang="en-US" sz="1200" dirty="0">
              <a:latin typeface="Arial" charset="0"/>
              <a:ea typeface="Arial" charset="0"/>
              <a:cs typeface="Arial" charset="0"/>
            </a:endParaRPr>
          </a:p>
        </p:txBody>
      </p:sp>
      <p:sp>
        <p:nvSpPr>
          <p:cNvPr id="6" name="TextBox 5"/>
          <p:cNvSpPr txBox="1"/>
          <p:nvPr/>
        </p:nvSpPr>
        <p:spPr>
          <a:xfrm>
            <a:off x="22627" y="19435"/>
            <a:ext cx="6812746" cy="461665"/>
          </a:xfrm>
          <a:prstGeom prst="rect">
            <a:avLst/>
          </a:prstGeom>
          <a:noFill/>
        </p:spPr>
        <p:txBody>
          <a:bodyPr wrap="square" rtlCol="0">
            <a:spAutoFit/>
          </a:bodyPr>
          <a:lstStyle/>
          <a:p>
            <a:pPr algn="ctr"/>
            <a:r>
              <a:rPr lang="en-US" sz="1200" b="1" dirty="0" smtClean="0">
                <a:latin typeface="Arial" charset="0"/>
                <a:ea typeface="Arial" charset="0"/>
                <a:cs typeface="Arial" charset="0"/>
              </a:rPr>
              <a:t>Directly Proportional Relationship </a:t>
            </a:r>
            <a:r>
              <a:rPr lang="en-US" sz="1200" b="1" dirty="0">
                <a:latin typeface="Arial" charset="0"/>
                <a:ea typeface="Arial" charset="0"/>
                <a:cs typeface="Arial" charset="0"/>
              </a:rPr>
              <a:t>between </a:t>
            </a:r>
            <a:r>
              <a:rPr lang="en-US" sz="1200" b="1" dirty="0" smtClean="0">
                <a:latin typeface="Arial" charset="0"/>
                <a:ea typeface="Arial" charset="0"/>
                <a:cs typeface="Arial" charset="0"/>
              </a:rPr>
              <a:t>Average </a:t>
            </a:r>
            <a:r>
              <a:rPr lang="en-US" sz="1200" b="1" dirty="0">
                <a:latin typeface="Arial" charset="0"/>
                <a:ea typeface="Arial" charset="0"/>
                <a:cs typeface="Arial" charset="0"/>
              </a:rPr>
              <a:t>Cells L</a:t>
            </a:r>
            <a:r>
              <a:rPr lang="en-US" sz="1200" b="1" dirty="0" smtClean="0">
                <a:latin typeface="Arial" charset="0"/>
                <a:ea typeface="Arial" charset="0"/>
                <a:cs typeface="Arial" charset="0"/>
              </a:rPr>
              <a:t>oaded </a:t>
            </a:r>
            <a:r>
              <a:rPr lang="en-US" sz="1200" b="1" dirty="0">
                <a:latin typeface="Arial" charset="0"/>
                <a:ea typeface="Arial" charset="0"/>
                <a:cs typeface="Arial" charset="0"/>
              </a:rPr>
              <a:t>into Each Microwell </a:t>
            </a:r>
            <a:r>
              <a:rPr lang="en-US" sz="1200" b="1" dirty="0" smtClean="0">
                <a:latin typeface="Arial" charset="0"/>
                <a:ea typeface="Arial" charset="0"/>
                <a:cs typeface="Arial" charset="0"/>
              </a:rPr>
              <a:t>of </a:t>
            </a:r>
            <a:r>
              <a:rPr lang="en-US" sz="1200" b="1" dirty="0">
                <a:latin typeface="Arial" charset="0"/>
                <a:ea typeface="Arial" charset="0"/>
                <a:cs typeface="Arial" charset="0"/>
              </a:rPr>
              <a:t>Each Macrowell in the CometChip and the </a:t>
            </a:r>
            <a:r>
              <a:rPr lang="en-US" sz="1200" b="1" dirty="0" smtClean="0">
                <a:latin typeface="Arial" charset="0"/>
                <a:ea typeface="Arial" charset="0"/>
                <a:cs typeface="Arial" charset="0"/>
              </a:rPr>
              <a:t>Dosage </a:t>
            </a:r>
            <a:r>
              <a:rPr lang="en-US" sz="1200" b="1" dirty="0">
                <a:latin typeface="Arial" charset="0"/>
                <a:ea typeface="Arial" charset="0"/>
                <a:cs typeface="Arial" charset="0"/>
              </a:rPr>
              <a:t>of </a:t>
            </a:r>
            <a:r>
              <a:rPr lang="en-US" sz="1200" b="1" dirty="0" smtClean="0">
                <a:latin typeface="Arial" charset="0"/>
                <a:ea typeface="Arial" charset="0"/>
                <a:cs typeface="Arial" charset="0"/>
              </a:rPr>
              <a:t>Cells Delivered </a:t>
            </a:r>
            <a:r>
              <a:rPr lang="en-US" sz="1200" b="1" dirty="0">
                <a:latin typeface="Arial" charset="0"/>
                <a:ea typeface="Arial" charset="0"/>
                <a:cs typeface="Arial" charset="0"/>
              </a:rPr>
              <a:t>to </a:t>
            </a:r>
            <a:r>
              <a:rPr lang="en-US" sz="1200" b="1" dirty="0" smtClean="0">
                <a:latin typeface="Arial" charset="0"/>
                <a:ea typeface="Arial" charset="0"/>
                <a:cs typeface="Arial" charset="0"/>
              </a:rPr>
              <a:t>Each Macrowell</a:t>
            </a:r>
            <a:endParaRPr lang="en-US" sz="1200" dirty="0"/>
          </a:p>
        </p:txBody>
      </p:sp>
      <p:sp>
        <p:nvSpPr>
          <p:cNvPr id="19" name="Rectangle 18"/>
          <p:cNvSpPr/>
          <p:nvPr/>
        </p:nvSpPr>
        <p:spPr>
          <a:xfrm>
            <a:off x="149389" y="5733955"/>
            <a:ext cx="6550950" cy="3585597"/>
          </a:xfrm>
          <a:prstGeom prst="rect">
            <a:avLst/>
          </a:prstGeom>
        </p:spPr>
        <p:txBody>
          <a:bodyPr wrap="square">
            <a:spAutoFit/>
          </a:bodyPr>
          <a:lstStyle/>
          <a:p>
            <a:r>
              <a:rPr lang="en-US" sz="1400" b="1" dirty="0" smtClean="0">
                <a:latin typeface="Arial"/>
                <a:cs typeface="Arial"/>
              </a:rPr>
              <a:t>Direct Relationship between </a:t>
            </a:r>
            <a:r>
              <a:rPr lang="en-US" sz="1400" b="1" dirty="0" smtClean="0">
                <a:latin typeface="Arial"/>
                <a:cs typeface="Arial"/>
              </a:rPr>
              <a:t>Delivered Cell Dosage to each Macrowell and Amount of Cells that fell into each microwell.</a:t>
            </a:r>
            <a:endParaRPr lang="en-US" sz="1400" b="1" dirty="0">
              <a:latin typeface="Arial"/>
              <a:cs typeface="Arial"/>
            </a:endParaRPr>
          </a:p>
          <a:p>
            <a:pPr marL="285750" indent="-285750">
              <a:buFont typeface="Arial" charset="0"/>
              <a:buChar char="•"/>
            </a:pPr>
            <a:r>
              <a:rPr lang="en-US" sz="1400" dirty="0" smtClean="0">
                <a:latin typeface="Arial" charset="0"/>
                <a:ea typeface="Arial" charset="0"/>
                <a:cs typeface="Arial" charset="0"/>
              </a:rPr>
              <a:t>The Mouse embryonic fibroblast </a:t>
            </a:r>
            <a:r>
              <a:rPr lang="en-US" sz="1400" dirty="0">
                <a:latin typeface="Arial" charset="0"/>
                <a:ea typeface="Arial" charset="0"/>
                <a:cs typeface="Arial" charset="0"/>
              </a:rPr>
              <a:t>cell suspension had 265,000 cells/ </a:t>
            </a:r>
            <a:r>
              <a:rPr lang="en-US" sz="1400" dirty="0" smtClean="0">
                <a:latin typeface="Arial" charset="0"/>
                <a:ea typeface="Arial" charset="0"/>
                <a:cs typeface="Arial" charset="0"/>
              </a:rPr>
              <a:t>mL so macrow</a:t>
            </a:r>
            <a:r>
              <a:rPr lang="en-US" sz="1400" dirty="0" smtClean="0">
                <a:latin typeface="Arial" charset="0"/>
                <a:ea typeface="Arial" charset="0"/>
                <a:cs typeface="Arial" charset="0"/>
              </a:rPr>
              <a:t>ells with low cell dosage were treated with about 135 </a:t>
            </a:r>
            <a:r>
              <a:rPr lang="el-GR" sz="1400" dirty="0" smtClean="0"/>
              <a:t>μ</a:t>
            </a:r>
            <a:r>
              <a:rPr lang="en-US" sz="1400" dirty="0" smtClean="0"/>
              <a:t>L</a:t>
            </a:r>
            <a:r>
              <a:rPr lang="en-US" sz="1400" dirty="0" smtClean="0">
                <a:latin typeface="Arial" charset="0"/>
                <a:ea typeface="Arial" charset="0"/>
                <a:cs typeface="Arial" charset="0"/>
              </a:rPr>
              <a:t> to get about </a:t>
            </a:r>
            <a:r>
              <a:rPr lang="en-US" sz="1400" dirty="0" smtClean="0">
                <a:latin typeface="Arial" charset="0"/>
                <a:ea typeface="Arial" charset="0"/>
                <a:cs typeface="Arial" charset="0"/>
              </a:rPr>
              <a:t>36000 cells/macrowell and obtain the goal for each microwell. For the row with high cell number, about 255 </a:t>
            </a:r>
            <a:r>
              <a:rPr lang="el-GR" sz="1400" dirty="0" smtClean="0"/>
              <a:t>μ</a:t>
            </a:r>
            <a:r>
              <a:rPr lang="en-US" sz="1400" dirty="0" smtClean="0"/>
              <a:t>L</a:t>
            </a:r>
            <a:r>
              <a:rPr lang="en-US" sz="1400" dirty="0" smtClean="0">
                <a:latin typeface="Arial" charset="0"/>
                <a:ea typeface="Arial" charset="0"/>
                <a:cs typeface="Arial" charset="0"/>
              </a:rPr>
              <a:t> were administered to each macrowell to get about 67,500 cells/macrowell.</a:t>
            </a:r>
          </a:p>
          <a:p>
            <a:pPr marL="285750" indent="-285750">
              <a:buFont typeface="Arial" charset="0"/>
              <a:buChar char="•"/>
            </a:pPr>
            <a:r>
              <a:rPr lang="en-US" sz="1400" dirty="0">
                <a:latin typeface="Arial"/>
                <a:cs typeface="Arial"/>
              </a:rPr>
              <a:t>The </a:t>
            </a:r>
            <a:r>
              <a:rPr lang="en-US" sz="1400" dirty="0" smtClean="0">
                <a:latin typeface="Arial"/>
                <a:cs typeface="Arial"/>
              </a:rPr>
              <a:t>p-values </a:t>
            </a:r>
            <a:r>
              <a:rPr lang="en-US" sz="1400" dirty="0">
                <a:latin typeface="Arial"/>
                <a:cs typeface="Arial"/>
              </a:rPr>
              <a:t>given from a student’s t-test between the </a:t>
            </a:r>
            <a:r>
              <a:rPr lang="en-US" sz="1400" dirty="0" smtClean="0">
                <a:latin typeface="Arial"/>
                <a:cs typeface="Arial"/>
              </a:rPr>
              <a:t>low cell dosage and the high cell dosage for both light (P=0.274) and fluorescent (P=0.086) microscopic images were not </a:t>
            </a:r>
            <a:r>
              <a:rPr lang="en-US" sz="1400" dirty="0">
                <a:latin typeface="Arial"/>
                <a:cs typeface="Arial"/>
              </a:rPr>
              <a:t>statistically </a:t>
            </a:r>
            <a:r>
              <a:rPr lang="en-US" sz="1400" dirty="0" smtClean="0">
                <a:latin typeface="Arial"/>
                <a:cs typeface="Arial"/>
              </a:rPr>
              <a:t>significant, </a:t>
            </a:r>
            <a:r>
              <a:rPr lang="en-US" sz="1400" dirty="0">
                <a:latin typeface="Arial"/>
                <a:cs typeface="Arial"/>
              </a:rPr>
              <a:t>indicating that </a:t>
            </a:r>
            <a:r>
              <a:rPr lang="en-US" sz="1400" dirty="0" smtClean="0">
                <a:latin typeface="Arial"/>
                <a:cs typeface="Arial"/>
              </a:rPr>
              <a:t>administering a low cell number was similar </a:t>
            </a:r>
            <a:r>
              <a:rPr lang="en-US" sz="1400" dirty="0">
                <a:latin typeface="Arial"/>
                <a:cs typeface="Arial"/>
              </a:rPr>
              <a:t>to </a:t>
            </a:r>
            <a:r>
              <a:rPr lang="en-US" sz="1400" dirty="0" smtClean="0">
                <a:latin typeface="Arial"/>
                <a:cs typeface="Arial"/>
              </a:rPr>
              <a:t>high cell dosage in terms of amount of cells loaded into each microwell. </a:t>
            </a:r>
          </a:p>
          <a:p>
            <a:pPr marL="285750" indent="-285750">
              <a:buFont typeface="Arial" charset="0"/>
              <a:buChar char="•"/>
            </a:pPr>
            <a:r>
              <a:rPr lang="en-US" sz="1400" dirty="0" smtClean="0">
                <a:latin typeface="Arial" charset="0"/>
                <a:ea typeface="Arial" charset="0"/>
                <a:cs typeface="Arial" charset="0"/>
              </a:rPr>
              <a:t>These data allowed an optimal cell dosage of 45,000 cells/macrowell to be used for subsequent assays, as a result of the amount of cells that actually landed in microwells.</a:t>
            </a:r>
            <a:endParaRPr lang="en-US" sz="1400" dirty="0" smtClean="0">
              <a:latin typeface="Arial" charset="0"/>
              <a:ea typeface="Arial" charset="0"/>
              <a:cs typeface="Arial" charset="0"/>
            </a:endParaRPr>
          </a:p>
          <a:p>
            <a:pPr marL="285750" indent="-285750">
              <a:buFont typeface="Arial"/>
              <a:buChar char="•"/>
            </a:pPr>
            <a:endParaRPr lang="en-US" sz="1400" dirty="0" smtClean="0">
              <a:latin typeface="Arial"/>
              <a:cs typeface="Arial"/>
            </a:endParaRPr>
          </a:p>
        </p:txBody>
      </p:sp>
    </p:spTree>
    <p:extLst>
      <p:ext uri="{BB962C8B-B14F-4D97-AF65-F5344CB8AC3E}">
        <p14:creationId xmlns:p14="http://schemas.microsoft.com/office/powerpoint/2010/main" val="392441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824061379"/>
              </p:ext>
            </p:extLst>
          </p:nvPr>
        </p:nvGraphicFramePr>
        <p:xfrm>
          <a:off x="149392" y="78829"/>
          <a:ext cx="3473350" cy="2718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665594162"/>
              </p:ext>
            </p:extLst>
          </p:nvPr>
        </p:nvGraphicFramePr>
        <p:xfrm>
          <a:off x="3384650" y="78829"/>
          <a:ext cx="3473350" cy="27180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696" y="78829"/>
            <a:ext cx="317456" cy="307777"/>
          </a:xfrm>
          <a:prstGeom prst="rect">
            <a:avLst/>
          </a:prstGeom>
          <a:noFill/>
        </p:spPr>
        <p:txBody>
          <a:bodyPr wrap="square" rtlCol="0">
            <a:spAutoFit/>
          </a:bodyPr>
          <a:lstStyle/>
          <a:p>
            <a:r>
              <a:rPr lang="en-US" sz="1400" dirty="0">
                <a:latin typeface="Arial"/>
                <a:cs typeface="Arial"/>
              </a:rPr>
              <a:t>a</a:t>
            </a:r>
          </a:p>
        </p:txBody>
      </p:sp>
      <p:sp>
        <p:nvSpPr>
          <p:cNvPr id="12" name="TextBox 11"/>
          <p:cNvSpPr txBox="1"/>
          <p:nvPr/>
        </p:nvSpPr>
        <p:spPr>
          <a:xfrm>
            <a:off x="3309955" y="64281"/>
            <a:ext cx="317456" cy="307777"/>
          </a:xfrm>
          <a:prstGeom prst="rect">
            <a:avLst/>
          </a:prstGeom>
          <a:noFill/>
        </p:spPr>
        <p:txBody>
          <a:bodyPr wrap="square" rtlCol="0">
            <a:spAutoFit/>
          </a:bodyPr>
          <a:lstStyle/>
          <a:p>
            <a:r>
              <a:rPr lang="en-US" sz="1400" dirty="0">
                <a:latin typeface="Arial"/>
                <a:cs typeface="Arial"/>
              </a:rPr>
              <a:t>b</a:t>
            </a:r>
            <a:endParaRPr lang="en-US" sz="1400" dirty="0" smtClean="0">
              <a:latin typeface="Arial"/>
              <a:cs typeface="Arial"/>
            </a:endParaRPr>
          </a:p>
        </p:txBody>
      </p:sp>
      <p:sp>
        <p:nvSpPr>
          <p:cNvPr id="14" name="Rectangle 13"/>
          <p:cNvSpPr/>
          <p:nvPr/>
        </p:nvSpPr>
        <p:spPr>
          <a:xfrm>
            <a:off x="149392" y="2796842"/>
            <a:ext cx="6172386" cy="1015663"/>
          </a:xfrm>
          <a:prstGeom prst="rect">
            <a:avLst/>
          </a:prstGeom>
        </p:spPr>
        <p:txBody>
          <a:bodyPr wrap="square">
            <a:spAutoFit/>
          </a:bodyPr>
          <a:lstStyle/>
          <a:p>
            <a:r>
              <a:rPr lang="en-US" sz="1200" b="1" dirty="0">
                <a:latin typeface="Arial"/>
                <a:cs typeface="Arial"/>
              </a:rPr>
              <a:t>Figure </a:t>
            </a:r>
            <a:r>
              <a:rPr lang="en-US" sz="1200" b="1" dirty="0" smtClean="0">
                <a:latin typeface="Arial"/>
                <a:cs typeface="Arial"/>
              </a:rPr>
              <a:t>3: </a:t>
            </a:r>
            <a:r>
              <a:rPr lang="en-US" sz="1200" b="1" dirty="0" smtClean="0">
                <a:latin typeface="Arial"/>
                <a:cs typeface="Arial"/>
              </a:rPr>
              <a:t>Susceptibility to DNA damage in </a:t>
            </a:r>
            <a:r>
              <a:rPr lang="en-US" sz="1200" b="1" dirty="0" err="1" smtClean="0">
                <a:latin typeface="Arial"/>
                <a:cs typeface="Arial"/>
              </a:rPr>
              <a:t>wildtype</a:t>
            </a:r>
            <a:r>
              <a:rPr lang="en-US" sz="1200" b="1" dirty="0" smtClean="0">
                <a:latin typeface="Arial"/>
                <a:cs typeface="Arial"/>
              </a:rPr>
              <a:t> and mutant MEF cells. </a:t>
            </a:r>
            <a:r>
              <a:rPr lang="en-US" sz="1200" dirty="0" smtClean="0">
                <a:latin typeface="Arial"/>
                <a:cs typeface="Arial"/>
              </a:rPr>
              <a:t>In both </a:t>
            </a:r>
            <a:r>
              <a:rPr lang="en-US" sz="1200" dirty="0" err="1" smtClean="0">
                <a:latin typeface="Arial"/>
                <a:cs typeface="Arial"/>
              </a:rPr>
              <a:t>wildtype</a:t>
            </a:r>
            <a:r>
              <a:rPr lang="en-US" sz="1200" dirty="0" smtClean="0">
                <a:latin typeface="Arial"/>
                <a:cs typeface="Arial"/>
              </a:rPr>
              <a:t> </a:t>
            </a:r>
            <a:r>
              <a:rPr lang="en-US" sz="1200" dirty="0">
                <a:latin typeface="Arial"/>
                <a:cs typeface="Arial"/>
              </a:rPr>
              <a:t>and mutant, </a:t>
            </a:r>
            <a:r>
              <a:rPr lang="en-US" sz="1200" dirty="0" err="1">
                <a:latin typeface="Arial"/>
                <a:cs typeface="Arial"/>
              </a:rPr>
              <a:t>Aag</a:t>
            </a:r>
            <a:r>
              <a:rPr lang="en-US" sz="1200" dirty="0">
                <a:latin typeface="Arial"/>
                <a:cs typeface="Arial"/>
              </a:rPr>
              <a:t> -/- MEF cells, treatment with increasing concentrations of </a:t>
            </a:r>
            <a:r>
              <a:rPr lang="en-US" sz="1200" dirty="0" smtClean="0">
                <a:latin typeface="Arial"/>
                <a:cs typeface="Arial"/>
              </a:rPr>
              <a:t>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 </a:t>
            </a:r>
            <a:r>
              <a:rPr lang="en-US" sz="1200" dirty="0" smtClean="0">
                <a:latin typeface="Arial"/>
                <a:cs typeface="Arial"/>
              </a:rPr>
              <a:t>correlated </a:t>
            </a:r>
            <a:r>
              <a:rPr lang="en-US" sz="1200" dirty="0">
                <a:latin typeface="Arial"/>
                <a:cs typeface="Arial"/>
              </a:rPr>
              <a:t>with an increasing percentage of DNA measured in the </a:t>
            </a:r>
            <a:r>
              <a:rPr lang="en-US" sz="1200" dirty="0" err="1">
                <a:latin typeface="Arial"/>
                <a:cs typeface="Arial"/>
              </a:rPr>
              <a:t>CometChip</a:t>
            </a:r>
            <a:r>
              <a:rPr lang="en-US" sz="1200" dirty="0">
                <a:latin typeface="Arial"/>
                <a:cs typeface="Arial"/>
              </a:rPr>
              <a:t> tail. This relationship </a:t>
            </a:r>
            <a:r>
              <a:rPr lang="en-US" sz="1200" dirty="0" smtClean="0">
                <a:latin typeface="Arial"/>
                <a:cs typeface="Arial"/>
              </a:rPr>
              <a:t>was </a:t>
            </a:r>
            <a:r>
              <a:rPr lang="en-US" sz="1200" dirty="0">
                <a:latin typeface="Arial"/>
                <a:cs typeface="Arial"/>
              </a:rPr>
              <a:t>evident in control groups (a) and groups treated with </a:t>
            </a:r>
            <a:r>
              <a:rPr lang="en-US" sz="1200" dirty="0" err="1">
                <a:latin typeface="Arial"/>
                <a:cs typeface="Arial"/>
              </a:rPr>
              <a:t>Fpg</a:t>
            </a:r>
            <a:r>
              <a:rPr lang="en-US" sz="1200" dirty="0">
                <a:latin typeface="Arial"/>
                <a:cs typeface="Arial"/>
              </a:rPr>
              <a:t> enzyme solution (b). (Error bars </a:t>
            </a:r>
            <a:r>
              <a:rPr lang="en-US" sz="1200" dirty="0" smtClean="0">
                <a:latin typeface="Arial"/>
                <a:cs typeface="Arial"/>
              </a:rPr>
              <a:t>represent </a:t>
            </a:r>
            <a:r>
              <a:rPr lang="en-US" sz="1200" dirty="0">
                <a:latin typeface="Arial"/>
                <a:cs typeface="Arial"/>
              </a:rPr>
              <a:t>95% confidence interval). </a:t>
            </a:r>
          </a:p>
        </p:txBody>
      </p:sp>
      <p:sp>
        <p:nvSpPr>
          <p:cNvPr id="18" name="Rectangle 17"/>
          <p:cNvSpPr/>
          <p:nvPr/>
        </p:nvSpPr>
        <p:spPr>
          <a:xfrm>
            <a:off x="149392" y="3962104"/>
            <a:ext cx="6573222" cy="5262978"/>
          </a:xfrm>
          <a:prstGeom prst="rect">
            <a:avLst/>
          </a:prstGeom>
        </p:spPr>
        <p:txBody>
          <a:bodyPr wrap="square">
            <a:spAutoFit/>
          </a:bodyPr>
          <a:lstStyle/>
          <a:p>
            <a:r>
              <a:rPr lang="en-US" sz="1400" b="1" dirty="0" smtClean="0">
                <a:latin typeface="Arial"/>
                <a:cs typeface="Arial"/>
              </a:rPr>
              <a:t>Direct Relationship between Concentration of H</a:t>
            </a:r>
            <a:r>
              <a:rPr lang="en-US" sz="1400" b="1" baseline="-25000" dirty="0" smtClean="0">
                <a:latin typeface="Arial"/>
                <a:cs typeface="Arial"/>
              </a:rPr>
              <a:t>2</a:t>
            </a:r>
            <a:r>
              <a:rPr lang="en-US" sz="1400" b="1" dirty="0" smtClean="0">
                <a:latin typeface="Arial"/>
                <a:cs typeface="Arial"/>
              </a:rPr>
              <a:t>O</a:t>
            </a:r>
            <a:r>
              <a:rPr lang="en-US" sz="1400" b="1" baseline="-25000" dirty="0" smtClean="0">
                <a:latin typeface="Arial"/>
                <a:cs typeface="Arial"/>
              </a:rPr>
              <a:t>2</a:t>
            </a:r>
            <a:r>
              <a:rPr lang="en-US" sz="1400" b="1" dirty="0" smtClean="0">
                <a:latin typeface="Arial"/>
                <a:cs typeface="Arial"/>
              </a:rPr>
              <a:t> and DNA Damage:</a:t>
            </a:r>
          </a:p>
          <a:p>
            <a:pPr marL="285750" indent="-285750">
              <a:buFont typeface="Arial"/>
              <a:buChar char="•"/>
            </a:pPr>
            <a:r>
              <a:rPr lang="en-US" sz="1400" dirty="0" smtClean="0">
                <a:latin typeface="Arial"/>
                <a:cs typeface="Arial"/>
              </a:rPr>
              <a:t>To determine if there is a difference in DNA damage between </a:t>
            </a:r>
            <a:r>
              <a:rPr lang="en-US" sz="1400" dirty="0" err="1" smtClean="0">
                <a:latin typeface="Arial"/>
                <a:cs typeface="Arial"/>
              </a:rPr>
              <a:t>wildtype</a:t>
            </a:r>
            <a:r>
              <a:rPr lang="en-US" sz="1400" dirty="0" smtClean="0">
                <a:latin typeface="Arial"/>
                <a:cs typeface="Arial"/>
              </a:rPr>
              <a:t> and mutant </a:t>
            </a:r>
            <a:r>
              <a:rPr lang="en-US" sz="1400" dirty="0" err="1" smtClean="0">
                <a:latin typeface="Arial"/>
                <a:cs typeface="Arial"/>
              </a:rPr>
              <a:t>Aag</a:t>
            </a:r>
            <a:r>
              <a:rPr lang="en-US" sz="1400" dirty="0" smtClean="0">
                <a:latin typeface="Arial"/>
                <a:cs typeface="Arial"/>
              </a:rPr>
              <a:t> -/- cells when exposed to varying concentrations of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and to determine if adding </a:t>
            </a:r>
            <a:r>
              <a:rPr lang="en-US" sz="1400" dirty="0" err="1" smtClean="0">
                <a:latin typeface="Arial"/>
                <a:cs typeface="Arial"/>
              </a:rPr>
              <a:t>Fpg</a:t>
            </a:r>
            <a:r>
              <a:rPr lang="en-US" sz="1400" dirty="0" smtClean="0">
                <a:latin typeface="Arial"/>
                <a:cs typeface="Arial"/>
              </a:rPr>
              <a:t> enzyme would affect measured DNA damage in these two cell groups.</a:t>
            </a:r>
          </a:p>
          <a:p>
            <a:pPr marL="285750" indent="-285750">
              <a:buFont typeface="Arial"/>
              <a:buChar char="•"/>
            </a:pPr>
            <a:r>
              <a:rPr lang="en-US" sz="1400" dirty="0" smtClean="0">
                <a:latin typeface="Arial"/>
                <a:cs typeface="Arial"/>
              </a:rPr>
              <a:t>In all conditions, cells were treated with varying concentrations of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The control cell groups (Figure 1a) were treated with </a:t>
            </a:r>
            <a:r>
              <a:rPr lang="en-US" sz="1400" dirty="0" err="1" smtClean="0">
                <a:latin typeface="Arial"/>
                <a:cs typeface="Arial"/>
              </a:rPr>
              <a:t>Fpg</a:t>
            </a:r>
            <a:r>
              <a:rPr lang="en-US" sz="1400" dirty="0" smtClean="0">
                <a:latin typeface="Arial"/>
                <a:cs typeface="Arial"/>
              </a:rPr>
              <a:t> reaction buffer and the experimental cell groups (Figure 1b) were treated with </a:t>
            </a:r>
            <a:r>
              <a:rPr lang="en-US" sz="1400" dirty="0" err="1" smtClean="0">
                <a:latin typeface="Arial"/>
                <a:cs typeface="Arial"/>
              </a:rPr>
              <a:t>Fpg</a:t>
            </a:r>
            <a:r>
              <a:rPr lang="en-US" sz="1400" dirty="0" smtClean="0">
                <a:latin typeface="Arial"/>
                <a:cs typeface="Arial"/>
              </a:rPr>
              <a:t> enzyme solution.</a:t>
            </a:r>
          </a:p>
          <a:p>
            <a:pPr marL="285750" indent="-285750">
              <a:buFont typeface="Arial"/>
              <a:buChar char="•"/>
            </a:pPr>
            <a:r>
              <a:rPr lang="en-US" sz="1400" dirty="0" smtClean="0">
                <a:latin typeface="Arial"/>
                <a:cs typeface="Arial"/>
              </a:rPr>
              <a:t>In all groups there is a direct relationship between concentration of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 </a:t>
            </a:r>
            <a:r>
              <a:rPr lang="en-US" sz="1400" dirty="0" smtClean="0">
                <a:latin typeface="Arial"/>
                <a:cs typeface="Arial"/>
              </a:rPr>
              <a:t>and percent tail DNA (Figure 1).</a:t>
            </a:r>
          </a:p>
          <a:p>
            <a:pPr marL="285750" indent="-285750">
              <a:buFont typeface="Arial"/>
              <a:buChar char="•"/>
            </a:pPr>
            <a:r>
              <a:rPr lang="en-US" sz="1400" dirty="0" smtClean="0">
                <a:latin typeface="Arial"/>
                <a:cs typeface="Arial"/>
              </a:rPr>
              <a:t>The p-value given from a student’s t-test between the ‘</a:t>
            </a:r>
            <a:r>
              <a:rPr lang="en-US" sz="1400" dirty="0" err="1" smtClean="0">
                <a:latin typeface="Arial"/>
                <a:cs typeface="Arial"/>
              </a:rPr>
              <a:t>wildtype</a:t>
            </a:r>
            <a:r>
              <a:rPr lang="en-US" sz="1400" dirty="0" smtClean="0">
                <a:latin typeface="Arial"/>
                <a:cs typeface="Arial"/>
              </a:rPr>
              <a:t>’ group (Figure 1a) and the ‘mutant +enzyme’ group (Figure 1b) was not statistically significant (P = .726), indicating that added </a:t>
            </a:r>
            <a:r>
              <a:rPr lang="en-US" sz="1400" dirty="0" err="1" smtClean="0">
                <a:latin typeface="Arial"/>
                <a:cs typeface="Arial"/>
              </a:rPr>
              <a:t>Fpg</a:t>
            </a:r>
            <a:r>
              <a:rPr lang="en-US" sz="1400" dirty="0" smtClean="0">
                <a:latin typeface="Arial"/>
                <a:cs typeface="Arial"/>
              </a:rPr>
              <a:t> enzyme to </a:t>
            </a:r>
            <a:r>
              <a:rPr lang="en-US" sz="1400" dirty="0" err="1" smtClean="0">
                <a:latin typeface="Arial"/>
                <a:cs typeface="Arial"/>
              </a:rPr>
              <a:t>Aag</a:t>
            </a:r>
            <a:r>
              <a:rPr lang="en-US" sz="1400" dirty="0" smtClean="0">
                <a:latin typeface="Arial"/>
                <a:cs typeface="Arial"/>
              </a:rPr>
              <a:t> -/- cells is phenotypically similar to </a:t>
            </a:r>
            <a:r>
              <a:rPr lang="en-US" sz="1400" dirty="0" err="1" smtClean="0">
                <a:latin typeface="Arial"/>
                <a:cs typeface="Arial"/>
              </a:rPr>
              <a:t>wildtype</a:t>
            </a:r>
            <a:r>
              <a:rPr lang="en-US" sz="1400" dirty="0" smtClean="0">
                <a:latin typeface="Arial"/>
                <a:cs typeface="Arial"/>
              </a:rPr>
              <a:t> MEF cells in the context of DNA damage susceptibility. </a:t>
            </a:r>
          </a:p>
          <a:p>
            <a:pPr marL="285750" indent="-285750">
              <a:buFont typeface="Arial"/>
              <a:buChar char="•"/>
            </a:pPr>
            <a:r>
              <a:rPr lang="en-US" sz="1400" dirty="0" smtClean="0">
                <a:latin typeface="Arial"/>
                <a:cs typeface="Arial"/>
              </a:rPr>
              <a:t>Results indicate that adding </a:t>
            </a:r>
            <a:r>
              <a:rPr lang="en-US" sz="1400" dirty="0" err="1" smtClean="0">
                <a:latin typeface="Arial"/>
                <a:cs typeface="Arial"/>
              </a:rPr>
              <a:t>Fpg</a:t>
            </a:r>
            <a:r>
              <a:rPr lang="en-US" sz="1400" dirty="0" smtClean="0">
                <a:latin typeface="Arial"/>
                <a:cs typeface="Arial"/>
              </a:rPr>
              <a:t> enzyme does not necessarily result in greater DNA damage visibility by the </a:t>
            </a:r>
            <a:r>
              <a:rPr lang="en-US" sz="1400" dirty="0" err="1" smtClean="0">
                <a:latin typeface="Arial"/>
                <a:cs typeface="Arial"/>
              </a:rPr>
              <a:t>CometChip</a:t>
            </a:r>
            <a:r>
              <a:rPr lang="en-US" sz="1400" dirty="0" smtClean="0">
                <a:latin typeface="Arial"/>
                <a:cs typeface="Arial"/>
              </a:rPr>
              <a:t> assay.</a:t>
            </a:r>
          </a:p>
          <a:p>
            <a:pPr marL="285750" indent="-285750">
              <a:buFont typeface="Arial"/>
              <a:buChar char="•"/>
            </a:pPr>
            <a:r>
              <a:rPr lang="en-US" sz="1400" dirty="0" smtClean="0">
                <a:latin typeface="Arial"/>
                <a:cs typeface="Arial"/>
              </a:rPr>
              <a:t>There were no other statistically significant differences in any of the groups, control and experimental.</a:t>
            </a:r>
          </a:p>
          <a:p>
            <a:pPr marL="285750" indent="-285750">
              <a:buFont typeface="Arial"/>
              <a:buChar char="•"/>
            </a:pPr>
            <a:r>
              <a:rPr lang="en-US" sz="1400" dirty="0" smtClean="0">
                <a:latin typeface="Arial"/>
                <a:cs typeface="Arial"/>
              </a:rPr>
              <a:t>In sum, these data suggest that added </a:t>
            </a:r>
            <a:r>
              <a:rPr lang="en-US" sz="1400" dirty="0" err="1" smtClean="0">
                <a:latin typeface="Arial"/>
                <a:cs typeface="Arial"/>
              </a:rPr>
              <a:t>Fpg</a:t>
            </a:r>
            <a:r>
              <a:rPr lang="en-US" sz="1400" dirty="0" smtClean="0">
                <a:latin typeface="Arial"/>
                <a:cs typeface="Arial"/>
              </a:rPr>
              <a:t> enzyme did not create a significant difference in DNA Damage in </a:t>
            </a:r>
            <a:r>
              <a:rPr lang="en-US" sz="1400" dirty="0" err="1" smtClean="0">
                <a:latin typeface="Arial"/>
                <a:cs typeface="Arial"/>
              </a:rPr>
              <a:t>wildtype</a:t>
            </a:r>
            <a:r>
              <a:rPr lang="en-US" sz="1400" dirty="0" smtClean="0">
                <a:latin typeface="Arial"/>
                <a:cs typeface="Arial"/>
              </a:rPr>
              <a:t> and mutant MEF cells. Next, we assessed the affect of both MMS and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has on DNA Damage in MEF cells.</a:t>
            </a:r>
          </a:p>
          <a:p>
            <a:pPr marL="285750" indent="-285750">
              <a:buFont typeface="Arial"/>
              <a:buChar char="•"/>
            </a:pPr>
            <a:endParaRPr lang="en-US" sz="1400" dirty="0" smtClean="0">
              <a:latin typeface="Arial"/>
              <a:cs typeface="Arial"/>
            </a:endParaRPr>
          </a:p>
        </p:txBody>
      </p:sp>
    </p:spTree>
    <p:extLst>
      <p:ext uri="{BB962C8B-B14F-4D97-AF65-F5344CB8AC3E}">
        <p14:creationId xmlns:p14="http://schemas.microsoft.com/office/powerpoint/2010/main" val="130308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9392" y="2642953"/>
            <a:ext cx="6172386" cy="1938992"/>
          </a:xfrm>
          <a:prstGeom prst="rect">
            <a:avLst/>
          </a:prstGeom>
        </p:spPr>
        <p:txBody>
          <a:bodyPr wrap="square">
            <a:spAutoFit/>
          </a:bodyPr>
          <a:lstStyle/>
          <a:p>
            <a:r>
              <a:rPr lang="en-US" sz="1200" b="1" dirty="0">
                <a:latin typeface="Arial"/>
                <a:cs typeface="Arial"/>
              </a:rPr>
              <a:t>Figure </a:t>
            </a:r>
            <a:r>
              <a:rPr lang="en-US" sz="1200" b="1" dirty="0" smtClean="0">
                <a:latin typeface="Arial"/>
                <a:cs typeface="Arial"/>
              </a:rPr>
              <a:t>4</a:t>
            </a:r>
            <a:r>
              <a:rPr lang="en-US" sz="1200" b="1" dirty="0" smtClean="0">
                <a:latin typeface="Arial"/>
                <a:cs typeface="Arial"/>
              </a:rPr>
              <a:t>: </a:t>
            </a:r>
            <a:r>
              <a:rPr lang="en-US" sz="1200" b="1" dirty="0" smtClean="0">
                <a:latin typeface="Arial"/>
                <a:cs typeface="Arial"/>
              </a:rPr>
              <a:t>Comparison of DNA Damage induced by H</a:t>
            </a:r>
            <a:r>
              <a:rPr lang="en-US" sz="1200" b="1" baseline="-25000" dirty="0" smtClean="0">
                <a:latin typeface="Arial"/>
                <a:cs typeface="Arial"/>
              </a:rPr>
              <a:t>2</a:t>
            </a:r>
            <a:r>
              <a:rPr lang="en-US" sz="1200" b="1" dirty="0" smtClean="0">
                <a:latin typeface="Arial"/>
                <a:cs typeface="Arial"/>
              </a:rPr>
              <a:t>O</a:t>
            </a:r>
            <a:r>
              <a:rPr lang="en-US" sz="1200" b="1" baseline="-25000" dirty="0" smtClean="0">
                <a:latin typeface="Arial"/>
                <a:cs typeface="Arial"/>
              </a:rPr>
              <a:t>2</a:t>
            </a:r>
            <a:r>
              <a:rPr lang="en-US" sz="1200" b="1" dirty="0" smtClean="0">
                <a:latin typeface="Arial"/>
                <a:cs typeface="Arial"/>
              </a:rPr>
              <a:t> and MMS. </a:t>
            </a:r>
            <a:r>
              <a:rPr lang="en-US" sz="1200" dirty="0" smtClean="0">
                <a:latin typeface="Arial"/>
                <a:cs typeface="Arial"/>
              </a:rPr>
              <a:t>In both </a:t>
            </a:r>
            <a:r>
              <a:rPr lang="en-US" sz="1200" dirty="0" err="1" smtClean="0">
                <a:latin typeface="Arial"/>
                <a:cs typeface="Arial"/>
              </a:rPr>
              <a:t>wildtype</a:t>
            </a:r>
            <a:r>
              <a:rPr lang="en-US" sz="1200" dirty="0" smtClean="0">
                <a:latin typeface="Arial"/>
                <a:cs typeface="Arial"/>
              </a:rPr>
              <a:t> </a:t>
            </a:r>
            <a:r>
              <a:rPr lang="en-US" sz="1200" dirty="0">
                <a:latin typeface="Arial"/>
                <a:cs typeface="Arial"/>
              </a:rPr>
              <a:t>and </a:t>
            </a:r>
            <a:r>
              <a:rPr lang="en-US" sz="1200" dirty="0" smtClean="0">
                <a:latin typeface="Arial"/>
                <a:cs typeface="Arial"/>
              </a:rPr>
              <a:t>mutant</a:t>
            </a:r>
            <a:r>
              <a:rPr lang="en-US" sz="1200" dirty="0">
                <a:latin typeface="Arial"/>
                <a:cs typeface="Arial"/>
              </a:rPr>
              <a:t> </a:t>
            </a:r>
            <a:r>
              <a:rPr lang="en-US" sz="1200" dirty="0" smtClean="0">
                <a:latin typeface="Arial"/>
                <a:cs typeface="Arial"/>
              </a:rPr>
              <a:t>MEF </a:t>
            </a:r>
            <a:r>
              <a:rPr lang="en-US" sz="1200" dirty="0">
                <a:latin typeface="Arial"/>
                <a:cs typeface="Arial"/>
              </a:rPr>
              <a:t>cells, treatment with increasing concentrations of </a:t>
            </a:r>
            <a:r>
              <a:rPr lang="en-US" sz="1200" dirty="0" smtClean="0">
                <a:latin typeface="Arial"/>
                <a:cs typeface="Arial"/>
              </a:rPr>
              <a:t>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  </a:t>
            </a:r>
            <a:r>
              <a:rPr lang="en-US" sz="1200" dirty="0" smtClean="0">
                <a:latin typeface="Arial"/>
                <a:cs typeface="Arial"/>
              </a:rPr>
              <a:t>and</a:t>
            </a:r>
            <a:r>
              <a:rPr lang="en-US" sz="1200" baseline="-25000" dirty="0" smtClean="0">
                <a:latin typeface="Arial"/>
                <a:cs typeface="Arial"/>
              </a:rPr>
              <a:t> </a:t>
            </a:r>
            <a:r>
              <a:rPr lang="en-US" sz="1200" dirty="0" smtClean="0">
                <a:latin typeface="Arial"/>
                <a:cs typeface="Arial"/>
              </a:rPr>
              <a:t>MMS correlated </a:t>
            </a:r>
            <a:r>
              <a:rPr lang="en-US" sz="1200" dirty="0">
                <a:latin typeface="Arial"/>
                <a:cs typeface="Arial"/>
              </a:rPr>
              <a:t>with an increasing percentage of DNA measured in the </a:t>
            </a:r>
            <a:r>
              <a:rPr lang="en-US" sz="1200" dirty="0" smtClean="0">
                <a:latin typeface="Arial"/>
                <a:cs typeface="Arial"/>
              </a:rPr>
              <a:t>comets’ tails. </a:t>
            </a:r>
            <a:r>
              <a:rPr lang="en-US" sz="1200" dirty="0">
                <a:latin typeface="Arial"/>
                <a:cs typeface="Arial"/>
              </a:rPr>
              <a:t>This relationship </a:t>
            </a:r>
            <a:r>
              <a:rPr lang="en-US" sz="1200" dirty="0" smtClean="0">
                <a:latin typeface="Arial"/>
                <a:cs typeface="Arial"/>
              </a:rPr>
              <a:t>was </a:t>
            </a:r>
            <a:r>
              <a:rPr lang="en-US" sz="1200" dirty="0">
                <a:latin typeface="Arial"/>
                <a:cs typeface="Arial"/>
              </a:rPr>
              <a:t>evident </a:t>
            </a:r>
            <a:r>
              <a:rPr lang="en-US" sz="1200" dirty="0" smtClean="0">
                <a:latin typeface="Arial"/>
                <a:cs typeface="Arial"/>
              </a:rPr>
              <a:t>in all groups treated with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(a) and all groups treated with MMS (b) . </a:t>
            </a:r>
            <a:r>
              <a:rPr lang="en-US" sz="1200" dirty="0">
                <a:latin typeface="Arial"/>
                <a:cs typeface="Arial"/>
              </a:rPr>
              <a:t>(Error bars </a:t>
            </a:r>
            <a:r>
              <a:rPr lang="en-US" sz="1200" dirty="0" smtClean="0">
                <a:latin typeface="Arial"/>
                <a:cs typeface="Arial"/>
              </a:rPr>
              <a:t>represent </a:t>
            </a:r>
            <a:r>
              <a:rPr lang="en-US" sz="1200" dirty="0">
                <a:latin typeface="Arial"/>
                <a:cs typeface="Arial"/>
              </a:rPr>
              <a:t>95% confidence interval). A student’s t-</a:t>
            </a:r>
            <a:r>
              <a:rPr lang="en-US" sz="1200" dirty="0" smtClean="0">
                <a:latin typeface="Arial"/>
                <a:cs typeface="Arial"/>
              </a:rPr>
              <a:t>test showed significant difference (P &lt; .05) in total DNA Damage induced by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(a) between ‘WT + enzyme’ and ‘WT’ (</a:t>
            </a:r>
            <a:r>
              <a:rPr lang="en-US" sz="1200" dirty="0" smtClean="0">
                <a:solidFill>
                  <a:schemeClr val="accent5"/>
                </a:solidFill>
              </a:rPr>
              <a:t>*</a:t>
            </a:r>
            <a:r>
              <a:rPr lang="en-US" sz="1200" dirty="0" smtClean="0">
                <a:latin typeface="Arial"/>
                <a:cs typeface="Arial"/>
              </a:rPr>
              <a:t>), ‘WT +enzyme’ and ‘MUT’ (</a:t>
            </a:r>
            <a:r>
              <a:rPr lang="en-US" sz="1200" dirty="0" smtClean="0">
                <a:solidFill>
                  <a:srgbClr val="0000FF"/>
                </a:solidFill>
                <a:latin typeface="Arial"/>
                <a:cs typeface="Arial"/>
              </a:rPr>
              <a:t>*</a:t>
            </a:r>
            <a:r>
              <a:rPr lang="en-US" sz="1200" dirty="0" smtClean="0">
                <a:latin typeface="Arial"/>
                <a:cs typeface="Arial"/>
              </a:rPr>
              <a:t>), and ‘MUT +enzyme’ and ‘WT’ (</a:t>
            </a:r>
            <a:r>
              <a:rPr lang="en-US" sz="1200" dirty="0" smtClean="0">
                <a:solidFill>
                  <a:srgbClr val="FF0000"/>
                </a:solidFill>
                <a:latin typeface="Arial"/>
                <a:cs typeface="Arial"/>
              </a:rPr>
              <a:t>*</a:t>
            </a:r>
            <a:r>
              <a:rPr lang="en-US" sz="1200" dirty="0" smtClean="0">
                <a:latin typeface="Arial"/>
                <a:cs typeface="Arial"/>
              </a:rPr>
              <a:t>).</a:t>
            </a:r>
          </a:p>
          <a:p>
            <a:endParaRPr lang="en-US" sz="1200" dirty="0">
              <a:solidFill>
                <a:srgbClr val="FF0000"/>
              </a:solidFill>
              <a:latin typeface="Arial"/>
              <a:cs typeface="Arial"/>
            </a:endParaRPr>
          </a:p>
          <a:p>
            <a:endParaRPr lang="en-US" sz="1200" dirty="0">
              <a:solidFill>
                <a:srgbClr val="FF0000"/>
              </a:solidFill>
            </a:endParaRPr>
          </a:p>
          <a:p>
            <a:endParaRPr lang="en-US" sz="1200" dirty="0">
              <a:latin typeface="Arial"/>
              <a:cs typeface="Arial"/>
            </a:endParaRPr>
          </a:p>
        </p:txBody>
      </p:sp>
      <p:sp>
        <p:nvSpPr>
          <p:cNvPr id="13" name="TextBox 12"/>
          <p:cNvSpPr txBox="1"/>
          <p:nvPr/>
        </p:nvSpPr>
        <p:spPr>
          <a:xfrm>
            <a:off x="242762" y="78829"/>
            <a:ext cx="317456" cy="307777"/>
          </a:xfrm>
          <a:prstGeom prst="rect">
            <a:avLst/>
          </a:prstGeom>
          <a:noFill/>
        </p:spPr>
        <p:txBody>
          <a:bodyPr wrap="square" rtlCol="0">
            <a:spAutoFit/>
          </a:bodyPr>
          <a:lstStyle/>
          <a:p>
            <a:r>
              <a:rPr lang="en-US" sz="1400" dirty="0">
                <a:latin typeface="Arial"/>
                <a:cs typeface="Arial"/>
              </a:rPr>
              <a:t>a</a:t>
            </a:r>
          </a:p>
        </p:txBody>
      </p:sp>
      <p:sp>
        <p:nvSpPr>
          <p:cNvPr id="14" name="TextBox 13"/>
          <p:cNvSpPr txBox="1"/>
          <p:nvPr/>
        </p:nvSpPr>
        <p:spPr>
          <a:xfrm>
            <a:off x="3006093" y="78829"/>
            <a:ext cx="317456" cy="307777"/>
          </a:xfrm>
          <a:prstGeom prst="rect">
            <a:avLst/>
          </a:prstGeom>
          <a:noFill/>
        </p:spPr>
        <p:txBody>
          <a:bodyPr wrap="square" rtlCol="0">
            <a:spAutoFit/>
          </a:bodyPr>
          <a:lstStyle/>
          <a:p>
            <a:r>
              <a:rPr lang="en-US" sz="1400" dirty="0" smtClean="0">
                <a:latin typeface="Arial"/>
                <a:cs typeface="Arial"/>
              </a:rPr>
              <a:t>b</a:t>
            </a:r>
            <a:endParaRPr lang="en-US" sz="1400" dirty="0">
              <a:latin typeface="Arial"/>
              <a:cs typeface="Arial"/>
            </a:endParaRPr>
          </a:p>
        </p:txBody>
      </p:sp>
      <p:sp>
        <p:nvSpPr>
          <p:cNvPr id="18" name="TextBox 17"/>
          <p:cNvSpPr txBox="1"/>
          <p:nvPr/>
        </p:nvSpPr>
        <p:spPr>
          <a:xfrm>
            <a:off x="1617518" y="299369"/>
            <a:ext cx="208026" cy="276999"/>
          </a:xfrm>
          <a:prstGeom prst="rect">
            <a:avLst/>
          </a:prstGeom>
          <a:noFill/>
        </p:spPr>
        <p:txBody>
          <a:bodyPr wrap="square" rtlCol="0">
            <a:spAutoFit/>
          </a:bodyPr>
          <a:lstStyle/>
          <a:p>
            <a:r>
              <a:rPr lang="en-US" sz="1200" dirty="0">
                <a:solidFill>
                  <a:srgbClr val="FF0000"/>
                </a:solidFill>
              </a:rPr>
              <a:t>*</a:t>
            </a:r>
          </a:p>
        </p:txBody>
      </p:sp>
      <p:sp>
        <p:nvSpPr>
          <p:cNvPr id="19" name="TextBox 18"/>
          <p:cNvSpPr txBox="1"/>
          <p:nvPr/>
        </p:nvSpPr>
        <p:spPr>
          <a:xfrm>
            <a:off x="972813" y="429302"/>
            <a:ext cx="443327" cy="276999"/>
          </a:xfrm>
          <a:prstGeom prst="rect">
            <a:avLst/>
          </a:prstGeom>
          <a:noFill/>
        </p:spPr>
        <p:txBody>
          <a:bodyPr wrap="square" rtlCol="0">
            <a:spAutoFit/>
          </a:bodyPr>
          <a:lstStyle/>
          <a:p>
            <a:r>
              <a:rPr lang="en-US" sz="1200" dirty="0" smtClean="0">
                <a:solidFill>
                  <a:srgbClr val="FF0000"/>
                </a:solidFill>
              </a:rPr>
              <a:t> *</a:t>
            </a:r>
            <a:r>
              <a:rPr lang="en-US" sz="1200" dirty="0" smtClean="0">
                <a:solidFill>
                  <a:schemeClr val="accent5"/>
                </a:solidFill>
              </a:rPr>
              <a:t>*</a:t>
            </a:r>
            <a:endParaRPr lang="en-US" sz="1200" dirty="0">
              <a:solidFill>
                <a:srgbClr val="FF0000"/>
              </a:solidFill>
            </a:endParaRPr>
          </a:p>
        </p:txBody>
      </p:sp>
      <p:sp>
        <p:nvSpPr>
          <p:cNvPr id="20" name="TextBox 19"/>
          <p:cNvSpPr txBox="1"/>
          <p:nvPr/>
        </p:nvSpPr>
        <p:spPr>
          <a:xfrm>
            <a:off x="1498992" y="152375"/>
            <a:ext cx="435163" cy="276999"/>
          </a:xfrm>
          <a:prstGeom prst="rect">
            <a:avLst/>
          </a:prstGeom>
          <a:noFill/>
        </p:spPr>
        <p:txBody>
          <a:bodyPr wrap="square" rtlCol="0">
            <a:spAutoFit/>
          </a:bodyPr>
          <a:lstStyle/>
          <a:p>
            <a:r>
              <a:rPr lang="en-US" sz="1200" dirty="0" smtClean="0">
                <a:solidFill>
                  <a:schemeClr val="accent5"/>
                </a:solidFill>
              </a:rPr>
              <a:t>*</a:t>
            </a:r>
            <a:r>
              <a:rPr lang="en-US" sz="1200" dirty="0">
                <a:solidFill>
                  <a:srgbClr val="0000FF"/>
                </a:solidFill>
              </a:rPr>
              <a:t>*</a:t>
            </a:r>
            <a:endParaRPr lang="en-US" sz="1200" dirty="0">
              <a:solidFill>
                <a:srgbClr val="FF0000"/>
              </a:solidFill>
            </a:endParaRPr>
          </a:p>
        </p:txBody>
      </p:sp>
      <p:sp>
        <p:nvSpPr>
          <p:cNvPr id="21" name="TextBox 20"/>
          <p:cNvSpPr txBox="1"/>
          <p:nvPr/>
        </p:nvSpPr>
        <p:spPr>
          <a:xfrm>
            <a:off x="1055665" y="570138"/>
            <a:ext cx="360475" cy="276999"/>
          </a:xfrm>
          <a:prstGeom prst="rect">
            <a:avLst/>
          </a:prstGeom>
          <a:noFill/>
        </p:spPr>
        <p:txBody>
          <a:bodyPr wrap="square" rtlCol="0">
            <a:spAutoFit/>
          </a:bodyPr>
          <a:lstStyle/>
          <a:p>
            <a:r>
              <a:rPr lang="en-US" sz="1200" dirty="0" smtClean="0">
                <a:solidFill>
                  <a:srgbClr val="FF0000"/>
                </a:solidFill>
              </a:rPr>
              <a:t> </a:t>
            </a:r>
            <a:r>
              <a:rPr lang="en-US" sz="1200" dirty="0" smtClean="0">
                <a:solidFill>
                  <a:srgbClr val="0000FF"/>
                </a:solidFill>
              </a:rPr>
              <a:t>*</a:t>
            </a:r>
            <a:endParaRPr lang="en-US" sz="1200" dirty="0">
              <a:solidFill>
                <a:srgbClr val="FF0000"/>
              </a:solidFill>
            </a:endParaRPr>
          </a:p>
        </p:txBody>
      </p:sp>
      <p:sp>
        <p:nvSpPr>
          <p:cNvPr id="22" name="Rectangle 21"/>
          <p:cNvSpPr/>
          <p:nvPr/>
        </p:nvSpPr>
        <p:spPr>
          <a:xfrm>
            <a:off x="149392" y="4063210"/>
            <a:ext cx="6573222" cy="5047535"/>
          </a:xfrm>
          <a:prstGeom prst="rect">
            <a:avLst/>
          </a:prstGeom>
        </p:spPr>
        <p:txBody>
          <a:bodyPr wrap="square">
            <a:spAutoFit/>
          </a:bodyPr>
          <a:lstStyle/>
          <a:p>
            <a:r>
              <a:rPr lang="en-US" sz="1400" b="1" dirty="0" smtClean="0">
                <a:latin typeface="Arial"/>
                <a:cs typeface="Arial"/>
              </a:rPr>
              <a:t>H</a:t>
            </a:r>
            <a:r>
              <a:rPr lang="en-US" sz="1400" b="1" baseline="-25000" dirty="0" smtClean="0">
                <a:latin typeface="Arial"/>
                <a:cs typeface="Arial"/>
              </a:rPr>
              <a:t>2</a:t>
            </a:r>
            <a:r>
              <a:rPr lang="en-US" sz="1400" b="1" dirty="0" smtClean="0">
                <a:latin typeface="Arial"/>
                <a:cs typeface="Arial"/>
              </a:rPr>
              <a:t>O</a:t>
            </a:r>
            <a:r>
              <a:rPr lang="en-US" sz="1400" b="1" baseline="-25000" dirty="0" smtClean="0">
                <a:latin typeface="Arial"/>
                <a:cs typeface="Arial"/>
              </a:rPr>
              <a:t>2</a:t>
            </a:r>
            <a:r>
              <a:rPr lang="en-US" sz="1400" b="1" dirty="0" smtClean="0">
                <a:latin typeface="Arial"/>
                <a:cs typeface="Arial"/>
              </a:rPr>
              <a:t> and MMS treatments show a direct relationship with DNA Damage:</a:t>
            </a:r>
          </a:p>
          <a:p>
            <a:pPr marL="285750" indent="-285750">
              <a:buFont typeface="Arial"/>
              <a:buChar char="•"/>
            </a:pPr>
            <a:r>
              <a:rPr lang="en-US" sz="1400" dirty="0" smtClean="0">
                <a:latin typeface="Arial"/>
                <a:cs typeface="Arial"/>
              </a:rPr>
              <a:t>To determine if </a:t>
            </a:r>
            <a:r>
              <a:rPr lang="en-US" sz="1400" dirty="0" err="1" smtClean="0">
                <a:latin typeface="Arial"/>
                <a:cs typeface="Arial"/>
              </a:rPr>
              <a:t>wildtype</a:t>
            </a:r>
            <a:r>
              <a:rPr lang="en-US" sz="1400" dirty="0" smtClean="0">
                <a:latin typeface="Arial"/>
                <a:cs typeface="Arial"/>
              </a:rPr>
              <a:t> or mutant MEF cells, treated or untreated with enzyme, react differently to DNA Damaging agents. In this case we assessed both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and MMS.</a:t>
            </a:r>
          </a:p>
          <a:p>
            <a:pPr marL="285750" indent="-285750">
              <a:buFont typeface="Arial"/>
              <a:buChar char="•"/>
            </a:pPr>
            <a:r>
              <a:rPr lang="en-US" sz="1400" dirty="0" smtClean="0">
                <a:latin typeface="Arial"/>
                <a:cs typeface="Arial"/>
              </a:rPr>
              <a:t>In all conditions, cells were treated with varying concentrations of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(Figure 2a)</a:t>
            </a:r>
            <a:r>
              <a:rPr lang="en-US" sz="1400" baseline="-25000" dirty="0" smtClean="0">
                <a:latin typeface="Arial"/>
                <a:cs typeface="Arial"/>
              </a:rPr>
              <a:t> </a:t>
            </a:r>
            <a:r>
              <a:rPr lang="en-US" sz="1400" dirty="0" smtClean="0">
                <a:latin typeface="Arial"/>
                <a:cs typeface="Arial"/>
              </a:rPr>
              <a:t>or MMS (Figure 2b). The control groups were left untreated with enzyme, and the experimental groups were treated with enzyme. </a:t>
            </a:r>
          </a:p>
          <a:p>
            <a:pPr marL="285750" indent="-285750">
              <a:buFont typeface="Arial"/>
              <a:buChar char="•"/>
            </a:pPr>
            <a:r>
              <a:rPr lang="en-US" sz="1400" dirty="0" smtClean="0">
                <a:latin typeface="Arial"/>
                <a:cs typeface="Arial"/>
              </a:rPr>
              <a:t>In all groups, there is a direct relationship between the concentration of DNA </a:t>
            </a:r>
            <a:r>
              <a:rPr lang="en-US" sz="1400" dirty="0">
                <a:latin typeface="Arial"/>
                <a:cs typeface="Arial"/>
              </a:rPr>
              <a:t>d</a:t>
            </a:r>
            <a:r>
              <a:rPr lang="en-US" sz="1400" dirty="0" smtClean="0">
                <a:latin typeface="Arial"/>
                <a:cs typeface="Arial"/>
              </a:rPr>
              <a:t>amaging agent and total DNA measured in the comets’ tails.</a:t>
            </a:r>
          </a:p>
          <a:p>
            <a:pPr marL="285750" indent="-285750">
              <a:buFont typeface="Arial"/>
              <a:buChar char="•"/>
            </a:pPr>
            <a:r>
              <a:rPr lang="en-US" sz="1400" dirty="0" smtClean="0">
                <a:latin typeface="Arial"/>
                <a:cs typeface="Arial"/>
              </a:rPr>
              <a:t>The p-value given from a student’s t-test between </a:t>
            </a:r>
            <a:r>
              <a:rPr lang="en-US" sz="1400" dirty="0">
                <a:latin typeface="Arial"/>
                <a:cs typeface="Arial"/>
              </a:rPr>
              <a:t>between ‘WT + enzyme’ and ‘WT’ (</a:t>
            </a:r>
            <a:r>
              <a:rPr lang="en-US" sz="1400" dirty="0">
                <a:solidFill>
                  <a:schemeClr val="accent5"/>
                </a:solidFill>
              </a:rPr>
              <a:t>*</a:t>
            </a:r>
            <a:r>
              <a:rPr lang="en-US" sz="1400" dirty="0">
                <a:latin typeface="Arial"/>
                <a:cs typeface="Arial"/>
              </a:rPr>
              <a:t>), ‘WT +enzyme’ and ‘MUT’ (</a:t>
            </a:r>
            <a:r>
              <a:rPr lang="en-US" sz="1400" dirty="0">
                <a:solidFill>
                  <a:srgbClr val="0000FF"/>
                </a:solidFill>
                <a:latin typeface="Arial"/>
                <a:cs typeface="Arial"/>
              </a:rPr>
              <a:t>*</a:t>
            </a:r>
            <a:r>
              <a:rPr lang="en-US" sz="1400" dirty="0">
                <a:latin typeface="Arial"/>
                <a:cs typeface="Arial"/>
              </a:rPr>
              <a:t>), and ‘MUT +enzyme’ and ‘WT’ (</a:t>
            </a:r>
            <a:r>
              <a:rPr lang="en-US" sz="1400" dirty="0">
                <a:solidFill>
                  <a:srgbClr val="FF0000"/>
                </a:solidFill>
                <a:latin typeface="Arial"/>
                <a:cs typeface="Arial"/>
              </a:rPr>
              <a:t>*</a:t>
            </a:r>
            <a:r>
              <a:rPr lang="en-US" sz="1400" dirty="0" smtClean="0">
                <a:latin typeface="Arial"/>
                <a:cs typeface="Arial"/>
              </a:rPr>
              <a:t>) in (a) were all significant.</a:t>
            </a:r>
            <a:endParaRPr lang="en-US" sz="1400" dirty="0">
              <a:latin typeface="Arial"/>
              <a:cs typeface="Arial"/>
            </a:endParaRPr>
          </a:p>
          <a:p>
            <a:pPr marL="285750" indent="-285750">
              <a:buFont typeface="Arial"/>
              <a:buChar char="•"/>
            </a:pPr>
            <a:r>
              <a:rPr lang="en-US" sz="1400" dirty="0" smtClean="0">
                <a:latin typeface="Arial"/>
                <a:cs typeface="Arial"/>
              </a:rPr>
              <a:t>The differences between these groups treated with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(Figure 2a) indicate that adding enzyme to either </a:t>
            </a:r>
            <a:r>
              <a:rPr lang="en-US" sz="1400" dirty="0" err="1" smtClean="0">
                <a:latin typeface="Arial"/>
                <a:cs typeface="Arial"/>
              </a:rPr>
              <a:t>wildtype</a:t>
            </a:r>
            <a:r>
              <a:rPr lang="en-US" sz="1400" dirty="0" smtClean="0">
                <a:latin typeface="Arial"/>
                <a:cs typeface="Arial"/>
              </a:rPr>
              <a:t> or mutant MEF cells results in a significant increase in DNA Damage.</a:t>
            </a:r>
          </a:p>
          <a:p>
            <a:pPr marL="285750" indent="-285750">
              <a:buFont typeface="Arial"/>
              <a:buChar char="•"/>
            </a:pPr>
            <a:r>
              <a:rPr lang="en-US" sz="1400" dirty="0" smtClean="0">
                <a:latin typeface="Arial"/>
                <a:cs typeface="Arial"/>
              </a:rPr>
              <a:t>These differences were not replicated in cells treated with MMS; however, the </a:t>
            </a:r>
            <a:r>
              <a:rPr lang="en-US" sz="1400" dirty="0" err="1" smtClean="0">
                <a:latin typeface="Arial"/>
                <a:cs typeface="Arial"/>
              </a:rPr>
              <a:t>CometChip</a:t>
            </a:r>
            <a:r>
              <a:rPr lang="en-US" sz="1400" dirty="0" smtClean="0">
                <a:latin typeface="Arial"/>
                <a:cs typeface="Arial"/>
              </a:rPr>
              <a:t> still produced a consistent relationship between DNA Damage and treatment with a DNA Damaging agent, either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or MMS.</a:t>
            </a:r>
          </a:p>
          <a:p>
            <a:pPr marL="285750" indent="-285750">
              <a:buFont typeface="Arial"/>
              <a:buChar char="•"/>
            </a:pPr>
            <a:r>
              <a:rPr lang="en-US" sz="1400" dirty="0" smtClean="0">
                <a:latin typeface="Arial"/>
                <a:cs typeface="Arial"/>
              </a:rPr>
              <a:t>All other student’s t-tests between individual concentrations of either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or MMS between groups in (a) or (b) were not significant.</a:t>
            </a:r>
          </a:p>
          <a:p>
            <a:pPr marL="285750" indent="-285750">
              <a:buFont typeface="Arial"/>
              <a:buChar char="•"/>
            </a:pPr>
            <a:r>
              <a:rPr lang="en-US" sz="1400" dirty="0" smtClean="0">
                <a:latin typeface="Arial"/>
                <a:cs typeface="Arial"/>
              </a:rPr>
              <a:t> In sum, these data suggest that added </a:t>
            </a:r>
            <a:r>
              <a:rPr lang="en-US" sz="1400" dirty="0" err="1" smtClean="0">
                <a:latin typeface="Arial"/>
                <a:cs typeface="Arial"/>
              </a:rPr>
              <a:t>Fpg</a:t>
            </a:r>
            <a:r>
              <a:rPr lang="en-US" sz="1400" dirty="0" smtClean="0">
                <a:latin typeface="Arial"/>
                <a:cs typeface="Arial"/>
              </a:rPr>
              <a:t> enzyme significantly increases DNA Damage in </a:t>
            </a:r>
            <a:r>
              <a:rPr lang="en-US" sz="1400" dirty="0" err="1" smtClean="0">
                <a:latin typeface="Arial"/>
                <a:cs typeface="Arial"/>
              </a:rPr>
              <a:t>wildtype</a:t>
            </a:r>
            <a:r>
              <a:rPr lang="en-US" sz="1400" dirty="0" smtClean="0">
                <a:latin typeface="Arial"/>
                <a:cs typeface="Arial"/>
              </a:rPr>
              <a:t> and mutant MEF cells treated with H</a:t>
            </a:r>
            <a:r>
              <a:rPr lang="en-US" sz="1400" baseline="-25000" dirty="0" smtClean="0">
                <a:latin typeface="Arial"/>
                <a:cs typeface="Arial"/>
              </a:rPr>
              <a:t>2</a:t>
            </a:r>
            <a:r>
              <a:rPr lang="en-US" sz="1400" dirty="0" smtClean="0">
                <a:latin typeface="Arial"/>
                <a:cs typeface="Arial"/>
              </a:rPr>
              <a:t>O</a:t>
            </a:r>
            <a:r>
              <a:rPr lang="en-US" sz="1400" baseline="-25000" dirty="0">
                <a:latin typeface="Arial"/>
                <a:cs typeface="Arial"/>
              </a:rPr>
              <a:t>2</a:t>
            </a:r>
            <a:r>
              <a:rPr lang="en-US" sz="1400" dirty="0" smtClean="0">
                <a:latin typeface="Arial"/>
                <a:cs typeface="Arial"/>
              </a:rPr>
              <a:t>. Next, we assessed the presence of double stranded breaks in cells treated with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a:t>
            </a:r>
          </a:p>
        </p:txBody>
      </p:sp>
      <p:graphicFrame>
        <p:nvGraphicFramePr>
          <p:cNvPr id="24" name="Chart 23"/>
          <p:cNvGraphicFramePr>
            <a:graphicFrameLocks/>
          </p:cNvGraphicFramePr>
          <p:nvPr>
            <p:extLst>
              <p:ext uri="{D42A27DB-BD31-4B8C-83A1-F6EECF244321}">
                <p14:modId xmlns:p14="http://schemas.microsoft.com/office/powerpoint/2010/main" val="4258636950"/>
              </p:ext>
            </p:extLst>
          </p:nvPr>
        </p:nvGraphicFramePr>
        <p:xfrm>
          <a:off x="-3170" y="217586"/>
          <a:ext cx="2970991" cy="2256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extLst>
              <p:ext uri="{D42A27DB-BD31-4B8C-83A1-F6EECF244321}">
                <p14:modId xmlns:p14="http://schemas.microsoft.com/office/powerpoint/2010/main" val="1590123827"/>
              </p:ext>
            </p:extLst>
          </p:nvPr>
        </p:nvGraphicFramePr>
        <p:xfrm>
          <a:off x="2908870" y="239207"/>
          <a:ext cx="3517900" cy="2298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1400532019"/>
              </p:ext>
            </p:extLst>
          </p:nvPr>
        </p:nvGraphicFramePr>
        <p:xfrm>
          <a:off x="5058351" y="201288"/>
          <a:ext cx="2886155" cy="2200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168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428591565"/>
              </p:ext>
            </p:extLst>
          </p:nvPr>
        </p:nvGraphicFramePr>
        <p:xfrm>
          <a:off x="156755" y="160033"/>
          <a:ext cx="3214571" cy="2420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245686749"/>
              </p:ext>
            </p:extLst>
          </p:nvPr>
        </p:nvGraphicFramePr>
        <p:xfrm>
          <a:off x="2939542" y="96073"/>
          <a:ext cx="3644367" cy="27685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1268" y="160033"/>
            <a:ext cx="317456" cy="307777"/>
          </a:xfrm>
          <a:prstGeom prst="rect">
            <a:avLst/>
          </a:prstGeom>
          <a:noFill/>
        </p:spPr>
        <p:txBody>
          <a:bodyPr wrap="square" rtlCol="0">
            <a:spAutoFit/>
          </a:bodyPr>
          <a:lstStyle/>
          <a:p>
            <a:r>
              <a:rPr lang="en-US" sz="1400" dirty="0" smtClean="0">
                <a:latin typeface="Arial"/>
                <a:cs typeface="Arial"/>
              </a:rPr>
              <a:t>b</a:t>
            </a:r>
            <a:endParaRPr lang="en-US" sz="1400" dirty="0">
              <a:latin typeface="Arial"/>
              <a:cs typeface="Arial"/>
            </a:endParaRPr>
          </a:p>
        </p:txBody>
      </p:sp>
      <p:sp>
        <p:nvSpPr>
          <p:cNvPr id="10" name="TextBox 9"/>
          <p:cNvSpPr txBox="1"/>
          <p:nvPr/>
        </p:nvSpPr>
        <p:spPr>
          <a:xfrm>
            <a:off x="283306" y="160033"/>
            <a:ext cx="317456" cy="307777"/>
          </a:xfrm>
          <a:prstGeom prst="rect">
            <a:avLst/>
          </a:prstGeom>
          <a:noFill/>
        </p:spPr>
        <p:txBody>
          <a:bodyPr wrap="square" rtlCol="0">
            <a:spAutoFit/>
          </a:bodyPr>
          <a:lstStyle/>
          <a:p>
            <a:r>
              <a:rPr lang="en-US" sz="1400" dirty="0">
                <a:latin typeface="Arial"/>
                <a:cs typeface="Arial"/>
              </a:rPr>
              <a:t>a</a:t>
            </a:r>
          </a:p>
        </p:txBody>
      </p:sp>
      <p:sp>
        <p:nvSpPr>
          <p:cNvPr id="13" name="Rectangle 12"/>
          <p:cNvSpPr/>
          <p:nvPr/>
        </p:nvSpPr>
        <p:spPr>
          <a:xfrm>
            <a:off x="283306" y="2580386"/>
            <a:ext cx="6172386" cy="2123658"/>
          </a:xfrm>
          <a:prstGeom prst="rect">
            <a:avLst/>
          </a:prstGeom>
        </p:spPr>
        <p:txBody>
          <a:bodyPr wrap="square">
            <a:spAutoFit/>
          </a:bodyPr>
          <a:lstStyle/>
          <a:p>
            <a:endParaRPr lang="en-US" sz="1200" b="1" dirty="0" smtClean="0">
              <a:latin typeface="Arial"/>
              <a:cs typeface="Arial"/>
            </a:endParaRPr>
          </a:p>
          <a:p>
            <a:r>
              <a:rPr lang="en-US" sz="1200" b="1" dirty="0" smtClean="0">
                <a:latin typeface="Arial"/>
                <a:cs typeface="Arial"/>
              </a:rPr>
              <a:t>Figure </a:t>
            </a:r>
            <a:r>
              <a:rPr lang="en-US" sz="1200" b="1" dirty="0">
                <a:latin typeface="Arial"/>
                <a:cs typeface="Arial"/>
              </a:rPr>
              <a:t>5</a:t>
            </a:r>
            <a:r>
              <a:rPr lang="en-US" sz="1200" b="1" dirty="0" smtClean="0">
                <a:latin typeface="Arial"/>
                <a:cs typeface="Arial"/>
              </a:rPr>
              <a:t>: </a:t>
            </a:r>
            <a:r>
              <a:rPr lang="en-US" sz="1200" b="1" dirty="0" smtClean="0">
                <a:latin typeface="Arial"/>
                <a:cs typeface="Arial"/>
              </a:rPr>
              <a:t>Presence of DNA double-stranded breaks from treatment with H</a:t>
            </a:r>
            <a:r>
              <a:rPr lang="en-US" sz="1200" b="1" baseline="-25000" dirty="0" smtClean="0">
                <a:latin typeface="Arial"/>
                <a:cs typeface="Arial"/>
              </a:rPr>
              <a:t>2</a:t>
            </a:r>
            <a:r>
              <a:rPr lang="en-US" sz="1200" b="1" dirty="0" smtClean="0">
                <a:latin typeface="Arial"/>
                <a:cs typeface="Arial"/>
              </a:rPr>
              <a:t>O</a:t>
            </a:r>
            <a:r>
              <a:rPr lang="en-US" sz="1200" b="1" baseline="-25000" dirty="0" smtClean="0">
                <a:latin typeface="Arial"/>
                <a:cs typeface="Arial"/>
              </a:rPr>
              <a:t>2</a:t>
            </a:r>
            <a:r>
              <a:rPr lang="en-US" sz="1200" b="1" dirty="0" smtClean="0">
                <a:latin typeface="Arial"/>
                <a:cs typeface="Arial"/>
              </a:rPr>
              <a:t>. </a:t>
            </a:r>
            <a:r>
              <a:rPr lang="en-US" sz="1200" dirty="0" smtClean="0">
                <a:latin typeface="Arial"/>
                <a:cs typeface="Arial"/>
              </a:rPr>
              <a:t>The abundance of double stranded breaks induced by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was measured by the ϒHSAX assay. For </a:t>
            </a:r>
            <a:r>
              <a:rPr lang="en-US" sz="1200" dirty="0" err="1" smtClean="0">
                <a:latin typeface="Arial"/>
                <a:cs typeface="Arial"/>
              </a:rPr>
              <a:t>wildtype</a:t>
            </a:r>
            <a:r>
              <a:rPr lang="en-US" sz="1200" dirty="0" smtClean="0">
                <a:latin typeface="Arial"/>
                <a:cs typeface="Arial"/>
              </a:rPr>
              <a:t> MEF cells with no recovery (a), increasing concentration of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correlates with greater DNA double stranded breaks (increasing ratio, FITC:DAPI cell number). </a:t>
            </a:r>
            <a:r>
              <a:rPr lang="en-US" sz="1200" dirty="0">
                <a:latin typeface="Arial"/>
                <a:cs typeface="Arial"/>
              </a:rPr>
              <a:t>M</a:t>
            </a:r>
            <a:r>
              <a:rPr lang="en-US" sz="1200" dirty="0" smtClean="0">
                <a:latin typeface="Arial"/>
                <a:cs typeface="Arial"/>
              </a:rPr>
              <a:t>utant MEF cells showed an overall increase in DNA double stranded breaks as the concentration of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treatment increased. MEF mutant cells given recovery time from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treatment, exhibited a decrease in double stranded breaks as H</a:t>
            </a:r>
            <a:r>
              <a:rPr lang="en-US" sz="1200" baseline="-25000" dirty="0" smtClean="0">
                <a:latin typeface="Arial"/>
                <a:cs typeface="Arial"/>
              </a:rPr>
              <a:t>2</a:t>
            </a:r>
            <a:r>
              <a:rPr lang="en-US" sz="1200" dirty="0" smtClean="0">
                <a:latin typeface="Arial"/>
                <a:cs typeface="Arial"/>
              </a:rPr>
              <a:t>O</a:t>
            </a:r>
            <a:r>
              <a:rPr lang="en-US" sz="1200" baseline="-25000" dirty="0" smtClean="0">
                <a:latin typeface="Arial"/>
                <a:cs typeface="Arial"/>
              </a:rPr>
              <a:t>2</a:t>
            </a:r>
            <a:r>
              <a:rPr lang="en-US" sz="1200" dirty="0" smtClean="0">
                <a:latin typeface="Arial"/>
                <a:cs typeface="Arial"/>
              </a:rPr>
              <a:t> concentration increased (b).</a:t>
            </a:r>
            <a:endParaRPr lang="en-US" sz="1200" dirty="0">
              <a:solidFill>
                <a:srgbClr val="FF0000"/>
              </a:solidFill>
              <a:latin typeface="Arial"/>
              <a:cs typeface="Arial"/>
            </a:endParaRPr>
          </a:p>
          <a:p>
            <a:endParaRPr lang="en-US" sz="1200" dirty="0">
              <a:solidFill>
                <a:srgbClr val="FF0000"/>
              </a:solidFill>
            </a:endParaRPr>
          </a:p>
          <a:p>
            <a:endParaRPr lang="en-US" sz="1200" dirty="0">
              <a:latin typeface="Arial"/>
              <a:cs typeface="Arial"/>
            </a:endParaRPr>
          </a:p>
        </p:txBody>
      </p:sp>
      <p:sp>
        <p:nvSpPr>
          <p:cNvPr id="14" name="Rectangle 13"/>
          <p:cNvSpPr/>
          <p:nvPr/>
        </p:nvSpPr>
        <p:spPr>
          <a:xfrm>
            <a:off x="283306" y="4386098"/>
            <a:ext cx="6573222" cy="4832092"/>
          </a:xfrm>
          <a:prstGeom prst="rect">
            <a:avLst/>
          </a:prstGeom>
        </p:spPr>
        <p:txBody>
          <a:bodyPr wrap="square">
            <a:spAutoFit/>
          </a:bodyPr>
          <a:lstStyle/>
          <a:p>
            <a:r>
              <a:rPr lang="en-US" sz="1400" b="1" dirty="0" smtClean="0">
                <a:latin typeface="Arial"/>
                <a:cs typeface="Arial"/>
              </a:rPr>
              <a:t>Greater H</a:t>
            </a:r>
            <a:r>
              <a:rPr lang="en-US" sz="1400" b="1" baseline="-25000" dirty="0" smtClean="0">
                <a:latin typeface="Arial"/>
                <a:cs typeface="Arial"/>
              </a:rPr>
              <a:t>2</a:t>
            </a:r>
            <a:r>
              <a:rPr lang="en-US" sz="1400" b="1" dirty="0" smtClean="0">
                <a:latin typeface="Arial"/>
                <a:cs typeface="Arial"/>
              </a:rPr>
              <a:t>O</a:t>
            </a:r>
            <a:r>
              <a:rPr lang="en-US" sz="1400" b="1" baseline="-25000" dirty="0" smtClean="0">
                <a:latin typeface="Arial"/>
                <a:cs typeface="Arial"/>
              </a:rPr>
              <a:t>2</a:t>
            </a:r>
            <a:r>
              <a:rPr lang="en-US" sz="1400" b="1" dirty="0" smtClean="0">
                <a:latin typeface="Arial"/>
                <a:cs typeface="Arial"/>
              </a:rPr>
              <a:t> concentration produces more double stranded breaks in </a:t>
            </a:r>
            <a:r>
              <a:rPr lang="en-US" sz="1400" b="1" dirty="0" err="1" smtClean="0">
                <a:latin typeface="Arial"/>
                <a:cs typeface="Arial"/>
              </a:rPr>
              <a:t>wildtype</a:t>
            </a:r>
            <a:r>
              <a:rPr lang="en-US" sz="1400" b="1" dirty="0" smtClean="0">
                <a:latin typeface="Arial"/>
                <a:cs typeface="Arial"/>
              </a:rPr>
              <a:t> MEF cells.     </a:t>
            </a:r>
          </a:p>
          <a:p>
            <a:pPr marL="285750" indent="-285750">
              <a:buFont typeface="Arial"/>
              <a:buChar char="•"/>
            </a:pPr>
            <a:r>
              <a:rPr lang="en-US" sz="1400" dirty="0" smtClean="0">
                <a:latin typeface="Arial"/>
                <a:cs typeface="Arial"/>
              </a:rPr>
              <a:t>To determine the difference in abundance of DNA double stranded breaks in </a:t>
            </a:r>
            <a:r>
              <a:rPr lang="en-US" sz="1400" dirty="0" err="1" smtClean="0">
                <a:latin typeface="Arial"/>
                <a:cs typeface="Arial"/>
              </a:rPr>
              <a:t>wildtype</a:t>
            </a:r>
            <a:r>
              <a:rPr lang="en-US" sz="1400" dirty="0" smtClean="0">
                <a:latin typeface="Arial"/>
                <a:cs typeface="Arial"/>
              </a:rPr>
              <a:t> and mutant MEF cells, given no recovery time and one hour of recovery.</a:t>
            </a:r>
          </a:p>
          <a:p>
            <a:pPr marL="285750" indent="-285750">
              <a:buFont typeface="Arial"/>
              <a:buChar char="•"/>
            </a:pPr>
            <a:r>
              <a:rPr lang="en-US" sz="1400" dirty="0" smtClean="0">
                <a:latin typeface="Arial"/>
                <a:cs typeface="Arial"/>
              </a:rPr>
              <a:t>In all conditions, cells were treated with varying concentrations of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(Figure 3). The control groups were given no recovery time between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a:t>
            </a:r>
            <a:r>
              <a:rPr lang="en-US" sz="1400" dirty="0" smtClean="0">
                <a:latin typeface="Arial"/>
                <a:cs typeface="Arial"/>
              </a:rPr>
              <a:t> treatment and the </a:t>
            </a:r>
            <a:r>
              <a:rPr lang="en-US" sz="1400" dirty="0">
                <a:latin typeface="Arial"/>
                <a:cs typeface="Arial"/>
              </a:rPr>
              <a:t>ϒHSAX </a:t>
            </a:r>
            <a:r>
              <a:rPr lang="en-US" sz="1400" dirty="0" smtClean="0">
                <a:latin typeface="Arial"/>
                <a:cs typeface="Arial"/>
              </a:rPr>
              <a:t>assay (a) and experimental groups were given one hour recovery time (b). </a:t>
            </a:r>
          </a:p>
          <a:p>
            <a:pPr marL="285750" indent="-285750">
              <a:buFont typeface="Arial"/>
              <a:buChar char="•"/>
            </a:pPr>
            <a:r>
              <a:rPr lang="en-US" sz="1400" dirty="0" smtClean="0">
                <a:latin typeface="Arial"/>
                <a:cs typeface="Arial"/>
              </a:rPr>
              <a:t>A direct relationship between </a:t>
            </a:r>
            <a:r>
              <a:rPr lang="en-US" sz="1400" dirty="0">
                <a:latin typeface="Arial"/>
                <a:cs typeface="Arial"/>
              </a:rPr>
              <a:t>H</a:t>
            </a:r>
            <a:r>
              <a:rPr lang="en-US" sz="1400" baseline="-25000" dirty="0">
                <a:latin typeface="Arial"/>
                <a:cs typeface="Arial"/>
              </a:rPr>
              <a:t>2</a:t>
            </a:r>
            <a:r>
              <a:rPr lang="en-US" sz="1400" dirty="0">
                <a:latin typeface="Arial"/>
                <a:cs typeface="Arial"/>
              </a:rPr>
              <a:t>O</a:t>
            </a:r>
            <a:r>
              <a:rPr lang="en-US" sz="1400" baseline="-25000" dirty="0">
                <a:latin typeface="Arial"/>
                <a:cs typeface="Arial"/>
              </a:rPr>
              <a:t>2</a:t>
            </a:r>
            <a:r>
              <a:rPr lang="en-US" sz="1400" dirty="0">
                <a:latin typeface="Arial"/>
                <a:cs typeface="Arial"/>
              </a:rPr>
              <a:t> </a:t>
            </a:r>
            <a:r>
              <a:rPr lang="en-US" sz="1400" dirty="0" smtClean="0">
                <a:latin typeface="Arial"/>
                <a:cs typeface="Arial"/>
              </a:rPr>
              <a:t>treatment and the quantity of DNA double stranded breaks is seen in the ‘WT No Recovery’ group (a).</a:t>
            </a:r>
          </a:p>
          <a:p>
            <a:pPr marL="285750" indent="-285750">
              <a:buFont typeface="Arial"/>
              <a:buChar char="•"/>
            </a:pPr>
            <a:r>
              <a:rPr lang="en-US" sz="1400" dirty="0" smtClean="0">
                <a:latin typeface="Arial"/>
                <a:cs typeface="Arial"/>
              </a:rPr>
              <a:t>An indirect relationship is seen between </a:t>
            </a:r>
            <a:r>
              <a:rPr lang="en-US" sz="1400" dirty="0">
                <a:latin typeface="Arial"/>
                <a:cs typeface="Arial"/>
              </a:rPr>
              <a:t>H</a:t>
            </a:r>
            <a:r>
              <a:rPr lang="en-US" sz="1400" baseline="-25000" dirty="0">
                <a:latin typeface="Arial"/>
                <a:cs typeface="Arial"/>
              </a:rPr>
              <a:t>2</a:t>
            </a:r>
            <a:r>
              <a:rPr lang="en-US" sz="1400" dirty="0">
                <a:latin typeface="Arial"/>
                <a:cs typeface="Arial"/>
              </a:rPr>
              <a:t>O</a:t>
            </a:r>
            <a:r>
              <a:rPr lang="en-US" sz="1400" baseline="-25000" dirty="0">
                <a:latin typeface="Arial"/>
                <a:cs typeface="Arial"/>
              </a:rPr>
              <a:t>2</a:t>
            </a:r>
            <a:r>
              <a:rPr lang="en-US" sz="1400" dirty="0">
                <a:latin typeface="Arial"/>
                <a:cs typeface="Arial"/>
              </a:rPr>
              <a:t> </a:t>
            </a:r>
            <a:r>
              <a:rPr lang="en-US" sz="1400" dirty="0" smtClean="0">
                <a:latin typeface="Arial"/>
                <a:cs typeface="Arial"/>
              </a:rPr>
              <a:t>treatment and quantity of DNA double stranded breaks in the ‘MUT Recovery’ group (b).</a:t>
            </a:r>
          </a:p>
          <a:p>
            <a:pPr marL="285750" indent="-285750">
              <a:buFont typeface="Arial"/>
              <a:buChar char="•"/>
            </a:pPr>
            <a:r>
              <a:rPr lang="en-US" sz="1400" dirty="0">
                <a:latin typeface="Arial"/>
                <a:cs typeface="Arial"/>
              </a:rPr>
              <a:t>Tests for statistical differences between all other groups were not significant</a:t>
            </a:r>
            <a:r>
              <a:rPr lang="en-US" sz="1400" dirty="0" smtClean="0">
                <a:latin typeface="Arial"/>
                <a:cs typeface="Arial"/>
              </a:rPr>
              <a:t>.</a:t>
            </a:r>
          </a:p>
          <a:p>
            <a:pPr marL="285750" indent="-285750">
              <a:buFont typeface="Arial"/>
              <a:buChar char="•"/>
            </a:pPr>
            <a:r>
              <a:rPr lang="en-US" sz="1400" dirty="0" smtClean="0">
                <a:latin typeface="Arial"/>
                <a:cs typeface="Arial"/>
              </a:rPr>
              <a:t>Since we do not see a difference in double stranded breaks between recovery groups and no-recovery groups, this suggests H</a:t>
            </a:r>
            <a:r>
              <a:rPr lang="en-US" sz="1400" baseline="-25000" dirty="0" smtClean="0">
                <a:latin typeface="Arial"/>
                <a:cs typeface="Arial"/>
              </a:rPr>
              <a:t>2</a:t>
            </a:r>
            <a:r>
              <a:rPr lang="en-US" sz="1400" dirty="0" smtClean="0">
                <a:latin typeface="Arial"/>
                <a:cs typeface="Arial"/>
              </a:rPr>
              <a:t>O</a:t>
            </a:r>
            <a:r>
              <a:rPr lang="en-US" sz="1400" baseline="-25000" dirty="0" smtClean="0">
                <a:latin typeface="Arial"/>
                <a:cs typeface="Arial"/>
              </a:rPr>
              <a:t>2 </a:t>
            </a:r>
            <a:r>
              <a:rPr lang="en-US" sz="1400" dirty="0" smtClean="0">
                <a:latin typeface="Arial"/>
                <a:cs typeface="Arial"/>
              </a:rPr>
              <a:t>creates other forms of DNA damage such as base excisions and strand breaks that could be repaired during recovery time.</a:t>
            </a:r>
          </a:p>
          <a:p>
            <a:pPr marL="285750" indent="-285750">
              <a:buFont typeface="Arial"/>
              <a:buChar char="•"/>
            </a:pPr>
            <a:r>
              <a:rPr lang="en-US" sz="1400" dirty="0" smtClean="0">
                <a:latin typeface="Arial"/>
                <a:cs typeface="Arial"/>
              </a:rPr>
              <a:t>However, double stranded breaks may need a longer period of time to </a:t>
            </a:r>
            <a:r>
              <a:rPr lang="en-US" sz="1400" dirty="0" smtClean="0">
                <a:latin typeface="Arial"/>
                <a:cs typeface="Arial"/>
              </a:rPr>
              <a:t>be </a:t>
            </a:r>
            <a:r>
              <a:rPr lang="en-US" sz="1400" dirty="0" smtClean="0">
                <a:latin typeface="Arial"/>
                <a:cs typeface="Arial"/>
              </a:rPr>
              <a:t>fixed compared to other forms of DNA damage.</a:t>
            </a:r>
          </a:p>
          <a:p>
            <a:pPr marL="285750" indent="-285750">
              <a:buFont typeface="Arial"/>
              <a:buChar char="•"/>
            </a:pPr>
            <a:r>
              <a:rPr lang="en-US" sz="1400" dirty="0" smtClean="0">
                <a:latin typeface="Arial"/>
                <a:cs typeface="Arial"/>
              </a:rPr>
              <a:t>In sum, these data suggest double stranded breaks are no significantly repaired in an hour of recovery time.</a:t>
            </a:r>
          </a:p>
        </p:txBody>
      </p:sp>
    </p:spTree>
    <p:extLst>
      <p:ext uri="{BB962C8B-B14F-4D97-AF65-F5344CB8AC3E}">
        <p14:creationId xmlns:p14="http://schemas.microsoft.com/office/powerpoint/2010/main" val="17620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159" y="31356"/>
            <a:ext cx="6538522" cy="11464672"/>
          </a:xfrm>
          <a:prstGeom prst="rect">
            <a:avLst/>
          </a:prstGeom>
          <a:noFill/>
        </p:spPr>
        <p:txBody>
          <a:bodyPr wrap="square" rtlCol="0">
            <a:spAutoFit/>
          </a:bodyPr>
          <a:lstStyle/>
          <a:p>
            <a:r>
              <a:rPr lang="en-US" sz="1400" b="1" dirty="0" smtClean="0">
                <a:solidFill>
                  <a:srgbClr val="000000"/>
                </a:solidFill>
                <a:latin typeface="Arial"/>
                <a:cs typeface="Arial"/>
              </a:rPr>
              <a:t>Implications and Future Work</a:t>
            </a:r>
          </a:p>
          <a:p>
            <a:endParaRPr lang="en-US" sz="1400" dirty="0">
              <a:solidFill>
                <a:srgbClr val="000000"/>
              </a:solidFill>
              <a:latin typeface="Arial"/>
              <a:cs typeface="Arial"/>
            </a:endParaRPr>
          </a:p>
          <a:p>
            <a:pPr marL="285750" indent="-285750">
              <a:buFont typeface="Arial"/>
              <a:buChar char="•"/>
            </a:pPr>
            <a:r>
              <a:rPr lang="en-US" sz="1400" dirty="0" smtClean="0">
                <a:solidFill>
                  <a:srgbClr val="000000"/>
                </a:solidFill>
                <a:latin typeface="Arial"/>
                <a:cs typeface="Arial"/>
              </a:rPr>
              <a:t>The </a:t>
            </a:r>
            <a:r>
              <a:rPr lang="en-US" sz="1400" dirty="0" err="1" smtClean="0">
                <a:solidFill>
                  <a:srgbClr val="000000"/>
                </a:solidFill>
                <a:latin typeface="Arial"/>
                <a:cs typeface="Arial"/>
              </a:rPr>
              <a:t>CometChip</a:t>
            </a:r>
            <a:r>
              <a:rPr lang="en-US" sz="1400" dirty="0" smtClean="0">
                <a:solidFill>
                  <a:srgbClr val="000000"/>
                </a:solidFill>
                <a:latin typeface="Arial"/>
                <a:cs typeface="Arial"/>
              </a:rPr>
              <a:t> assay is a powerful tool for measuring DNA Damage in a fast, and high-throughput manner.</a:t>
            </a:r>
          </a:p>
          <a:p>
            <a:pPr marL="285750" indent="-285750">
              <a:buFont typeface="Arial"/>
              <a:buChar char="•"/>
            </a:pPr>
            <a:r>
              <a:rPr lang="en-US" sz="1400" dirty="0" smtClean="0">
                <a:solidFill>
                  <a:srgbClr val="000000"/>
                </a:solidFill>
                <a:latin typeface="Arial"/>
                <a:cs typeface="Arial"/>
              </a:rPr>
              <a:t>The level of speed and specificity at which the </a:t>
            </a:r>
            <a:r>
              <a:rPr lang="en-US" sz="1400" dirty="0" err="1" smtClean="0">
                <a:solidFill>
                  <a:srgbClr val="000000"/>
                </a:solidFill>
                <a:latin typeface="Arial"/>
                <a:cs typeface="Arial"/>
              </a:rPr>
              <a:t>CometChip</a:t>
            </a:r>
            <a:r>
              <a:rPr lang="en-US" sz="1400" dirty="0" smtClean="0">
                <a:solidFill>
                  <a:srgbClr val="000000"/>
                </a:solidFill>
                <a:latin typeface="Arial"/>
                <a:cs typeface="Arial"/>
              </a:rPr>
              <a:t> assay functions is extremely useful in developing therapeutics for diseases like Alzheimer's disease, which is caused by damage in one’s DNA.</a:t>
            </a:r>
          </a:p>
          <a:p>
            <a:pPr marL="285750" indent="-285750">
              <a:buFont typeface="Arial"/>
              <a:buChar char="•"/>
            </a:pPr>
            <a:r>
              <a:rPr lang="en-US" sz="1400" dirty="0" smtClean="0">
                <a:solidFill>
                  <a:srgbClr val="000000"/>
                </a:solidFill>
                <a:latin typeface="Arial"/>
                <a:cs typeface="Arial"/>
              </a:rPr>
              <a:t>Upon </a:t>
            </a:r>
            <a:r>
              <a:rPr lang="en-US" sz="1400" dirty="0">
                <a:solidFill>
                  <a:srgbClr val="000000"/>
                </a:solidFill>
                <a:latin typeface="Arial"/>
                <a:cs typeface="Arial"/>
              </a:rPr>
              <a:t>evaluating the data from loading the </a:t>
            </a:r>
            <a:r>
              <a:rPr lang="en-US" sz="1400" dirty="0" err="1">
                <a:solidFill>
                  <a:srgbClr val="000000"/>
                </a:solidFill>
                <a:latin typeface="Arial"/>
                <a:cs typeface="Arial"/>
              </a:rPr>
              <a:t>CometChip</a:t>
            </a:r>
            <a:r>
              <a:rPr lang="en-US" sz="1400" dirty="0">
                <a:solidFill>
                  <a:srgbClr val="000000"/>
                </a:solidFill>
                <a:latin typeface="Arial"/>
                <a:cs typeface="Arial"/>
              </a:rPr>
              <a:t> with MEF cells</a:t>
            </a:r>
            <a:r>
              <a:rPr lang="en-US" sz="1400" dirty="0" smtClean="0">
                <a:solidFill>
                  <a:srgbClr val="000000"/>
                </a:solidFill>
                <a:latin typeface="Arial"/>
                <a:cs typeface="Arial"/>
              </a:rPr>
              <a:t>, our </a:t>
            </a:r>
            <a:r>
              <a:rPr lang="en-US" sz="1400" dirty="0">
                <a:solidFill>
                  <a:srgbClr val="000000"/>
                </a:solidFill>
                <a:latin typeface="Arial"/>
                <a:cs typeface="Arial"/>
              </a:rPr>
              <a:t>findings do validate that more cells reached more </a:t>
            </a:r>
            <a:r>
              <a:rPr lang="en-US" sz="1400" dirty="0" err="1">
                <a:solidFill>
                  <a:srgbClr val="000000"/>
                </a:solidFill>
                <a:latin typeface="Arial"/>
                <a:cs typeface="Arial"/>
              </a:rPr>
              <a:t>microwells</a:t>
            </a:r>
            <a:r>
              <a:rPr lang="en-US" sz="1400" dirty="0">
                <a:solidFill>
                  <a:srgbClr val="000000"/>
                </a:solidFill>
                <a:latin typeface="Arial"/>
                <a:cs typeface="Arial"/>
              </a:rPr>
              <a:t> at the higher volume; however, </a:t>
            </a:r>
            <a:r>
              <a:rPr lang="en-US" sz="1400" dirty="0" smtClean="0">
                <a:solidFill>
                  <a:srgbClr val="000000"/>
                </a:solidFill>
                <a:latin typeface="Arial"/>
                <a:cs typeface="Arial"/>
              </a:rPr>
              <a:t>we </a:t>
            </a:r>
            <a:r>
              <a:rPr lang="en-US" sz="1400" dirty="0">
                <a:solidFill>
                  <a:srgbClr val="000000"/>
                </a:solidFill>
                <a:latin typeface="Arial"/>
                <a:cs typeface="Arial"/>
              </a:rPr>
              <a:t>would have suspected greater coverage of the </a:t>
            </a:r>
            <a:r>
              <a:rPr lang="en-US" sz="1400" dirty="0" err="1">
                <a:solidFill>
                  <a:srgbClr val="000000"/>
                </a:solidFill>
                <a:latin typeface="Arial"/>
                <a:cs typeface="Arial"/>
              </a:rPr>
              <a:t>microwells</a:t>
            </a:r>
            <a:r>
              <a:rPr lang="en-US" sz="1400" dirty="0">
                <a:solidFill>
                  <a:srgbClr val="000000"/>
                </a:solidFill>
                <a:latin typeface="Arial"/>
                <a:cs typeface="Arial"/>
              </a:rPr>
              <a:t> within the high volume group. </a:t>
            </a:r>
            <a:endParaRPr lang="en-US" sz="1400" dirty="0" smtClean="0">
              <a:solidFill>
                <a:srgbClr val="000000"/>
              </a:solidFill>
              <a:latin typeface="Arial"/>
              <a:cs typeface="Arial"/>
            </a:endParaRPr>
          </a:p>
          <a:p>
            <a:pPr marL="285750" indent="-285750">
              <a:buFont typeface="Arial"/>
              <a:buChar char="•"/>
            </a:pPr>
            <a:r>
              <a:rPr lang="en-US" sz="1400" dirty="0" smtClean="0">
                <a:solidFill>
                  <a:srgbClr val="000000"/>
                </a:solidFill>
                <a:latin typeface="Arial"/>
                <a:cs typeface="Arial"/>
              </a:rPr>
              <a:t>Since </a:t>
            </a:r>
            <a:r>
              <a:rPr lang="en-US" sz="1400" dirty="0">
                <a:solidFill>
                  <a:srgbClr val="000000"/>
                </a:solidFill>
                <a:latin typeface="Arial"/>
                <a:cs typeface="Arial"/>
              </a:rPr>
              <a:t>the amount of cells administered was almost double the amount, </a:t>
            </a:r>
            <a:r>
              <a:rPr lang="en-US" sz="1400" dirty="0" smtClean="0">
                <a:solidFill>
                  <a:srgbClr val="000000"/>
                </a:solidFill>
                <a:latin typeface="Arial"/>
                <a:cs typeface="Arial"/>
              </a:rPr>
              <a:t>we expected </a:t>
            </a:r>
            <a:r>
              <a:rPr lang="en-US" sz="1400" dirty="0">
                <a:solidFill>
                  <a:srgbClr val="000000"/>
                </a:solidFill>
                <a:latin typeface="Arial"/>
                <a:cs typeface="Arial"/>
              </a:rPr>
              <a:t>a greater than seventeen percentile increase in percent of </a:t>
            </a:r>
            <a:r>
              <a:rPr lang="en-US" sz="1400" dirty="0" err="1">
                <a:solidFill>
                  <a:srgbClr val="000000"/>
                </a:solidFill>
                <a:latin typeface="Arial"/>
                <a:cs typeface="Arial"/>
              </a:rPr>
              <a:t>microwells</a:t>
            </a:r>
            <a:r>
              <a:rPr lang="en-US" sz="1400" dirty="0">
                <a:solidFill>
                  <a:srgbClr val="000000"/>
                </a:solidFill>
                <a:latin typeface="Arial"/>
                <a:cs typeface="Arial"/>
              </a:rPr>
              <a:t> filled</a:t>
            </a:r>
            <a:r>
              <a:rPr lang="en-US" sz="1400" dirty="0" smtClean="0">
                <a:solidFill>
                  <a:srgbClr val="000000"/>
                </a:solidFill>
                <a:latin typeface="Arial"/>
                <a:cs typeface="Arial"/>
              </a:rPr>
              <a:t>.</a:t>
            </a:r>
          </a:p>
          <a:p>
            <a:pPr marL="285750" indent="-285750">
              <a:buFont typeface="Arial"/>
              <a:buChar char="•"/>
            </a:pPr>
            <a:r>
              <a:rPr lang="en-US" sz="1400" dirty="0" smtClean="0">
                <a:solidFill>
                  <a:srgbClr val="000000"/>
                </a:solidFill>
                <a:latin typeface="Arial"/>
                <a:cs typeface="Arial"/>
              </a:rPr>
              <a:t> </a:t>
            </a:r>
            <a:r>
              <a:rPr lang="en-US" sz="1400" dirty="0">
                <a:solidFill>
                  <a:srgbClr val="000000"/>
                </a:solidFill>
                <a:latin typeface="Arial"/>
                <a:cs typeface="Arial"/>
              </a:rPr>
              <a:t>The reason why the high volume did not fill as many </a:t>
            </a:r>
            <a:r>
              <a:rPr lang="en-US" sz="1400" dirty="0" err="1">
                <a:solidFill>
                  <a:srgbClr val="000000"/>
                </a:solidFill>
                <a:latin typeface="Arial"/>
                <a:cs typeface="Arial"/>
              </a:rPr>
              <a:t>microwells</a:t>
            </a:r>
            <a:r>
              <a:rPr lang="en-US" sz="1400" dirty="0">
                <a:solidFill>
                  <a:srgbClr val="000000"/>
                </a:solidFill>
                <a:latin typeface="Arial"/>
                <a:cs typeface="Arial"/>
              </a:rPr>
              <a:t> as expected </a:t>
            </a:r>
            <a:r>
              <a:rPr lang="en-US" sz="1400" dirty="0" smtClean="0">
                <a:solidFill>
                  <a:srgbClr val="000000"/>
                </a:solidFill>
                <a:latin typeface="Arial"/>
                <a:cs typeface="Arial"/>
              </a:rPr>
              <a:t>could do to the fact that we </a:t>
            </a:r>
            <a:r>
              <a:rPr lang="en-US" sz="1400" dirty="0">
                <a:solidFill>
                  <a:srgbClr val="000000"/>
                </a:solidFill>
                <a:latin typeface="Arial"/>
                <a:cs typeface="Arial"/>
              </a:rPr>
              <a:t>were only able to predict the amount of cells that fell into each </a:t>
            </a:r>
            <a:r>
              <a:rPr lang="en-US" sz="1400" dirty="0" err="1">
                <a:solidFill>
                  <a:srgbClr val="000000"/>
                </a:solidFill>
                <a:latin typeface="Arial"/>
                <a:cs typeface="Arial"/>
              </a:rPr>
              <a:t>microwell</a:t>
            </a:r>
            <a:r>
              <a:rPr lang="en-US" sz="1400" dirty="0">
                <a:solidFill>
                  <a:srgbClr val="000000"/>
                </a:solidFill>
                <a:latin typeface="Arial"/>
                <a:cs typeface="Arial"/>
              </a:rPr>
              <a:t> using an image from the bird’s eye view. This means there could have been more cells in the depth of the </a:t>
            </a:r>
            <a:r>
              <a:rPr lang="en-US" sz="1400" dirty="0" err="1">
                <a:solidFill>
                  <a:srgbClr val="000000"/>
                </a:solidFill>
                <a:latin typeface="Arial"/>
                <a:cs typeface="Arial"/>
              </a:rPr>
              <a:t>microwell</a:t>
            </a:r>
            <a:r>
              <a:rPr lang="en-US" sz="1400" dirty="0">
                <a:solidFill>
                  <a:srgbClr val="000000"/>
                </a:solidFill>
                <a:latin typeface="Arial"/>
                <a:cs typeface="Arial"/>
              </a:rPr>
              <a:t>, at the higher volume, that were not counted. </a:t>
            </a:r>
            <a:endParaRPr lang="en-US" sz="1400" dirty="0" smtClean="0">
              <a:solidFill>
                <a:srgbClr val="000000"/>
              </a:solidFill>
              <a:latin typeface="Arial"/>
              <a:cs typeface="Arial"/>
            </a:endParaRPr>
          </a:p>
          <a:p>
            <a:pPr marL="285750" indent="-285750">
              <a:buFont typeface="Arial"/>
              <a:buChar char="•"/>
            </a:pPr>
            <a:r>
              <a:rPr lang="en-US" sz="1400" dirty="0" smtClean="0">
                <a:solidFill>
                  <a:srgbClr val="000000"/>
                </a:solidFill>
                <a:latin typeface="Arial"/>
                <a:cs typeface="Arial"/>
              </a:rPr>
              <a:t>When measuring the percent tail DNA from the </a:t>
            </a:r>
            <a:r>
              <a:rPr lang="en-US" sz="1400" dirty="0" err="1" smtClean="0">
                <a:solidFill>
                  <a:srgbClr val="000000"/>
                </a:solidFill>
                <a:latin typeface="Arial"/>
                <a:cs typeface="Arial"/>
              </a:rPr>
              <a:t>CometChip</a:t>
            </a:r>
            <a:r>
              <a:rPr lang="en-US" sz="1400" dirty="0" smtClean="0">
                <a:solidFill>
                  <a:srgbClr val="000000"/>
                </a:solidFill>
                <a:latin typeface="Arial"/>
                <a:cs typeface="Arial"/>
              </a:rPr>
              <a:t> assay in relation to the concentration of increasing hydrogen peroxide, our results did match our expectation that increasing concentrations of hydrogen peroxide increases the level of DNA damage across both mutant and MEF cells. </a:t>
            </a:r>
          </a:p>
          <a:p>
            <a:pPr marL="285750" indent="-285750">
              <a:buFont typeface="Arial"/>
              <a:buChar char="•"/>
            </a:pPr>
            <a:r>
              <a:rPr lang="en-US" sz="1400" dirty="0" smtClean="0">
                <a:solidFill>
                  <a:srgbClr val="000000"/>
                </a:solidFill>
                <a:latin typeface="Arial"/>
                <a:cs typeface="Arial"/>
              </a:rPr>
              <a:t>We expected to see a difference in DNA damage induced by hydrogen peroxide between wild type and mutant MEF cells, but there was no statistically significant difference.</a:t>
            </a:r>
          </a:p>
          <a:p>
            <a:pPr marL="285750" indent="-285750">
              <a:buFont typeface="Arial"/>
              <a:buChar char="•"/>
            </a:pPr>
            <a:r>
              <a:rPr lang="en-US" sz="1400" dirty="0" smtClean="0">
                <a:solidFill>
                  <a:srgbClr val="000000"/>
                </a:solidFill>
                <a:latin typeface="Arial"/>
                <a:cs typeface="Arial"/>
              </a:rPr>
              <a:t> We expected to see a difference in DNA damage between the mutant MEF cells and the mutant + enzyme MEF cells; however, there was no statistical difference.</a:t>
            </a:r>
          </a:p>
          <a:p>
            <a:pPr marL="285750" indent="-285750">
              <a:buFont typeface="Arial"/>
              <a:buChar char="•"/>
            </a:pPr>
            <a:r>
              <a:rPr lang="en-US" sz="1400" dirty="0" smtClean="0">
                <a:solidFill>
                  <a:srgbClr val="000000"/>
                </a:solidFill>
                <a:latin typeface="Arial"/>
                <a:cs typeface="Arial"/>
              </a:rPr>
              <a:t>The reason we did no observe these differences may be because there was not enough enzyme present to create single stranded breaks and therefore exhibit greater DNA in the comets’ tails.</a:t>
            </a:r>
          </a:p>
          <a:p>
            <a:pPr marL="285750" indent="-285750">
              <a:buFont typeface="Arial"/>
              <a:buChar char="•"/>
            </a:pPr>
            <a:r>
              <a:rPr lang="en-US" sz="1400" dirty="0">
                <a:latin typeface="Arial"/>
                <a:cs typeface="Arial"/>
              </a:rPr>
              <a:t>When comparing data from treating MEF cells with both H</a:t>
            </a:r>
            <a:r>
              <a:rPr lang="en-US" sz="1400" baseline="-25000" dirty="0">
                <a:latin typeface="Arial"/>
                <a:cs typeface="Arial"/>
              </a:rPr>
              <a:t>2</a:t>
            </a:r>
            <a:r>
              <a:rPr lang="en-US" sz="1400" dirty="0">
                <a:latin typeface="Arial"/>
                <a:cs typeface="Arial"/>
              </a:rPr>
              <a:t>O</a:t>
            </a:r>
            <a:r>
              <a:rPr lang="en-US" sz="1400" baseline="-25000" dirty="0">
                <a:latin typeface="Arial"/>
                <a:cs typeface="Arial"/>
              </a:rPr>
              <a:t>2</a:t>
            </a:r>
            <a:r>
              <a:rPr lang="en-US" sz="1400" dirty="0">
                <a:latin typeface="Arial"/>
                <a:cs typeface="Arial"/>
              </a:rPr>
              <a:t> and MMS, we did notice an increase in DNA Damage with increasing concentrations of each DNA damaging agent, as expected</a:t>
            </a:r>
            <a:r>
              <a:rPr lang="en-US" sz="1400" dirty="0" smtClean="0">
                <a:latin typeface="Arial"/>
                <a:cs typeface="Arial"/>
              </a:rPr>
              <a:t>.</a:t>
            </a:r>
          </a:p>
          <a:p>
            <a:pPr marL="285750" indent="-285750">
              <a:buFont typeface="Arial"/>
              <a:buChar char="•"/>
            </a:pPr>
            <a:r>
              <a:rPr lang="en-US" sz="1400" dirty="0">
                <a:latin typeface="Arial"/>
                <a:cs typeface="Arial"/>
              </a:rPr>
              <a:t>For the hydrogen peroxide treatment, we expected to see a difference in total DNA damage between the ‘</a:t>
            </a:r>
            <a:r>
              <a:rPr lang="en-US" sz="1400" dirty="0" err="1" smtClean="0">
                <a:latin typeface="Arial"/>
                <a:cs typeface="Arial"/>
              </a:rPr>
              <a:t>wildtype</a:t>
            </a:r>
            <a:r>
              <a:rPr lang="en-US" sz="1400" dirty="0" smtClean="0">
                <a:latin typeface="Arial"/>
                <a:cs typeface="Arial"/>
              </a:rPr>
              <a:t> </a:t>
            </a:r>
            <a:r>
              <a:rPr lang="en-US" sz="1400" dirty="0">
                <a:latin typeface="Arial"/>
                <a:cs typeface="Arial"/>
              </a:rPr>
              <a:t>+ enzyme’ MEF cells and the ‘mutant’ MEF cells, and this was the case</a:t>
            </a:r>
            <a:r>
              <a:rPr lang="en-US" sz="1400" dirty="0" smtClean="0">
                <a:latin typeface="Arial"/>
                <a:cs typeface="Arial"/>
              </a:rPr>
              <a:t>.</a:t>
            </a:r>
            <a:r>
              <a:rPr lang="en-US" sz="1400" dirty="0">
                <a:latin typeface="Arial"/>
                <a:cs typeface="Arial"/>
              </a:rPr>
              <a:t> </a:t>
            </a:r>
            <a:endParaRPr lang="en-US" sz="1400" dirty="0" smtClean="0">
              <a:latin typeface="Arial"/>
              <a:cs typeface="Arial"/>
            </a:endParaRPr>
          </a:p>
          <a:p>
            <a:pPr marL="285750" indent="-285750">
              <a:buFont typeface="Arial"/>
              <a:buChar char="•"/>
            </a:pPr>
            <a:r>
              <a:rPr lang="en-US" sz="1400" dirty="0" smtClean="0">
                <a:latin typeface="Arial"/>
                <a:cs typeface="Arial"/>
              </a:rPr>
              <a:t>We </a:t>
            </a:r>
            <a:r>
              <a:rPr lang="en-US" sz="1400" dirty="0">
                <a:latin typeface="Arial"/>
                <a:cs typeface="Arial"/>
              </a:rPr>
              <a:t>expected that there would be no difference in total DNA damage between </a:t>
            </a:r>
            <a:r>
              <a:rPr lang="en-US" sz="1400" dirty="0" err="1">
                <a:latin typeface="Arial"/>
                <a:cs typeface="Arial"/>
              </a:rPr>
              <a:t>wildtype</a:t>
            </a:r>
            <a:r>
              <a:rPr lang="en-US" sz="1400" dirty="0">
                <a:latin typeface="Arial"/>
                <a:cs typeface="Arial"/>
              </a:rPr>
              <a:t> MEF cells and </a:t>
            </a:r>
            <a:r>
              <a:rPr lang="en-US" sz="1400" dirty="0" err="1">
                <a:latin typeface="Arial"/>
                <a:cs typeface="Arial"/>
              </a:rPr>
              <a:t>wildtype</a:t>
            </a:r>
            <a:r>
              <a:rPr lang="en-US" sz="1400" dirty="0">
                <a:latin typeface="Arial"/>
                <a:cs typeface="Arial"/>
              </a:rPr>
              <a:t> + enzyme MEF cells, and also no difference between ‘mutant +enzyme’ cells and ‘</a:t>
            </a:r>
            <a:r>
              <a:rPr lang="en-US" sz="1400" dirty="0" err="1">
                <a:latin typeface="Arial"/>
                <a:cs typeface="Arial"/>
              </a:rPr>
              <a:t>wildtype</a:t>
            </a:r>
            <a:r>
              <a:rPr lang="en-US" sz="1400" dirty="0">
                <a:latin typeface="Arial"/>
                <a:cs typeface="Arial"/>
              </a:rPr>
              <a:t>’ cells. However, this was not the case. </a:t>
            </a:r>
          </a:p>
          <a:p>
            <a:pPr marL="285750" indent="-285750">
              <a:buFont typeface="Arial"/>
              <a:buChar char="•"/>
            </a:pPr>
            <a:endParaRPr lang="en-US" sz="1400" dirty="0">
              <a:latin typeface="Arial"/>
              <a:cs typeface="Arial"/>
            </a:endParaRPr>
          </a:p>
          <a:p>
            <a:pPr marL="285750" indent="-285750">
              <a:buFont typeface="Arial"/>
              <a:buChar char="•"/>
            </a:pPr>
            <a:endParaRPr lang="en-US" sz="1400" dirty="0">
              <a:latin typeface="Arial"/>
              <a:cs typeface="Arial"/>
            </a:endParaRPr>
          </a:p>
          <a:p>
            <a:endParaRPr lang="en-US" sz="1400" dirty="0" smtClean="0">
              <a:solidFill>
                <a:srgbClr val="000000"/>
              </a:solidFill>
              <a:latin typeface="Arial"/>
              <a:cs typeface="Arial"/>
            </a:endParaRPr>
          </a:p>
          <a:p>
            <a:endParaRPr lang="en-US" sz="1400" dirty="0">
              <a:solidFill>
                <a:srgbClr val="000000"/>
              </a:solidFill>
              <a:latin typeface="Arial"/>
              <a:cs typeface="Arial"/>
            </a:endParaRPr>
          </a:p>
          <a:p>
            <a:endParaRPr lang="en-US" sz="1400" dirty="0" smtClean="0">
              <a:solidFill>
                <a:srgbClr val="000000"/>
              </a:solidFill>
              <a:latin typeface="Arial"/>
              <a:cs typeface="Arial"/>
            </a:endParaRPr>
          </a:p>
          <a:p>
            <a:endParaRPr lang="en-US" sz="1400" dirty="0" smtClean="0">
              <a:solidFill>
                <a:srgbClr val="000000"/>
              </a:solidFill>
              <a:latin typeface="Arial"/>
              <a:cs typeface="Arial"/>
            </a:endParaRPr>
          </a:p>
          <a:p>
            <a:pPr marL="285750" indent="-285750">
              <a:buFont typeface="Arial"/>
              <a:buChar char="•"/>
            </a:pPr>
            <a:endParaRPr lang="en-US" sz="1400" dirty="0">
              <a:solidFill>
                <a:srgbClr val="000000"/>
              </a:solidFill>
              <a:latin typeface="Arial"/>
              <a:cs typeface="Arial"/>
            </a:endParaRPr>
          </a:p>
          <a:p>
            <a:pPr marL="285750" indent="-285750">
              <a:buFont typeface="Arial"/>
              <a:buChar char="•"/>
            </a:pPr>
            <a:endParaRPr lang="en-US" sz="1400" dirty="0" smtClean="0">
              <a:latin typeface="Arial"/>
              <a:cs typeface="Arial"/>
            </a:endParaRPr>
          </a:p>
          <a:p>
            <a:pPr marL="285750" indent="-285750">
              <a:buFont typeface="Arial"/>
              <a:buChar char="•"/>
            </a:pPr>
            <a:endParaRPr lang="en-US" sz="1400" dirty="0" smtClean="0">
              <a:latin typeface="Arial"/>
              <a:cs typeface="Arial"/>
            </a:endParaRPr>
          </a:p>
          <a:p>
            <a:pPr marL="285750" indent="-285750">
              <a:buFont typeface="Arial"/>
              <a:buChar char="•"/>
            </a:pPr>
            <a:endParaRPr lang="en-US" sz="1100" dirty="0" smtClean="0">
              <a:latin typeface="Arial"/>
              <a:cs typeface="Arial"/>
            </a:endParaRPr>
          </a:p>
          <a:p>
            <a:pPr marL="285750" indent="-285750">
              <a:buFont typeface="Arial"/>
              <a:buChar char="•"/>
            </a:pPr>
            <a:endParaRPr lang="en-US" sz="1400" dirty="0">
              <a:latin typeface="Arial"/>
              <a:cs typeface="Arial"/>
            </a:endParaRPr>
          </a:p>
        </p:txBody>
      </p:sp>
    </p:spTree>
    <p:extLst>
      <p:ext uri="{BB962C8B-B14F-4D97-AF65-F5344CB8AC3E}">
        <p14:creationId xmlns:p14="http://schemas.microsoft.com/office/powerpoint/2010/main" val="97798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2977</TotalTime>
  <Words>3587</Words>
  <Application>Microsoft Macintosh PowerPoint</Application>
  <PresentationFormat>Letter Paper (8.5x11 in)</PresentationFormat>
  <Paragraphs>142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Arial</vt:lpstr>
      <vt:lpstr>Office Theme</vt:lpstr>
      <vt:lpstr>High-throughput assessment of DNA Damage in mouse embryonic fibroblasts with the CometChip Assay.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Gong</dc:creator>
  <cp:lastModifiedBy>Anna M Martinez</cp:lastModifiedBy>
  <cp:revision>56</cp:revision>
  <dcterms:created xsi:type="dcterms:W3CDTF">2017-10-09T15:06:05Z</dcterms:created>
  <dcterms:modified xsi:type="dcterms:W3CDTF">2017-10-12T01:45:02Z</dcterms:modified>
</cp:coreProperties>
</file>